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4" r:id="rId8"/>
    <p:sldId id="265" r:id="rId9"/>
    <p:sldId id="262" r:id="rId10"/>
    <p:sldId id="263" r:id="rId11"/>
    <p:sldId id="266" r:id="rId12"/>
    <p:sldId id="267" r:id="rId13"/>
    <p:sldId id="268" r:id="rId14"/>
    <p:sldId id="269" r:id="rId15"/>
    <p:sldId id="270" r:id="rId16"/>
    <p:sldId id="271" r:id="rId17"/>
    <p:sldId id="272" r:id="rId18"/>
    <p:sldId id="274" r:id="rId19"/>
    <p:sldId id="273"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6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B4C71EC6-210F-42DE-9C53-41977AD35B3D}" type="datetimeFigureOut">
              <a:rPr lang="ru-RU" smtClean="0"/>
              <a:t>18.11.2019</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18.11.2019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18.11.2019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B4C71EC6-210F-42DE-9C53-41977AD35B3D}" type="datetimeFigureOut">
              <a:rPr lang="ru-RU" smtClean="0"/>
              <a:t>18.11.2019</a:t>
            </a:fld>
            <a:endParaRPr lang="ru-RU"/>
          </a:p>
        </p:txBody>
      </p:sp>
      <p:sp>
        <p:nvSpPr>
          <p:cNvPr id="9" name="Номер слайда 8"/>
          <p:cNvSpPr>
            <a:spLocks noGrp="1"/>
          </p:cNvSpPr>
          <p:nvPr>
            <p:ph type="sldNum" sz="quarter" idx="15"/>
          </p:nvPr>
        </p:nvSpPr>
        <p:spPr/>
        <p:txBody>
          <a:bodyPr rtlCol="0"/>
          <a:lstStyle/>
          <a:p>
            <a:fld id="{B19B0651-EE4F-4900-A07F-96A6BFA9D0F0}" type="slidenum">
              <a:rPr lang="ru-RU" smtClean="0"/>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B4C71EC6-210F-42DE-9C53-41977AD35B3D}" type="datetimeFigureOut">
              <a:rPr lang="ru-RU" smtClean="0"/>
              <a:t>18.11.2019</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18.11.2019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18.11.2019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B4C71EC6-210F-42DE-9C53-41977AD35B3D}" type="datetimeFigureOut">
              <a:rPr lang="ru-RU" smtClean="0"/>
              <a:t>18.11.2019</a:t>
            </a:fld>
            <a:endParaRPr lang="ru-RU"/>
          </a:p>
        </p:txBody>
      </p:sp>
      <p:sp>
        <p:nvSpPr>
          <p:cNvPr id="7" name="Номер слайда 6"/>
          <p:cNvSpPr>
            <a:spLocks noGrp="1"/>
          </p:cNvSpPr>
          <p:nvPr>
            <p:ph type="sldNum" sz="quarter" idx="11"/>
          </p:nvPr>
        </p:nvSpPr>
        <p:spPr/>
        <p:txBody>
          <a:bodyPr rtlCol="0"/>
          <a:lstStyle/>
          <a:p>
            <a:fld id="{B19B0651-EE4F-4900-A07F-96A6BFA9D0F0}" type="slidenum">
              <a:rPr lang="ru-RU" smtClean="0"/>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18.11.2019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B4C71EC6-210F-42DE-9C53-41977AD35B3D}" type="datetimeFigureOut">
              <a:rPr lang="ru-RU" smtClean="0"/>
              <a:t>18.11.2019</a:t>
            </a:fld>
            <a:endParaRPr lang="ru-RU"/>
          </a:p>
        </p:txBody>
      </p:sp>
      <p:sp>
        <p:nvSpPr>
          <p:cNvPr id="22" name="Номер слайда 21"/>
          <p:cNvSpPr>
            <a:spLocks noGrp="1"/>
          </p:cNvSpPr>
          <p:nvPr>
            <p:ph type="sldNum" sz="quarter" idx="15"/>
          </p:nvPr>
        </p:nvSpPr>
        <p:spPr/>
        <p:txBody>
          <a:bodyPr rtlCol="0"/>
          <a:lstStyle/>
          <a:p>
            <a:fld id="{B19B0651-EE4F-4900-A07F-96A6BFA9D0F0}" type="slidenum">
              <a:rPr lang="ru-RU" smtClean="0"/>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B4C71EC6-210F-42DE-9C53-41977AD35B3D}" type="datetimeFigureOut">
              <a:rPr lang="ru-RU" smtClean="0"/>
              <a:t>18.11.2019</a:t>
            </a:fld>
            <a:endParaRPr lang="ru-RU"/>
          </a:p>
        </p:txBody>
      </p:sp>
      <p:sp>
        <p:nvSpPr>
          <p:cNvPr id="18" name="Номер слайда 17"/>
          <p:cNvSpPr>
            <a:spLocks noGrp="1"/>
          </p:cNvSpPr>
          <p:nvPr>
            <p:ph type="sldNum" sz="quarter" idx="11"/>
          </p:nvPr>
        </p:nvSpPr>
        <p:spPr/>
        <p:txBody>
          <a:bodyPr rtlCol="0"/>
          <a:lstStyle/>
          <a:p>
            <a:fld id="{B19B0651-EE4F-4900-A07F-96A6BFA9D0F0}" type="slidenum">
              <a:rPr lang="ru-RU" smtClean="0"/>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C71EC6-210F-42DE-9C53-41977AD35B3D}" type="datetimeFigureOut">
              <a:rPr lang="ru-RU" smtClean="0"/>
              <a:t>18.11.2019</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Anomaly_dete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483768" y="1484784"/>
            <a:ext cx="6172200" cy="1894362"/>
          </a:xfrm>
        </p:spPr>
        <p:txBody>
          <a:bodyPr/>
          <a:lstStyle/>
          <a:p>
            <a:r>
              <a:rPr lang="en-US" dirty="0" smtClean="0"/>
              <a:t>Anomaly detection</a:t>
            </a:r>
            <a:endParaRPr lang="ru-RU" dirty="0"/>
          </a:p>
        </p:txBody>
      </p:sp>
    </p:spTree>
    <p:extLst>
      <p:ext uri="{BB962C8B-B14F-4D97-AF65-F5344CB8AC3E}">
        <p14:creationId xmlns:p14="http://schemas.microsoft.com/office/powerpoint/2010/main" val="1127403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probability </a:t>
            </a:r>
            <a:r>
              <a:rPr lang="en-US" dirty="0" smtClean="0"/>
              <a:t>densities types</a:t>
            </a:r>
            <a:endParaRPr lang="ru-RU" dirty="0"/>
          </a:p>
        </p:txBody>
      </p:sp>
      <p:sp>
        <p:nvSpPr>
          <p:cNvPr id="3" name="Объект 2"/>
          <p:cNvSpPr>
            <a:spLocks noGrp="1"/>
          </p:cNvSpPr>
          <p:nvPr>
            <p:ph sz="quarter" idx="1"/>
          </p:nvPr>
        </p:nvSpPr>
        <p:spPr/>
        <p:txBody>
          <a:bodyPr/>
          <a:lstStyle/>
          <a:p>
            <a:r>
              <a:rPr lang="en-US" dirty="0"/>
              <a:t>P</a:t>
            </a:r>
            <a:r>
              <a:rPr lang="en-US" dirty="0" smtClean="0"/>
              <a:t>arametric approach</a:t>
            </a:r>
          </a:p>
          <a:p>
            <a:endParaRPr lang="en-US" dirty="0" smtClean="0"/>
          </a:p>
          <a:p>
            <a:r>
              <a:rPr lang="en-US" dirty="0" smtClean="0"/>
              <a:t>Nonparametric approach</a:t>
            </a:r>
          </a:p>
          <a:p>
            <a:endParaRPr lang="en-US" dirty="0" smtClean="0"/>
          </a:p>
          <a:p>
            <a:r>
              <a:rPr lang="en-US" dirty="0" smtClean="0"/>
              <a:t>Recovery </a:t>
            </a:r>
            <a:r>
              <a:rPr lang="en-US" dirty="0"/>
              <a:t>of mixtures.</a:t>
            </a:r>
            <a:endParaRPr lang="ru-RU" dirty="0"/>
          </a:p>
        </p:txBody>
      </p:sp>
    </p:spTree>
    <p:extLst>
      <p:ext uri="{BB962C8B-B14F-4D97-AF65-F5344CB8AC3E}">
        <p14:creationId xmlns:p14="http://schemas.microsoft.com/office/powerpoint/2010/main" val="283610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Parametric approach </a:t>
            </a:r>
            <a:endParaRPr lang="ru-RU" dirty="0"/>
          </a:p>
        </p:txBody>
      </p:sp>
      <p:sp>
        <p:nvSpPr>
          <p:cNvPr id="3" name="Объект 2"/>
          <p:cNvSpPr>
            <a:spLocks noGrp="1"/>
          </p:cNvSpPr>
          <p:nvPr>
            <p:ph sz="quarter" idx="1"/>
          </p:nvPr>
        </p:nvSpPr>
        <p:spPr/>
        <p:txBody>
          <a:bodyPr/>
          <a:lstStyle/>
          <a:p>
            <a:r>
              <a:rPr lang="en-US" dirty="0" smtClean="0"/>
              <a:t>We believe that </a:t>
            </a:r>
            <a:r>
              <a:rPr lang="en-US" dirty="0"/>
              <a:t>there is some probability distribution p (x</a:t>
            </a:r>
            <a:r>
              <a:rPr lang="en-US" dirty="0" smtClean="0"/>
              <a:t>):</a:t>
            </a:r>
          </a:p>
          <a:p>
            <a:endParaRPr lang="en-US" dirty="0" smtClean="0"/>
          </a:p>
          <a:p>
            <a:r>
              <a:rPr lang="en-US" dirty="0"/>
              <a:t>I</a:t>
            </a:r>
            <a:r>
              <a:rPr lang="en-US" dirty="0" smtClean="0"/>
              <a:t>t </a:t>
            </a:r>
            <a:r>
              <a:rPr lang="en-US" dirty="0"/>
              <a:t>is considered that this distribution is parametric, that is, in fact, this is a certain distribution φ of x, which depends on some parameter θ.</a:t>
            </a:r>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276872"/>
            <a:ext cx="2257230"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51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16632"/>
            <a:ext cx="7082383" cy="494928"/>
          </a:xfrm>
        </p:spPr>
        <p:txBody>
          <a:bodyPr>
            <a:normAutofit fontScale="90000"/>
          </a:bodyPr>
          <a:lstStyle/>
          <a:p>
            <a:r>
              <a:rPr lang="en-US" dirty="0"/>
              <a:t>normal distribution</a:t>
            </a:r>
            <a:endParaRPr lang="ru-RU" dirty="0"/>
          </a:p>
        </p:txBody>
      </p:sp>
      <p:sp>
        <p:nvSpPr>
          <p:cNvPr id="3" name="Объект 2"/>
          <p:cNvSpPr>
            <a:spLocks noGrp="1"/>
          </p:cNvSpPr>
          <p:nvPr>
            <p:ph sz="quarter" idx="1"/>
          </p:nvPr>
        </p:nvSpPr>
        <p:spPr>
          <a:xfrm>
            <a:off x="251520" y="794122"/>
            <a:ext cx="7467600" cy="4873752"/>
          </a:xfrm>
        </p:spPr>
        <p:txBody>
          <a:bodyPr>
            <a:normAutofit/>
          </a:bodyPr>
          <a:lstStyle/>
          <a:p>
            <a:r>
              <a:rPr lang="en-US" dirty="0" smtClean="0"/>
              <a:t>The normal </a:t>
            </a:r>
            <a:r>
              <a:rPr lang="en-US" dirty="0"/>
              <a:t>distribution consists of two parameters - μ and Σ, the center and the covariance matrix. </a:t>
            </a:r>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200" y="1614810"/>
            <a:ext cx="18859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528" y="1614810"/>
            <a:ext cx="109537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855" y="2550914"/>
            <a:ext cx="2880320" cy="2460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6"/>
          <p:cNvSpPr>
            <a:spLocks noChangeArrowheads="1"/>
          </p:cNvSpPr>
          <p:nvPr/>
        </p:nvSpPr>
        <p:spPr bwMode="auto">
          <a:xfrm>
            <a:off x="4671565" y="3365277"/>
            <a:ext cx="3133925" cy="62069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100" b="0" i="0" u="none" strike="noStrike" cap="none" normalizeH="0" baseline="0" dirty="0" smtClean="0">
                <a:ln>
                  <a:noFill/>
                </a:ln>
                <a:solidFill>
                  <a:srgbClr val="222222"/>
                </a:solidFill>
                <a:effectLst/>
                <a:latin typeface="inherit"/>
                <a:cs typeface="Arial" pitchFamily="34" charset="0"/>
              </a:rPr>
              <a:t>Σ </a:t>
            </a:r>
            <a:r>
              <a:rPr kumimoji="0" lang="ru-RU" altLang="ru-RU" sz="2100" b="0" i="0" u="none" strike="noStrike" cap="none" normalizeH="0" baseline="0" dirty="0" err="1" smtClean="0">
                <a:ln>
                  <a:noFill/>
                </a:ln>
                <a:solidFill>
                  <a:srgbClr val="222222"/>
                </a:solidFill>
                <a:effectLst/>
                <a:latin typeface="inherit"/>
                <a:cs typeface="Arial" pitchFamily="34" charset="0"/>
              </a:rPr>
              <a:t>determines</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the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scatter</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of</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this</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hat</a:t>
            </a:r>
            <a:r>
              <a:rPr kumimoji="0" lang="ru-RU" altLang="ru-RU" sz="900" b="0" i="0" u="none" strike="noStrike" cap="none" normalizeH="0" baseline="0" dirty="0" smtClean="0">
                <a:ln>
                  <a:noFill/>
                </a:ln>
                <a:solidFill>
                  <a:schemeClr val="tx1"/>
                </a:solidFill>
                <a:effectLst/>
                <a:latin typeface="Arial" pitchFamily="34" charset="0"/>
                <a:cs typeface="Arial" pitchFamily="34" charset="0"/>
              </a:rPr>
              <a:t> </a:t>
            </a: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Полилиния 5"/>
          <p:cNvSpPr/>
          <p:nvPr/>
        </p:nvSpPr>
        <p:spPr>
          <a:xfrm>
            <a:off x="2195775" y="4061459"/>
            <a:ext cx="1253764" cy="512276"/>
          </a:xfrm>
          <a:custGeom>
            <a:avLst/>
            <a:gdLst>
              <a:gd name="connsiteX0" fmla="*/ 166254 w 1253764"/>
              <a:gd name="connsiteY0" fmla="*/ 110863 h 512276"/>
              <a:gd name="connsiteX1" fmla="*/ 92363 w 1253764"/>
              <a:gd name="connsiteY1" fmla="*/ 120099 h 512276"/>
              <a:gd name="connsiteX2" fmla="*/ 36945 w 1253764"/>
              <a:gd name="connsiteY2" fmla="*/ 129336 h 512276"/>
              <a:gd name="connsiteX3" fmla="*/ 9236 w 1253764"/>
              <a:gd name="connsiteY3" fmla="*/ 212463 h 512276"/>
              <a:gd name="connsiteX4" fmla="*/ 0 w 1253764"/>
              <a:gd name="connsiteY4" fmla="*/ 240172 h 512276"/>
              <a:gd name="connsiteX5" fmla="*/ 9236 w 1253764"/>
              <a:gd name="connsiteY5" fmla="*/ 341772 h 512276"/>
              <a:gd name="connsiteX6" fmla="*/ 36945 w 1253764"/>
              <a:gd name="connsiteY6" fmla="*/ 360245 h 512276"/>
              <a:gd name="connsiteX7" fmla="*/ 92363 w 1253764"/>
              <a:gd name="connsiteY7" fmla="*/ 378718 h 512276"/>
              <a:gd name="connsiteX8" fmla="*/ 147781 w 1253764"/>
              <a:gd name="connsiteY8" fmla="*/ 397190 h 512276"/>
              <a:gd name="connsiteX9" fmla="*/ 221672 w 1253764"/>
              <a:gd name="connsiteY9" fmla="*/ 415663 h 512276"/>
              <a:gd name="connsiteX10" fmla="*/ 249381 w 1253764"/>
              <a:gd name="connsiteY10" fmla="*/ 424899 h 512276"/>
              <a:gd name="connsiteX11" fmla="*/ 304800 w 1253764"/>
              <a:gd name="connsiteY11" fmla="*/ 434136 h 512276"/>
              <a:gd name="connsiteX12" fmla="*/ 387927 w 1253764"/>
              <a:gd name="connsiteY12" fmla="*/ 461845 h 512276"/>
              <a:gd name="connsiteX13" fmla="*/ 415636 w 1253764"/>
              <a:gd name="connsiteY13" fmla="*/ 471081 h 512276"/>
              <a:gd name="connsiteX14" fmla="*/ 572654 w 1253764"/>
              <a:gd name="connsiteY14" fmla="*/ 498790 h 512276"/>
              <a:gd name="connsiteX15" fmla="*/ 600363 w 1253764"/>
              <a:gd name="connsiteY15" fmla="*/ 508027 h 512276"/>
              <a:gd name="connsiteX16" fmla="*/ 1071418 w 1253764"/>
              <a:gd name="connsiteY16" fmla="*/ 489554 h 512276"/>
              <a:gd name="connsiteX17" fmla="*/ 1126836 w 1253764"/>
              <a:gd name="connsiteY17" fmla="*/ 452608 h 512276"/>
              <a:gd name="connsiteX18" fmla="*/ 1182254 w 1253764"/>
              <a:gd name="connsiteY18" fmla="*/ 415663 h 512276"/>
              <a:gd name="connsiteX19" fmla="*/ 1200727 w 1253764"/>
              <a:gd name="connsiteY19" fmla="*/ 387954 h 512276"/>
              <a:gd name="connsiteX20" fmla="*/ 1209963 w 1253764"/>
              <a:gd name="connsiteY20" fmla="*/ 360245 h 512276"/>
              <a:gd name="connsiteX21" fmla="*/ 1237672 w 1253764"/>
              <a:gd name="connsiteY21" fmla="*/ 341772 h 512276"/>
              <a:gd name="connsiteX22" fmla="*/ 1237672 w 1253764"/>
              <a:gd name="connsiteY22" fmla="*/ 138572 h 512276"/>
              <a:gd name="connsiteX23" fmla="*/ 1228436 w 1253764"/>
              <a:gd name="connsiteY23" fmla="*/ 110863 h 512276"/>
              <a:gd name="connsiteX24" fmla="*/ 1209963 w 1253764"/>
              <a:gd name="connsiteY24" fmla="*/ 83154 h 512276"/>
              <a:gd name="connsiteX25" fmla="*/ 1200727 w 1253764"/>
              <a:gd name="connsiteY25" fmla="*/ 55445 h 512276"/>
              <a:gd name="connsiteX26" fmla="*/ 1099127 w 1253764"/>
              <a:gd name="connsiteY26" fmla="*/ 9263 h 512276"/>
              <a:gd name="connsiteX27" fmla="*/ 1025236 w 1253764"/>
              <a:gd name="connsiteY27" fmla="*/ 27 h 51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53764" h="512276">
                <a:moveTo>
                  <a:pt x="166254" y="110863"/>
                </a:moveTo>
                <a:lnTo>
                  <a:pt x="92363" y="120099"/>
                </a:lnTo>
                <a:cubicBezTo>
                  <a:pt x="73824" y="122748"/>
                  <a:pt x="51039" y="117004"/>
                  <a:pt x="36945" y="129336"/>
                </a:cubicBezTo>
                <a:cubicBezTo>
                  <a:pt x="36943" y="129337"/>
                  <a:pt x="13854" y="198607"/>
                  <a:pt x="9236" y="212463"/>
                </a:cubicBezTo>
                <a:lnTo>
                  <a:pt x="0" y="240172"/>
                </a:lnTo>
                <a:cubicBezTo>
                  <a:pt x="3079" y="274039"/>
                  <a:pt x="-765" y="309269"/>
                  <a:pt x="9236" y="341772"/>
                </a:cubicBezTo>
                <a:cubicBezTo>
                  <a:pt x="12501" y="352382"/>
                  <a:pt x="26801" y="355736"/>
                  <a:pt x="36945" y="360245"/>
                </a:cubicBezTo>
                <a:cubicBezTo>
                  <a:pt x="54739" y="368153"/>
                  <a:pt x="73890" y="372560"/>
                  <a:pt x="92363" y="378718"/>
                </a:cubicBezTo>
                <a:lnTo>
                  <a:pt x="147781" y="397190"/>
                </a:lnTo>
                <a:cubicBezTo>
                  <a:pt x="211125" y="418305"/>
                  <a:pt x="132498" y="393370"/>
                  <a:pt x="221672" y="415663"/>
                </a:cubicBezTo>
                <a:cubicBezTo>
                  <a:pt x="231117" y="418024"/>
                  <a:pt x="239877" y="422787"/>
                  <a:pt x="249381" y="424899"/>
                </a:cubicBezTo>
                <a:cubicBezTo>
                  <a:pt x="267663" y="428962"/>
                  <a:pt x="286631" y="429594"/>
                  <a:pt x="304800" y="434136"/>
                </a:cubicBezTo>
                <a:cubicBezTo>
                  <a:pt x="304834" y="434144"/>
                  <a:pt x="374056" y="457221"/>
                  <a:pt x="387927" y="461845"/>
                </a:cubicBezTo>
                <a:cubicBezTo>
                  <a:pt x="397163" y="464924"/>
                  <a:pt x="406191" y="468720"/>
                  <a:pt x="415636" y="471081"/>
                </a:cubicBezTo>
                <a:cubicBezTo>
                  <a:pt x="516574" y="496316"/>
                  <a:pt x="464294" y="486750"/>
                  <a:pt x="572654" y="498790"/>
                </a:cubicBezTo>
                <a:cubicBezTo>
                  <a:pt x="581890" y="501869"/>
                  <a:pt x="590627" y="508027"/>
                  <a:pt x="600363" y="508027"/>
                </a:cubicBezTo>
                <a:cubicBezTo>
                  <a:pt x="993038" y="508027"/>
                  <a:pt x="891636" y="525509"/>
                  <a:pt x="1071418" y="489554"/>
                </a:cubicBezTo>
                <a:cubicBezTo>
                  <a:pt x="1132909" y="428063"/>
                  <a:pt x="1066687" y="486025"/>
                  <a:pt x="1126836" y="452608"/>
                </a:cubicBezTo>
                <a:cubicBezTo>
                  <a:pt x="1146243" y="441826"/>
                  <a:pt x="1182254" y="415663"/>
                  <a:pt x="1182254" y="415663"/>
                </a:cubicBezTo>
                <a:cubicBezTo>
                  <a:pt x="1188412" y="406427"/>
                  <a:pt x="1195763" y="397883"/>
                  <a:pt x="1200727" y="387954"/>
                </a:cubicBezTo>
                <a:cubicBezTo>
                  <a:pt x="1205081" y="379246"/>
                  <a:pt x="1203881" y="367848"/>
                  <a:pt x="1209963" y="360245"/>
                </a:cubicBezTo>
                <a:cubicBezTo>
                  <a:pt x="1216898" y="351577"/>
                  <a:pt x="1228436" y="347930"/>
                  <a:pt x="1237672" y="341772"/>
                </a:cubicBezTo>
                <a:cubicBezTo>
                  <a:pt x="1264508" y="261269"/>
                  <a:pt x="1252991" y="307077"/>
                  <a:pt x="1237672" y="138572"/>
                </a:cubicBezTo>
                <a:cubicBezTo>
                  <a:pt x="1236791" y="128876"/>
                  <a:pt x="1232790" y="119571"/>
                  <a:pt x="1228436" y="110863"/>
                </a:cubicBezTo>
                <a:cubicBezTo>
                  <a:pt x="1223472" y="100934"/>
                  <a:pt x="1216121" y="92390"/>
                  <a:pt x="1209963" y="83154"/>
                </a:cubicBezTo>
                <a:cubicBezTo>
                  <a:pt x="1206884" y="73918"/>
                  <a:pt x="1207611" y="62329"/>
                  <a:pt x="1200727" y="55445"/>
                </a:cubicBezTo>
                <a:cubicBezTo>
                  <a:pt x="1162281" y="16998"/>
                  <a:pt x="1145842" y="17756"/>
                  <a:pt x="1099127" y="9263"/>
                </a:cubicBezTo>
                <a:cubicBezTo>
                  <a:pt x="1042759" y="-985"/>
                  <a:pt x="1060752" y="27"/>
                  <a:pt x="1025236" y="2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 стрелкой 7"/>
          <p:cNvCxnSpPr/>
          <p:nvPr/>
        </p:nvCxnSpPr>
        <p:spPr>
          <a:xfrm flipV="1">
            <a:off x="3449539" y="3675622"/>
            <a:ext cx="1222026" cy="6419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7"/>
          <p:cNvSpPr>
            <a:spLocks noChangeArrowheads="1"/>
          </p:cNvSpPr>
          <p:nvPr/>
        </p:nvSpPr>
        <p:spPr bwMode="auto">
          <a:xfrm>
            <a:off x="467544" y="5180581"/>
            <a:ext cx="4399715"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100" b="0" i="0" u="none" strike="noStrike" cap="none" normalizeH="0" baseline="0" dirty="0" smtClean="0">
                <a:ln>
                  <a:noFill/>
                </a:ln>
                <a:solidFill>
                  <a:srgbClr val="222222"/>
                </a:solidFill>
                <a:effectLst/>
                <a:latin typeface="inherit"/>
                <a:cs typeface="Arial" pitchFamily="34" charset="0"/>
              </a:rPr>
              <a:t>μ </a:t>
            </a:r>
            <a:r>
              <a:rPr kumimoji="0" lang="ru-RU" altLang="ru-RU" sz="2100" b="0" i="0" u="none" strike="noStrike" cap="none" normalizeH="0" baseline="0" dirty="0" err="1" smtClean="0">
                <a:ln>
                  <a:noFill/>
                </a:ln>
                <a:solidFill>
                  <a:srgbClr val="222222"/>
                </a:solidFill>
                <a:effectLst/>
                <a:latin typeface="inherit"/>
                <a:cs typeface="Arial" pitchFamily="34" charset="0"/>
              </a:rPr>
              <a:t>determi</a:t>
            </a:r>
            <a:r>
              <a:rPr kumimoji="0" lang="en-US" altLang="ru-RU" sz="2100" b="0" i="0" u="none" strike="noStrike" cap="none" normalizeH="0" baseline="0" dirty="0" err="1" smtClean="0">
                <a:ln>
                  <a:noFill/>
                </a:ln>
                <a:solidFill>
                  <a:srgbClr val="222222"/>
                </a:solidFill>
                <a:effectLst/>
                <a:latin typeface="inherit"/>
                <a:cs typeface="Arial" pitchFamily="34" charset="0"/>
              </a:rPr>
              <a:t>nes</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the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center</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of</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this</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hat</a:t>
            </a:r>
            <a:r>
              <a:rPr kumimoji="0" lang="ru-RU" altLang="ru-RU" sz="2100" b="0" i="0" u="none" strike="noStrike" cap="none" normalizeH="0" baseline="0" dirty="0" smtClean="0">
                <a:ln>
                  <a:noFill/>
                </a:ln>
                <a:solidFill>
                  <a:srgbClr val="222222"/>
                </a:solidFill>
                <a:effectLst/>
                <a:latin typeface="inherit"/>
                <a:cs typeface="Arial" pitchFamily="34" charset="0"/>
              </a:rPr>
              <a:t> </a:t>
            </a: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2" name="Прямая со стрелкой 11"/>
          <p:cNvCxnSpPr/>
          <p:nvPr/>
        </p:nvCxnSpPr>
        <p:spPr>
          <a:xfrm flipV="1">
            <a:off x="2195775" y="4317597"/>
            <a:ext cx="626882" cy="8629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356441" y="4561416"/>
            <a:ext cx="3764172"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t>How to find these parameters????</a:t>
            </a:r>
            <a:endParaRPr lang="ru-RU" dirty="0"/>
          </a:p>
        </p:txBody>
      </p:sp>
    </p:spTree>
    <p:extLst>
      <p:ext uri="{BB962C8B-B14F-4D97-AF65-F5344CB8AC3E}">
        <p14:creationId xmlns:p14="http://schemas.microsoft.com/office/powerpoint/2010/main" val="349259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74638"/>
            <a:ext cx="7529264" cy="418058"/>
          </a:xfrm>
        </p:spPr>
        <p:txBody>
          <a:bodyPr>
            <a:normAutofit fontScale="90000"/>
          </a:bodyPr>
          <a:lstStyle/>
          <a:p>
            <a:r>
              <a:rPr lang="en-US" dirty="0" smtClean="0"/>
              <a:t>Parameters</a:t>
            </a:r>
            <a:endParaRPr lang="ru-RU" dirty="0"/>
          </a:p>
        </p:txBody>
      </p:sp>
      <p:sp>
        <p:nvSpPr>
          <p:cNvPr id="3" name="Объект 2"/>
          <p:cNvSpPr>
            <a:spLocks noGrp="1"/>
          </p:cNvSpPr>
          <p:nvPr>
            <p:ph sz="quarter" idx="1"/>
          </p:nvPr>
        </p:nvSpPr>
        <p:spPr>
          <a:xfrm>
            <a:off x="467544" y="836712"/>
            <a:ext cx="7457256" cy="5637240"/>
          </a:xfrm>
        </p:spPr>
        <p:txBody>
          <a:bodyPr/>
          <a:lstStyle/>
          <a:p>
            <a:r>
              <a:rPr lang="en-US" dirty="0" smtClean="0"/>
              <a:t>the </a:t>
            </a:r>
            <a:r>
              <a:rPr lang="en-US" dirty="0"/>
              <a:t>probability of the objects of the training sample from the point of view of this distribution is maximum. </a:t>
            </a:r>
            <a:endParaRPr lang="en-US" dirty="0" smtClean="0"/>
          </a:p>
          <a:p>
            <a:r>
              <a:rPr lang="en-US" dirty="0" smtClean="0"/>
              <a:t>objects </a:t>
            </a:r>
            <a:r>
              <a:rPr lang="en-US" dirty="0"/>
              <a:t>that are not similar to this sample are likely to receive low probabilities. </a:t>
            </a:r>
            <a:endParaRPr lang="en-US" dirty="0" smtClean="0"/>
          </a:p>
          <a:p>
            <a:r>
              <a:rPr lang="en-US" dirty="0" smtClean="0"/>
              <a:t>Actually</a:t>
            </a:r>
            <a:r>
              <a:rPr lang="en-US" dirty="0"/>
              <a:t>, this is exactly how the </a:t>
            </a:r>
            <a:r>
              <a:rPr lang="en-US" b="1" dirty="0">
                <a:solidFill>
                  <a:schemeClr val="accent1"/>
                </a:solidFill>
              </a:rPr>
              <a:t>maximum likelihood method</a:t>
            </a:r>
            <a:r>
              <a:rPr lang="en-US" dirty="0"/>
              <a:t> works, which tries to select such a distribution from a parametric family that, from his point of view, the objects of the training sample will be as likely as possible. </a:t>
            </a:r>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677038"/>
            <a:ext cx="3240360" cy="912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298" y="5886564"/>
            <a:ext cx="159067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5517232"/>
            <a:ext cx="32289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79512" y="5517232"/>
            <a:ext cx="432048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average of all objects in the sample</a:t>
            </a:r>
            <a:endParaRPr lang="ru-RU" dirty="0"/>
          </a:p>
        </p:txBody>
      </p:sp>
      <p:cxnSp>
        <p:nvCxnSpPr>
          <p:cNvPr id="7" name="Соединительная линия уступом 6"/>
          <p:cNvCxnSpPr/>
          <p:nvPr/>
        </p:nvCxnSpPr>
        <p:spPr>
          <a:xfrm>
            <a:off x="683568" y="5924151"/>
            <a:ext cx="432049" cy="34552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49052" y="5147900"/>
            <a:ext cx="292740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sample covariance matrix</a:t>
            </a:r>
            <a:endParaRPr lang="ru-RU" dirty="0"/>
          </a:p>
        </p:txBody>
      </p:sp>
      <p:cxnSp>
        <p:nvCxnSpPr>
          <p:cNvPr id="12" name="Соединительная линия уступом 11"/>
          <p:cNvCxnSpPr/>
          <p:nvPr/>
        </p:nvCxnSpPr>
        <p:spPr>
          <a:xfrm rot="5400000">
            <a:off x="5651536" y="5595276"/>
            <a:ext cx="217343" cy="20263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01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211144" cy="418058"/>
          </a:xfrm>
        </p:spPr>
        <p:txBody>
          <a:bodyPr>
            <a:normAutofit fontScale="90000"/>
          </a:bodyPr>
          <a:lstStyle/>
          <a:p>
            <a:r>
              <a:rPr lang="en-US" dirty="0" smtClean="0"/>
              <a:t>Density distribution</a:t>
            </a:r>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844824"/>
            <a:ext cx="439102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55776" y="1196752"/>
            <a:ext cx="2456122"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90% of all </a:t>
            </a:r>
            <a:r>
              <a:rPr lang="en-US" dirty="0" smtClean="0"/>
              <a:t>probability</a:t>
            </a:r>
          </a:p>
          <a:p>
            <a:r>
              <a:rPr lang="en-US" dirty="0" smtClean="0"/>
              <a:t>(blue line)</a:t>
            </a:r>
            <a:endParaRPr lang="ru-RU" dirty="0"/>
          </a:p>
        </p:txBody>
      </p:sp>
      <p:cxnSp>
        <p:nvCxnSpPr>
          <p:cNvPr id="5" name="Соединительная линия уступом 4"/>
          <p:cNvCxnSpPr/>
          <p:nvPr/>
        </p:nvCxnSpPr>
        <p:spPr>
          <a:xfrm rot="16200000" flipH="1">
            <a:off x="3095836" y="2024844"/>
            <a:ext cx="1440160" cy="108012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56238" y="692696"/>
            <a:ext cx="2456122"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95% </a:t>
            </a:r>
            <a:r>
              <a:rPr lang="en-US" dirty="0"/>
              <a:t>of all </a:t>
            </a:r>
            <a:r>
              <a:rPr lang="en-US" dirty="0" smtClean="0"/>
              <a:t>probability</a:t>
            </a:r>
          </a:p>
          <a:p>
            <a:r>
              <a:rPr lang="en-US" dirty="0" smtClean="0"/>
              <a:t>(green line)</a:t>
            </a:r>
            <a:endParaRPr lang="ru-RU" dirty="0"/>
          </a:p>
        </p:txBody>
      </p:sp>
      <p:cxnSp>
        <p:nvCxnSpPr>
          <p:cNvPr id="9" name="Соединительная линия уступом 8"/>
          <p:cNvCxnSpPr/>
          <p:nvPr/>
        </p:nvCxnSpPr>
        <p:spPr>
          <a:xfrm rot="5400000">
            <a:off x="4996198" y="1700808"/>
            <a:ext cx="1440160" cy="7200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92342" y="1988840"/>
            <a:ext cx="2456122"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99% </a:t>
            </a:r>
            <a:r>
              <a:rPr lang="en-US" dirty="0"/>
              <a:t>of all </a:t>
            </a:r>
            <a:r>
              <a:rPr lang="en-US" dirty="0" smtClean="0"/>
              <a:t>probability</a:t>
            </a:r>
          </a:p>
          <a:p>
            <a:r>
              <a:rPr lang="en-US" dirty="0" smtClean="0"/>
              <a:t>(red line)</a:t>
            </a:r>
            <a:endParaRPr lang="ru-RU" dirty="0"/>
          </a:p>
        </p:txBody>
      </p:sp>
      <p:cxnSp>
        <p:nvCxnSpPr>
          <p:cNvPr id="12" name="Соединительная линия уступом 11"/>
          <p:cNvCxnSpPr/>
          <p:nvPr/>
        </p:nvCxnSpPr>
        <p:spPr>
          <a:xfrm rot="10800000" flipV="1">
            <a:off x="5716278" y="2636912"/>
            <a:ext cx="1296144" cy="36004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496" y="4021995"/>
            <a:ext cx="235352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Very low probability</a:t>
            </a:r>
            <a:endParaRPr lang="ru-RU" dirty="0"/>
          </a:p>
        </p:txBody>
      </p:sp>
      <p:cxnSp>
        <p:nvCxnSpPr>
          <p:cNvPr id="15" name="Прямая со стрелкой 14"/>
          <p:cNvCxnSpPr/>
          <p:nvPr/>
        </p:nvCxnSpPr>
        <p:spPr>
          <a:xfrm>
            <a:off x="2391365" y="4206661"/>
            <a:ext cx="432048"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Прямая со стрелкой 16"/>
          <p:cNvCxnSpPr>
            <a:stCxn id="13" idx="3"/>
          </p:cNvCxnSpPr>
          <p:nvPr/>
        </p:nvCxnSpPr>
        <p:spPr>
          <a:xfrm>
            <a:off x="2389025" y="4206661"/>
            <a:ext cx="742815" cy="10945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906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Картинки по запросу gaussian distrib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873941"/>
            <a:ext cx="4824536" cy="30791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Картинки по запросу gaussian distribu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4904"/>
            <a:ext cx="5976664" cy="4112247"/>
          </a:xfrm>
          <a:prstGeom prst="rect">
            <a:avLst/>
          </a:prstGeom>
          <a:noFill/>
          <a:extLst>
            <a:ext uri="{909E8E84-426E-40DD-AFC4-6F175D3DCCD1}">
              <a14:hiddenFill xmlns:a14="http://schemas.microsoft.com/office/drawing/2010/main">
                <a:solidFill>
                  <a:srgbClr val="FFFFFF"/>
                </a:solidFill>
              </a14:hiddenFill>
            </a:ext>
          </a:extLst>
        </p:spPr>
      </p:pic>
      <p:sp>
        <p:nvSpPr>
          <p:cNvPr id="4" name="Полилиния 3"/>
          <p:cNvSpPr/>
          <p:nvPr/>
        </p:nvSpPr>
        <p:spPr>
          <a:xfrm>
            <a:off x="2262909" y="979055"/>
            <a:ext cx="2955636" cy="683490"/>
          </a:xfrm>
          <a:custGeom>
            <a:avLst/>
            <a:gdLst>
              <a:gd name="connsiteX0" fmla="*/ 314036 w 2955636"/>
              <a:gd name="connsiteY0" fmla="*/ 9236 h 683490"/>
              <a:gd name="connsiteX1" fmla="*/ 175491 w 2955636"/>
              <a:gd name="connsiteY1" fmla="*/ 18472 h 683490"/>
              <a:gd name="connsiteX2" fmla="*/ 147782 w 2955636"/>
              <a:gd name="connsiteY2" fmla="*/ 27709 h 683490"/>
              <a:gd name="connsiteX3" fmla="*/ 110836 w 2955636"/>
              <a:gd name="connsiteY3" fmla="*/ 83127 h 683490"/>
              <a:gd name="connsiteX4" fmla="*/ 83127 w 2955636"/>
              <a:gd name="connsiteY4" fmla="*/ 184727 h 683490"/>
              <a:gd name="connsiteX5" fmla="*/ 64655 w 2955636"/>
              <a:gd name="connsiteY5" fmla="*/ 221672 h 683490"/>
              <a:gd name="connsiteX6" fmla="*/ 36946 w 2955636"/>
              <a:gd name="connsiteY6" fmla="*/ 304800 h 683490"/>
              <a:gd name="connsiteX7" fmla="*/ 27709 w 2955636"/>
              <a:gd name="connsiteY7" fmla="*/ 332509 h 683490"/>
              <a:gd name="connsiteX8" fmla="*/ 36946 w 2955636"/>
              <a:gd name="connsiteY8" fmla="*/ 434109 h 683490"/>
              <a:gd name="connsiteX9" fmla="*/ 55418 w 2955636"/>
              <a:gd name="connsiteY9" fmla="*/ 544945 h 683490"/>
              <a:gd name="connsiteX10" fmla="*/ 92364 w 2955636"/>
              <a:gd name="connsiteY10" fmla="*/ 600363 h 683490"/>
              <a:gd name="connsiteX11" fmla="*/ 129309 w 2955636"/>
              <a:gd name="connsiteY11" fmla="*/ 628072 h 683490"/>
              <a:gd name="connsiteX12" fmla="*/ 193964 w 2955636"/>
              <a:gd name="connsiteY12" fmla="*/ 655781 h 683490"/>
              <a:gd name="connsiteX13" fmla="*/ 230909 w 2955636"/>
              <a:gd name="connsiteY13" fmla="*/ 674254 h 683490"/>
              <a:gd name="connsiteX14" fmla="*/ 461818 w 2955636"/>
              <a:gd name="connsiteY14" fmla="*/ 683490 h 683490"/>
              <a:gd name="connsiteX15" fmla="*/ 2373746 w 2955636"/>
              <a:gd name="connsiteY15" fmla="*/ 674254 h 683490"/>
              <a:gd name="connsiteX16" fmla="*/ 2438400 w 2955636"/>
              <a:gd name="connsiteY16" fmla="*/ 665018 h 683490"/>
              <a:gd name="connsiteX17" fmla="*/ 2558473 w 2955636"/>
              <a:gd name="connsiteY17" fmla="*/ 646545 h 683490"/>
              <a:gd name="connsiteX18" fmla="*/ 2678546 w 2955636"/>
              <a:gd name="connsiteY18" fmla="*/ 628072 h 683490"/>
              <a:gd name="connsiteX19" fmla="*/ 2733964 w 2955636"/>
              <a:gd name="connsiteY19" fmla="*/ 609600 h 683490"/>
              <a:gd name="connsiteX20" fmla="*/ 2761673 w 2955636"/>
              <a:gd name="connsiteY20" fmla="*/ 600363 h 683490"/>
              <a:gd name="connsiteX21" fmla="*/ 2789382 w 2955636"/>
              <a:gd name="connsiteY21" fmla="*/ 581890 h 683490"/>
              <a:gd name="connsiteX22" fmla="*/ 2807855 w 2955636"/>
              <a:gd name="connsiteY22" fmla="*/ 554181 h 683490"/>
              <a:gd name="connsiteX23" fmla="*/ 2835564 w 2955636"/>
              <a:gd name="connsiteY23" fmla="*/ 544945 h 683490"/>
              <a:gd name="connsiteX24" fmla="*/ 2900218 w 2955636"/>
              <a:gd name="connsiteY24" fmla="*/ 480290 h 683490"/>
              <a:gd name="connsiteX25" fmla="*/ 2909455 w 2955636"/>
              <a:gd name="connsiteY25" fmla="*/ 452581 h 683490"/>
              <a:gd name="connsiteX26" fmla="*/ 2937164 w 2955636"/>
              <a:gd name="connsiteY26" fmla="*/ 434109 h 683490"/>
              <a:gd name="connsiteX27" fmla="*/ 2955636 w 2955636"/>
              <a:gd name="connsiteY27" fmla="*/ 378690 h 683490"/>
              <a:gd name="connsiteX28" fmla="*/ 2946400 w 2955636"/>
              <a:gd name="connsiteY28" fmla="*/ 203200 h 683490"/>
              <a:gd name="connsiteX29" fmla="*/ 2927927 w 2955636"/>
              <a:gd name="connsiteY29" fmla="*/ 147781 h 683490"/>
              <a:gd name="connsiteX30" fmla="*/ 2872509 w 2955636"/>
              <a:gd name="connsiteY30" fmla="*/ 101600 h 683490"/>
              <a:gd name="connsiteX31" fmla="*/ 2807855 w 2955636"/>
              <a:gd name="connsiteY31" fmla="*/ 46181 h 683490"/>
              <a:gd name="connsiteX32" fmla="*/ 2780146 w 2955636"/>
              <a:gd name="connsiteY32" fmla="*/ 36945 h 683490"/>
              <a:gd name="connsiteX33" fmla="*/ 2752436 w 2955636"/>
              <a:gd name="connsiteY33" fmla="*/ 18472 h 683490"/>
              <a:gd name="connsiteX34" fmla="*/ 2706255 w 2955636"/>
              <a:gd name="connsiteY34" fmla="*/ 9236 h 683490"/>
              <a:gd name="connsiteX35" fmla="*/ 2669309 w 2955636"/>
              <a:gd name="connsiteY35" fmla="*/ 0 h 683490"/>
              <a:gd name="connsiteX36" fmla="*/ 1847273 w 2955636"/>
              <a:gd name="connsiteY36" fmla="*/ 9236 h 683490"/>
              <a:gd name="connsiteX37" fmla="*/ 1791855 w 2955636"/>
              <a:gd name="connsiteY37" fmla="*/ 18472 h 683490"/>
              <a:gd name="connsiteX38" fmla="*/ 1681018 w 2955636"/>
              <a:gd name="connsiteY38" fmla="*/ 27709 h 683490"/>
              <a:gd name="connsiteX39" fmla="*/ 138546 w 2955636"/>
              <a:gd name="connsiteY39" fmla="*/ 27709 h 683490"/>
              <a:gd name="connsiteX40" fmla="*/ 0 w 2955636"/>
              <a:gd name="connsiteY40" fmla="*/ 18472 h 68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955636" h="683490">
                <a:moveTo>
                  <a:pt x="314036" y="9236"/>
                </a:moveTo>
                <a:cubicBezTo>
                  <a:pt x="267854" y="12315"/>
                  <a:pt x="221492" y="13361"/>
                  <a:pt x="175491" y="18472"/>
                </a:cubicBezTo>
                <a:cubicBezTo>
                  <a:pt x="165815" y="19547"/>
                  <a:pt x="154666" y="20825"/>
                  <a:pt x="147782" y="27709"/>
                </a:cubicBezTo>
                <a:cubicBezTo>
                  <a:pt x="132083" y="43408"/>
                  <a:pt x="110836" y="83127"/>
                  <a:pt x="110836" y="83127"/>
                </a:cubicBezTo>
                <a:cubicBezTo>
                  <a:pt x="108005" y="94452"/>
                  <a:pt x="93489" y="160548"/>
                  <a:pt x="83127" y="184727"/>
                </a:cubicBezTo>
                <a:cubicBezTo>
                  <a:pt x="77703" y="197382"/>
                  <a:pt x="69768" y="208888"/>
                  <a:pt x="64655" y="221672"/>
                </a:cubicBezTo>
                <a:cubicBezTo>
                  <a:pt x="64639" y="221711"/>
                  <a:pt x="41571" y="290926"/>
                  <a:pt x="36946" y="304800"/>
                </a:cubicBezTo>
                <a:lnTo>
                  <a:pt x="27709" y="332509"/>
                </a:lnTo>
                <a:cubicBezTo>
                  <a:pt x="30788" y="366376"/>
                  <a:pt x="33562" y="400271"/>
                  <a:pt x="36946" y="434109"/>
                </a:cubicBezTo>
                <a:cubicBezTo>
                  <a:pt x="38434" y="448994"/>
                  <a:pt x="40447" y="517997"/>
                  <a:pt x="55418" y="544945"/>
                </a:cubicBezTo>
                <a:cubicBezTo>
                  <a:pt x="66200" y="564353"/>
                  <a:pt x="74603" y="587042"/>
                  <a:pt x="92364" y="600363"/>
                </a:cubicBezTo>
                <a:cubicBezTo>
                  <a:pt x="104679" y="609599"/>
                  <a:pt x="116255" y="619913"/>
                  <a:pt x="129309" y="628072"/>
                </a:cubicBezTo>
                <a:cubicBezTo>
                  <a:pt x="173871" y="655923"/>
                  <a:pt x="153965" y="638638"/>
                  <a:pt x="193964" y="655781"/>
                </a:cubicBezTo>
                <a:cubicBezTo>
                  <a:pt x="206619" y="661205"/>
                  <a:pt x="217213" y="672837"/>
                  <a:pt x="230909" y="674254"/>
                </a:cubicBezTo>
                <a:cubicBezTo>
                  <a:pt x="307531" y="682180"/>
                  <a:pt x="384848" y="680411"/>
                  <a:pt x="461818" y="683490"/>
                </a:cubicBezTo>
                <a:lnTo>
                  <a:pt x="2373746" y="674254"/>
                </a:lnTo>
                <a:cubicBezTo>
                  <a:pt x="2395515" y="674051"/>
                  <a:pt x="2416821" y="667895"/>
                  <a:pt x="2438400" y="665018"/>
                </a:cubicBezTo>
                <a:cubicBezTo>
                  <a:pt x="2661750" y="635238"/>
                  <a:pt x="2403277" y="672410"/>
                  <a:pt x="2558473" y="646545"/>
                </a:cubicBezTo>
                <a:cubicBezTo>
                  <a:pt x="2576066" y="643613"/>
                  <a:pt x="2658087" y="633187"/>
                  <a:pt x="2678546" y="628072"/>
                </a:cubicBezTo>
                <a:cubicBezTo>
                  <a:pt x="2697436" y="623349"/>
                  <a:pt x="2715491" y="615758"/>
                  <a:pt x="2733964" y="609600"/>
                </a:cubicBezTo>
                <a:cubicBezTo>
                  <a:pt x="2743200" y="606521"/>
                  <a:pt x="2753572" y="605764"/>
                  <a:pt x="2761673" y="600363"/>
                </a:cubicBezTo>
                <a:lnTo>
                  <a:pt x="2789382" y="581890"/>
                </a:lnTo>
                <a:cubicBezTo>
                  <a:pt x="2795540" y="572654"/>
                  <a:pt x="2799187" y="561116"/>
                  <a:pt x="2807855" y="554181"/>
                </a:cubicBezTo>
                <a:cubicBezTo>
                  <a:pt x="2815458" y="548099"/>
                  <a:pt x="2828680" y="551829"/>
                  <a:pt x="2835564" y="544945"/>
                </a:cubicBezTo>
                <a:cubicBezTo>
                  <a:pt x="2909671" y="470838"/>
                  <a:pt x="2837519" y="501191"/>
                  <a:pt x="2900218" y="480290"/>
                </a:cubicBezTo>
                <a:cubicBezTo>
                  <a:pt x="2903297" y="471054"/>
                  <a:pt x="2903373" y="460183"/>
                  <a:pt x="2909455" y="452581"/>
                </a:cubicBezTo>
                <a:cubicBezTo>
                  <a:pt x="2916390" y="443913"/>
                  <a:pt x="2931281" y="443522"/>
                  <a:pt x="2937164" y="434109"/>
                </a:cubicBezTo>
                <a:cubicBezTo>
                  <a:pt x="2947484" y="417597"/>
                  <a:pt x="2955636" y="378690"/>
                  <a:pt x="2955636" y="378690"/>
                </a:cubicBezTo>
                <a:cubicBezTo>
                  <a:pt x="2952557" y="320193"/>
                  <a:pt x="2953379" y="261360"/>
                  <a:pt x="2946400" y="203200"/>
                </a:cubicBezTo>
                <a:cubicBezTo>
                  <a:pt x="2944080" y="183866"/>
                  <a:pt x="2941696" y="161550"/>
                  <a:pt x="2927927" y="147781"/>
                </a:cubicBezTo>
                <a:cubicBezTo>
                  <a:pt x="2846964" y="66818"/>
                  <a:pt x="2949672" y="165903"/>
                  <a:pt x="2872509" y="101600"/>
                </a:cubicBezTo>
                <a:cubicBezTo>
                  <a:pt x="2836773" y="71820"/>
                  <a:pt x="2851882" y="71339"/>
                  <a:pt x="2807855" y="46181"/>
                </a:cubicBezTo>
                <a:cubicBezTo>
                  <a:pt x="2799402" y="41351"/>
                  <a:pt x="2789382" y="40024"/>
                  <a:pt x="2780146" y="36945"/>
                </a:cubicBezTo>
                <a:cubicBezTo>
                  <a:pt x="2770909" y="30787"/>
                  <a:pt x="2762830" y="22370"/>
                  <a:pt x="2752436" y="18472"/>
                </a:cubicBezTo>
                <a:cubicBezTo>
                  <a:pt x="2737737" y="12960"/>
                  <a:pt x="2721580" y="12641"/>
                  <a:pt x="2706255" y="9236"/>
                </a:cubicBezTo>
                <a:cubicBezTo>
                  <a:pt x="2693863" y="6482"/>
                  <a:pt x="2681624" y="3079"/>
                  <a:pt x="2669309" y="0"/>
                </a:cubicBezTo>
                <a:lnTo>
                  <a:pt x="1847273" y="9236"/>
                </a:lnTo>
                <a:cubicBezTo>
                  <a:pt x="1828550" y="9630"/>
                  <a:pt x="1810468" y="16404"/>
                  <a:pt x="1791855" y="18472"/>
                </a:cubicBezTo>
                <a:cubicBezTo>
                  <a:pt x="1755008" y="22566"/>
                  <a:pt x="1717964" y="24630"/>
                  <a:pt x="1681018" y="27709"/>
                </a:cubicBezTo>
                <a:cubicBezTo>
                  <a:pt x="1193244" y="190295"/>
                  <a:pt x="652671" y="33454"/>
                  <a:pt x="138546" y="27709"/>
                </a:cubicBezTo>
                <a:cubicBezTo>
                  <a:pt x="92264" y="27192"/>
                  <a:pt x="0" y="18472"/>
                  <a:pt x="0" y="184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5580112" y="764704"/>
            <a:ext cx="243368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p(x,</a:t>
            </a:r>
            <a:r>
              <a:rPr lang="ru-RU" altLang="ru-RU" dirty="0">
                <a:solidFill>
                  <a:srgbClr val="222222"/>
                </a:solidFill>
                <a:latin typeface="inherit"/>
                <a:cs typeface="Arial" pitchFamily="34" charset="0"/>
              </a:rPr>
              <a:t> </a:t>
            </a:r>
            <a:r>
              <a:rPr lang="ru-RU" altLang="ru-RU" dirty="0" smtClean="0">
                <a:solidFill>
                  <a:srgbClr val="222222"/>
                </a:solidFill>
                <a:latin typeface="inherit"/>
                <a:cs typeface="Arial" pitchFamily="34" charset="0"/>
              </a:rPr>
              <a:t>μ</a:t>
            </a:r>
            <a:r>
              <a:rPr lang="en-US" altLang="ru-RU" dirty="0" smtClean="0">
                <a:solidFill>
                  <a:srgbClr val="222222"/>
                </a:solidFill>
                <a:latin typeface="inherit"/>
                <a:cs typeface="Arial" pitchFamily="34" charset="0"/>
              </a:rPr>
              <a:t>,</a:t>
            </a:r>
            <a:r>
              <a:rPr lang="ru-RU" altLang="ru-RU" dirty="0" smtClean="0">
                <a:solidFill>
                  <a:srgbClr val="222222"/>
                </a:solidFill>
                <a:latin typeface="inherit"/>
                <a:cs typeface="Arial" pitchFamily="34" charset="0"/>
              </a:rPr>
              <a:t>Σ</a:t>
            </a:r>
            <a:r>
              <a:rPr lang="en-US" dirty="0" smtClean="0"/>
              <a:t>) - probability</a:t>
            </a:r>
            <a:endParaRPr lang="ru-RU" dirty="0"/>
          </a:p>
        </p:txBody>
      </p:sp>
      <p:cxnSp>
        <p:nvCxnSpPr>
          <p:cNvPr id="8" name="Прямая со стрелкой 7"/>
          <p:cNvCxnSpPr/>
          <p:nvPr/>
        </p:nvCxnSpPr>
        <p:spPr>
          <a:xfrm flipV="1">
            <a:off x="5218545" y="949370"/>
            <a:ext cx="361567"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stCxn id="5" idx="2"/>
          </p:cNvCxnSpPr>
          <p:nvPr/>
        </p:nvCxnSpPr>
        <p:spPr>
          <a:xfrm>
            <a:off x="6796952" y="1134036"/>
            <a:ext cx="0" cy="422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71155" y="1575264"/>
            <a:ext cx="978153" cy="369332"/>
          </a:xfrm>
          <a:prstGeom prst="rect">
            <a:avLst/>
          </a:prstGeom>
          <a:noFill/>
        </p:spPr>
        <p:txBody>
          <a:bodyPr wrap="none" rtlCol="0">
            <a:spAutoFit/>
          </a:bodyPr>
          <a:lstStyle/>
          <a:p>
            <a:r>
              <a:rPr lang="en-US" dirty="0" smtClean="0"/>
              <a:t>if p &lt; e </a:t>
            </a:r>
            <a:endParaRPr lang="ru-RU" dirty="0"/>
          </a:p>
        </p:txBody>
      </p:sp>
      <p:sp>
        <p:nvSpPr>
          <p:cNvPr id="12" name="Стрелка вправо 11"/>
          <p:cNvSpPr/>
          <p:nvPr/>
        </p:nvSpPr>
        <p:spPr>
          <a:xfrm>
            <a:off x="7069810" y="1681824"/>
            <a:ext cx="158996"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7228806" y="1575264"/>
            <a:ext cx="1098378" cy="369332"/>
          </a:xfrm>
          <a:prstGeom prst="rect">
            <a:avLst/>
          </a:prstGeom>
          <a:noFill/>
        </p:spPr>
        <p:txBody>
          <a:bodyPr wrap="none" rtlCol="0">
            <a:spAutoFit/>
          </a:bodyPr>
          <a:lstStyle/>
          <a:p>
            <a:r>
              <a:rPr lang="en-US" dirty="0" smtClean="0"/>
              <a:t>anomaly</a:t>
            </a:r>
            <a:endParaRPr lang="ru-RU" dirty="0"/>
          </a:p>
        </p:txBody>
      </p:sp>
      <p:sp>
        <p:nvSpPr>
          <p:cNvPr id="16" name="TextBox 15"/>
          <p:cNvSpPr txBox="1"/>
          <p:nvPr/>
        </p:nvSpPr>
        <p:spPr>
          <a:xfrm>
            <a:off x="6156176" y="1907540"/>
            <a:ext cx="1117614" cy="369332"/>
          </a:xfrm>
          <a:prstGeom prst="rect">
            <a:avLst/>
          </a:prstGeom>
          <a:noFill/>
        </p:spPr>
        <p:txBody>
          <a:bodyPr wrap="none" rtlCol="0">
            <a:spAutoFit/>
          </a:bodyPr>
          <a:lstStyle/>
          <a:p>
            <a:r>
              <a:rPr lang="en-US" dirty="0" smtClean="0"/>
              <a:t>if p &gt;= e </a:t>
            </a:r>
            <a:endParaRPr lang="ru-RU" dirty="0"/>
          </a:p>
        </p:txBody>
      </p:sp>
      <p:sp>
        <p:nvSpPr>
          <p:cNvPr id="17" name="Стрелка вправо 16"/>
          <p:cNvSpPr/>
          <p:nvPr/>
        </p:nvSpPr>
        <p:spPr>
          <a:xfrm>
            <a:off x="7164288" y="2014100"/>
            <a:ext cx="158996"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p:cNvSpPr txBox="1"/>
          <p:nvPr/>
        </p:nvSpPr>
        <p:spPr>
          <a:xfrm>
            <a:off x="7323284" y="1907540"/>
            <a:ext cx="543739" cy="369332"/>
          </a:xfrm>
          <a:prstGeom prst="rect">
            <a:avLst/>
          </a:prstGeom>
          <a:noFill/>
        </p:spPr>
        <p:txBody>
          <a:bodyPr wrap="none" rtlCol="0">
            <a:spAutoFit/>
          </a:bodyPr>
          <a:lstStyle/>
          <a:p>
            <a:r>
              <a:rPr lang="en-US" dirty="0" smtClean="0"/>
              <a:t>OK</a:t>
            </a:r>
            <a:endParaRPr lang="ru-RU" dirty="0"/>
          </a:p>
        </p:txBody>
      </p:sp>
    </p:spTree>
    <p:extLst>
      <p:ext uri="{BB962C8B-B14F-4D97-AF65-F5344CB8AC3E}">
        <p14:creationId xmlns:p14="http://schemas.microsoft.com/office/powerpoint/2010/main" val="3675657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2068"/>
            <a:ext cx="8244971"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211960" y="1340768"/>
            <a:ext cx="439896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For each feature it’s own mu and sigma</a:t>
            </a:r>
            <a:endParaRPr lang="ru-RU" dirty="0"/>
          </a:p>
        </p:txBody>
      </p:sp>
      <p:cxnSp>
        <p:nvCxnSpPr>
          <p:cNvPr id="4" name="Прямая со стрелкой 3"/>
          <p:cNvCxnSpPr/>
          <p:nvPr/>
        </p:nvCxnSpPr>
        <p:spPr>
          <a:xfrm flipH="1">
            <a:off x="3275856" y="1710100"/>
            <a:ext cx="936104" cy="134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Прямая со стрелкой 5"/>
          <p:cNvCxnSpPr/>
          <p:nvPr/>
        </p:nvCxnSpPr>
        <p:spPr>
          <a:xfrm>
            <a:off x="4301997" y="1710100"/>
            <a:ext cx="0" cy="134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4716016" y="1710100"/>
            <a:ext cx="0" cy="134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a:off x="5796136" y="1710100"/>
            <a:ext cx="0" cy="134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283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33400"/>
            <a:ext cx="8097178" cy="4119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descr="Похожее изображени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4438853"/>
            <a:ext cx="2675645" cy="20144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87824" y="6023029"/>
            <a:ext cx="132878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Another example</a:t>
            </a:r>
            <a:endParaRPr lang="ru-RU" dirty="0"/>
          </a:p>
        </p:txBody>
      </p:sp>
      <p:cxnSp>
        <p:nvCxnSpPr>
          <p:cNvPr id="4" name="Прямая со стрелкой 3"/>
          <p:cNvCxnSpPr>
            <a:stCxn id="2" idx="3"/>
          </p:cNvCxnSpPr>
          <p:nvPr/>
        </p:nvCxnSpPr>
        <p:spPr>
          <a:xfrm flipV="1">
            <a:off x="4316608" y="5734997"/>
            <a:ext cx="1623544" cy="611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348" y="3284984"/>
            <a:ext cx="2227554" cy="1210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Скругленная соединительная линия 5"/>
          <p:cNvCxnSpPr/>
          <p:nvPr/>
        </p:nvCxnSpPr>
        <p:spPr>
          <a:xfrm rot="10800000" flipV="1">
            <a:off x="2915816" y="4293096"/>
            <a:ext cx="504056" cy="2021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Скругленная соединительная линия 7"/>
          <p:cNvCxnSpPr>
            <a:stCxn id="11269" idx="1"/>
          </p:cNvCxnSpPr>
          <p:nvPr/>
        </p:nvCxnSpPr>
        <p:spPr>
          <a:xfrm rot="10800000" flipV="1">
            <a:off x="2483768" y="3890106"/>
            <a:ext cx="846580" cy="40298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28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76672"/>
            <a:ext cx="8532440" cy="4569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373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Картинки по запросу anomaly detection vs supervised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6672"/>
            <a:ext cx="7344816" cy="551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28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Overview</a:t>
            </a:r>
            <a:endParaRPr lang="ru-RU" dirty="0"/>
          </a:p>
        </p:txBody>
      </p:sp>
      <p:sp>
        <p:nvSpPr>
          <p:cNvPr id="3" name="Объект 2"/>
          <p:cNvSpPr>
            <a:spLocks noGrp="1"/>
          </p:cNvSpPr>
          <p:nvPr>
            <p:ph sz="quarter" idx="1"/>
          </p:nvPr>
        </p:nvSpPr>
        <p:spPr/>
        <p:txBody>
          <a:bodyPr/>
          <a:lstStyle/>
          <a:p>
            <a:r>
              <a:rPr lang="en-US" b="1" dirty="0">
                <a:hlinkClick r:id="rId2"/>
              </a:rPr>
              <a:t>Anomaly detection</a:t>
            </a:r>
            <a:r>
              <a:rPr lang="en-US" dirty="0"/>
              <a:t> is the process of identifying unexpected items or events in data sets, which differ from the norm. </a:t>
            </a:r>
            <a:endParaRPr lang="en-US" dirty="0" smtClean="0"/>
          </a:p>
          <a:p>
            <a:r>
              <a:rPr lang="en-US" dirty="0"/>
              <a:t>Simply, </a:t>
            </a:r>
            <a:r>
              <a:rPr lang="en-US" b="1" dirty="0">
                <a:solidFill>
                  <a:schemeClr val="accent1"/>
                </a:solidFill>
              </a:rPr>
              <a:t>anomaly detection</a:t>
            </a:r>
            <a:r>
              <a:rPr lang="en-US" dirty="0"/>
              <a:t> is the task of defining a boundary around normal data points so that they can be distinguishable from outliers.</a:t>
            </a:r>
            <a:endParaRPr lang="ru-RU"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005064"/>
            <a:ext cx="4680520" cy="2748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751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Outlier OR Novelty?</a:t>
            </a:r>
            <a:endParaRPr lang="ru-RU" dirty="0"/>
          </a:p>
        </p:txBody>
      </p:sp>
      <p:sp>
        <p:nvSpPr>
          <p:cNvPr id="3" name="Объект 2"/>
          <p:cNvSpPr>
            <a:spLocks noGrp="1"/>
          </p:cNvSpPr>
          <p:nvPr>
            <p:ph sz="quarter" idx="2"/>
          </p:nvPr>
        </p:nvSpPr>
        <p:spPr/>
        <p:txBody>
          <a:bodyPr>
            <a:normAutofit fontScale="85000" lnSpcReduction="10000"/>
          </a:bodyPr>
          <a:lstStyle/>
          <a:p>
            <a:r>
              <a:rPr lang="en-US" dirty="0"/>
              <a:t>unsupervised anomaly </a:t>
            </a:r>
            <a:r>
              <a:rPr lang="en-US" dirty="0" smtClean="0"/>
              <a:t>detection</a:t>
            </a:r>
          </a:p>
          <a:p>
            <a:r>
              <a:rPr lang="en-US" dirty="0"/>
              <a:t>The training data contains outliers which are defined as observations that are far from the others. Outlier detection estimators thus try to fit the regions where the training data is the most concentrated, ignoring the deviant observations.</a:t>
            </a:r>
            <a:endParaRPr lang="ru-RU" dirty="0"/>
          </a:p>
        </p:txBody>
      </p:sp>
      <p:sp>
        <p:nvSpPr>
          <p:cNvPr id="4" name="Объект 3"/>
          <p:cNvSpPr>
            <a:spLocks noGrp="1"/>
          </p:cNvSpPr>
          <p:nvPr>
            <p:ph sz="quarter" idx="4"/>
          </p:nvPr>
        </p:nvSpPr>
        <p:spPr/>
        <p:txBody>
          <a:bodyPr>
            <a:normAutofit lnSpcReduction="10000"/>
          </a:bodyPr>
          <a:lstStyle/>
          <a:p>
            <a:r>
              <a:rPr lang="en-US" dirty="0"/>
              <a:t>semi-supervised </a:t>
            </a:r>
            <a:r>
              <a:rPr lang="en-US" dirty="0" smtClean="0"/>
              <a:t>anomaly detection</a:t>
            </a:r>
          </a:p>
          <a:p>
            <a:r>
              <a:rPr lang="en-US" dirty="0"/>
              <a:t>The training data is not polluted by outliers and we are interested in detecting whether a </a:t>
            </a:r>
            <a:r>
              <a:rPr lang="en-US" b="1" dirty="0"/>
              <a:t>new</a:t>
            </a:r>
            <a:r>
              <a:rPr lang="en-US" dirty="0"/>
              <a:t> observation is an outlier. In this context an outlier is also called a novelty.</a:t>
            </a:r>
            <a:endParaRPr lang="ru-RU" dirty="0"/>
          </a:p>
        </p:txBody>
      </p:sp>
      <p:sp>
        <p:nvSpPr>
          <p:cNvPr id="5" name="Текст 4"/>
          <p:cNvSpPr>
            <a:spLocks noGrp="1"/>
          </p:cNvSpPr>
          <p:nvPr>
            <p:ph type="body" sz="quarter" idx="1"/>
          </p:nvPr>
        </p:nvSpPr>
        <p:spPr/>
        <p:txBody>
          <a:bodyPr/>
          <a:lstStyle/>
          <a:p>
            <a:r>
              <a:rPr lang="en-US" dirty="0" smtClean="0"/>
              <a:t>Outlier</a:t>
            </a:r>
            <a:endParaRPr lang="ru-RU" dirty="0"/>
          </a:p>
        </p:txBody>
      </p:sp>
      <p:sp>
        <p:nvSpPr>
          <p:cNvPr id="6" name="Текст 5"/>
          <p:cNvSpPr>
            <a:spLocks noGrp="1"/>
          </p:cNvSpPr>
          <p:nvPr>
            <p:ph type="body" sz="quarter" idx="3"/>
          </p:nvPr>
        </p:nvSpPr>
        <p:spPr/>
        <p:txBody>
          <a:bodyPr/>
          <a:lstStyle/>
          <a:p>
            <a:r>
              <a:rPr lang="en-US" dirty="0" smtClean="0"/>
              <a:t>Novelty</a:t>
            </a:r>
            <a:endParaRPr lang="ru-RU" dirty="0"/>
          </a:p>
        </p:txBody>
      </p:sp>
    </p:spTree>
    <p:extLst>
      <p:ext uri="{BB962C8B-B14F-4D97-AF65-F5344CB8AC3E}">
        <p14:creationId xmlns:p14="http://schemas.microsoft.com/office/powerpoint/2010/main" val="231762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Outliers </a:t>
            </a:r>
            <a:endParaRPr lang="ru-RU" dirty="0"/>
          </a:p>
        </p:txBody>
      </p:sp>
      <p:sp>
        <p:nvSpPr>
          <p:cNvPr id="3" name="Объект 2"/>
          <p:cNvSpPr>
            <a:spLocks noGrp="1"/>
          </p:cNvSpPr>
          <p:nvPr>
            <p:ph sz="quarter" idx="1"/>
          </p:nvPr>
        </p:nvSpPr>
        <p:spPr/>
        <p:txBody>
          <a:bodyPr/>
          <a:lstStyle/>
          <a:p>
            <a:r>
              <a:rPr lang="en-US" dirty="0"/>
              <a:t>data errors (measurement inaccuracies, rounding, incorrect record, etc.) </a:t>
            </a:r>
            <a:endParaRPr lang="en-US" dirty="0" smtClean="0"/>
          </a:p>
          <a:p>
            <a:r>
              <a:rPr lang="en-US" dirty="0" smtClean="0"/>
              <a:t>the </a:t>
            </a:r>
            <a:r>
              <a:rPr lang="en-US" dirty="0"/>
              <a:t>presence of noise objects (incorrectly classified objects) </a:t>
            </a:r>
            <a:endParaRPr lang="en-US" dirty="0" smtClean="0"/>
          </a:p>
          <a:p>
            <a:r>
              <a:rPr lang="en-US" dirty="0" smtClean="0"/>
              <a:t>the </a:t>
            </a:r>
            <a:r>
              <a:rPr lang="en-US" dirty="0"/>
              <a:t>presence of objects of “other” samples (for example, indications of a broken </a:t>
            </a:r>
            <a:r>
              <a:rPr lang="en-US" dirty="0" smtClean="0"/>
              <a:t>sensor</a:t>
            </a:r>
            <a:r>
              <a:rPr lang="en-US" dirty="0"/>
              <a:t>).</a:t>
            </a: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149080"/>
            <a:ext cx="3810173" cy="261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ChangeArrowheads="1"/>
          </p:cNvSpPr>
          <p:nvPr/>
        </p:nvSpPr>
        <p:spPr bwMode="auto">
          <a:xfrm>
            <a:off x="323528" y="4335963"/>
            <a:ext cx="3923928" cy="223651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100" b="0" i="0" u="none" strike="noStrike" cap="none" normalizeH="0" baseline="0" dirty="0" err="1" smtClean="0">
                <a:ln>
                  <a:noFill/>
                </a:ln>
                <a:solidFill>
                  <a:srgbClr val="222222"/>
                </a:solidFill>
                <a:effectLst/>
                <a:latin typeface="inherit"/>
                <a:cs typeface="Arial" pitchFamily="34" charset="0"/>
              </a:rPr>
              <a:t>Figure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shows</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that</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1" i="0" u="none" strike="noStrike" cap="none" normalizeH="0" baseline="0" dirty="0" err="1" smtClean="0">
                <a:ln>
                  <a:noFill/>
                </a:ln>
                <a:solidFill>
                  <a:srgbClr val="222222"/>
                </a:solidFill>
                <a:effectLst/>
                <a:latin typeface="inherit"/>
                <a:cs typeface="Arial" pitchFamily="34" charset="0"/>
              </a:rPr>
              <a:t>noise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is</a:t>
            </a:r>
            <a:r>
              <a:rPr kumimoji="0" lang="ru-RU" altLang="ru-RU" sz="2100" b="0" i="0" u="none" strike="noStrike" cap="none" normalizeH="0" baseline="0" dirty="0" smtClean="0">
                <a:ln>
                  <a:noFill/>
                </a:ln>
                <a:solidFill>
                  <a:srgbClr val="222222"/>
                </a:solidFill>
                <a:effectLst/>
                <a:latin typeface="inherit"/>
                <a:cs typeface="Arial" pitchFamily="34" charset="0"/>
              </a:rPr>
              <a:t> a “</a:t>
            </a:r>
            <a:r>
              <a:rPr kumimoji="0" lang="ru-RU" altLang="ru-RU" sz="2100" b="0" i="0" u="none" strike="noStrike" cap="none" normalizeH="0" baseline="0" dirty="0" err="1" smtClean="0">
                <a:ln>
                  <a:noFill/>
                </a:ln>
                <a:solidFill>
                  <a:srgbClr val="222222"/>
                </a:solidFill>
                <a:effectLst/>
                <a:latin typeface="inherit"/>
                <a:cs typeface="Arial" pitchFamily="34" charset="0"/>
              </a:rPr>
              <a:t>in</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the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weak</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sense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outburst</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it</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can</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blur</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the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boundaries</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of</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the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class</a:t>
            </a:r>
            <a:r>
              <a:rPr kumimoji="0" lang="ru-RU" altLang="ru-RU" sz="2100" b="0" i="0" u="none" strike="noStrike" cap="none" normalizeH="0" baseline="0" dirty="0" smtClean="0">
                <a:ln>
                  <a:noFill/>
                </a:ln>
                <a:solidFill>
                  <a:srgbClr val="222222"/>
                </a:solidFill>
                <a:effectLst/>
                <a:latin typeface="inherit"/>
                <a:cs typeface="Arial" pitchFamily="34" charset="0"/>
              </a:rPr>
              <a:t> / </a:t>
            </a:r>
            <a:r>
              <a:rPr kumimoji="0" lang="ru-RU" altLang="ru-RU" sz="2100" b="0" i="0" u="none" strike="noStrike" cap="none" normalizeH="0" baseline="0" dirty="0" err="1" smtClean="0">
                <a:ln>
                  <a:noFill/>
                </a:ln>
                <a:solidFill>
                  <a:srgbClr val="222222"/>
                </a:solidFill>
                <a:effectLst/>
                <a:latin typeface="inherit"/>
                <a:cs typeface="Arial" pitchFamily="34" charset="0"/>
              </a:rPr>
              <a:t>cluster</a:t>
            </a:r>
            <a:r>
              <a:rPr kumimoji="0" lang="ru-RU" altLang="ru-RU" sz="2100" b="0" i="0" u="none" strike="noStrike" cap="none" normalizeH="0" baseline="0" dirty="0" smtClean="0">
                <a:ln>
                  <a:noFill/>
                </a:ln>
                <a:solidFill>
                  <a:srgbClr val="222222"/>
                </a:solidFill>
                <a:effectLst/>
                <a:latin typeface="inherit"/>
                <a:cs typeface="Arial" pitchFamily="34" charset="0"/>
              </a:rPr>
              <a:t> a </a:t>
            </a:r>
            <a:r>
              <a:rPr kumimoji="0" lang="ru-RU" altLang="ru-RU" sz="2100" b="0" i="0" u="none" strike="noStrike" cap="none" normalizeH="0" baseline="0" dirty="0" err="1" smtClean="0">
                <a:ln>
                  <a:noFill/>
                </a:ln>
                <a:solidFill>
                  <a:srgbClr val="222222"/>
                </a:solidFill>
                <a:effectLst/>
                <a:latin typeface="inherit"/>
                <a:cs typeface="Arial" pitchFamily="34" charset="0"/>
              </a:rPr>
              <a:t>bit</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We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are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primarily</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interested</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in</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emissions</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in</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the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strong</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sense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that</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distort</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these</a:t>
            </a:r>
            <a:r>
              <a:rPr kumimoji="0" lang="ru-RU" altLang="ru-RU" sz="2100" b="0" i="0" u="none" strike="noStrike" cap="none" normalizeH="0" baseline="0" dirty="0" smtClean="0">
                <a:ln>
                  <a:noFill/>
                </a:ln>
                <a:solidFill>
                  <a:srgbClr val="222222"/>
                </a:solidFill>
                <a:effectLst/>
                <a:latin typeface="inherit"/>
                <a:cs typeface="Arial" pitchFamily="34" charset="0"/>
              </a:rPr>
              <a:t> </a:t>
            </a:r>
            <a:r>
              <a:rPr kumimoji="0" lang="ru-RU" altLang="ru-RU" sz="2100" b="0" i="0" u="none" strike="noStrike" cap="none" normalizeH="0" baseline="0" dirty="0" err="1" smtClean="0">
                <a:ln>
                  <a:noFill/>
                </a:ln>
                <a:solidFill>
                  <a:srgbClr val="222222"/>
                </a:solidFill>
                <a:effectLst/>
                <a:latin typeface="inherit"/>
                <a:cs typeface="Arial" pitchFamily="34" charset="0"/>
              </a:rPr>
              <a:t>boundaries</a:t>
            </a:r>
            <a:r>
              <a:rPr kumimoji="0" lang="ru-RU" altLang="ru-RU" sz="2100" b="0" i="0" u="none" strike="noStrike" cap="none" normalizeH="0" baseline="0" dirty="0" smtClean="0">
                <a:ln>
                  <a:noFill/>
                </a:ln>
                <a:solidFill>
                  <a:srgbClr val="222222"/>
                </a:solidFill>
                <a:effectLst/>
                <a:latin typeface="inherit"/>
                <a:cs typeface="Arial" pitchFamily="34" charset="0"/>
              </a:rPr>
              <a:t>.</a:t>
            </a:r>
            <a:r>
              <a:rPr kumimoji="0" lang="ru-RU" altLang="ru-RU" sz="900" b="0" i="0" u="none" strike="noStrike" cap="none" normalizeH="0" baseline="0" dirty="0" smtClean="0">
                <a:ln>
                  <a:noFill/>
                </a:ln>
                <a:solidFill>
                  <a:schemeClr val="tx1"/>
                </a:solidFill>
                <a:effectLst/>
                <a:latin typeface="Arial" pitchFamily="34" charset="0"/>
                <a:cs typeface="Arial" pitchFamily="34" charset="0"/>
              </a:rPr>
              <a:t> </a:t>
            </a: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8912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4638"/>
            <a:ext cx="7457256" cy="490066"/>
          </a:xfrm>
        </p:spPr>
        <p:txBody>
          <a:bodyPr>
            <a:normAutofit fontScale="90000"/>
          </a:bodyPr>
          <a:lstStyle/>
          <a:p>
            <a:r>
              <a:rPr lang="en-US" dirty="0" smtClean="0"/>
              <a:t>More visualization of outliers</a:t>
            </a:r>
            <a:endParaRPr lang="ru-RU" dirty="0"/>
          </a:p>
        </p:txBody>
      </p:sp>
      <p:pic>
        <p:nvPicPr>
          <p:cNvPr id="4098" name="Picture 2" descr="fig4_po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66675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raph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5053244"/>
            <a:ext cx="4291236" cy="146515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23528" y="3573015"/>
            <a:ext cx="7560840" cy="1200329"/>
          </a:xfrm>
          <a:prstGeom prst="rect">
            <a:avLst/>
          </a:prstGeom>
        </p:spPr>
        <p:txBody>
          <a:bodyPr wrap="square">
            <a:spAutoFit/>
          </a:bodyPr>
          <a:lstStyle/>
          <a:p>
            <a:pPr algn="ctr"/>
            <a:r>
              <a:rPr lang="en-US" dirty="0"/>
              <a:t/>
            </a:r>
            <a:br>
              <a:rPr lang="en-US" dirty="0"/>
            </a:br>
            <a:r>
              <a:rPr lang="en-US" dirty="0"/>
              <a:t>T</a:t>
            </a:r>
            <a:r>
              <a:rPr lang="en-US" dirty="0" smtClean="0"/>
              <a:t>here </a:t>
            </a:r>
            <a:r>
              <a:rPr lang="en-US" dirty="0"/>
              <a:t>are either no examples of anomalies at all, or there are very few of them, and we don’t even know where exactly they are in the sample. That is why the task relates to learning without a teacher.</a:t>
            </a:r>
            <a:endParaRPr lang="ru-RU" dirty="0"/>
          </a:p>
        </p:txBody>
      </p:sp>
    </p:spTree>
    <p:extLst>
      <p:ext uri="{BB962C8B-B14F-4D97-AF65-F5344CB8AC3E}">
        <p14:creationId xmlns:p14="http://schemas.microsoft.com/office/powerpoint/2010/main" val="41215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Applications</a:t>
            </a:r>
            <a:endParaRPr lang="ru-RU" dirty="0"/>
          </a:p>
        </p:txBody>
      </p:sp>
      <p:sp>
        <p:nvSpPr>
          <p:cNvPr id="3" name="Объект 2"/>
          <p:cNvSpPr>
            <a:spLocks noGrp="1"/>
          </p:cNvSpPr>
          <p:nvPr>
            <p:ph sz="quarter" idx="1"/>
          </p:nvPr>
        </p:nvSpPr>
        <p:spPr/>
        <p:txBody>
          <a:bodyPr/>
          <a:lstStyle/>
          <a:p>
            <a:r>
              <a:rPr lang="en-US" dirty="0"/>
              <a:t>Detection of suspicious banking transactions (Credit-card Fraud) </a:t>
            </a:r>
            <a:r>
              <a:rPr lang="en-US" dirty="0" smtClean="0"/>
              <a:t>(</a:t>
            </a:r>
            <a:r>
              <a:rPr lang="ru-RU" dirty="0"/>
              <a:t>Обнаружение подозрительных банковских операций </a:t>
            </a:r>
            <a:r>
              <a:rPr lang="en-US" dirty="0" smtClean="0"/>
              <a:t>)</a:t>
            </a:r>
          </a:p>
          <a:p>
            <a:r>
              <a:rPr lang="en-US" dirty="0" smtClean="0"/>
              <a:t>Intrusion </a:t>
            </a:r>
            <a:r>
              <a:rPr lang="en-US" dirty="0"/>
              <a:t>Detection </a:t>
            </a:r>
            <a:r>
              <a:rPr lang="en-US" dirty="0" smtClean="0"/>
              <a:t>(</a:t>
            </a:r>
            <a:r>
              <a:rPr lang="ru-RU" dirty="0"/>
              <a:t>Обнаружение вторжений</a:t>
            </a:r>
            <a:r>
              <a:rPr lang="en-US" dirty="0" smtClean="0"/>
              <a:t>)</a:t>
            </a:r>
          </a:p>
          <a:p>
            <a:r>
              <a:rPr lang="en-US" dirty="0" smtClean="0"/>
              <a:t>Detection </a:t>
            </a:r>
            <a:r>
              <a:rPr lang="en-US" dirty="0"/>
              <a:t>of non-standard players on the exchange (insiders) </a:t>
            </a:r>
            <a:r>
              <a:rPr lang="en-US" dirty="0" smtClean="0"/>
              <a:t>(</a:t>
            </a:r>
            <a:r>
              <a:rPr lang="ru-RU" dirty="0"/>
              <a:t>Обнаружение нестандартных игроков на бирже</a:t>
            </a:r>
            <a:r>
              <a:rPr lang="en-US" dirty="0" smtClean="0"/>
              <a:t>)</a:t>
            </a:r>
          </a:p>
          <a:p>
            <a:r>
              <a:rPr lang="en-US" dirty="0" smtClean="0"/>
              <a:t>Detection </a:t>
            </a:r>
            <a:r>
              <a:rPr lang="en-US" dirty="0"/>
              <a:t>of malfunctions in mechanisms according to sensor readings </a:t>
            </a:r>
            <a:endParaRPr lang="en-US" dirty="0" smtClean="0"/>
          </a:p>
          <a:p>
            <a:r>
              <a:rPr lang="en-US" dirty="0" smtClean="0"/>
              <a:t>Medical </a:t>
            </a:r>
            <a:r>
              <a:rPr lang="en-US" dirty="0"/>
              <a:t>Diagnosis </a:t>
            </a:r>
            <a:endParaRPr lang="en-US" dirty="0" smtClean="0"/>
          </a:p>
          <a:p>
            <a:r>
              <a:rPr lang="en-US" dirty="0" smtClean="0"/>
              <a:t>Seismology</a:t>
            </a:r>
            <a:endParaRPr lang="ru-RU" dirty="0"/>
          </a:p>
        </p:txBody>
      </p:sp>
    </p:spTree>
    <p:extLst>
      <p:ext uri="{BB962C8B-B14F-4D97-AF65-F5344CB8AC3E}">
        <p14:creationId xmlns:p14="http://schemas.microsoft.com/office/powerpoint/2010/main" val="251138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Anomalies can be broadly categorized as:</a:t>
            </a:r>
            <a:endParaRPr lang="ru-RU" dirty="0"/>
          </a:p>
        </p:txBody>
      </p:sp>
      <p:sp>
        <p:nvSpPr>
          <p:cNvPr id="3" name="Прямоугольник 2"/>
          <p:cNvSpPr/>
          <p:nvPr/>
        </p:nvSpPr>
        <p:spPr>
          <a:xfrm>
            <a:off x="539552" y="1496650"/>
            <a:ext cx="7704856" cy="3139321"/>
          </a:xfrm>
          <a:prstGeom prst="rect">
            <a:avLst/>
          </a:prstGeom>
        </p:spPr>
        <p:txBody>
          <a:bodyPr wrap="square">
            <a:spAutoFit/>
          </a:bodyPr>
          <a:lstStyle/>
          <a:p>
            <a:r>
              <a:rPr lang="en-US" b="1" dirty="0"/>
              <a:t>Point anomalies:</a:t>
            </a:r>
            <a:r>
              <a:rPr lang="en-US" dirty="0"/>
              <a:t> A single instance of data is anomalous if it's too far off from the rest. </a:t>
            </a:r>
            <a:r>
              <a:rPr lang="en-US" i="1" dirty="0"/>
              <a:t>Business use case:</a:t>
            </a:r>
            <a:r>
              <a:rPr lang="en-US" dirty="0"/>
              <a:t> Detecting credit card fraud based on "amount spent."</a:t>
            </a:r>
          </a:p>
          <a:p>
            <a:r>
              <a:rPr lang="en-US" b="1" dirty="0"/>
              <a:t>Contextual anomalies:</a:t>
            </a:r>
            <a:r>
              <a:rPr lang="en-US" dirty="0"/>
              <a:t> The abnormality is context specific. This type of anomaly is common in time-series data. </a:t>
            </a:r>
            <a:r>
              <a:rPr lang="en-US" i="1" dirty="0"/>
              <a:t>Business use case:</a:t>
            </a:r>
            <a:r>
              <a:rPr lang="en-US" dirty="0"/>
              <a:t> Spending $100 on food every day during the holiday season is normal, but may be odd otherwise.</a:t>
            </a:r>
          </a:p>
          <a:p>
            <a:r>
              <a:rPr lang="en-US" b="1" dirty="0"/>
              <a:t>Collective anomalies:</a:t>
            </a:r>
            <a:r>
              <a:rPr lang="en-US" dirty="0"/>
              <a:t> A set of data instances collectively helps in detecting anomalies. </a:t>
            </a:r>
            <a:r>
              <a:rPr lang="en-US" i="1" dirty="0"/>
              <a:t>Business use case: </a:t>
            </a:r>
            <a:r>
              <a:rPr lang="en-US" dirty="0"/>
              <a:t>Someone is trying to copy data form a remote machine to a local host unexpectedly, an anomaly that would be flagged as a potential cyber attack. </a:t>
            </a:r>
          </a:p>
        </p:txBody>
      </p:sp>
    </p:spTree>
    <p:extLst>
      <p:ext uri="{BB962C8B-B14F-4D97-AF65-F5344CB8AC3E}">
        <p14:creationId xmlns:p14="http://schemas.microsoft.com/office/powerpoint/2010/main" val="326747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Machine Learning-Based </a:t>
            </a:r>
            <a:r>
              <a:rPr lang="en-US" dirty="0" smtClean="0"/>
              <a:t>Approaches</a:t>
            </a:r>
            <a:endParaRPr lang="ru-RU" dirty="0"/>
          </a:p>
        </p:txBody>
      </p:sp>
      <p:sp>
        <p:nvSpPr>
          <p:cNvPr id="3" name="Объект 2"/>
          <p:cNvSpPr>
            <a:spLocks noGrp="1"/>
          </p:cNvSpPr>
          <p:nvPr>
            <p:ph sz="quarter" idx="1"/>
          </p:nvPr>
        </p:nvSpPr>
        <p:spPr/>
        <p:txBody>
          <a:bodyPr>
            <a:normAutofit fontScale="92500" lnSpcReduction="10000"/>
          </a:bodyPr>
          <a:lstStyle/>
          <a:p>
            <a:r>
              <a:rPr lang="en-US" b="1" dirty="0" smtClean="0">
                <a:solidFill>
                  <a:schemeClr val="accent1"/>
                </a:solidFill>
              </a:rPr>
              <a:t>Density-Based </a:t>
            </a:r>
            <a:r>
              <a:rPr lang="en-US" b="1" dirty="0">
                <a:solidFill>
                  <a:schemeClr val="accent1"/>
                </a:solidFill>
              </a:rPr>
              <a:t>Anomaly Detection </a:t>
            </a:r>
            <a:endParaRPr lang="en-US" b="1" dirty="0" smtClean="0">
              <a:solidFill>
                <a:schemeClr val="accent1"/>
              </a:solidFill>
            </a:endParaRPr>
          </a:p>
          <a:p>
            <a:pPr marL="0" indent="0">
              <a:buNone/>
            </a:pPr>
            <a:r>
              <a:rPr lang="en-US" dirty="0"/>
              <a:t>Normal data points occur around a dense neighborhood and abnormalities are far away. </a:t>
            </a:r>
            <a:endParaRPr lang="en-US" b="1" dirty="0"/>
          </a:p>
          <a:p>
            <a:r>
              <a:rPr lang="en-US" b="1" dirty="0">
                <a:solidFill>
                  <a:schemeClr val="accent1"/>
                </a:solidFill>
              </a:rPr>
              <a:t>Clustering-Based Anomaly Detection </a:t>
            </a:r>
            <a:endParaRPr lang="en-US" b="1" dirty="0" smtClean="0">
              <a:solidFill>
                <a:schemeClr val="accent1"/>
              </a:solidFill>
            </a:endParaRPr>
          </a:p>
          <a:p>
            <a:pPr marL="0" indent="0">
              <a:buNone/>
            </a:pPr>
            <a:r>
              <a:rPr lang="en-US" dirty="0"/>
              <a:t>Data points that are similar tend to belong to similar groups or clusters, as determined by their distance from local centroids.</a:t>
            </a:r>
            <a:endParaRPr lang="en-US" b="1" dirty="0"/>
          </a:p>
          <a:p>
            <a:r>
              <a:rPr lang="en-US" b="1" dirty="0">
                <a:solidFill>
                  <a:schemeClr val="accent1"/>
                </a:solidFill>
              </a:rPr>
              <a:t>Support Vector Machine-Based Anomaly Detection </a:t>
            </a:r>
            <a:endParaRPr lang="en-US" b="1" dirty="0" smtClean="0">
              <a:solidFill>
                <a:schemeClr val="accent1"/>
              </a:solidFill>
            </a:endParaRPr>
          </a:p>
          <a:p>
            <a:pPr marL="0" indent="0">
              <a:buNone/>
            </a:pPr>
            <a:r>
              <a:rPr lang="en-US" dirty="0"/>
              <a:t>The algorithm learns a soft boundary in order to cluster the normal data instances using the training set, and then, using the testing instance, it tunes itself to identify the abnormalities that fall outside the learned region.</a:t>
            </a:r>
            <a:endParaRPr lang="ru-RU" dirty="0"/>
          </a:p>
        </p:txBody>
      </p:sp>
    </p:spTree>
    <p:extLst>
      <p:ext uri="{BB962C8B-B14F-4D97-AF65-F5344CB8AC3E}">
        <p14:creationId xmlns:p14="http://schemas.microsoft.com/office/powerpoint/2010/main" val="114274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Density-Based Anomaly Detection </a:t>
            </a:r>
            <a:br>
              <a:rPr lang="en-US" dirty="0"/>
            </a:br>
            <a:r>
              <a:rPr lang="en-US" dirty="0" smtClean="0"/>
              <a:t>(Probabilistic approach)</a:t>
            </a:r>
            <a:endParaRPr lang="ru-RU" dirty="0"/>
          </a:p>
        </p:txBody>
      </p:sp>
      <p:sp>
        <p:nvSpPr>
          <p:cNvPr id="3" name="Объект 2"/>
          <p:cNvSpPr>
            <a:spLocks noGrp="1"/>
          </p:cNvSpPr>
          <p:nvPr>
            <p:ph sz="quarter" idx="1"/>
          </p:nvPr>
        </p:nvSpPr>
        <p:spPr/>
        <p:txBody>
          <a:bodyPr>
            <a:normAutofit/>
          </a:bodyPr>
          <a:lstStyle/>
          <a:p>
            <a:r>
              <a:rPr lang="en-US" dirty="0" smtClean="0"/>
              <a:t>We believe </a:t>
            </a:r>
            <a:r>
              <a:rPr lang="en-US" dirty="0"/>
              <a:t>that the anomaly is an object that was obtained from another distribution, not from the distribution that generated the main training sample for us. </a:t>
            </a:r>
            <a:endParaRPr lang="en-US" dirty="0" smtClean="0"/>
          </a:p>
          <a:p>
            <a:r>
              <a:rPr lang="en-US" dirty="0" smtClean="0"/>
              <a:t>Suppose we managed to figure out the RIGHT DISTRIBUTION. </a:t>
            </a:r>
          </a:p>
          <a:p>
            <a:r>
              <a:rPr lang="en-US" dirty="0" smtClean="0"/>
              <a:t>If </a:t>
            </a:r>
            <a:r>
              <a:rPr lang="en-US" dirty="0"/>
              <a:t>the probability of getting a new object from this distribution is very small, then this is most likely an anomaly</a:t>
            </a:r>
            <a:r>
              <a:rPr lang="en-US" dirty="0" smtClean="0"/>
              <a:t>.</a:t>
            </a:r>
          </a:p>
          <a:p>
            <a:pPr marL="0" indent="0" algn="ctr">
              <a:buNone/>
            </a:pPr>
            <a:r>
              <a:rPr lang="en-US" b="1" dirty="0">
                <a:solidFill>
                  <a:schemeClr val="accent1">
                    <a:lumMod val="50000"/>
                  </a:schemeClr>
                </a:solidFill>
              </a:rPr>
              <a:t>How to find the right distribution?</a:t>
            </a:r>
            <a:endParaRPr lang="ru-RU" b="1" dirty="0">
              <a:solidFill>
                <a:schemeClr val="accent1">
                  <a:lumMod val="50000"/>
                </a:schemeClr>
              </a:solidFill>
            </a:endParaRPr>
          </a:p>
        </p:txBody>
      </p:sp>
    </p:spTree>
    <p:extLst>
      <p:ext uri="{BB962C8B-B14F-4D97-AF65-F5344CB8AC3E}">
        <p14:creationId xmlns:p14="http://schemas.microsoft.com/office/powerpoint/2010/main" val="1103231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349</TotalTime>
  <Words>510</Words>
  <Application>Microsoft Office PowerPoint</Application>
  <PresentationFormat>Экран (4:3)</PresentationFormat>
  <Paragraphs>77</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Эркер</vt:lpstr>
      <vt:lpstr>Anomaly detection</vt:lpstr>
      <vt:lpstr>Overview</vt:lpstr>
      <vt:lpstr>Outlier OR Novelty?</vt:lpstr>
      <vt:lpstr>Outliers </vt:lpstr>
      <vt:lpstr>More visualization of outliers</vt:lpstr>
      <vt:lpstr>Applications</vt:lpstr>
      <vt:lpstr>Anomalies can be broadly categorized as:</vt:lpstr>
      <vt:lpstr>Machine Learning-Based Approaches</vt:lpstr>
      <vt:lpstr>Density-Based Anomaly Detection  (Probabilistic approach)</vt:lpstr>
      <vt:lpstr>probability densities types</vt:lpstr>
      <vt:lpstr>Parametric approach </vt:lpstr>
      <vt:lpstr>normal distribution</vt:lpstr>
      <vt:lpstr>Parameters</vt:lpstr>
      <vt:lpstr>Density distribution</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dc:title>
  <dc:creator>Aizhan B. Abylkasymova</dc:creator>
  <cp:lastModifiedBy>Aizhan B. Abylkasymova</cp:lastModifiedBy>
  <cp:revision>67</cp:revision>
  <dcterms:created xsi:type="dcterms:W3CDTF">2019-11-18T05:59:28Z</dcterms:created>
  <dcterms:modified xsi:type="dcterms:W3CDTF">2019-11-18T11:50:37Z</dcterms:modified>
</cp:coreProperties>
</file>