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Impact" panose="020B0806030902050204" pitchFamily="34" charset="0"/>
      <p:regular r:id="rId23"/>
    </p:embeddedFont>
    <p:embeddedFont>
      <p:font typeface="Lato" panose="020B0604020202020204" charset="0"/>
      <p:regular r:id="rId24"/>
      <p:bold r:id="rId25"/>
      <p:italic r:id="rId26"/>
      <p:boldItalic r:id="rId27"/>
    </p:embeddedFont>
    <p:embeddedFont>
      <p:font typeface="Montserrat"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8" y="4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9b0c9b9ce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9b0c9b9c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rPr>
              <a:t>Podemos caracterizar la temperatura medida gracias a la expresión lineal mostrada que la relaciona con</a:t>
            </a:r>
            <a:r>
              <a:rPr lang="es">
                <a:solidFill>
                  <a:srgbClr val="1B212C"/>
                </a:solidFill>
              </a:rPr>
              <a:t> el voltaje de entrada</a:t>
            </a:r>
            <a:r>
              <a:rPr lang="es">
                <a:solidFill>
                  <a:schemeClr val="dk1"/>
                </a:solidFill>
              </a:rPr>
              <a:t>. Realizamos  entonces un </a:t>
            </a:r>
            <a:r>
              <a:rPr lang="es">
                <a:solidFill>
                  <a:srgbClr val="1B212C"/>
                </a:solidFill>
              </a:rPr>
              <a:t>programa en el microcontrolador que la contenga. </a:t>
            </a:r>
            <a:endParaRPr>
              <a:solidFill>
                <a:srgbClr val="1B212C"/>
              </a:solidFill>
            </a:endParaRPr>
          </a:p>
          <a:p>
            <a:pPr marL="0" lvl="0" indent="0" algn="l" rtl="0">
              <a:spcBef>
                <a:spcPts val="0"/>
              </a:spcBef>
              <a:spcAft>
                <a:spcPts val="0"/>
              </a:spcAft>
              <a:buNone/>
            </a:pPr>
            <a:endParaRPr>
              <a:solidFill>
                <a:srgbClr val="1B212C"/>
              </a:solidFill>
            </a:endParaRPr>
          </a:p>
          <a:p>
            <a:pPr marL="0" lvl="0" indent="0" algn="l" rtl="0">
              <a:spcBef>
                <a:spcPts val="0"/>
              </a:spcBef>
              <a:spcAft>
                <a:spcPts val="0"/>
              </a:spcAft>
              <a:buNone/>
            </a:pPr>
            <a:r>
              <a:rPr lang="es">
                <a:solidFill>
                  <a:srgbClr val="1B212C"/>
                </a:solidFill>
              </a:rPr>
              <a:t>Este tendrá cuatro estados. El primero de ellos consistirá en mostrar en pantalla la temperatura actual. El segundo y el tercero formarán parte del modo de calibración, donde se podrán ajustar los coeficientes a y b para atender a las variaciones experimentales. El cuarto estado mostrará por pantalla las temperaturas máximas y mínimas que se han llegado a registrar. </a:t>
            </a:r>
            <a:endParaRPr>
              <a:solidFill>
                <a:srgbClr val="1B212C"/>
              </a:solidFill>
            </a:endParaRPr>
          </a:p>
          <a:p>
            <a:pPr marL="0" lvl="0" indent="0" algn="l" rtl="0">
              <a:spcBef>
                <a:spcPts val="0"/>
              </a:spcBef>
              <a:spcAft>
                <a:spcPts val="0"/>
              </a:spcAft>
              <a:buNone/>
            </a:pPr>
            <a:endParaRPr>
              <a:solidFill>
                <a:srgbClr val="1B212C"/>
              </a:solidFill>
            </a:endParaRPr>
          </a:p>
          <a:p>
            <a:pPr marL="0" lvl="0" indent="0" algn="l" rtl="0">
              <a:spcBef>
                <a:spcPts val="0"/>
              </a:spcBef>
              <a:spcAft>
                <a:spcPts val="0"/>
              </a:spcAft>
              <a:buNone/>
            </a:pPr>
            <a:r>
              <a:rPr lang="es">
                <a:solidFill>
                  <a:srgbClr val="1B212C"/>
                </a:solidFill>
              </a:rPr>
              <a:t>Desde el modo de medición, se podrá pasar al modo de calibración o al modo que nos da la Tmax y Tmin gracias a un Joistick.</a:t>
            </a:r>
            <a:endParaRPr>
              <a:solidFill>
                <a:srgbClr val="1B212C"/>
              </a:solidFill>
            </a:endParaRPr>
          </a:p>
          <a:p>
            <a:pPr marL="0" lvl="0" indent="0" algn="l" rtl="0">
              <a:spcBef>
                <a:spcPts val="0"/>
              </a:spcBef>
              <a:spcAft>
                <a:spcPts val="0"/>
              </a:spcAft>
              <a:buNone/>
            </a:pPr>
            <a:endParaRPr>
              <a:solidFill>
                <a:srgbClr val="1B212C"/>
              </a:solidFill>
            </a:endParaRPr>
          </a:p>
          <a:p>
            <a:pPr marL="0" lvl="0" indent="0" algn="l" rtl="0">
              <a:spcBef>
                <a:spcPts val="0"/>
              </a:spcBef>
              <a:spcAft>
                <a:spcPts val="0"/>
              </a:spcAft>
              <a:buNone/>
            </a:pPr>
            <a:r>
              <a:rPr lang="es">
                <a:solidFill>
                  <a:srgbClr val="1B212C"/>
                </a:solidFill>
              </a:rPr>
              <a:t>Los valores de voltaje necesarios para hallar la temperatura, son tomados mediante un ticker que actúa cada segundo y que devuelve la mediana de las 7 últimas medidas de voltaje registradas </a:t>
            </a:r>
            <a:endParaRPr>
              <a:solidFill>
                <a:srgbClr val="1B212C"/>
              </a:solidFill>
            </a:endParaRPr>
          </a:p>
          <a:p>
            <a:pPr marL="0" lvl="0" indent="0" algn="l" rtl="0">
              <a:spcBef>
                <a:spcPts val="0"/>
              </a:spcBef>
              <a:spcAft>
                <a:spcPts val="0"/>
              </a:spcAft>
              <a:buClr>
                <a:schemeClr val="dk1"/>
              </a:buClr>
              <a:buSzPts val="1100"/>
              <a:buFont typeface="Arial"/>
              <a:buNone/>
            </a:pPr>
            <a:endParaRPr sz="1700">
              <a:solidFill>
                <a:schemeClr val="dk1"/>
              </a:solidFill>
              <a:highlight>
                <a:srgbClr val="E4E8EE"/>
              </a:highlight>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b99a902ae9_0_1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b99a902ae9_0_1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s">
                <a:solidFill>
                  <a:schemeClr val="dk1"/>
                </a:solidFill>
                <a:latin typeface="Times New Roman"/>
                <a:ea typeface="Times New Roman"/>
                <a:cs typeface="Times New Roman"/>
                <a:sym typeface="Times New Roman"/>
              </a:rPr>
              <a:t>En esta sección se realizará el análisis de los datos obtenidos tanto por simulación como experimentalmente. Se trabajará siguiendo las directrices teóricas vistas en los anteriores apartados, para finalizar mostrando el termómetro resultante montado en el laboratorio.</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b99a902ae9_0_12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b99a902ae9_0_1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s">
                <a:solidFill>
                  <a:schemeClr val="dk1"/>
                </a:solidFill>
                <a:latin typeface="Times New Roman"/>
                <a:ea typeface="Times New Roman"/>
                <a:cs typeface="Times New Roman"/>
                <a:sym typeface="Times New Roman"/>
              </a:rPr>
              <a:t>El objetivo es simular el voltaje generado por un termopar tipo K que permita obtener temperaturas entre -10°C y 120°C. Teniendo en cuenta que la temperatura ambiente afecta a la tensión, se estima que el termopar operará entre los -30°C y los 110°C. Consultando las tablas de referencia para el termopar tipo K, los voltajes correspondientes a dichas temperaturas son Vmin = -1,15mV y Vmax = 4,5mV.</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s">
                <a:solidFill>
                  <a:schemeClr val="dk1"/>
                </a:solidFill>
                <a:latin typeface="Times New Roman"/>
                <a:ea typeface="Times New Roman"/>
                <a:cs typeface="Times New Roman"/>
                <a:sym typeface="Times New Roman"/>
              </a:rPr>
              <a:t>Para elegir las resistencias del puente de Wheatstone, que permiten obtener estos valores, se emplea la expresión mostrada en la parte teórica, teniendo en cuenta la necesidad emplear un modo común de 2V. Se fijan los valores de R1, R2 y R3, permitiendo que la variación de Rx proporcione los voltajes deseados. En el montaje experimental se utiliza un potenciómetro manual para esta tarea.</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s">
                <a:solidFill>
                  <a:schemeClr val="dk1"/>
                </a:solidFill>
                <a:latin typeface="Times New Roman"/>
                <a:ea typeface="Times New Roman"/>
                <a:cs typeface="Times New Roman"/>
                <a:sym typeface="Times New Roman"/>
              </a:rPr>
              <a:t>La fuente VIN del puente es de 5V  pues, se elige emplear una única fuente para todas las necesidades. Esta es la disponible en la placa MBed</a:t>
            </a:r>
            <a:r>
              <a:rPr lang="es" sz="1200">
                <a:solidFill>
                  <a:schemeClr val="dk1"/>
                </a:solidFill>
              </a:rPr>
              <a:t>.</a:t>
            </a:r>
            <a:endParaRPr sz="12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99a902c4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99a902c4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s" sz="1200">
                <a:solidFill>
                  <a:schemeClr val="dk1"/>
                </a:solidFill>
                <a:latin typeface="Times New Roman"/>
                <a:ea typeface="Times New Roman"/>
                <a:cs typeface="Times New Roman"/>
                <a:sym typeface="Times New Roman"/>
              </a:rPr>
              <a:t>Gracias a la emulación del termopar, es posible continuar con la amplificación. </a:t>
            </a:r>
            <a:r>
              <a:rPr lang="es">
                <a:solidFill>
                  <a:schemeClr val="dk1"/>
                </a:solidFill>
                <a:latin typeface="Times New Roman"/>
                <a:ea typeface="Times New Roman"/>
                <a:cs typeface="Times New Roman"/>
                <a:sym typeface="Times New Roman"/>
              </a:rPr>
              <a:t>Para realizar el circuito del amplificador de instrumentación se ha utilizado los amplificadores operacionales TLV2462.</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s">
                <a:solidFill>
                  <a:schemeClr val="dk1"/>
                </a:solidFill>
                <a:latin typeface="Times New Roman"/>
                <a:ea typeface="Times New Roman"/>
                <a:cs typeface="Times New Roman"/>
                <a:sym typeface="Times New Roman"/>
              </a:rPr>
              <a:t>Las resistencias del circuito, vienen determinadas por el uso de la ecuación mostrada, junto con los dos puntos fijados, el máximo y mínimo voltaje de entrada y salida. Para Vmin = -1,15mV se asigna una salida amplificada de Vout = 0,5V y a Vmax = 4,5mV se le asigna de Vout = 4,0V. De esta forma quedan también determinados el voltaje de referencia y la ganancia  G=</a:t>
            </a:r>
            <a:r>
              <a:rPr lang="es" sz="1200">
                <a:solidFill>
                  <a:schemeClr val="dk1"/>
                </a:solidFill>
              </a:rPr>
              <a:t> </a:t>
            </a:r>
            <a:r>
              <a:rPr lang="es">
                <a:solidFill>
                  <a:schemeClr val="dk1"/>
                </a:solidFill>
                <a:latin typeface="Times New Roman"/>
                <a:ea typeface="Times New Roman"/>
                <a:cs typeface="Times New Roman"/>
                <a:sym typeface="Times New Roman"/>
              </a:rPr>
              <a:t>546, 58.</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b99a902c4a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b99a902c4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s">
                <a:solidFill>
                  <a:schemeClr val="dk1"/>
                </a:solidFill>
                <a:latin typeface="Times New Roman"/>
                <a:ea typeface="Times New Roman"/>
                <a:cs typeface="Times New Roman"/>
                <a:sym typeface="Times New Roman"/>
              </a:rPr>
              <a:t>Los datos de la amplificación obtenidos mediante la simulación del circuito en LTSpice, se muestran en la imagen. Como puede observarse, la señal se satura en los voltajes más altos, por ello la ganancia obtenida es más baja que la teorizada, G = 480, 59.</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99a902c4a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99a902c4a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s">
                <a:solidFill>
                  <a:schemeClr val="dk1"/>
                </a:solidFill>
                <a:latin typeface="Times New Roman"/>
                <a:ea typeface="Times New Roman"/>
                <a:cs typeface="Times New Roman"/>
                <a:sym typeface="Times New Roman"/>
              </a:rPr>
              <a:t>Al realizar el montaje del amplificador en el laboratorio, se obtuvieron los resultados de la imagen. En esta ocasión, la ganancia se vio aumentada respecto a la simulada G = 563,561, no se vieron signos de saturación. La ganancia era mayor de lo deseado, pues se concluyó que el máximo de tensión debía ser de 3.3V para ajustarse al microcontrolador. Por ello, se cambió la resistencia Rgain a un valor mayor. </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99a902c4a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99a902c4a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s">
                <a:solidFill>
                  <a:schemeClr val="dk1"/>
                </a:solidFill>
                <a:latin typeface="Times New Roman"/>
                <a:ea typeface="Times New Roman"/>
                <a:cs typeface="Times New Roman"/>
                <a:sym typeface="Times New Roman"/>
              </a:rPr>
              <a:t>Se encontró  ruido  mediante el osciloscopio en la señal amplificada, como se ve en la primera imagen. Se empleó  el filtro detallado en la sección teórica para solucionarlo. Para hallar los valores de sus elementos mediante la ecuación mostrada, se utilizó que la frecuencia de corte es de 10Hz. Gracias a él, la señal de salida pasó ser mucho más limpia, como se observa en la segunda imagen.</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99a902c4a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b99a902c4a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s">
                <a:solidFill>
                  <a:schemeClr val="dk1"/>
                </a:solidFill>
                <a:latin typeface="Times New Roman"/>
                <a:ea typeface="Times New Roman"/>
                <a:cs typeface="Times New Roman"/>
                <a:sym typeface="Times New Roman"/>
              </a:rPr>
              <a:t>Una vez concluido el desarrollo analógico y digital, se procede a la unión de ambas partes. Para ello es necesario emplear un divisor de tensión a la entrada del amplificador para mantener el modo común de 2V.</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s">
                <a:solidFill>
                  <a:schemeClr val="dk1"/>
                </a:solidFill>
                <a:latin typeface="Times New Roman"/>
                <a:ea typeface="Times New Roman"/>
                <a:cs typeface="Times New Roman"/>
                <a:sym typeface="Times New Roman"/>
              </a:rPr>
              <a:t>Para realizar los ajustes pertinentes dispuso de: </a:t>
            </a:r>
            <a:endParaRPr>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s">
                <a:solidFill>
                  <a:schemeClr val="dk1"/>
                </a:solidFill>
                <a:latin typeface="Times New Roman"/>
                <a:ea typeface="Times New Roman"/>
                <a:cs typeface="Times New Roman"/>
                <a:sym typeface="Times New Roman"/>
              </a:rPr>
              <a:t>Termómetro formado por un multímetro con termopar.</a:t>
            </a:r>
            <a:endParaRPr>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s">
                <a:solidFill>
                  <a:schemeClr val="dk1"/>
                </a:solidFill>
                <a:latin typeface="Times New Roman"/>
                <a:ea typeface="Times New Roman"/>
                <a:cs typeface="Times New Roman"/>
                <a:sym typeface="Times New Roman"/>
              </a:rPr>
              <a:t>Agua a temperatura ambiente.</a:t>
            </a:r>
            <a:endParaRPr>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s">
                <a:solidFill>
                  <a:schemeClr val="dk1"/>
                </a:solidFill>
                <a:latin typeface="Times New Roman"/>
                <a:ea typeface="Times New Roman"/>
                <a:cs typeface="Times New Roman"/>
                <a:sym typeface="Times New Roman"/>
              </a:rPr>
              <a:t>Calentador eléctrico de agua.</a:t>
            </a:r>
            <a:endParaRPr>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Char char="●"/>
            </a:pPr>
            <a:r>
              <a:rPr lang="es">
                <a:solidFill>
                  <a:schemeClr val="dk1"/>
                </a:solidFill>
                <a:latin typeface="Times New Roman"/>
                <a:ea typeface="Times New Roman"/>
                <a:cs typeface="Times New Roman"/>
                <a:sym typeface="Times New Roman"/>
              </a:rPr>
              <a:t>Hielo.</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s">
                <a:solidFill>
                  <a:schemeClr val="dk1"/>
                </a:solidFill>
                <a:latin typeface="Times New Roman"/>
                <a:ea typeface="Times New Roman"/>
                <a:cs typeface="Times New Roman"/>
                <a:sym typeface="Times New Roman"/>
              </a:rPr>
              <a:t> Para calibrar el termómetro se  empleó el modo destinado a esta función. Los valores extremos de temperatura que se lograron fueron 2°C de mínima y 80°C de máxima. Para comprobar su correcto funcionamiento, se compararon los datos de temperatura obtenidos con los dados por un multímetro. Se concluyó que ambos eran iguales para los valores extremos, pero eran diferentes en las temperaturas intermedias.</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b99a902c4a_0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b99a902c4a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s">
                <a:solidFill>
                  <a:schemeClr val="dk1"/>
                </a:solidFill>
                <a:latin typeface="Times New Roman"/>
                <a:ea typeface="Times New Roman"/>
                <a:cs typeface="Times New Roman"/>
                <a:sym typeface="Times New Roman"/>
              </a:rPr>
              <a:t>Para averiguar el problema, se estudiaron los valores de voltaje amplificado y de temperatura dados por el multímetro, para ver si su relación era lineal, como se venía suponiendo.</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s">
                <a:solidFill>
                  <a:schemeClr val="dk1"/>
                </a:solidFill>
                <a:latin typeface="Times New Roman"/>
                <a:ea typeface="Times New Roman"/>
                <a:cs typeface="Times New Roman"/>
                <a:sym typeface="Times New Roman"/>
              </a:rPr>
              <a:t>Como se ve en la imagen, no es posible establecer una relación lineal para todo el rango de temperaturas.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b99a902c4a_0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b99a902c4a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s">
                <a:solidFill>
                  <a:schemeClr val="dk1"/>
                </a:solidFill>
                <a:latin typeface="Times New Roman"/>
                <a:ea typeface="Times New Roman"/>
                <a:cs typeface="Times New Roman"/>
                <a:sym typeface="Times New Roman"/>
              </a:rPr>
              <a:t>Se retiran entonces los valores más altos de temperatura, recuperando así un ajuste lineal preciso, como se puede observar.</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b99a902ae9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b99a902ae9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b99a902c4a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b99a902c4a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s">
                <a:solidFill>
                  <a:schemeClr val="dk1"/>
                </a:solidFill>
                <a:latin typeface="Times New Roman"/>
                <a:ea typeface="Times New Roman"/>
                <a:cs typeface="Times New Roman"/>
                <a:sym typeface="Times New Roman"/>
              </a:rPr>
              <a:t>Finalmente se vuelve a comprobar el funcionamiento del termómetro del proyecto con los nuevos cambios, concluyendo que funciona adecuadamente para un rango de entre 2ºC y 40ºC</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99a902ae9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99a902ae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El objetivo es construir un medidor de temperatura digital a través del uso de un termopar que nos mida temperaturas entre -10 y 120 grados. No obstante, nuestro resultado,como más adelante explicaremos será un termómetro entre 2 y 40 grados. </a:t>
            </a:r>
            <a:endParaRPr/>
          </a:p>
          <a:p>
            <a:pPr marL="0" lvl="0" indent="0" algn="l" rtl="0">
              <a:spcBef>
                <a:spcPts val="0"/>
              </a:spcBef>
              <a:spcAft>
                <a:spcPts val="0"/>
              </a:spcAft>
              <a:buNone/>
            </a:pPr>
            <a:r>
              <a:rPr lang="es"/>
              <a:t>Así podemos dividir nuestro proyecto en dos bloques:</a:t>
            </a:r>
            <a:endParaRPr/>
          </a:p>
          <a:p>
            <a:pPr marL="0" lvl="0" indent="0" algn="l" rtl="0">
              <a:spcBef>
                <a:spcPts val="0"/>
              </a:spcBef>
              <a:spcAft>
                <a:spcPts val="0"/>
              </a:spcAft>
              <a:buNone/>
            </a:pPr>
            <a:r>
              <a:rPr lang="es"/>
              <a:t>Un primer bloque sería en la parte analógica que consistiría de un puente de Wheatstone, el cual os daría una señal similar a la del termopar; un amplificador de instrumentación, que nos amplifica la señal de salida del puente y por último un filtro de pasa baja para disminuir el ruido de la señal de salida. Por último una parte digital, en la cual con ayuda de la aplicación de mbed para implementar mediante un microcontrolador los datos obtenidos.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99a902ae9_0_1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99a902ae9_0_1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El termopar consiste en la unión de dos metales conectados entre sí en sus extremos. En uno de sus extremos, en la parte izquierda encontramos la junta caliente, el cuál será el punto de medición. En el lado derecho encontramos la junta fría. La operación del termopar se basa en el efecto Seebeck, si hay una unción de dis metales diferentes y los do se mantienen a diferentes temperaturas aparecerá una diferencia de potencial entre los dos metales. </a:t>
            </a:r>
            <a:endParaRPr/>
          </a:p>
          <a:p>
            <a:pPr marL="0" lvl="0" indent="0" algn="l" rtl="0">
              <a:spcBef>
                <a:spcPts val="0"/>
              </a:spcBef>
              <a:spcAft>
                <a:spcPts val="0"/>
              </a:spcAft>
              <a:buNone/>
            </a:pPr>
            <a:r>
              <a:rPr lang="es"/>
              <a:t>Hay que tener e cuenta que el termopar no nos da la diferencia de temperatura entre la junta fría y la junta caliente.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b99a902ae9_0_1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b99a902ae9_0_1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En esta diapositiva presentamos el puente de Wheatstone, la imagen de la izquierda muestra el esquema general. Consta de 4 resistencias, de las cuales 3 serán fijas y haremos una de ellas variable, la Rx. El analisis del circuito viene establecido por las formulas presentadas.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99a902ae9_0_1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99a902ae9_0_1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300">
                <a:solidFill>
                  <a:schemeClr val="dk1"/>
                </a:solidFill>
              </a:rPr>
              <a:t>→ Hemos elegido este tipo de amplificador principalmente debido a las ventajas que presenta que son: su alta impedancia de entrada y el control simplificado de la ganancia.</a:t>
            </a:r>
            <a:endParaRPr sz="13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b99a902c4a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b99a902c4a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300"/>
              <a:t>→ El amplificador de instrumentación es un dispositivo electrónico que está constituido por amplificadores operacionales en modo de amplificador diferencial de ganancia controlada (restador).</a:t>
            </a:r>
            <a:endParaRPr sz="1300"/>
          </a:p>
          <a:p>
            <a:pPr marL="0" lvl="0" indent="0" algn="l" rtl="0">
              <a:spcBef>
                <a:spcPts val="0"/>
              </a:spcBef>
              <a:spcAft>
                <a:spcPts val="0"/>
              </a:spcAft>
              <a:buNone/>
            </a:pPr>
            <a:endParaRPr sz="1300"/>
          </a:p>
          <a:p>
            <a:pPr marL="0" lvl="0" indent="0" algn="l" rtl="0">
              <a:spcBef>
                <a:spcPts val="0"/>
              </a:spcBef>
              <a:spcAft>
                <a:spcPts val="0"/>
              </a:spcAft>
              <a:buNone/>
            </a:pPr>
            <a:r>
              <a:rPr lang="es" sz="1300"/>
              <a:t>→ Si analizamos el circuito, identificando el amplificador restador tenemos por un lado la expresión(1) y por otro lado, una expresión asociada a dicho amplificador restador(2).. Despejamos V’1 y V’2 de la expresión (1) y sustituimos en la del restador para obtener la expresión del amplificador (3) que nos da la salida en función de la entrada y de la Vref.</a:t>
            </a:r>
            <a:endParaRPr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9b0c9b9ce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9b0c9b9ce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300">
                <a:solidFill>
                  <a:schemeClr val="dk1"/>
                </a:solidFill>
              </a:rPr>
              <a:t>→ Otro elemento presente en nuestro circuito es el divisor de tensión.</a:t>
            </a: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Clr>
                <a:schemeClr val="dk1"/>
              </a:buClr>
              <a:buSzPts val="1100"/>
              <a:buFont typeface="Arial"/>
              <a:buNone/>
            </a:pPr>
            <a:r>
              <a:rPr lang="es" sz="1300">
                <a:solidFill>
                  <a:schemeClr val="dk1"/>
                </a:solidFill>
              </a:rPr>
              <a:t>→ Para  el  modo  común,  empleamos  una  resistencia  a  la  salida  de Vout para  limitar  la intensidad que sale del divisor de tensión. Para la Vref empleamos un amplificador de los  circuitos  integrados.  Esto  se  debe  a  que  el  amplificador  presenta  una  resistencia interna lo suficientemente elevada como para limitar la intensidad.</a:t>
            </a:r>
            <a:endParaRPr sz="1300">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99a902ae9_0_1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99a902ae9_0_1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1300">
                <a:solidFill>
                  <a:schemeClr val="dk1"/>
                </a:solidFill>
              </a:rPr>
              <a:t>→ Algo inherente a los sistemas reales es el ruido que las señales presentan. Por esto, la señal de salida del amplificador, va a presentar señales no deseadas que se mezclan con la señal a estudiar, es decir, va a presentar ruido. Para aminorar este efecto, vamos a introducir en el circuito un filtro.</a:t>
            </a:r>
            <a:endParaRPr sz="1300">
              <a:solidFill>
                <a:schemeClr val="dk1"/>
              </a:solidFill>
            </a:endParaRPr>
          </a:p>
          <a:p>
            <a:pPr marL="0" lvl="0" indent="0" algn="l" rtl="0">
              <a:spcBef>
                <a:spcPts val="0"/>
              </a:spcBef>
              <a:spcAft>
                <a:spcPts val="0"/>
              </a:spcAft>
              <a:buClr>
                <a:schemeClr val="dk1"/>
              </a:buClr>
              <a:buSzPts val="1100"/>
              <a:buFont typeface="Arial"/>
              <a:buNone/>
            </a:pPr>
            <a:endParaRPr sz="1300">
              <a:solidFill>
                <a:schemeClr val="dk1"/>
              </a:solidFill>
            </a:endParaRPr>
          </a:p>
          <a:p>
            <a:pPr marL="0" lvl="0" indent="0" algn="l" rtl="0">
              <a:spcBef>
                <a:spcPts val="0"/>
              </a:spcBef>
              <a:spcAft>
                <a:spcPts val="0"/>
              </a:spcAft>
              <a:buClr>
                <a:schemeClr val="dk1"/>
              </a:buClr>
              <a:buSzPts val="1100"/>
              <a:buFont typeface="Arial"/>
              <a:buNone/>
            </a:pPr>
            <a:r>
              <a:rPr lang="es" sz="1300">
                <a:solidFill>
                  <a:schemeClr val="dk1"/>
                </a:solidFill>
              </a:rPr>
              <a:t>→ Vamo a introducir un filtro   de   pasa   baja (imagen). Utilizaremos   este   tipo  de  filtro  ya  que  el  rango  de  frecuencia  de  trabajo  se  sitúa  entre  los  5  y  los  10Hz.</a:t>
            </a:r>
            <a:endParaRPr sz="1300">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idx="4294967295"/>
          </p:nvPr>
        </p:nvSpPr>
        <p:spPr>
          <a:xfrm>
            <a:off x="311700" y="3400850"/>
            <a:ext cx="8520600" cy="1927800"/>
          </a:xfrm>
          <a:prstGeom prst="rect">
            <a:avLst/>
          </a:prstGeom>
          <a:noFill/>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s" sz="3600" b="1">
                <a:solidFill>
                  <a:srgbClr val="000000"/>
                </a:solidFill>
                <a:latin typeface="Times New Roman"/>
                <a:ea typeface="Times New Roman"/>
                <a:cs typeface="Times New Roman"/>
                <a:sym typeface="Times New Roman"/>
              </a:rPr>
              <a:t>Medidor de temperatura digital</a:t>
            </a:r>
            <a:endParaRPr sz="3600" b="1">
              <a:solidFill>
                <a:srgbClr val="000000"/>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s" sz="3600" b="1">
                <a:solidFill>
                  <a:srgbClr val="000000"/>
                </a:solidFill>
                <a:latin typeface="Times New Roman"/>
                <a:ea typeface="Times New Roman"/>
                <a:cs typeface="Times New Roman"/>
                <a:sym typeface="Times New Roman"/>
              </a:rPr>
              <a:t>(microcontrolador)</a:t>
            </a:r>
            <a:endParaRPr sz="3600" b="1">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3000"/>
          </a:p>
        </p:txBody>
      </p:sp>
      <p:sp>
        <p:nvSpPr>
          <p:cNvPr id="135" name="Google Shape;135;p13"/>
          <p:cNvSpPr txBox="1"/>
          <p:nvPr/>
        </p:nvSpPr>
        <p:spPr>
          <a:xfrm>
            <a:off x="6767025" y="4096800"/>
            <a:ext cx="2255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latin typeface="Lato"/>
                <a:ea typeface="Lato"/>
                <a:cs typeface="Lato"/>
                <a:sym typeface="Lato"/>
              </a:rPr>
              <a:t>Rocío Díaz Somalo</a:t>
            </a:r>
            <a:endParaRPr>
              <a:latin typeface="Lato"/>
              <a:ea typeface="Lato"/>
              <a:cs typeface="Lato"/>
              <a:sym typeface="Lato"/>
            </a:endParaRPr>
          </a:p>
          <a:p>
            <a:pPr marL="0" lvl="0" indent="0" algn="l" rtl="0">
              <a:spcBef>
                <a:spcPts val="0"/>
              </a:spcBef>
              <a:spcAft>
                <a:spcPts val="0"/>
              </a:spcAft>
              <a:buNone/>
            </a:pPr>
            <a:r>
              <a:rPr lang="es">
                <a:latin typeface="Lato"/>
                <a:ea typeface="Lato"/>
                <a:cs typeface="Lato"/>
                <a:sym typeface="Lato"/>
              </a:rPr>
              <a:t>Aitor Garcia Blanco</a:t>
            </a:r>
            <a:endParaRPr>
              <a:latin typeface="Lato"/>
              <a:ea typeface="Lato"/>
              <a:cs typeface="Lato"/>
              <a:sym typeface="Lato"/>
            </a:endParaRPr>
          </a:p>
          <a:p>
            <a:pPr marL="0" lvl="0" indent="0" algn="l" rtl="0">
              <a:spcBef>
                <a:spcPts val="0"/>
              </a:spcBef>
              <a:spcAft>
                <a:spcPts val="0"/>
              </a:spcAft>
              <a:buNone/>
            </a:pPr>
            <a:r>
              <a:rPr lang="es">
                <a:latin typeface="Lato"/>
                <a:ea typeface="Lato"/>
                <a:cs typeface="Lato"/>
                <a:sym typeface="Lato"/>
              </a:rPr>
              <a:t>Inés Rodríguez Barquero</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cBhvr additive="base">
                                        <p:cTn id="7" dur="1000"/>
                                        <p:tgtEl>
                                          <p:spTgt spid="1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2"/>
          <p:cNvSpPr txBox="1">
            <a:spLocks noGrp="1"/>
          </p:cNvSpPr>
          <p:nvPr>
            <p:ph type="title"/>
          </p:nvPr>
        </p:nvSpPr>
        <p:spPr>
          <a:xfrm>
            <a:off x="1297500" y="393750"/>
            <a:ext cx="3432600" cy="4137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a:t>Programa en el microcontrolador</a:t>
            </a:r>
            <a:endParaRPr b="1"/>
          </a:p>
        </p:txBody>
      </p:sp>
      <p:pic>
        <p:nvPicPr>
          <p:cNvPr id="202" name="Google Shape;202;p22"/>
          <p:cNvPicPr preferRelativeResize="0"/>
          <p:nvPr/>
        </p:nvPicPr>
        <p:blipFill>
          <a:blip r:embed="rId3">
            <a:alphaModFix/>
          </a:blip>
          <a:stretch>
            <a:fillRect/>
          </a:stretch>
        </p:blipFill>
        <p:spPr>
          <a:xfrm>
            <a:off x="4664475" y="216838"/>
            <a:ext cx="3432600" cy="4709828"/>
          </a:xfrm>
          <a:prstGeom prst="rect">
            <a:avLst/>
          </a:prstGeom>
          <a:noFill/>
          <a:ln>
            <a:noFill/>
          </a:ln>
        </p:spPr>
      </p:pic>
      <p:pic>
        <p:nvPicPr>
          <p:cNvPr id="203" name="Google Shape;203;p22"/>
          <p:cNvPicPr preferRelativeResize="0"/>
          <p:nvPr/>
        </p:nvPicPr>
        <p:blipFill>
          <a:blip r:embed="rId4">
            <a:alphaModFix/>
          </a:blip>
          <a:stretch>
            <a:fillRect/>
          </a:stretch>
        </p:blipFill>
        <p:spPr>
          <a:xfrm>
            <a:off x="737200" y="2411332"/>
            <a:ext cx="3591274" cy="2515344"/>
          </a:xfrm>
          <a:prstGeom prst="rect">
            <a:avLst/>
          </a:prstGeom>
          <a:noFill/>
          <a:ln>
            <a:noFill/>
          </a:ln>
        </p:spPr>
      </p:pic>
      <p:pic>
        <p:nvPicPr>
          <p:cNvPr id="204" name="Google Shape;204;p22"/>
          <p:cNvPicPr preferRelativeResize="0"/>
          <p:nvPr/>
        </p:nvPicPr>
        <p:blipFill>
          <a:blip r:embed="rId5">
            <a:alphaModFix/>
          </a:blip>
          <a:stretch>
            <a:fillRect/>
          </a:stretch>
        </p:blipFill>
        <p:spPr>
          <a:xfrm>
            <a:off x="1523188" y="1554300"/>
            <a:ext cx="2019300" cy="476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3"/>
          <p:cNvSpPr txBox="1">
            <a:spLocks noGrp="1"/>
          </p:cNvSpPr>
          <p:nvPr>
            <p:ph type="title"/>
          </p:nvPr>
        </p:nvSpPr>
        <p:spPr>
          <a:xfrm>
            <a:off x="1260325" y="4926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Análisis laboratorio </a:t>
            </a:r>
            <a:endParaRPr/>
          </a:p>
        </p:txBody>
      </p:sp>
      <p:sp>
        <p:nvSpPr>
          <p:cNvPr id="210" name="Google Shape;210;p23"/>
          <p:cNvSpPr txBox="1">
            <a:spLocks noGrp="1"/>
          </p:cNvSpPr>
          <p:nvPr>
            <p:ph type="body" idx="1"/>
          </p:nvPr>
        </p:nvSpPr>
        <p:spPr>
          <a:xfrm>
            <a:off x="1210725" y="1406713"/>
            <a:ext cx="6919800" cy="539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s"/>
              <a:t>Siguiendo las directrices teóricas previas, procedemos al montaje experimental.</a:t>
            </a:r>
            <a:endParaRPr/>
          </a:p>
        </p:txBody>
      </p:sp>
      <p:pic>
        <p:nvPicPr>
          <p:cNvPr id="211" name="Google Shape;211;p23"/>
          <p:cNvPicPr preferRelativeResize="0"/>
          <p:nvPr/>
        </p:nvPicPr>
        <p:blipFill rotWithShape="1">
          <a:blip r:embed="rId3">
            <a:alphaModFix/>
          </a:blip>
          <a:srcRect t="14612" b="11885"/>
          <a:stretch/>
        </p:blipFill>
        <p:spPr>
          <a:xfrm>
            <a:off x="2165825" y="2045000"/>
            <a:ext cx="4812370" cy="26528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Puente de Wheatstone</a:t>
            </a:r>
            <a:endParaRPr/>
          </a:p>
        </p:txBody>
      </p:sp>
      <p:sp>
        <p:nvSpPr>
          <p:cNvPr id="217" name="Google Shape;217;p24"/>
          <p:cNvSpPr txBox="1">
            <a:spLocks noGrp="1"/>
          </p:cNvSpPr>
          <p:nvPr>
            <p:ph type="body" idx="1"/>
          </p:nvPr>
        </p:nvSpPr>
        <p:spPr>
          <a:xfrm>
            <a:off x="1297500" y="1567550"/>
            <a:ext cx="28917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Se considera que el termopar tipo k , opera entre -30ºC y 110ºC, que  se corresponde con voltajes entre -1,15mV y 4,5mV.</a:t>
            </a:r>
            <a:endParaRPr/>
          </a:p>
          <a:p>
            <a:pPr marL="457200" lvl="0" indent="-311150" algn="l" rtl="0">
              <a:spcBef>
                <a:spcPts val="0"/>
              </a:spcBef>
              <a:spcAft>
                <a:spcPts val="0"/>
              </a:spcAft>
              <a:buSzPts val="1300"/>
              <a:buChar char="●"/>
            </a:pPr>
            <a:r>
              <a:rPr lang="es"/>
              <a:t>Se fijan todas las resistencias del puente exceptuando R</a:t>
            </a:r>
            <a:r>
              <a:rPr lang="es" baseline="-25000"/>
              <a:t>x</a:t>
            </a:r>
            <a:r>
              <a:rPr lang="es"/>
              <a:t>. </a:t>
            </a:r>
            <a:endParaRPr/>
          </a:p>
          <a:p>
            <a:pPr marL="457200" lvl="0" indent="-311150" algn="l" rtl="0">
              <a:spcBef>
                <a:spcPts val="0"/>
              </a:spcBef>
              <a:spcAft>
                <a:spcPts val="0"/>
              </a:spcAft>
              <a:buSzPts val="1300"/>
              <a:buChar char="●"/>
            </a:pPr>
            <a:r>
              <a:rPr lang="es"/>
              <a:t>Una única fuente alimentará el circuito</a:t>
            </a:r>
            <a:endParaRPr/>
          </a:p>
        </p:txBody>
      </p:sp>
      <p:pic>
        <p:nvPicPr>
          <p:cNvPr id="218" name="Google Shape;218;p24"/>
          <p:cNvPicPr preferRelativeResize="0"/>
          <p:nvPr/>
        </p:nvPicPr>
        <p:blipFill>
          <a:blip r:embed="rId3">
            <a:alphaModFix/>
          </a:blip>
          <a:stretch>
            <a:fillRect/>
          </a:stretch>
        </p:blipFill>
        <p:spPr>
          <a:xfrm>
            <a:off x="5106326" y="1735175"/>
            <a:ext cx="3010001" cy="1885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Amplificador de instrumentación</a:t>
            </a:r>
            <a:endParaRPr/>
          </a:p>
        </p:txBody>
      </p:sp>
      <p:sp>
        <p:nvSpPr>
          <p:cNvPr id="224" name="Google Shape;224;p25"/>
          <p:cNvSpPr txBox="1">
            <a:spLocks noGrp="1"/>
          </p:cNvSpPr>
          <p:nvPr>
            <p:ph type="body" idx="1"/>
          </p:nvPr>
        </p:nvSpPr>
        <p:spPr>
          <a:xfrm>
            <a:off x="1151100" y="1525750"/>
            <a:ext cx="7185300" cy="29487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s"/>
              <a:t>Se emplean amplificadores TLV2462</a:t>
            </a:r>
            <a:endParaRPr/>
          </a:p>
          <a:p>
            <a:pPr marL="457200" lvl="0" indent="-311150" algn="l" rtl="0">
              <a:spcBef>
                <a:spcPts val="0"/>
              </a:spcBef>
              <a:spcAft>
                <a:spcPts val="0"/>
              </a:spcAft>
              <a:buSzPts val="1300"/>
              <a:buChar char="●"/>
            </a:pPr>
            <a:r>
              <a:rPr lang="es"/>
              <a:t>Se le asignan a los valores de voltaje máximos y mínimos determinados valores de salida.</a:t>
            </a: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0" algn="l" rtl="0">
              <a:spcBef>
                <a:spcPts val="1200"/>
              </a:spcBef>
              <a:spcAft>
                <a:spcPts val="0"/>
              </a:spcAft>
              <a:buNone/>
            </a:pPr>
            <a:endParaRPr/>
          </a:p>
          <a:p>
            <a:pPr marL="457200" lvl="0" indent="-311150" algn="l" rtl="0">
              <a:spcBef>
                <a:spcPts val="1200"/>
              </a:spcBef>
              <a:spcAft>
                <a:spcPts val="0"/>
              </a:spcAft>
              <a:buSzPts val="1300"/>
              <a:buChar char="●"/>
            </a:pPr>
            <a:r>
              <a:rPr lang="es"/>
              <a:t>Así quedan determinadas las resistencias y la ganancia del  amplificador de instrumentación</a:t>
            </a:r>
            <a:endParaRPr/>
          </a:p>
          <a:p>
            <a:pPr marL="457200" lvl="0" indent="0" algn="l" rtl="0">
              <a:spcBef>
                <a:spcPts val="1200"/>
              </a:spcBef>
              <a:spcAft>
                <a:spcPts val="0"/>
              </a:spcAft>
              <a:buNone/>
            </a:pPr>
            <a:endParaRPr/>
          </a:p>
          <a:p>
            <a:pPr marL="0" lvl="0" indent="0" algn="l" rtl="0">
              <a:spcBef>
                <a:spcPts val="1200"/>
              </a:spcBef>
              <a:spcAft>
                <a:spcPts val="1200"/>
              </a:spcAft>
              <a:buNone/>
            </a:pPr>
            <a:endParaRPr/>
          </a:p>
        </p:txBody>
      </p:sp>
      <p:cxnSp>
        <p:nvCxnSpPr>
          <p:cNvPr id="225" name="Google Shape;225;p25"/>
          <p:cNvCxnSpPr/>
          <p:nvPr/>
        </p:nvCxnSpPr>
        <p:spPr>
          <a:xfrm>
            <a:off x="3427700" y="2421763"/>
            <a:ext cx="985200" cy="7200"/>
          </a:xfrm>
          <a:prstGeom prst="straightConnector1">
            <a:avLst/>
          </a:prstGeom>
          <a:noFill/>
          <a:ln w="9525" cap="flat" cmpd="sng">
            <a:solidFill>
              <a:schemeClr val="dk2"/>
            </a:solidFill>
            <a:prstDash val="solid"/>
            <a:round/>
            <a:headEnd type="none" w="med" len="med"/>
            <a:tailEnd type="triangle" w="med" len="med"/>
          </a:ln>
        </p:spPr>
      </p:cxnSp>
      <p:sp>
        <p:nvSpPr>
          <p:cNvPr id="226" name="Google Shape;226;p25"/>
          <p:cNvSpPr/>
          <p:nvPr/>
        </p:nvSpPr>
        <p:spPr>
          <a:xfrm>
            <a:off x="4443000" y="2220913"/>
            <a:ext cx="1725000" cy="40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V</a:t>
            </a:r>
            <a:r>
              <a:rPr lang="es" baseline="-25000"/>
              <a:t>out</a:t>
            </a:r>
            <a:r>
              <a:rPr lang="es"/>
              <a:t>=0,5V</a:t>
            </a:r>
            <a:endParaRPr/>
          </a:p>
        </p:txBody>
      </p:sp>
      <p:sp>
        <p:nvSpPr>
          <p:cNvPr id="227" name="Google Shape;227;p25"/>
          <p:cNvSpPr/>
          <p:nvPr/>
        </p:nvSpPr>
        <p:spPr>
          <a:xfrm>
            <a:off x="1892200" y="2220913"/>
            <a:ext cx="1505400" cy="40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V</a:t>
            </a:r>
            <a:r>
              <a:rPr lang="es" baseline="-25000"/>
              <a:t>min</a:t>
            </a:r>
            <a:r>
              <a:rPr lang="es"/>
              <a:t>=-1,5mV</a:t>
            </a:r>
            <a:endParaRPr/>
          </a:p>
        </p:txBody>
      </p:sp>
      <p:sp>
        <p:nvSpPr>
          <p:cNvPr id="228" name="Google Shape;228;p25"/>
          <p:cNvSpPr/>
          <p:nvPr/>
        </p:nvSpPr>
        <p:spPr>
          <a:xfrm>
            <a:off x="1892200" y="2840225"/>
            <a:ext cx="1505400" cy="40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V</a:t>
            </a:r>
            <a:r>
              <a:rPr lang="es" baseline="-25000"/>
              <a:t>max</a:t>
            </a:r>
            <a:r>
              <a:rPr lang="es"/>
              <a:t>=4,5mV</a:t>
            </a:r>
            <a:endParaRPr/>
          </a:p>
        </p:txBody>
      </p:sp>
      <p:sp>
        <p:nvSpPr>
          <p:cNvPr id="229" name="Google Shape;229;p25"/>
          <p:cNvSpPr/>
          <p:nvPr/>
        </p:nvSpPr>
        <p:spPr>
          <a:xfrm>
            <a:off x="4443000" y="2840225"/>
            <a:ext cx="1725000" cy="408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a:t>V</a:t>
            </a:r>
            <a:r>
              <a:rPr lang="es" baseline="-25000"/>
              <a:t>out</a:t>
            </a:r>
            <a:r>
              <a:rPr lang="es"/>
              <a:t>=4V</a:t>
            </a:r>
            <a:endParaRPr/>
          </a:p>
        </p:txBody>
      </p:sp>
      <p:cxnSp>
        <p:nvCxnSpPr>
          <p:cNvPr id="230" name="Google Shape;230;p25"/>
          <p:cNvCxnSpPr/>
          <p:nvPr/>
        </p:nvCxnSpPr>
        <p:spPr>
          <a:xfrm>
            <a:off x="3427700" y="3041075"/>
            <a:ext cx="985200" cy="7200"/>
          </a:xfrm>
          <a:prstGeom prst="straightConnector1">
            <a:avLst/>
          </a:prstGeom>
          <a:noFill/>
          <a:ln w="9525" cap="flat" cmpd="sng">
            <a:solidFill>
              <a:schemeClr val="dk2"/>
            </a:solidFill>
            <a:prstDash val="solid"/>
            <a:round/>
            <a:headEnd type="none" w="med" len="med"/>
            <a:tailEnd type="triangle" w="med" len="med"/>
          </a:ln>
        </p:spPr>
      </p:cxnSp>
      <p:pic>
        <p:nvPicPr>
          <p:cNvPr id="231" name="Google Shape;231;p25"/>
          <p:cNvPicPr preferRelativeResize="0"/>
          <p:nvPr/>
        </p:nvPicPr>
        <p:blipFill>
          <a:blip r:embed="rId3">
            <a:alphaModFix/>
          </a:blip>
          <a:stretch>
            <a:fillRect/>
          </a:stretch>
        </p:blipFill>
        <p:spPr>
          <a:xfrm>
            <a:off x="2350188" y="3810400"/>
            <a:ext cx="3140225" cy="664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6"/>
          <p:cNvSpPr txBox="1">
            <a:spLocks noGrp="1"/>
          </p:cNvSpPr>
          <p:nvPr>
            <p:ph type="title"/>
          </p:nvPr>
        </p:nvSpPr>
        <p:spPr>
          <a:xfrm>
            <a:off x="1255675" y="581925"/>
            <a:ext cx="7207200" cy="536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2011"/>
              <a:t>Simulación del puente de Wheatstone junto con el  amplificador en LTSpice</a:t>
            </a:r>
            <a:endParaRPr sz="2011"/>
          </a:p>
        </p:txBody>
      </p:sp>
      <p:pic>
        <p:nvPicPr>
          <p:cNvPr id="237" name="Google Shape;237;p26"/>
          <p:cNvPicPr preferRelativeResize="0"/>
          <p:nvPr/>
        </p:nvPicPr>
        <p:blipFill rotWithShape="1">
          <a:blip r:embed="rId3">
            <a:alphaModFix/>
          </a:blip>
          <a:srcRect t="-2294" r="2372" b="4666"/>
          <a:stretch/>
        </p:blipFill>
        <p:spPr>
          <a:xfrm>
            <a:off x="742250" y="1422850"/>
            <a:ext cx="8007749" cy="3452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7"/>
          <p:cNvSpPr txBox="1">
            <a:spLocks noGrp="1"/>
          </p:cNvSpPr>
          <p:nvPr>
            <p:ph type="title"/>
          </p:nvPr>
        </p:nvSpPr>
        <p:spPr>
          <a:xfrm>
            <a:off x="1238088" y="561000"/>
            <a:ext cx="7038900" cy="578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54999"/>
              <a:buNone/>
            </a:pPr>
            <a:r>
              <a:rPr lang="es" sz="1800"/>
              <a:t>Salida amplificador de instrumentación experimental empleando el puente de Wheatstone</a:t>
            </a:r>
            <a:endParaRPr sz="1800"/>
          </a:p>
        </p:txBody>
      </p:sp>
      <p:pic>
        <p:nvPicPr>
          <p:cNvPr id="243" name="Google Shape;243;p27"/>
          <p:cNvPicPr preferRelativeResize="0"/>
          <p:nvPr/>
        </p:nvPicPr>
        <p:blipFill>
          <a:blip r:embed="rId3">
            <a:alphaModFix/>
          </a:blip>
          <a:stretch>
            <a:fillRect/>
          </a:stretch>
        </p:blipFill>
        <p:spPr>
          <a:xfrm>
            <a:off x="834175" y="1472825"/>
            <a:ext cx="7846751" cy="3382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8"/>
          <p:cNvSpPr txBox="1">
            <a:spLocks noGrp="1"/>
          </p:cNvSpPr>
          <p:nvPr>
            <p:ph type="title"/>
          </p:nvPr>
        </p:nvSpPr>
        <p:spPr>
          <a:xfrm>
            <a:off x="1265600" y="4575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800"/>
              <a:t>Filtrado del ruido</a:t>
            </a:r>
            <a:endParaRPr sz="1800"/>
          </a:p>
        </p:txBody>
      </p:sp>
      <p:pic>
        <p:nvPicPr>
          <p:cNvPr id="249" name="Google Shape;249;p28"/>
          <p:cNvPicPr preferRelativeResize="0"/>
          <p:nvPr/>
        </p:nvPicPr>
        <p:blipFill>
          <a:blip r:embed="rId3">
            <a:alphaModFix/>
          </a:blip>
          <a:stretch>
            <a:fillRect/>
          </a:stretch>
        </p:blipFill>
        <p:spPr>
          <a:xfrm>
            <a:off x="2277888" y="1003300"/>
            <a:ext cx="4286700" cy="1811900"/>
          </a:xfrm>
          <a:prstGeom prst="rect">
            <a:avLst/>
          </a:prstGeom>
          <a:noFill/>
          <a:ln>
            <a:noFill/>
          </a:ln>
        </p:spPr>
      </p:pic>
      <p:pic>
        <p:nvPicPr>
          <p:cNvPr id="250" name="Google Shape;250;p28"/>
          <p:cNvPicPr preferRelativeResize="0"/>
          <p:nvPr/>
        </p:nvPicPr>
        <p:blipFill>
          <a:blip r:embed="rId4">
            <a:alphaModFix/>
          </a:blip>
          <a:stretch>
            <a:fillRect/>
          </a:stretch>
        </p:blipFill>
        <p:spPr>
          <a:xfrm>
            <a:off x="2263025" y="3031350"/>
            <a:ext cx="4316416" cy="1811900"/>
          </a:xfrm>
          <a:prstGeom prst="rect">
            <a:avLst/>
          </a:prstGeom>
          <a:noFill/>
          <a:ln>
            <a:noFill/>
          </a:ln>
        </p:spPr>
      </p:pic>
      <p:sp>
        <p:nvSpPr>
          <p:cNvPr id="251" name="Google Shape;251;p28"/>
          <p:cNvSpPr txBox="1"/>
          <p:nvPr/>
        </p:nvSpPr>
        <p:spPr>
          <a:xfrm>
            <a:off x="6928825" y="1740450"/>
            <a:ext cx="1216200" cy="8313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a:latin typeface="Lato"/>
                <a:ea typeface="Lato"/>
                <a:cs typeface="Lato"/>
                <a:sym typeface="Lato"/>
              </a:rPr>
              <a:t>Frecuencia de corte:</a:t>
            </a:r>
            <a:endParaRPr>
              <a:latin typeface="Lato"/>
              <a:ea typeface="Lato"/>
              <a:cs typeface="Lato"/>
              <a:sym typeface="Lato"/>
            </a:endParaRPr>
          </a:p>
          <a:p>
            <a:pPr marL="0" lvl="0" indent="0" algn="l" rtl="0">
              <a:spcBef>
                <a:spcPts val="0"/>
              </a:spcBef>
              <a:spcAft>
                <a:spcPts val="0"/>
              </a:spcAft>
              <a:buNone/>
            </a:pPr>
            <a:r>
              <a:rPr lang="es">
                <a:latin typeface="Lato"/>
                <a:ea typeface="Lato"/>
                <a:cs typeface="Lato"/>
                <a:sym typeface="Lato"/>
              </a:rPr>
              <a:t>f=10Hz</a:t>
            </a:r>
            <a:endParaRPr>
              <a:latin typeface="Lato"/>
              <a:ea typeface="Lato"/>
              <a:cs typeface="Lato"/>
              <a:sym typeface="Lato"/>
            </a:endParaRPr>
          </a:p>
        </p:txBody>
      </p:sp>
      <p:pic>
        <p:nvPicPr>
          <p:cNvPr id="252" name="Google Shape;252;p28"/>
          <p:cNvPicPr preferRelativeResize="0"/>
          <p:nvPr/>
        </p:nvPicPr>
        <p:blipFill>
          <a:blip r:embed="rId5">
            <a:alphaModFix/>
          </a:blip>
          <a:stretch>
            <a:fillRect/>
          </a:stretch>
        </p:blipFill>
        <p:spPr>
          <a:xfrm>
            <a:off x="6928825" y="3023772"/>
            <a:ext cx="1375675" cy="77037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Montaje final del termómetro</a:t>
            </a:r>
            <a:endParaRPr/>
          </a:p>
        </p:txBody>
      </p:sp>
      <p:sp>
        <p:nvSpPr>
          <p:cNvPr id="258" name="Google Shape;258;p29"/>
          <p:cNvSpPr txBox="1">
            <a:spLocks noGrp="1"/>
          </p:cNvSpPr>
          <p:nvPr>
            <p:ph type="body" idx="1"/>
          </p:nvPr>
        </p:nvSpPr>
        <p:spPr>
          <a:xfrm>
            <a:off x="1020200" y="1503800"/>
            <a:ext cx="3783300" cy="303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a:t>Se realiza la unión de la parte analógica y digital. </a:t>
            </a:r>
            <a:r>
              <a:rPr lang="es">
                <a:solidFill>
                  <a:srgbClr val="FFFFFF"/>
                </a:solidFill>
              </a:rPr>
              <a:t>Para realizar los ajustes pertinentes dispuso de:</a:t>
            </a:r>
            <a:r>
              <a:rPr lang="es"/>
              <a:t> </a:t>
            </a:r>
            <a:endParaRPr/>
          </a:p>
          <a:p>
            <a:pPr marL="457200" lvl="0" indent="-311150" algn="l" rtl="0">
              <a:spcBef>
                <a:spcPts val="1200"/>
              </a:spcBef>
              <a:spcAft>
                <a:spcPts val="0"/>
              </a:spcAft>
              <a:buSzPts val="1300"/>
              <a:buChar char="●"/>
            </a:pPr>
            <a:r>
              <a:rPr lang="es"/>
              <a:t>Termómetro formado por un multímetro con termopar.</a:t>
            </a:r>
            <a:endParaRPr/>
          </a:p>
          <a:p>
            <a:pPr marL="457200" lvl="0" indent="-311150" algn="l" rtl="0">
              <a:spcBef>
                <a:spcPts val="0"/>
              </a:spcBef>
              <a:spcAft>
                <a:spcPts val="0"/>
              </a:spcAft>
              <a:buSzPts val="1300"/>
              <a:buChar char="●"/>
            </a:pPr>
            <a:r>
              <a:rPr lang="es"/>
              <a:t>Agua a temperatura ambiente.</a:t>
            </a:r>
            <a:endParaRPr/>
          </a:p>
          <a:p>
            <a:pPr marL="457200" lvl="0" indent="-311150" algn="l" rtl="0">
              <a:spcBef>
                <a:spcPts val="0"/>
              </a:spcBef>
              <a:spcAft>
                <a:spcPts val="0"/>
              </a:spcAft>
              <a:buSzPts val="1300"/>
              <a:buChar char="●"/>
            </a:pPr>
            <a:r>
              <a:rPr lang="es"/>
              <a:t>Calentador electrico de agua.</a:t>
            </a:r>
            <a:endParaRPr/>
          </a:p>
          <a:p>
            <a:pPr marL="457200" lvl="0" indent="-311150" algn="l" rtl="0">
              <a:spcBef>
                <a:spcPts val="0"/>
              </a:spcBef>
              <a:spcAft>
                <a:spcPts val="0"/>
              </a:spcAft>
              <a:buSzPts val="1300"/>
              <a:buChar char="●"/>
            </a:pPr>
            <a:r>
              <a:rPr lang="es"/>
              <a:t>Hielo.</a:t>
            </a:r>
            <a:endParaRPr/>
          </a:p>
          <a:p>
            <a:pPr marL="0" lvl="0" indent="0" algn="l" rtl="0">
              <a:spcBef>
                <a:spcPts val="1200"/>
              </a:spcBef>
              <a:spcAft>
                <a:spcPts val="0"/>
              </a:spcAft>
              <a:buNone/>
            </a:pPr>
            <a:r>
              <a:rPr lang="es"/>
              <a:t>Los valores extremos de temperatura que se lograron fueron 2°C de mínima y 80°C de máxima.</a:t>
            </a:r>
            <a:endParaRPr/>
          </a:p>
          <a:p>
            <a:pPr marL="0" lvl="0" indent="0" algn="l" rtl="0">
              <a:spcBef>
                <a:spcPts val="1200"/>
              </a:spcBef>
              <a:spcAft>
                <a:spcPts val="1200"/>
              </a:spcAft>
              <a:buNone/>
            </a:pPr>
            <a:endParaRPr/>
          </a:p>
        </p:txBody>
      </p:sp>
      <p:pic>
        <p:nvPicPr>
          <p:cNvPr id="259" name="Google Shape;259;p29"/>
          <p:cNvPicPr preferRelativeResize="0"/>
          <p:nvPr/>
        </p:nvPicPr>
        <p:blipFill>
          <a:blip r:embed="rId3">
            <a:alphaModFix/>
          </a:blip>
          <a:stretch>
            <a:fillRect/>
          </a:stretch>
        </p:blipFill>
        <p:spPr>
          <a:xfrm>
            <a:off x="4955900" y="1460250"/>
            <a:ext cx="4035700" cy="3026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0"/>
          <p:cNvSpPr txBox="1">
            <a:spLocks noGrp="1"/>
          </p:cNvSpPr>
          <p:nvPr>
            <p:ph type="title"/>
          </p:nvPr>
        </p:nvSpPr>
        <p:spPr>
          <a:xfrm>
            <a:off x="1164988" y="212925"/>
            <a:ext cx="7038900" cy="58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800"/>
              <a:t>Estudio de la linealidad del multímetro</a:t>
            </a:r>
            <a:endParaRPr sz="1800"/>
          </a:p>
        </p:txBody>
      </p:sp>
      <p:pic>
        <p:nvPicPr>
          <p:cNvPr id="265" name="Google Shape;265;p30"/>
          <p:cNvPicPr preferRelativeResize="0"/>
          <p:nvPr/>
        </p:nvPicPr>
        <p:blipFill>
          <a:blip r:embed="rId3">
            <a:alphaModFix/>
          </a:blip>
          <a:stretch>
            <a:fillRect/>
          </a:stretch>
        </p:blipFill>
        <p:spPr>
          <a:xfrm>
            <a:off x="658900" y="1445300"/>
            <a:ext cx="8051124" cy="3471000"/>
          </a:xfrm>
          <a:prstGeom prst="rect">
            <a:avLst/>
          </a:prstGeom>
          <a:noFill/>
          <a:ln>
            <a:noFill/>
          </a:ln>
        </p:spPr>
      </p:pic>
      <p:sp>
        <p:nvSpPr>
          <p:cNvPr id="266" name="Google Shape;266;p30"/>
          <p:cNvSpPr/>
          <p:nvPr/>
        </p:nvSpPr>
        <p:spPr>
          <a:xfrm>
            <a:off x="1434650" y="850175"/>
            <a:ext cx="22212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300"/>
              <a:t>Desde -10ºC hasta 120ºC</a:t>
            </a:r>
            <a:endParaRPr sz="13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1"/>
          <p:cNvSpPr/>
          <p:nvPr/>
        </p:nvSpPr>
        <p:spPr>
          <a:xfrm>
            <a:off x="1434650" y="850175"/>
            <a:ext cx="2221200" cy="361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300"/>
              <a:t>Desde 2ºC hasta 40ºC</a:t>
            </a:r>
            <a:endParaRPr sz="1300"/>
          </a:p>
        </p:txBody>
      </p:sp>
      <p:pic>
        <p:nvPicPr>
          <p:cNvPr id="272" name="Google Shape;272;p31"/>
          <p:cNvPicPr preferRelativeResize="0"/>
          <p:nvPr/>
        </p:nvPicPr>
        <p:blipFill>
          <a:blip r:embed="rId3">
            <a:alphaModFix/>
          </a:blip>
          <a:stretch>
            <a:fillRect/>
          </a:stretch>
        </p:blipFill>
        <p:spPr>
          <a:xfrm>
            <a:off x="673962" y="1423925"/>
            <a:ext cx="8051131" cy="3471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4000">
                <a:solidFill>
                  <a:srgbClr val="6FA8DC"/>
                </a:solidFill>
                <a:latin typeface="Impact"/>
                <a:ea typeface="Impact"/>
                <a:cs typeface="Impact"/>
                <a:sym typeface="Impact"/>
              </a:rPr>
              <a:t>Índice</a:t>
            </a:r>
            <a:endParaRPr sz="4000">
              <a:solidFill>
                <a:srgbClr val="6FA8DC"/>
              </a:solidFill>
              <a:latin typeface="Impact"/>
              <a:ea typeface="Impact"/>
              <a:cs typeface="Impact"/>
              <a:sym typeface="Impact"/>
            </a:endParaRPr>
          </a:p>
        </p:txBody>
      </p:sp>
      <p:sp>
        <p:nvSpPr>
          <p:cNvPr id="141" name="Google Shape;141;p14"/>
          <p:cNvSpPr txBox="1">
            <a:spLocks noGrp="1"/>
          </p:cNvSpPr>
          <p:nvPr>
            <p:ph type="body" idx="1"/>
          </p:nvPr>
        </p:nvSpPr>
        <p:spPr>
          <a:xfrm>
            <a:off x="1297500" y="1248525"/>
            <a:ext cx="7038900" cy="3230100"/>
          </a:xfrm>
          <a:prstGeom prst="rect">
            <a:avLst/>
          </a:prstGeom>
          <a:noFill/>
          <a:ln>
            <a:noFill/>
          </a:ln>
        </p:spPr>
        <p:txBody>
          <a:bodyPr spcFirstLastPara="1" wrap="square" lIns="91425" tIns="91425" rIns="91425" bIns="91425" anchor="t" anchorCtr="0">
            <a:normAutofit/>
          </a:bodyPr>
          <a:lstStyle/>
          <a:p>
            <a:pPr marL="457200" lvl="0" indent="-355600" algn="l" rtl="0">
              <a:spcBef>
                <a:spcPts val="0"/>
              </a:spcBef>
              <a:spcAft>
                <a:spcPts val="0"/>
              </a:spcAft>
              <a:buClr>
                <a:schemeClr val="lt2"/>
              </a:buClr>
              <a:buSzPts val="2000"/>
              <a:buFont typeface="Impact"/>
              <a:buAutoNum type="arabicPeriod"/>
            </a:pPr>
            <a:r>
              <a:rPr lang="es" sz="2000">
                <a:solidFill>
                  <a:schemeClr val="lt2"/>
                </a:solidFill>
                <a:latin typeface="Impact"/>
                <a:ea typeface="Impact"/>
                <a:cs typeface="Impact"/>
                <a:sym typeface="Impact"/>
              </a:rPr>
              <a:t>Introducción</a:t>
            </a:r>
            <a:endParaRPr sz="2000">
              <a:solidFill>
                <a:schemeClr val="lt2"/>
              </a:solidFill>
              <a:latin typeface="Impact"/>
              <a:ea typeface="Impact"/>
              <a:cs typeface="Impact"/>
              <a:sym typeface="Impact"/>
            </a:endParaRPr>
          </a:p>
          <a:p>
            <a:pPr marL="457200" lvl="0" indent="-355600" algn="l" rtl="0">
              <a:spcBef>
                <a:spcPts val="0"/>
              </a:spcBef>
              <a:spcAft>
                <a:spcPts val="0"/>
              </a:spcAft>
              <a:buClr>
                <a:schemeClr val="lt2"/>
              </a:buClr>
              <a:buSzPts val="2000"/>
              <a:buFont typeface="Impact"/>
              <a:buAutoNum type="arabicPeriod"/>
            </a:pPr>
            <a:r>
              <a:rPr lang="es" sz="2000">
                <a:solidFill>
                  <a:schemeClr val="lt2"/>
                </a:solidFill>
                <a:latin typeface="Impact"/>
                <a:ea typeface="Impact"/>
                <a:cs typeface="Impact"/>
                <a:sym typeface="Impact"/>
              </a:rPr>
              <a:t>Termopar</a:t>
            </a:r>
            <a:endParaRPr sz="2000">
              <a:solidFill>
                <a:schemeClr val="lt2"/>
              </a:solidFill>
              <a:latin typeface="Impact"/>
              <a:ea typeface="Impact"/>
              <a:cs typeface="Impact"/>
              <a:sym typeface="Impact"/>
            </a:endParaRPr>
          </a:p>
          <a:p>
            <a:pPr marL="457200" lvl="0" indent="-355600" algn="l" rtl="0">
              <a:spcBef>
                <a:spcPts val="0"/>
              </a:spcBef>
              <a:spcAft>
                <a:spcPts val="0"/>
              </a:spcAft>
              <a:buClr>
                <a:schemeClr val="lt2"/>
              </a:buClr>
              <a:buSzPts val="2000"/>
              <a:buFont typeface="Impact"/>
              <a:buAutoNum type="arabicPeriod"/>
            </a:pPr>
            <a:r>
              <a:rPr lang="es" sz="2000">
                <a:solidFill>
                  <a:schemeClr val="lt2"/>
                </a:solidFill>
                <a:latin typeface="Impact"/>
                <a:ea typeface="Impact"/>
                <a:cs typeface="Impact"/>
                <a:sym typeface="Impact"/>
              </a:rPr>
              <a:t>Puente de Wheatstone</a:t>
            </a:r>
            <a:endParaRPr sz="2000">
              <a:solidFill>
                <a:schemeClr val="lt2"/>
              </a:solidFill>
              <a:latin typeface="Impact"/>
              <a:ea typeface="Impact"/>
              <a:cs typeface="Impact"/>
              <a:sym typeface="Impact"/>
            </a:endParaRPr>
          </a:p>
          <a:p>
            <a:pPr marL="457200" lvl="0" indent="-355600" algn="l" rtl="0">
              <a:spcBef>
                <a:spcPts val="0"/>
              </a:spcBef>
              <a:spcAft>
                <a:spcPts val="0"/>
              </a:spcAft>
              <a:buClr>
                <a:schemeClr val="lt2"/>
              </a:buClr>
              <a:buSzPts val="2000"/>
              <a:buFont typeface="Impact"/>
              <a:buAutoNum type="arabicPeriod"/>
            </a:pPr>
            <a:r>
              <a:rPr lang="es" sz="2000">
                <a:solidFill>
                  <a:schemeClr val="lt2"/>
                </a:solidFill>
                <a:latin typeface="Impact"/>
                <a:ea typeface="Impact"/>
                <a:cs typeface="Impact"/>
                <a:sym typeface="Impact"/>
              </a:rPr>
              <a:t>Amplificador de Instrumentación</a:t>
            </a:r>
            <a:endParaRPr sz="2000">
              <a:solidFill>
                <a:schemeClr val="lt2"/>
              </a:solidFill>
              <a:latin typeface="Impact"/>
              <a:ea typeface="Impact"/>
              <a:cs typeface="Impact"/>
              <a:sym typeface="Impact"/>
            </a:endParaRPr>
          </a:p>
          <a:p>
            <a:pPr marL="457200" lvl="0" indent="-355600" algn="l" rtl="0">
              <a:spcBef>
                <a:spcPts val="0"/>
              </a:spcBef>
              <a:spcAft>
                <a:spcPts val="0"/>
              </a:spcAft>
              <a:buClr>
                <a:schemeClr val="lt2"/>
              </a:buClr>
              <a:buSzPts val="2000"/>
              <a:buFont typeface="Impact"/>
              <a:buAutoNum type="arabicPeriod"/>
            </a:pPr>
            <a:r>
              <a:rPr lang="es" sz="2000">
                <a:solidFill>
                  <a:schemeClr val="lt2"/>
                </a:solidFill>
                <a:latin typeface="Impact"/>
                <a:ea typeface="Impact"/>
                <a:cs typeface="Impact"/>
                <a:sym typeface="Impact"/>
              </a:rPr>
              <a:t>Filtro pasa baja</a:t>
            </a:r>
            <a:endParaRPr sz="2000">
              <a:solidFill>
                <a:schemeClr val="lt2"/>
              </a:solidFill>
              <a:latin typeface="Impact"/>
              <a:ea typeface="Impact"/>
              <a:cs typeface="Impact"/>
              <a:sym typeface="Impact"/>
            </a:endParaRPr>
          </a:p>
          <a:p>
            <a:pPr marL="457200" lvl="0" indent="-355600" algn="l" rtl="0">
              <a:spcBef>
                <a:spcPts val="0"/>
              </a:spcBef>
              <a:spcAft>
                <a:spcPts val="0"/>
              </a:spcAft>
              <a:buClr>
                <a:schemeClr val="lt2"/>
              </a:buClr>
              <a:buSzPts val="2000"/>
              <a:buFont typeface="Impact"/>
              <a:buAutoNum type="arabicPeriod"/>
            </a:pPr>
            <a:r>
              <a:rPr lang="es" sz="2000">
                <a:solidFill>
                  <a:schemeClr val="lt2"/>
                </a:solidFill>
                <a:latin typeface="Impact"/>
                <a:ea typeface="Impact"/>
                <a:cs typeface="Impact"/>
                <a:sym typeface="Impact"/>
              </a:rPr>
              <a:t>Programa en el microcontrolador</a:t>
            </a:r>
            <a:endParaRPr sz="2000">
              <a:solidFill>
                <a:schemeClr val="lt2"/>
              </a:solidFill>
              <a:latin typeface="Impact"/>
              <a:ea typeface="Impact"/>
              <a:cs typeface="Impact"/>
              <a:sym typeface="Impact"/>
            </a:endParaRPr>
          </a:p>
          <a:p>
            <a:pPr marL="457200" lvl="0" indent="-355600" algn="l" rtl="0">
              <a:spcBef>
                <a:spcPts val="0"/>
              </a:spcBef>
              <a:spcAft>
                <a:spcPts val="0"/>
              </a:spcAft>
              <a:buClr>
                <a:schemeClr val="lt2"/>
              </a:buClr>
              <a:buSzPts val="2000"/>
              <a:buFont typeface="Impact"/>
              <a:buAutoNum type="arabicPeriod"/>
            </a:pPr>
            <a:r>
              <a:rPr lang="es" sz="2000">
                <a:solidFill>
                  <a:schemeClr val="lt2"/>
                </a:solidFill>
                <a:latin typeface="Impact"/>
                <a:ea typeface="Impact"/>
                <a:cs typeface="Impact"/>
                <a:sym typeface="Impact"/>
              </a:rPr>
              <a:t>Análisis en el laboratorio</a:t>
            </a:r>
            <a:endParaRPr sz="2000">
              <a:solidFill>
                <a:schemeClr val="lt2"/>
              </a:solidFill>
              <a:latin typeface="Impact"/>
              <a:ea typeface="Impact"/>
              <a:cs typeface="Impact"/>
              <a:sym typeface="Impact"/>
            </a:endParaRPr>
          </a:p>
          <a:p>
            <a:pPr marL="457200" lvl="0" indent="-355600" algn="l" rtl="0">
              <a:spcBef>
                <a:spcPts val="0"/>
              </a:spcBef>
              <a:spcAft>
                <a:spcPts val="0"/>
              </a:spcAft>
              <a:buClr>
                <a:schemeClr val="lt2"/>
              </a:buClr>
              <a:buSzPts val="2000"/>
              <a:buFont typeface="Impact"/>
              <a:buAutoNum type="arabicPeriod"/>
            </a:pPr>
            <a:r>
              <a:rPr lang="es" sz="2000">
                <a:solidFill>
                  <a:schemeClr val="lt2"/>
                </a:solidFill>
                <a:latin typeface="Impact"/>
                <a:ea typeface="Impact"/>
                <a:cs typeface="Impact"/>
                <a:sym typeface="Impact"/>
              </a:rPr>
              <a:t>Bibliografía</a:t>
            </a:r>
            <a:endParaRPr sz="2000">
              <a:solidFill>
                <a:schemeClr val="lt2"/>
              </a:solidFill>
              <a:latin typeface="Impact"/>
              <a:ea typeface="Impact"/>
              <a:cs typeface="Impact"/>
              <a:sym typeface="Impac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2"/>
          <p:cNvSpPr txBox="1">
            <a:spLocks noGrp="1"/>
          </p:cNvSpPr>
          <p:nvPr>
            <p:ph type="title"/>
          </p:nvPr>
        </p:nvSpPr>
        <p:spPr>
          <a:xfrm>
            <a:off x="1244375" y="6381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1800"/>
              <a:t>Termómetro que opera entre 2ºC y 40ºC</a:t>
            </a:r>
            <a:endParaRPr sz="1800"/>
          </a:p>
        </p:txBody>
      </p:sp>
      <p:pic>
        <p:nvPicPr>
          <p:cNvPr id="278" name="Google Shape;278;p32"/>
          <p:cNvPicPr preferRelativeResize="0"/>
          <p:nvPr/>
        </p:nvPicPr>
        <p:blipFill>
          <a:blip r:embed="rId3">
            <a:alphaModFix/>
          </a:blip>
          <a:stretch>
            <a:fillRect/>
          </a:stretch>
        </p:blipFill>
        <p:spPr>
          <a:xfrm>
            <a:off x="2354950" y="1307850"/>
            <a:ext cx="4434091" cy="3530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a:t>Introducción</a:t>
            </a:r>
            <a:endParaRPr b="1"/>
          </a:p>
        </p:txBody>
      </p:sp>
      <p:sp>
        <p:nvSpPr>
          <p:cNvPr id="147" name="Google Shape;147;p15"/>
          <p:cNvSpPr txBox="1">
            <a:spLocks noGrp="1"/>
          </p:cNvSpPr>
          <p:nvPr>
            <p:ph type="body" idx="1"/>
          </p:nvPr>
        </p:nvSpPr>
        <p:spPr>
          <a:xfrm>
            <a:off x="1297500" y="1769000"/>
            <a:ext cx="7038900" cy="1004100"/>
          </a:xfrm>
          <a:prstGeom prst="rect">
            <a:avLst/>
          </a:prstGeom>
          <a:noFill/>
        </p:spPr>
        <p:txBody>
          <a:bodyPr spcFirstLastPara="1" wrap="square" lIns="91425" tIns="91425" rIns="91425" bIns="91425" anchor="t" anchorCtr="0">
            <a:normAutofit fontScale="25000" lnSpcReduction="20000"/>
          </a:bodyPr>
          <a:lstStyle/>
          <a:p>
            <a:pPr marL="457200" lvl="0" indent="-311150" algn="l" rtl="0">
              <a:spcBef>
                <a:spcPts val="0"/>
              </a:spcBef>
              <a:spcAft>
                <a:spcPts val="0"/>
              </a:spcAft>
              <a:buSzPct val="100000"/>
              <a:buChar char="●"/>
            </a:pPr>
            <a:r>
              <a:rPr lang="es" sz="5200"/>
              <a:t>Objetivo: construir un medidor de temperatura digital a través del uso de un termopar que mida temperaturas entre -10º C y 120ºC.</a:t>
            </a:r>
            <a:endParaRPr sz="5200"/>
          </a:p>
          <a:p>
            <a:pPr marL="457200" lvl="0" indent="-311150" algn="l" rtl="0">
              <a:spcBef>
                <a:spcPts val="0"/>
              </a:spcBef>
              <a:spcAft>
                <a:spcPts val="0"/>
              </a:spcAft>
              <a:buSzPct val="100000"/>
              <a:buChar char="●"/>
            </a:pPr>
            <a:r>
              <a:rPr lang="es" sz="5200"/>
              <a:t>Resultado: termómetro digital entre 2ºC y 40ºC.</a:t>
            </a:r>
            <a:endParaRPr sz="5200"/>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
        <p:nvSpPr>
          <p:cNvPr id="148" name="Google Shape;148;p15"/>
          <p:cNvSpPr txBox="1"/>
          <p:nvPr/>
        </p:nvSpPr>
        <p:spPr>
          <a:xfrm>
            <a:off x="1297500" y="2379300"/>
            <a:ext cx="6392400" cy="3849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rgbClr val="FFFFFF"/>
              </a:buClr>
              <a:buSzPts val="1300"/>
              <a:buFont typeface="Lato"/>
              <a:buChar char="●"/>
            </a:pPr>
            <a:r>
              <a:rPr lang="es" sz="1300">
                <a:solidFill>
                  <a:srgbClr val="FFFFFF"/>
                </a:solidFill>
                <a:latin typeface="Lato"/>
                <a:ea typeface="Lato"/>
                <a:cs typeface="Lato"/>
                <a:sym typeface="Lato"/>
              </a:rPr>
              <a:t>Bloques</a:t>
            </a:r>
            <a:endParaRPr sz="1300">
              <a:solidFill>
                <a:srgbClr val="FFFFFF"/>
              </a:solidFill>
              <a:latin typeface="Lato"/>
              <a:ea typeface="Lato"/>
              <a:cs typeface="Lato"/>
              <a:sym typeface="Lato"/>
            </a:endParaRPr>
          </a:p>
        </p:txBody>
      </p:sp>
      <p:sp>
        <p:nvSpPr>
          <p:cNvPr id="149" name="Google Shape;149;p15"/>
          <p:cNvSpPr txBox="1"/>
          <p:nvPr/>
        </p:nvSpPr>
        <p:spPr>
          <a:xfrm>
            <a:off x="1866000" y="2900725"/>
            <a:ext cx="5412000" cy="13854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rgbClr val="FFFFFF"/>
              </a:buClr>
              <a:buSzPts val="1300"/>
              <a:buFont typeface="Lato"/>
              <a:buAutoNum type="arabicPeriod"/>
            </a:pPr>
            <a:r>
              <a:rPr lang="es" sz="1300">
                <a:solidFill>
                  <a:srgbClr val="FFFFFF"/>
                </a:solidFill>
                <a:latin typeface="Lato"/>
                <a:ea typeface="Lato"/>
                <a:cs typeface="Lato"/>
                <a:sym typeface="Lato"/>
              </a:rPr>
              <a:t>Parte analógica:</a:t>
            </a:r>
            <a:endParaRPr sz="1300">
              <a:solidFill>
                <a:srgbClr val="FFFFFF"/>
              </a:solidFill>
              <a:latin typeface="Lato"/>
              <a:ea typeface="Lato"/>
              <a:cs typeface="Lato"/>
              <a:sym typeface="Lato"/>
            </a:endParaRPr>
          </a:p>
          <a:p>
            <a:pPr marL="914400" lvl="0" indent="-311150" algn="l" rtl="0">
              <a:spcBef>
                <a:spcPts val="0"/>
              </a:spcBef>
              <a:spcAft>
                <a:spcPts val="0"/>
              </a:spcAft>
              <a:buClr>
                <a:srgbClr val="FFFFFF"/>
              </a:buClr>
              <a:buSzPts val="1300"/>
              <a:buFont typeface="Lato"/>
              <a:buChar char="➔"/>
            </a:pPr>
            <a:r>
              <a:rPr lang="es" sz="1300">
                <a:solidFill>
                  <a:srgbClr val="FFFFFF"/>
                </a:solidFill>
                <a:latin typeface="Lato"/>
                <a:ea typeface="Lato"/>
                <a:cs typeface="Lato"/>
                <a:sym typeface="Lato"/>
              </a:rPr>
              <a:t>Puente de Wheatstone: señal similar a la del termopar</a:t>
            </a:r>
            <a:endParaRPr sz="1300">
              <a:solidFill>
                <a:srgbClr val="FFFFFF"/>
              </a:solidFill>
              <a:latin typeface="Lato"/>
              <a:ea typeface="Lato"/>
              <a:cs typeface="Lato"/>
              <a:sym typeface="Lato"/>
            </a:endParaRPr>
          </a:p>
          <a:p>
            <a:pPr marL="914400" lvl="0" indent="-311150" algn="l" rtl="0">
              <a:spcBef>
                <a:spcPts val="0"/>
              </a:spcBef>
              <a:spcAft>
                <a:spcPts val="0"/>
              </a:spcAft>
              <a:buClr>
                <a:srgbClr val="FFFFFF"/>
              </a:buClr>
              <a:buSzPts val="1300"/>
              <a:buFont typeface="Lato"/>
              <a:buChar char="➔"/>
            </a:pPr>
            <a:r>
              <a:rPr lang="es" sz="1300">
                <a:solidFill>
                  <a:srgbClr val="FFFFFF"/>
                </a:solidFill>
                <a:latin typeface="Lato"/>
                <a:ea typeface="Lato"/>
                <a:cs typeface="Lato"/>
                <a:sym typeface="Lato"/>
              </a:rPr>
              <a:t>Amplificador de instrumentación</a:t>
            </a:r>
            <a:endParaRPr sz="1300">
              <a:solidFill>
                <a:srgbClr val="FFFFFF"/>
              </a:solidFill>
              <a:latin typeface="Lato"/>
              <a:ea typeface="Lato"/>
              <a:cs typeface="Lato"/>
              <a:sym typeface="Lato"/>
            </a:endParaRPr>
          </a:p>
          <a:p>
            <a:pPr marL="914400" lvl="0" indent="-311150" algn="l" rtl="0">
              <a:spcBef>
                <a:spcPts val="0"/>
              </a:spcBef>
              <a:spcAft>
                <a:spcPts val="0"/>
              </a:spcAft>
              <a:buClr>
                <a:srgbClr val="FFFFFF"/>
              </a:buClr>
              <a:buSzPts val="1300"/>
              <a:buFont typeface="Lato"/>
              <a:buChar char="➔"/>
            </a:pPr>
            <a:r>
              <a:rPr lang="es" sz="1300">
                <a:solidFill>
                  <a:srgbClr val="FFFFFF"/>
                </a:solidFill>
                <a:latin typeface="Lato"/>
                <a:ea typeface="Lato"/>
                <a:cs typeface="Lato"/>
                <a:sym typeface="Lato"/>
              </a:rPr>
              <a:t>Filtro de pasa baja</a:t>
            </a:r>
            <a:endParaRPr sz="1300">
              <a:solidFill>
                <a:srgbClr val="FFFFFF"/>
              </a:solidFill>
              <a:latin typeface="Lato"/>
              <a:ea typeface="Lato"/>
              <a:cs typeface="Lato"/>
              <a:sym typeface="Lato"/>
            </a:endParaRPr>
          </a:p>
          <a:p>
            <a:pPr marL="457200" lvl="0" indent="-311150" algn="l" rtl="0">
              <a:spcBef>
                <a:spcPts val="0"/>
              </a:spcBef>
              <a:spcAft>
                <a:spcPts val="0"/>
              </a:spcAft>
              <a:buClr>
                <a:srgbClr val="FFFFFF"/>
              </a:buClr>
              <a:buSzPts val="1300"/>
              <a:buFont typeface="Lato"/>
              <a:buAutoNum type="arabicPeriod"/>
            </a:pPr>
            <a:r>
              <a:rPr lang="es" sz="1300">
                <a:solidFill>
                  <a:srgbClr val="FFFFFF"/>
                </a:solidFill>
                <a:latin typeface="Lato"/>
                <a:ea typeface="Lato"/>
                <a:cs typeface="Lato"/>
                <a:sym typeface="Lato"/>
              </a:rPr>
              <a:t>Parte digital: Mbed y microcontrolador</a:t>
            </a:r>
            <a:endParaRPr sz="1300">
              <a:solidFill>
                <a:srgbClr val="FFFFFF"/>
              </a:solidFill>
              <a:latin typeface="Lato"/>
              <a:ea typeface="Lato"/>
              <a:cs typeface="Lato"/>
              <a:sym typeface="Lato"/>
            </a:endParaRPr>
          </a:p>
          <a:p>
            <a:pPr marL="457200" lvl="0" indent="0" algn="l" rtl="0">
              <a:spcBef>
                <a:spcPts val="0"/>
              </a:spcBef>
              <a:spcAft>
                <a:spcPts val="0"/>
              </a:spcAft>
              <a:buNone/>
            </a:pPr>
            <a:endParaRPr sz="1300">
              <a:solidFill>
                <a:srgbClr val="FFFFFF"/>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 calcmode="lin" valueType="num">
                                      <p:cBhvr additive="base">
                                        <p:cTn id="7" dur="1000"/>
                                        <p:tgtEl>
                                          <p:spTgt spid="14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8">
                                            <p:txEl>
                                              <p:pRg st="0" end="0"/>
                                            </p:txEl>
                                          </p:spTgt>
                                        </p:tgtEl>
                                        <p:attrNameLst>
                                          <p:attrName>style.visibility</p:attrName>
                                        </p:attrNameLst>
                                      </p:cBhvr>
                                      <p:to>
                                        <p:strVal val="visible"/>
                                      </p:to>
                                    </p:set>
                                    <p:animEffect transition="in" filter="fade">
                                      <p:cBhvr>
                                        <p:cTn id="12" dur="1000"/>
                                        <p:tgtEl>
                                          <p:spTgt spid="14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9"/>
                                        </p:tgtEl>
                                        <p:attrNameLst>
                                          <p:attrName>style.visibility</p:attrName>
                                        </p:attrNameLst>
                                      </p:cBhvr>
                                      <p:to>
                                        <p:strVal val="visible"/>
                                      </p:to>
                                    </p:set>
                                    <p:animEffect transition="in" filter="fade">
                                      <p:cBhvr>
                                        <p:cTn id="17"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a:t>Termopar</a:t>
            </a:r>
            <a:endParaRPr b="1"/>
          </a:p>
        </p:txBody>
      </p:sp>
      <p:sp>
        <p:nvSpPr>
          <p:cNvPr id="155" name="Google Shape;155;p16"/>
          <p:cNvSpPr txBox="1">
            <a:spLocks noGrp="1"/>
          </p:cNvSpPr>
          <p:nvPr>
            <p:ph type="body" idx="1"/>
          </p:nvPr>
        </p:nvSpPr>
        <p:spPr>
          <a:xfrm>
            <a:off x="1297500" y="959342"/>
            <a:ext cx="7038900" cy="1058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s"/>
              <a:t>Unión de dos metales  conectados entre sí en sus extremos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56" name="Google Shape;156;p16"/>
          <p:cNvPicPr preferRelativeResize="0"/>
          <p:nvPr/>
        </p:nvPicPr>
        <p:blipFill rotWithShape="1">
          <a:blip r:embed="rId3">
            <a:alphaModFix/>
          </a:blip>
          <a:srcRect r="1058"/>
          <a:stretch/>
        </p:blipFill>
        <p:spPr>
          <a:xfrm>
            <a:off x="1637163" y="1307850"/>
            <a:ext cx="6359574" cy="2000075"/>
          </a:xfrm>
          <a:prstGeom prst="rect">
            <a:avLst/>
          </a:prstGeom>
          <a:noFill/>
          <a:ln>
            <a:noFill/>
          </a:ln>
        </p:spPr>
      </p:pic>
      <p:sp>
        <p:nvSpPr>
          <p:cNvPr id="157" name="Google Shape;157;p16"/>
          <p:cNvSpPr txBox="1"/>
          <p:nvPr/>
        </p:nvSpPr>
        <p:spPr>
          <a:xfrm>
            <a:off x="625125" y="3307925"/>
            <a:ext cx="3578400" cy="1782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300">
                <a:solidFill>
                  <a:schemeClr val="lt1"/>
                </a:solidFill>
                <a:latin typeface="Lato"/>
                <a:ea typeface="Lato"/>
                <a:cs typeface="Lato"/>
                <a:sym typeface="Lato"/>
              </a:rPr>
              <a:t>Partes:</a:t>
            </a:r>
            <a:endParaRPr sz="1300">
              <a:solidFill>
                <a:schemeClr val="lt1"/>
              </a:solidFill>
              <a:latin typeface="Lato"/>
              <a:ea typeface="Lato"/>
              <a:cs typeface="Lato"/>
              <a:sym typeface="Lato"/>
            </a:endParaRPr>
          </a:p>
          <a:p>
            <a:pPr marL="457200" lvl="0" indent="-311150" algn="l" rtl="0">
              <a:lnSpc>
                <a:spcPct val="115000"/>
              </a:lnSpc>
              <a:spcBef>
                <a:spcPts val="1200"/>
              </a:spcBef>
              <a:spcAft>
                <a:spcPts val="0"/>
              </a:spcAft>
              <a:buClr>
                <a:schemeClr val="lt1"/>
              </a:buClr>
              <a:buSzPts val="1300"/>
              <a:buFont typeface="Lato"/>
              <a:buChar char="●"/>
            </a:pPr>
            <a:r>
              <a:rPr lang="es" sz="1300">
                <a:solidFill>
                  <a:schemeClr val="lt1"/>
                </a:solidFill>
                <a:latin typeface="Lato"/>
                <a:ea typeface="Lato"/>
                <a:cs typeface="Lato"/>
                <a:sym typeface="Lato"/>
              </a:rPr>
              <a:t>Junta caliente: Punto de medición</a:t>
            </a:r>
            <a:endParaRPr sz="1300">
              <a:solidFill>
                <a:schemeClr val="lt1"/>
              </a:solidFill>
              <a:latin typeface="Lato"/>
              <a:ea typeface="Lato"/>
              <a:cs typeface="Lato"/>
              <a:sym typeface="Lato"/>
            </a:endParaRPr>
          </a:p>
          <a:p>
            <a:pPr marL="457200" lvl="0" indent="-311150" algn="l" rtl="0">
              <a:lnSpc>
                <a:spcPct val="115000"/>
              </a:lnSpc>
              <a:spcBef>
                <a:spcPts val="0"/>
              </a:spcBef>
              <a:spcAft>
                <a:spcPts val="0"/>
              </a:spcAft>
              <a:buClr>
                <a:schemeClr val="lt1"/>
              </a:buClr>
              <a:buSzPts val="1300"/>
              <a:buFont typeface="Lato"/>
              <a:buChar char="●"/>
            </a:pPr>
            <a:r>
              <a:rPr lang="es" sz="1300">
                <a:solidFill>
                  <a:schemeClr val="lt1"/>
                </a:solidFill>
                <a:latin typeface="Lato"/>
                <a:ea typeface="Lato"/>
                <a:cs typeface="Lato"/>
                <a:sym typeface="Lato"/>
              </a:rPr>
              <a:t>Junta fría</a:t>
            </a:r>
            <a:endParaRPr sz="1300">
              <a:solidFill>
                <a:schemeClr val="lt1"/>
              </a:solidFill>
              <a:latin typeface="Lato"/>
              <a:ea typeface="Lato"/>
              <a:cs typeface="Lato"/>
              <a:sym typeface="Lato"/>
            </a:endParaRPr>
          </a:p>
          <a:p>
            <a:pPr marL="0" lvl="0" indent="0" algn="l" rtl="0">
              <a:lnSpc>
                <a:spcPct val="115000"/>
              </a:lnSpc>
              <a:spcBef>
                <a:spcPts val="1200"/>
              </a:spcBef>
              <a:spcAft>
                <a:spcPts val="0"/>
              </a:spcAft>
              <a:buNone/>
            </a:pPr>
            <a:endParaRPr sz="1300">
              <a:solidFill>
                <a:schemeClr val="lt1"/>
              </a:solidFill>
              <a:latin typeface="Lato"/>
              <a:ea typeface="Lato"/>
              <a:cs typeface="Lato"/>
              <a:sym typeface="Lato"/>
            </a:endParaRPr>
          </a:p>
          <a:p>
            <a:pPr marL="0" lvl="0" indent="0" algn="l" rtl="0">
              <a:spcBef>
                <a:spcPts val="1200"/>
              </a:spcBef>
              <a:spcAft>
                <a:spcPts val="0"/>
              </a:spcAft>
              <a:buNone/>
            </a:pPr>
            <a:endParaRPr>
              <a:latin typeface="Lato"/>
              <a:ea typeface="Lato"/>
              <a:cs typeface="Lato"/>
              <a:sym typeface="Lato"/>
            </a:endParaRPr>
          </a:p>
        </p:txBody>
      </p:sp>
      <p:sp>
        <p:nvSpPr>
          <p:cNvPr id="158" name="Google Shape;158;p16"/>
          <p:cNvSpPr txBox="1"/>
          <p:nvPr/>
        </p:nvSpPr>
        <p:spPr>
          <a:xfrm>
            <a:off x="4572000" y="3444100"/>
            <a:ext cx="4572000" cy="1244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s" sz="1300">
                <a:solidFill>
                  <a:schemeClr val="lt1"/>
                </a:solidFill>
                <a:latin typeface="Lato"/>
                <a:ea typeface="Lato"/>
                <a:cs typeface="Lato"/>
                <a:sym typeface="Lato"/>
              </a:rPr>
              <a:t>Efecto Seebeck: Unión  entre dos metales diferentes a diferentes temperaturas aparecerá una diferencia de potencial entre los dos metales.</a:t>
            </a:r>
            <a:endParaRPr sz="1300">
              <a:solidFill>
                <a:schemeClr val="lt1"/>
              </a:solidFill>
              <a:latin typeface="Lato"/>
              <a:ea typeface="Lato"/>
              <a:cs typeface="Lato"/>
              <a:sym typeface="Lato"/>
            </a:endParaRPr>
          </a:p>
          <a:p>
            <a:pPr marL="0" lvl="0" indent="0" algn="l" rtl="0">
              <a:lnSpc>
                <a:spcPct val="115000"/>
              </a:lnSpc>
              <a:spcBef>
                <a:spcPts val="1200"/>
              </a:spcBef>
              <a:spcAft>
                <a:spcPts val="1200"/>
              </a:spcAft>
              <a:buNone/>
            </a:pPr>
            <a:endParaRPr>
              <a:latin typeface="Lato"/>
              <a:ea typeface="Lato"/>
              <a:cs typeface="Lato"/>
              <a:sym typeface="Lato"/>
            </a:endParaRPr>
          </a:p>
        </p:txBody>
      </p:sp>
      <p:sp>
        <p:nvSpPr>
          <p:cNvPr id="159" name="Google Shape;159;p16"/>
          <p:cNvSpPr txBox="1"/>
          <p:nvPr/>
        </p:nvSpPr>
        <p:spPr>
          <a:xfrm>
            <a:off x="1148538" y="4411175"/>
            <a:ext cx="73368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s" sz="1300">
                <a:solidFill>
                  <a:schemeClr val="lt1"/>
                </a:solidFill>
                <a:latin typeface="Lato"/>
                <a:ea typeface="Lato"/>
                <a:cs typeface="Lato"/>
                <a:sym typeface="Lato"/>
              </a:rPr>
              <a:t>Un termopar mide la diferencia de temperatura entre la junta fría y la caliente.</a:t>
            </a:r>
            <a:endParaRPr>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1000"/>
                                        <p:tgtEl>
                                          <p:spTgt spid="155"/>
                                        </p:tgtEl>
                                      </p:cBhvr>
                                    </p:animEffect>
                                  </p:childTnLst>
                                </p:cTn>
                              </p:par>
                              <p:par>
                                <p:cTn id="8" presetID="10" presetClass="entr" presetSubtype="0" fill="hold" nodeType="withEffect">
                                  <p:stCondLst>
                                    <p:cond delay="0"/>
                                  </p:stCondLst>
                                  <p:childTnLst>
                                    <p:set>
                                      <p:cBhvr>
                                        <p:cTn id="9" dur="1" fill="hold">
                                          <p:stCondLst>
                                            <p:cond delay="0"/>
                                          </p:stCondLst>
                                        </p:cTn>
                                        <p:tgtEl>
                                          <p:spTgt spid="156"/>
                                        </p:tgtEl>
                                        <p:attrNameLst>
                                          <p:attrName>style.visibility</p:attrName>
                                        </p:attrNameLst>
                                      </p:cBhvr>
                                      <p:to>
                                        <p:strVal val="visible"/>
                                      </p:to>
                                    </p:set>
                                    <p:animEffect transition="in" filter="fade">
                                      <p:cBhvr>
                                        <p:cTn id="10" dur="1100"/>
                                        <p:tgtEl>
                                          <p:spTgt spid="1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7"/>
                                        </p:tgtEl>
                                        <p:attrNameLst>
                                          <p:attrName>style.visibility</p:attrName>
                                        </p:attrNameLst>
                                      </p:cBhvr>
                                      <p:to>
                                        <p:strVal val="visible"/>
                                      </p:to>
                                    </p:set>
                                    <p:animEffect transition="in" filter="fade">
                                      <p:cBhvr>
                                        <p:cTn id="15" dur="1000"/>
                                        <p:tgtEl>
                                          <p:spTgt spid="15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8"/>
                                        </p:tgtEl>
                                        <p:attrNameLst>
                                          <p:attrName>style.visibility</p:attrName>
                                        </p:attrNameLst>
                                      </p:cBhvr>
                                      <p:to>
                                        <p:strVal val="visible"/>
                                      </p:to>
                                    </p:set>
                                    <p:animEffect transition="in" filter="fade">
                                      <p:cBhvr>
                                        <p:cTn id="20" dur="1000"/>
                                        <p:tgtEl>
                                          <p:spTgt spid="158"/>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159"/>
                                        </p:tgtEl>
                                        <p:attrNameLst>
                                          <p:attrName>style.visibility</p:attrName>
                                        </p:attrNameLst>
                                      </p:cBhvr>
                                      <p:to>
                                        <p:strVal val="visible"/>
                                      </p:to>
                                    </p:set>
                                    <p:anim calcmode="lin" valueType="num">
                                      <p:cBhvr additive="base">
                                        <p:cTn id="25" dur="1000"/>
                                        <p:tgtEl>
                                          <p:spTgt spid="159"/>
                                        </p:tgtEl>
                                        <p:attrNameLst>
                                          <p:attrName>ppt_w</p:attrName>
                                        </p:attrNameLst>
                                      </p:cBhvr>
                                      <p:tavLst>
                                        <p:tav tm="0">
                                          <p:val>
                                            <p:strVal val="0"/>
                                          </p:val>
                                        </p:tav>
                                        <p:tav tm="100000">
                                          <p:val>
                                            <p:strVal val="#ppt_w"/>
                                          </p:val>
                                        </p:tav>
                                      </p:tavLst>
                                    </p:anim>
                                    <p:anim calcmode="lin" valueType="num">
                                      <p:cBhvr additive="base">
                                        <p:cTn id="26" dur="1000"/>
                                        <p:tgtEl>
                                          <p:spTgt spid="15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7"/>
          <p:cNvSpPr txBox="1">
            <a:spLocks noGrp="1"/>
          </p:cNvSpPr>
          <p:nvPr>
            <p:ph type="title"/>
          </p:nvPr>
        </p:nvSpPr>
        <p:spPr>
          <a:xfrm>
            <a:off x="1216925"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a:t>Puente de Wheatstone</a:t>
            </a:r>
            <a:endParaRPr b="1"/>
          </a:p>
        </p:txBody>
      </p:sp>
      <p:pic>
        <p:nvPicPr>
          <p:cNvPr id="165" name="Google Shape;165;p17"/>
          <p:cNvPicPr preferRelativeResize="0"/>
          <p:nvPr/>
        </p:nvPicPr>
        <p:blipFill>
          <a:blip r:embed="rId3">
            <a:alphaModFix/>
          </a:blip>
          <a:stretch>
            <a:fillRect/>
          </a:stretch>
        </p:blipFill>
        <p:spPr>
          <a:xfrm>
            <a:off x="5144125" y="1436750"/>
            <a:ext cx="2628900" cy="1619250"/>
          </a:xfrm>
          <a:prstGeom prst="rect">
            <a:avLst/>
          </a:prstGeom>
          <a:noFill/>
          <a:ln>
            <a:noFill/>
          </a:ln>
        </p:spPr>
      </p:pic>
      <p:pic>
        <p:nvPicPr>
          <p:cNvPr id="166" name="Google Shape;166;p17"/>
          <p:cNvPicPr preferRelativeResize="0"/>
          <p:nvPr/>
        </p:nvPicPr>
        <p:blipFill>
          <a:blip r:embed="rId4">
            <a:alphaModFix/>
          </a:blip>
          <a:stretch>
            <a:fillRect/>
          </a:stretch>
        </p:blipFill>
        <p:spPr>
          <a:xfrm>
            <a:off x="4501200" y="3184888"/>
            <a:ext cx="3914775" cy="1095375"/>
          </a:xfrm>
          <a:prstGeom prst="rect">
            <a:avLst/>
          </a:prstGeom>
          <a:noFill/>
          <a:ln>
            <a:noFill/>
          </a:ln>
        </p:spPr>
      </p:pic>
      <p:pic>
        <p:nvPicPr>
          <p:cNvPr id="167" name="Google Shape;167;p17"/>
          <p:cNvPicPr preferRelativeResize="0"/>
          <p:nvPr/>
        </p:nvPicPr>
        <p:blipFill>
          <a:blip r:embed="rId5">
            <a:alphaModFix/>
          </a:blip>
          <a:stretch>
            <a:fillRect/>
          </a:stretch>
        </p:blipFill>
        <p:spPr>
          <a:xfrm>
            <a:off x="1297500" y="1710873"/>
            <a:ext cx="3076075" cy="2096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1000"/>
                                        <p:tgtEl>
                                          <p:spTgt spid="165"/>
                                        </p:tgtEl>
                                      </p:cBhvr>
                                    </p:animEffect>
                                  </p:childTnLst>
                                </p:cTn>
                              </p:par>
                              <p:par>
                                <p:cTn id="8" presetID="10" presetClass="entr" presetSubtype="0" fill="hold" nodeType="withEffect">
                                  <p:stCondLst>
                                    <p:cond delay="0"/>
                                  </p:stCondLst>
                                  <p:childTnLst>
                                    <p:set>
                                      <p:cBhvr>
                                        <p:cTn id="9" dur="1" fill="hold">
                                          <p:stCondLst>
                                            <p:cond delay="0"/>
                                          </p:stCondLst>
                                        </p:cTn>
                                        <p:tgtEl>
                                          <p:spTgt spid="166"/>
                                        </p:tgtEl>
                                        <p:attrNameLst>
                                          <p:attrName>style.visibility</p:attrName>
                                        </p:attrNameLst>
                                      </p:cBhvr>
                                      <p:to>
                                        <p:strVal val="visible"/>
                                      </p:to>
                                    </p:set>
                                    <p:animEffect transition="in" filter="fade">
                                      <p:cBhvr>
                                        <p:cTn id="10" dur="1000"/>
                                        <p:tgtEl>
                                          <p:spTgt spid="166"/>
                                        </p:tgtEl>
                                      </p:cBhvr>
                                    </p:animEffect>
                                  </p:childTnLst>
                                </p:cTn>
                              </p:par>
                              <p:par>
                                <p:cTn id="11" presetID="10" presetClass="entr" presetSubtype="0" fill="hold" nodeType="withEffect">
                                  <p:stCondLst>
                                    <p:cond delay="0"/>
                                  </p:stCondLst>
                                  <p:childTnLst>
                                    <p:set>
                                      <p:cBhvr>
                                        <p:cTn id="12" dur="1" fill="hold">
                                          <p:stCondLst>
                                            <p:cond delay="0"/>
                                          </p:stCondLst>
                                        </p:cTn>
                                        <p:tgtEl>
                                          <p:spTgt spid="167"/>
                                        </p:tgtEl>
                                        <p:attrNameLst>
                                          <p:attrName>style.visibility</p:attrName>
                                        </p:attrNameLst>
                                      </p:cBhvr>
                                      <p:to>
                                        <p:strVal val="visible"/>
                                      </p:to>
                                    </p:set>
                                    <p:animEffect transition="in" filter="fade">
                                      <p:cBhvr>
                                        <p:cTn id="13" dur="10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a:t>Amplificador de Instrumentación</a:t>
            </a:r>
            <a:endParaRPr b="1"/>
          </a:p>
        </p:txBody>
      </p:sp>
      <p:sp>
        <p:nvSpPr>
          <p:cNvPr id="173" name="Google Shape;173;p18"/>
          <p:cNvSpPr txBox="1">
            <a:spLocks noGrp="1"/>
          </p:cNvSpPr>
          <p:nvPr>
            <p:ph type="body" idx="1"/>
          </p:nvPr>
        </p:nvSpPr>
        <p:spPr>
          <a:xfrm>
            <a:off x="1297500" y="1276800"/>
            <a:ext cx="7038900" cy="258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u="sng"/>
              <a:t>Elección:</a:t>
            </a:r>
            <a:endParaRPr b="1" u="sng"/>
          </a:p>
          <a:p>
            <a:pPr marL="457200" lvl="0" indent="-311150" algn="l" rtl="0">
              <a:spcBef>
                <a:spcPts val="1200"/>
              </a:spcBef>
              <a:spcAft>
                <a:spcPts val="0"/>
              </a:spcAft>
              <a:buSzPts val="1300"/>
              <a:buAutoNum type="arabicPeriod"/>
            </a:pPr>
            <a:r>
              <a:rPr lang="es"/>
              <a:t>Ganancia diferencial precisa y estable</a:t>
            </a:r>
            <a:endParaRPr/>
          </a:p>
          <a:p>
            <a:pPr marL="457200" lvl="0" indent="-311150" algn="l" rtl="0">
              <a:spcBef>
                <a:spcPts val="0"/>
              </a:spcBef>
              <a:spcAft>
                <a:spcPts val="0"/>
              </a:spcAft>
              <a:buSzPts val="1300"/>
              <a:buAutoNum type="arabicPeriod"/>
            </a:pPr>
            <a:r>
              <a:rPr lang="es"/>
              <a:t>Ganancia controlada mediante un elemento analógico</a:t>
            </a:r>
            <a:endParaRPr/>
          </a:p>
          <a:p>
            <a:pPr marL="457200" lvl="0" indent="-311150" algn="l" rtl="0">
              <a:spcBef>
                <a:spcPts val="0"/>
              </a:spcBef>
              <a:spcAft>
                <a:spcPts val="0"/>
              </a:spcAft>
              <a:buSzPts val="1300"/>
              <a:buAutoNum type="arabicPeriod"/>
            </a:pPr>
            <a:r>
              <a:rPr lang="es"/>
              <a:t>Alta impedancia de entrada e impedancia de salida baja</a:t>
            </a:r>
            <a:endParaRPr/>
          </a:p>
          <a:p>
            <a:pPr marL="457200" lvl="0" indent="-311150" algn="l" rtl="0">
              <a:spcBef>
                <a:spcPts val="0"/>
              </a:spcBef>
              <a:spcAft>
                <a:spcPts val="0"/>
              </a:spcAft>
              <a:buSzPts val="1300"/>
              <a:buAutoNum type="arabicPeriod"/>
            </a:pPr>
            <a:r>
              <a:rPr lang="es"/>
              <a:t>Ganancia en modo común muy bajo</a:t>
            </a:r>
            <a:endParaRPr/>
          </a:p>
          <a:p>
            <a:pPr marL="457200" lvl="0" indent="-311150" algn="l" rtl="0">
              <a:spcBef>
                <a:spcPts val="0"/>
              </a:spcBef>
              <a:spcAft>
                <a:spcPts val="0"/>
              </a:spcAft>
              <a:buSzPts val="1300"/>
              <a:buAutoNum type="arabicPeriod"/>
            </a:pPr>
            <a:r>
              <a:rPr lang="es"/>
              <a:t>Factor de ruido próximo a la unidad</a:t>
            </a:r>
            <a:endParaRPr/>
          </a:p>
          <a:p>
            <a:pPr marL="457200" lvl="0" indent="-311150" algn="l" rtl="0">
              <a:spcBef>
                <a:spcPts val="0"/>
              </a:spcBef>
              <a:spcAft>
                <a:spcPts val="0"/>
              </a:spcAft>
              <a:buSzPts val="1300"/>
              <a:buAutoNum type="arabicPeriod"/>
            </a:pPr>
            <a:r>
              <a:rPr lang="es"/>
              <a:t>Nivel alto en la razón de rechazo al rizado</a:t>
            </a:r>
            <a:endParaRPr/>
          </a:p>
          <a:p>
            <a:pPr marL="457200" lvl="0" indent="-311150" algn="l" rtl="0">
              <a:spcBef>
                <a:spcPts val="0"/>
              </a:spcBef>
              <a:spcAft>
                <a:spcPts val="0"/>
              </a:spcAft>
              <a:buSzPts val="1300"/>
              <a:buAutoNum type="arabicPeriod"/>
            </a:pPr>
            <a:r>
              <a:rPr lang="es"/>
              <a:t>Bajo nivel de offset</a:t>
            </a:r>
            <a:endParaRPr/>
          </a:p>
          <a:p>
            <a:pPr marL="457200" lvl="0" indent="-311150" algn="l" rtl="0">
              <a:spcBef>
                <a:spcPts val="0"/>
              </a:spcBef>
              <a:spcAft>
                <a:spcPts val="0"/>
              </a:spcAft>
              <a:buSzPts val="1300"/>
              <a:buAutoNum type="arabicPeriod"/>
            </a:pPr>
            <a:r>
              <a:rPr lang="es"/>
              <a:t>Entre otros...</a:t>
            </a:r>
            <a:endParaRPr/>
          </a:p>
        </p:txBody>
      </p:sp>
      <p:sp>
        <p:nvSpPr>
          <p:cNvPr id="174" name="Google Shape;174;p18"/>
          <p:cNvSpPr txBox="1"/>
          <p:nvPr/>
        </p:nvSpPr>
        <p:spPr>
          <a:xfrm>
            <a:off x="1297500" y="3866700"/>
            <a:ext cx="7358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u="sng">
                <a:solidFill>
                  <a:srgbClr val="FFFFFF"/>
                </a:solidFill>
                <a:latin typeface="Lato"/>
                <a:ea typeface="Lato"/>
                <a:cs typeface="Lato"/>
                <a:sym typeface="Lato"/>
              </a:rPr>
              <a:t>Función :</a:t>
            </a:r>
            <a:endParaRPr b="1" u="sng">
              <a:solidFill>
                <a:srgbClr val="FFFFFF"/>
              </a:solidFill>
              <a:latin typeface="Lato"/>
              <a:ea typeface="Lato"/>
              <a:cs typeface="Lato"/>
              <a:sym typeface="Lato"/>
            </a:endParaRPr>
          </a:p>
          <a:p>
            <a:pPr marL="0" lvl="0" indent="0" algn="l" rtl="0">
              <a:spcBef>
                <a:spcPts val="0"/>
              </a:spcBef>
              <a:spcAft>
                <a:spcPts val="0"/>
              </a:spcAft>
              <a:buNone/>
            </a:pPr>
            <a:r>
              <a:rPr lang="es">
                <a:solidFill>
                  <a:srgbClr val="FFFFFF"/>
                </a:solidFill>
                <a:latin typeface="Lato"/>
                <a:ea typeface="Lato"/>
                <a:cs typeface="Lato"/>
                <a:sym typeface="Lato"/>
              </a:rPr>
              <a:t>Amplificar señal de puente de Wheatstone y termopar</a:t>
            </a:r>
            <a:endParaRPr>
              <a:solidFill>
                <a:srgbClr val="FFFFFF"/>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fade">
                                      <p:cBhvr>
                                        <p:cTn id="7" dur="1000"/>
                                        <p:tgtEl>
                                          <p:spTgt spid="1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
                                        </p:tgtEl>
                                        <p:attrNameLst>
                                          <p:attrName>style.visibility</p:attrName>
                                        </p:attrNameLst>
                                      </p:cBhvr>
                                      <p:to>
                                        <p:strVal val="visible"/>
                                      </p:to>
                                    </p:set>
                                    <p:animEffect transition="in" filter="fade">
                                      <p:cBhvr>
                                        <p:cTn id="12" dur="10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19"/>
          <p:cNvPicPr preferRelativeResize="0"/>
          <p:nvPr/>
        </p:nvPicPr>
        <p:blipFill>
          <a:blip r:embed="rId3">
            <a:alphaModFix/>
          </a:blip>
          <a:stretch>
            <a:fillRect/>
          </a:stretch>
        </p:blipFill>
        <p:spPr>
          <a:xfrm>
            <a:off x="1123875" y="955825"/>
            <a:ext cx="4334350" cy="3231825"/>
          </a:xfrm>
          <a:prstGeom prst="rect">
            <a:avLst/>
          </a:prstGeom>
          <a:noFill/>
          <a:ln>
            <a:noFill/>
          </a:ln>
        </p:spPr>
      </p:pic>
      <p:pic>
        <p:nvPicPr>
          <p:cNvPr id="180" name="Google Shape;180;p19"/>
          <p:cNvPicPr preferRelativeResize="0"/>
          <p:nvPr/>
        </p:nvPicPr>
        <p:blipFill>
          <a:blip r:embed="rId4">
            <a:alphaModFix/>
          </a:blip>
          <a:stretch>
            <a:fillRect/>
          </a:stretch>
        </p:blipFill>
        <p:spPr>
          <a:xfrm>
            <a:off x="5740625" y="3523600"/>
            <a:ext cx="3140225" cy="664050"/>
          </a:xfrm>
          <a:prstGeom prst="rect">
            <a:avLst/>
          </a:prstGeom>
          <a:noFill/>
          <a:ln>
            <a:noFill/>
          </a:ln>
        </p:spPr>
      </p:pic>
      <p:pic>
        <p:nvPicPr>
          <p:cNvPr id="181" name="Google Shape;181;p19"/>
          <p:cNvPicPr preferRelativeResize="0"/>
          <p:nvPr/>
        </p:nvPicPr>
        <p:blipFill>
          <a:blip r:embed="rId5">
            <a:alphaModFix/>
          </a:blip>
          <a:stretch>
            <a:fillRect/>
          </a:stretch>
        </p:blipFill>
        <p:spPr>
          <a:xfrm>
            <a:off x="5740625" y="955825"/>
            <a:ext cx="3140225" cy="831000"/>
          </a:xfrm>
          <a:prstGeom prst="rect">
            <a:avLst/>
          </a:prstGeom>
          <a:noFill/>
          <a:ln>
            <a:noFill/>
          </a:ln>
        </p:spPr>
      </p:pic>
      <p:pic>
        <p:nvPicPr>
          <p:cNvPr id="182" name="Google Shape;182;p19"/>
          <p:cNvPicPr preferRelativeResize="0"/>
          <p:nvPr/>
        </p:nvPicPr>
        <p:blipFill>
          <a:blip r:embed="rId6">
            <a:alphaModFix/>
          </a:blip>
          <a:stretch>
            <a:fillRect/>
          </a:stretch>
        </p:blipFill>
        <p:spPr>
          <a:xfrm>
            <a:off x="5768713" y="2156253"/>
            <a:ext cx="3084060" cy="831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 calcmode="lin" valueType="num">
                                      <p:cBhvr additive="base">
                                        <p:cTn id="7" dur="1000"/>
                                        <p:tgtEl>
                                          <p:spTgt spid="179"/>
                                        </p:tgtEl>
                                        <p:attrNameLst>
                                          <p:attrName>ppt_w</p:attrName>
                                        </p:attrNameLst>
                                      </p:cBhvr>
                                      <p:tavLst>
                                        <p:tav tm="0">
                                          <p:val>
                                            <p:strVal val="0"/>
                                          </p:val>
                                        </p:tav>
                                        <p:tav tm="100000">
                                          <p:val>
                                            <p:strVal val="#ppt_w"/>
                                          </p:val>
                                        </p:tav>
                                      </p:tavLst>
                                    </p:anim>
                                    <p:anim calcmode="lin" valueType="num">
                                      <p:cBhvr additive="base">
                                        <p:cTn id="8" dur="1000"/>
                                        <p:tgtEl>
                                          <p:spTgt spid="179"/>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81"/>
                                        </p:tgtEl>
                                        <p:attrNameLst>
                                          <p:attrName>style.visibility</p:attrName>
                                        </p:attrNameLst>
                                      </p:cBhvr>
                                      <p:to>
                                        <p:strVal val="visible"/>
                                      </p:to>
                                    </p:set>
                                    <p:anim calcmode="lin" valueType="num">
                                      <p:cBhvr additive="base">
                                        <p:cTn id="13" dur="1000"/>
                                        <p:tgtEl>
                                          <p:spTgt spid="181"/>
                                        </p:tgtEl>
                                        <p:attrNameLst>
                                          <p:attrName>ppt_x</p:attrName>
                                        </p:attrNameLst>
                                      </p:cBhvr>
                                      <p:tavLst>
                                        <p:tav tm="0">
                                          <p:val>
                                            <p:strVal val="#ppt_x+1"/>
                                          </p:val>
                                        </p:tav>
                                        <p:tav tm="100000">
                                          <p:val>
                                            <p:strVal val="#ppt_x"/>
                                          </p:val>
                                        </p:tav>
                                      </p:tavLst>
                                    </p:anim>
                                  </p:childTnLst>
                                </p:cTn>
                              </p:par>
                              <p:par>
                                <p:cTn id="14" presetID="2" presetClass="entr" presetSubtype="2" fill="hold" nodeType="withEffect">
                                  <p:stCondLst>
                                    <p:cond delay="0"/>
                                  </p:stCondLst>
                                  <p:childTnLst>
                                    <p:set>
                                      <p:cBhvr>
                                        <p:cTn id="15" dur="1" fill="hold">
                                          <p:stCondLst>
                                            <p:cond delay="0"/>
                                          </p:stCondLst>
                                        </p:cTn>
                                        <p:tgtEl>
                                          <p:spTgt spid="182"/>
                                        </p:tgtEl>
                                        <p:attrNameLst>
                                          <p:attrName>style.visibility</p:attrName>
                                        </p:attrNameLst>
                                      </p:cBhvr>
                                      <p:to>
                                        <p:strVal val="visible"/>
                                      </p:to>
                                    </p:set>
                                    <p:anim calcmode="lin" valueType="num">
                                      <p:cBhvr additive="base">
                                        <p:cTn id="16" dur="1000"/>
                                        <p:tgtEl>
                                          <p:spTgt spid="182"/>
                                        </p:tgtEl>
                                        <p:attrNameLst>
                                          <p:attrName>ppt_x</p:attrName>
                                        </p:attrNameLst>
                                      </p:cBhvr>
                                      <p:tavLst>
                                        <p:tav tm="0">
                                          <p:val>
                                            <p:strVal val="#ppt_x+1"/>
                                          </p:val>
                                        </p:tav>
                                        <p:tav tm="100000">
                                          <p:val>
                                            <p:strVal val="#ppt_x"/>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80"/>
                                        </p:tgtEl>
                                        <p:attrNameLst>
                                          <p:attrName>style.visibility</p:attrName>
                                        </p:attrNameLst>
                                      </p:cBhvr>
                                      <p:to>
                                        <p:strVal val="visible"/>
                                      </p:to>
                                    </p:set>
                                    <p:animEffect transition="in" filter="fade">
                                      <p:cBhvr>
                                        <p:cTn id="21" dur="10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a:spLocks noGrp="1"/>
          </p:cNvSpPr>
          <p:nvPr>
            <p:ph type="title"/>
          </p:nvPr>
        </p:nvSpPr>
        <p:spPr>
          <a:xfrm>
            <a:off x="1297500" y="393750"/>
            <a:ext cx="7038900" cy="68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a:t>Divisor de tensión</a:t>
            </a:r>
            <a:endParaRPr b="1"/>
          </a:p>
        </p:txBody>
      </p:sp>
      <p:pic>
        <p:nvPicPr>
          <p:cNvPr id="188" name="Google Shape;188;p20"/>
          <p:cNvPicPr preferRelativeResize="0"/>
          <p:nvPr/>
        </p:nvPicPr>
        <p:blipFill>
          <a:blip r:embed="rId3">
            <a:alphaModFix/>
          </a:blip>
          <a:stretch>
            <a:fillRect/>
          </a:stretch>
        </p:blipFill>
        <p:spPr>
          <a:xfrm>
            <a:off x="1492574" y="1612063"/>
            <a:ext cx="2599175" cy="2679900"/>
          </a:xfrm>
          <a:prstGeom prst="rect">
            <a:avLst/>
          </a:prstGeom>
          <a:noFill/>
          <a:ln>
            <a:noFill/>
          </a:ln>
        </p:spPr>
      </p:pic>
      <p:pic>
        <p:nvPicPr>
          <p:cNvPr id="189" name="Google Shape;189;p20"/>
          <p:cNvPicPr preferRelativeResize="0"/>
          <p:nvPr/>
        </p:nvPicPr>
        <p:blipFill>
          <a:blip r:embed="rId4">
            <a:alphaModFix/>
          </a:blip>
          <a:stretch>
            <a:fillRect/>
          </a:stretch>
        </p:blipFill>
        <p:spPr>
          <a:xfrm>
            <a:off x="5144221" y="2544738"/>
            <a:ext cx="1987450" cy="814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additive="base">
                                        <p:cTn id="7" dur="1000"/>
                                        <p:tgtEl>
                                          <p:spTgt spid="188"/>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89"/>
                                        </p:tgtEl>
                                        <p:attrNameLst>
                                          <p:attrName>style.visibility</p:attrName>
                                        </p:attrNameLst>
                                      </p:cBhvr>
                                      <p:to>
                                        <p:strVal val="visible"/>
                                      </p:to>
                                    </p:set>
                                    <p:anim calcmode="lin" valueType="num">
                                      <p:cBhvr additive="base">
                                        <p:cTn id="12" dur="1000"/>
                                        <p:tgtEl>
                                          <p:spTgt spid="18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1"/>
          <p:cNvSpPr txBox="1">
            <a:spLocks noGrp="1"/>
          </p:cNvSpPr>
          <p:nvPr>
            <p:ph type="title"/>
          </p:nvPr>
        </p:nvSpPr>
        <p:spPr>
          <a:xfrm>
            <a:off x="1297500" y="393750"/>
            <a:ext cx="7038900" cy="75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b="1">
                <a:solidFill>
                  <a:srgbClr val="FFFFFF"/>
                </a:solidFill>
              </a:rPr>
              <a:t>Filtro pasa baja</a:t>
            </a:r>
            <a:endParaRPr b="1">
              <a:solidFill>
                <a:srgbClr val="FFFFFF"/>
              </a:solidFill>
            </a:endParaRPr>
          </a:p>
        </p:txBody>
      </p:sp>
      <p:pic>
        <p:nvPicPr>
          <p:cNvPr id="195" name="Google Shape;195;p21"/>
          <p:cNvPicPr preferRelativeResize="0"/>
          <p:nvPr/>
        </p:nvPicPr>
        <p:blipFill>
          <a:blip r:embed="rId3">
            <a:alphaModFix/>
          </a:blip>
          <a:stretch>
            <a:fillRect/>
          </a:stretch>
        </p:blipFill>
        <p:spPr>
          <a:xfrm>
            <a:off x="1297500" y="1567550"/>
            <a:ext cx="3736700" cy="2287950"/>
          </a:xfrm>
          <a:prstGeom prst="rect">
            <a:avLst/>
          </a:prstGeom>
          <a:noFill/>
          <a:ln>
            <a:noFill/>
          </a:ln>
        </p:spPr>
      </p:pic>
      <p:pic>
        <p:nvPicPr>
          <p:cNvPr id="196" name="Google Shape;196;p21"/>
          <p:cNvPicPr preferRelativeResize="0"/>
          <p:nvPr/>
        </p:nvPicPr>
        <p:blipFill>
          <a:blip r:embed="rId4">
            <a:alphaModFix/>
          </a:blip>
          <a:stretch>
            <a:fillRect/>
          </a:stretch>
        </p:blipFill>
        <p:spPr>
          <a:xfrm>
            <a:off x="6028600" y="2244800"/>
            <a:ext cx="1666875" cy="933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 calcmode="lin" valueType="num">
                                      <p:cBhvr additive="base">
                                        <p:cTn id="7" dur="1000"/>
                                        <p:tgtEl>
                                          <p:spTgt spid="195"/>
                                        </p:tgtEl>
                                        <p:attrNameLst>
                                          <p:attrName>ppt_w</p:attrName>
                                        </p:attrNameLst>
                                      </p:cBhvr>
                                      <p:tavLst>
                                        <p:tav tm="0">
                                          <p:val>
                                            <p:strVal val="0"/>
                                          </p:val>
                                        </p:tav>
                                        <p:tav tm="100000">
                                          <p:val>
                                            <p:strVal val="#ppt_w"/>
                                          </p:val>
                                        </p:tav>
                                      </p:tavLst>
                                    </p:anim>
                                    <p:anim calcmode="lin" valueType="num">
                                      <p:cBhvr additive="base">
                                        <p:cTn id="8" dur="1000"/>
                                        <p:tgtEl>
                                          <p:spTgt spid="195"/>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6"/>
                                        </p:tgtEl>
                                        <p:attrNameLst>
                                          <p:attrName>style.visibility</p:attrName>
                                        </p:attrNameLst>
                                      </p:cBhvr>
                                      <p:to>
                                        <p:strVal val="visible"/>
                                      </p:to>
                                    </p:set>
                                    <p:anim calcmode="lin" valueType="num">
                                      <p:cBhvr additive="base">
                                        <p:cTn id="13" dur="1000"/>
                                        <p:tgtEl>
                                          <p:spTgt spid="1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1993</Words>
  <Application>Microsoft Office PowerPoint</Application>
  <PresentationFormat>Presentación en pantalla (16:9)</PresentationFormat>
  <Paragraphs>123</Paragraphs>
  <Slides>20</Slides>
  <Notes>20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Impact</vt:lpstr>
      <vt:lpstr>Montserrat</vt:lpstr>
      <vt:lpstr>Lato</vt:lpstr>
      <vt:lpstr>Arial</vt:lpstr>
      <vt:lpstr>Times New Roman</vt:lpstr>
      <vt:lpstr>Focus</vt:lpstr>
      <vt:lpstr>Medidor de temperatura digital (microcontrolador) </vt:lpstr>
      <vt:lpstr>Índice</vt:lpstr>
      <vt:lpstr>Introducción</vt:lpstr>
      <vt:lpstr>Termopar</vt:lpstr>
      <vt:lpstr>Puente de Wheatstone</vt:lpstr>
      <vt:lpstr>Amplificador de Instrumentación</vt:lpstr>
      <vt:lpstr>Presentación de PowerPoint</vt:lpstr>
      <vt:lpstr>Divisor de tensión</vt:lpstr>
      <vt:lpstr>Filtro pasa baja</vt:lpstr>
      <vt:lpstr>Programa en el microcontrolador</vt:lpstr>
      <vt:lpstr>Análisis laboratorio </vt:lpstr>
      <vt:lpstr>Puente de Wheatstone</vt:lpstr>
      <vt:lpstr>Amplificador de instrumentación</vt:lpstr>
      <vt:lpstr>Simulación del puente de Wheatstone junto con el  amplificador en LTSpice</vt:lpstr>
      <vt:lpstr>Salida amplificador de instrumentación experimental empleando el puente de Wheatstone</vt:lpstr>
      <vt:lpstr>Filtrado del ruido</vt:lpstr>
      <vt:lpstr>Montaje final del termómetro</vt:lpstr>
      <vt:lpstr>Estudio de la linealidad del multímetro</vt:lpstr>
      <vt:lpstr>Presentación de PowerPoint</vt:lpstr>
      <vt:lpstr>Termómetro que opera entre 2ºC y 40ºC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Medidor de temperatura digital (microcontrolador) </dc:title>
  <dc:creator>Aitor García Blanco</dc:creator>
  <cp:lastModifiedBy>Aitor García Blanco</cp:lastModifiedBy>
  <cp:revision>1</cp:revision>
  <dcterms:modified xsi:type="dcterms:W3CDTF">2021-02-02T14:45:39Z</dcterms:modified>
</cp:coreProperties>
</file>