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73" r:id="rId3"/>
    <p:sldId id="295" r:id="rId4"/>
    <p:sldId id="294" r:id="rId5"/>
    <p:sldId id="263" r:id="rId6"/>
    <p:sldId id="280" r:id="rId7"/>
    <p:sldId id="282" r:id="rId8"/>
    <p:sldId id="292" r:id="rId9"/>
    <p:sldId id="281" r:id="rId10"/>
    <p:sldId id="259" r:id="rId11"/>
    <p:sldId id="261" r:id="rId12"/>
    <p:sldId id="264" r:id="rId13"/>
    <p:sldId id="276" r:id="rId14"/>
    <p:sldId id="277" r:id="rId15"/>
    <p:sldId id="278" r:id="rId16"/>
    <p:sldId id="279" r:id="rId17"/>
    <p:sldId id="283" r:id="rId18"/>
    <p:sldId id="284" r:id="rId19"/>
    <p:sldId id="265" r:id="rId20"/>
    <p:sldId id="285" r:id="rId21"/>
    <p:sldId id="286" r:id="rId22"/>
    <p:sldId id="287" r:id="rId23"/>
    <p:sldId id="288" r:id="rId24"/>
    <p:sldId id="266" r:id="rId25"/>
    <p:sldId id="267" r:id="rId26"/>
    <p:sldId id="268" r:id="rId27"/>
    <p:sldId id="297" r:id="rId28"/>
    <p:sldId id="262" r:id="rId29"/>
    <p:sldId id="269" r:id="rId30"/>
    <p:sldId id="274" r:id="rId31"/>
    <p:sldId id="298" r:id="rId32"/>
    <p:sldId id="272" r:id="rId33"/>
    <p:sldId id="299" r:id="rId34"/>
    <p:sldId id="290" r:id="rId35"/>
    <p:sldId id="291" r:id="rId36"/>
    <p:sldId id="296" r:id="rId37"/>
    <p:sldId id="289" r:id="rId38"/>
    <p:sldId id="271" r:id="rId39"/>
    <p:sldId id="275" r:id="rId4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2" autoAdjust="0"/>
    <p:restoredTop sz="88930" autoAdjust="0"/>
  </p:normalViewPr>
  <p:slideViewPr>
    <p:cSldViewPr snapToGrid="0">
      <p:cViewPr varScale="1">
        <p:scale>
          <a:sx n="64" d="100"/>
          <a:sy n="64" d="100"/>
        </p:scale>
        <p:origin x="744" y="72"/>
      </p:cViewPr>
      <p:guideLst/>
    </p:cSldViewPr>
  </p:slideViewPr>
  <p:notesTextViewPr>
    <p:cViewPr>
      <p:scale>
        <a:sx n="1" d="1"/>
        <a:sy n="1" d="1"/>
      </p:scale>
      <p:origin x="0" y="0"/>
    </p:cViewPr>
  </p:notesTextViewPr>
  <p:notesViewPr>
    <p:cSldViewPr snapToGrid="0">
      <p:cViewPr varScale="1">
        <p:scale>
          <a:sx n="54" d="100"/>
          <a:sy n="54" d="100"/>
        </p:scale>
        <p:origin x="28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00F7F-B53B-40A0-A115-93A71492AC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C5B358A-8FB1-4824-84C9-81833F2EBF5F}">
      <dgm:prSet phldrT="[Text]"/>
      <dgm:spPr/>
      <dgm:t>
        <a:bodyPr/>
        <a:lstStyle/>
        <a:p>
          <a:r>
            <a:rPr lang="en-US" dirty="0"/>
            <a:t>Department</a:t>
          </a:r>
        </a:p>
      </dgm:t>
    </dgm:pt>
    <dgm:pt modelId="{ED1E5336-340A-42E9-98D2-02A1A293E843}" type="parTrans" cxnId="{29218AB8-2ACD-4DD8-AF88-25215C9CBAE1}">
      <dgm:prSet/>
      <dgm:spPr/>
      <dgm:t>
        <a:bodyPr/>
        <a:lstStyle/>
        <a:p>
          <a:endParaRPr lang="en-US"/>
        </a:p>
      </dgm:t>
    </dgm:pt>
    <dgm:pt modelId="{C4A158AE-BB30-42B2-AC9E-46AA83DA2C34}" type="sibTrans" cxnId="{29218AB8-2ACD-4DD8-AF88-25215C9CBAE1}">
      <dgm:prSet/>
      <dgm:spPr/>
      <dgm:t>
        <a:bodyPr/>
        <a:lstStyle/>
        <a:p>
          <a:endParaRPr lang="en-US"/>
        </a:p>
      </dgm:t>
    </dgm:pt>
    <dgm:pt modelId="{E5B78392-23CB-45E0-B26C-4534786BBF24}">
      <dgm:prSet phldrT="[Text]"/>
      <dgm:spPr/>
      <dgm:t>
        <a:bodyPr/>
        <a:lstStyle/>
        <a:p>
          <a:r>
            <a:rPr lang="en-US" dirty="0"/>
            <a:t>Professors</a:t>
          </a:r>
        </a:p>
      </dgm:t>
    </dgm:pt>
    <dgm:pt modelId="{A9AAE5AE-52A4-461D-BDB6-42E4DB17EFFF}" type="parTrans" cxnId="{C0342F67-4D9C-4EEA-9924-B63718FADBDE}">
      <dgm:prSet/>
      <dgm:spPr/>
      <dgm:t>
        <a:bodyPr/>
        <a:lstStyle/>
        <a:p>
          <a:endParaRPr lang="en-US"/>
        </a:p>
      </dgm:t>
    </dgm:pt>
    <dgm:pt modelId="{B7198EF8-4E55-4EF5-9012-7F84F2D47477}" type="sibTrans" cxnId="{C0342F67-4D9C-4EEA-9924-B63718FADBDE}">
      <dgm:prSet/>
      <dgm:spPr/>
      <dgm:t>
        <a:bodyPr/>
        <a:lstStyle/>
        <a:p>
          <a:endParaRPr lang="en-US"/>
        </a:p>
      </dgm:t>
    </dgm:pt>
    <dgm:pt modelId="{A747A346-C5E6-42C9-B908-999AFED8BCB3}">
      <dgm:prSet phldrT="[Text]"/>
      <dgm:spPr/>
      <dgm:t>
        <a:bodyPr/>
        <a:lstStyle/>
        <a:p>
          <a:r>
            <a:rPr lang="en-US" dirty="0"/>
            <a:t>Courses</a:t>
          </a:r>
        </a:p>
      </dgm:t>
    </dgm:pt>
    <dgm:pt modelId="{3C3C033A-3CA3-4006-95A0-A6A7574141FD}" type="parTrans" cxnId="{EB12C728-BA5A-46DF-AB7C-C4DB3C1234FD}">
      <dgm:prSet/>
      <dgm:spPr/>
      <dgm:t>
        <a:bodyPr/>
        <a:lstStyle/>
        <a:p>
          <a:endParaRPr lang="en-US"/>
        </a:p>
      </dgm:t>
    </dgm:pt>
    <dgm:pt modelId="{A62FC54E-F1F9-4A25-AE7A-650B79856071}" type="sibTrans" cxnId="{EB12C728-BA5A-46DF-AB7C-C4DB3C1234FD}">
      <dgm:prSet/>
      <dgm:spPr/>
      <dgm:t>
        <a:bodyPr/>
        <a:lstStyle/>
        <a:p>
          <a:endParaRPr lang="en-US"/>
        </a:p>
      </dgm:t>
    </dgm:pt>
    <dgm:pt modelId="{D755CD40-7721-4D1D-9004-EDCE46161ADE}">
      <dgm:prSet phldrT="[Text]"/>
      <dgm:spPr/>
      <dgm:t>
        <a:bodyPr/>
        <a:lstStyle/>
        <a:p>
          <a:r>
            <a:rPr lang="en-US" dirty="0"/>
            <a:t>Students</a:t>
          </a:r>
        </a:p>
      </dgm:t>
    </dgm:pt>
    <dgm:pt modelId="{E2010E89-B7F5-4B53-A3D6-B8FDF1185130}" type="parTrans" cxnId="{63ED2451-F047-4CFD-8E4A-9102A708E6E2}">
      <dgm:prSet/>
      <dgm:spPr/>
      <dgm:t>
        <a:bodyPr/>
        <a:lstStyle/>
        <a:p>
          <a:endParaRPr lang="en-US"/>
        </a:p>
      </dgm:t>
    </dgm:pt>
    <dgm:pt modelId="{F61737F9-7A10-4EDA-A8A2-CF1F9101B7DA}" type="sibTrans" cxnId="{63ED2451-F047-4CFD-8E4A-9102A708E6E2}">
      <dgm:prSet/>
      <dgm:spPr/>
      <dgm:t>
        <a:bodyPr/>
        <a:lstStyle/>
        <a:p>
          <a:endParaRPr lang="en-US"/>
        </a:p>
      </dgm:t>
    </dgm:pt>
    <dgm:pt modelId="{F942476B-D652-458C-9AC7-980ADDDABBC8}" type="pres">
      <dgm:prSet presAssocID="{ABA00F7F-B53B-40A0-A115-93A71492ACCE}" presName="hierChild1" presStyleCnt="0">
        <dgm:presLayoutVars>
          <dgm:orgChart val="1"/>
          <dgm:chPref val="1"/>
          <dgm:dir/>
          <dgm:animOne val="branch"/>
          <dgm:animLvl val="lvl"/>
          <dgm:resizeHandles/>
        </dgm:presLayoutVars>
      </dgm:prSet>
      <dgm:spPr/>
    </dgm:pt>
    <dgm:pt modelId="{D2033857-71F1-4C78-BB77-D7C4DA0AB0C7}" type="pres">
      <dgm:prSet presAssocID="{5C5B358A-8FB1-4824-84C9-81833F2EBF5F}" presName="hierRoot1" presStyleCnt="0">
        <dgm:presLayoutVars>
          <dgm:hierBranch val="init"/>
        </dgm:presLayoutVars>
      </dgm:prSet>
      <dgm:spPr/>
    </dgm:pt>
    <dgm:pt modelId="{72A36F19-F140-4C0A-BD14-DB80CB80A337}" type="pres">
      <dgm:prSet presAssocID="{5C5B358A-8FB1-4824-84C9-81833F2EBF5F}" presName="rootComposite1" presStyleCnt="0"/>
      <dgm:spPr/>
    </dgm:pt>
    <dgm:pt modelId="{884FE476-48D5-4E2F-8A66-51E24C5489AC}" type="pres">
      <dgm:prSet presAssocID="{5C5B358A-8FB1-4824-84C9-81833F2EBF5F}" presName="rootText1" presStyleLbl="node0" presStyleIdx="0" presStyleCnt="1" custLinFactNeighborX="-5852" custLinFactNeighborY="-4338">
        <dgm:presLayoutVars>
          <dgm:chPref val="3"/>
        </dgm:presLayoutVars>
      </dgm:prSet>
      <dgm:spPr/>
    </dgm:pt>
    <dgm:pt modelId="{778F7C00-D0DF-40AC-98D5-4DE3D83160EE}" type="pres">
      <dgm:prSet presAssocID="{5C5B358A-8FB1-4824-84C9-81833F2EBF5F}" presName="rootConnector1" presStyleLbl="node1" presStyleIdx="0" presStyleCnt="0"/>
      <dgm:spPr/>
    </dgm:pt>
    <dgm:pt modelId="{82D669B7-30A1-46DF-A244-5DFA56292BC1}" type="pres">
      <dgm:prSet presAssocID="{5C5B358A-8FB1-4824-84C9-81833F2EBF5F}" presName="hierChild2" presStyleCnt="0"/>
      <dgm:spPr/>
    </dgm:pt>
    <dgm:pt modelId="{B789F090-7FAC-4549-A46C-C8A2DF05890E}" type="pres">
      <dgm:prSet presAssocID="{A9AAE5AE-52A4-461D-BDB6-42E4DB17EFFF}" presName="Name37" presStyleLbl="parChTrans1D2" presStyleIdx="0" presStyleCnt="2"/>
      <dgm:spPr/>
    </dgm:pt>
    <dgm:pt modelId="{6B9FAAF5-269D-4CD2-9EC7-4970D1C14664}" type="pres">
      <dgm:prSet presAssocID="{E5B78392-23CB-45E0-B26C-4534786BBF24}" presName="hierRoot2" presStyleCnt="0">
        <dgm:presLayoutVars>
          <dgm:hierBranch val="init"/>
        </dgm:presLayoutVars>
      </dgm:prSet>
      <dgm:spPr/>
    </dgm:pt>
    <dgm:pt modelId="{BF2BAD3C-96EA-4A37-8EF7-48B746701FC5}" type="pres">
      <dgm:prSet presAssocID="{E5B78392-23CB-45E0-B26C-4534786BBF24}" presName="rootComposite" presStyleCnt="0"/>
      <dgm:spPr/>
    </dgm:pt>
    <dgm:pt modelId="{C506FCDE-D3AF-4C6B-945F-D26CB5536C1C}" type="pres">
      <dgm:prSet presAssocID="{E5B78392-23CB-45E0-B26C-4534786BBF24}" presName="rootText" presStyleLbl="node2" presStyleIdx="0" presStyleCnt="2">
        <dgm:presLayoutVars>
          <dgm:chPref val="3"/>
        </dgm:presLayoutVars>
      </dgm:prSet>
      <dgm:spPr/>
    </dgm:pt>
    <dgm:pt modelId="{67832AA4-9F67-4C84-BCB2-F73A39A38245}" type="pres">
      <dgm:prSet presAssocID="{E5B78392-23CB-45E0-B26C-4534786BBF24}" presName="rootConnector" presStyleLbl="node2" presStyleIdx="0" presStyleCnt="2"/>
      <dgm:spPr/>
    </dgm:pt>
    <dgm:pt modelId="{C4E304D7-620D-4E5D-B49C-995278BB547A}" type="pres">
      <dgm:prSet presAssocID="{E5B78392-23CB-45E0-B26C-4534786BBF24}" presName="hierChild4" presStyleCnt="0"/>
      <dgm:spPr/>
    </dgm:pt>
    <dgm:pt modelId="{A5B98231-0611-4D66-96A7-ED30FEEE2C38}" type="pres">
      <dgm:prSet presAssocID="{E5B78392-23CB-45E0-B26C-4534786BBF24}" presName="hierChild5" presStyleCnt="0"/>
      <dgm:spPr/>
    </dgm:pt>
    <dgm:pt modelId="{35AF7E1F-B755-4CC1-8B89-4A08D1B56525}" type="pres">
      <dgm:prSet presAssocID="{3C3C033A-3CA3-4006-95A0-A6A7574141FD}" presName="Name37" presStyleLbl="parChTrans1D2" presStyleIdx="1" presStyleCnt="2"/>
      <dgm:spPr/>
    </dgm:pt>
    <dgm:pt modelId="{9C03C980-6E0A-4EA9-8AD8-7C63EFFAC940}" type="pres">
      <dgm:prSet presAssocID="{A747A346-C5E6-42C9-B908-999AFED8BCB3}" presName="hierRoot2" presStyleCnt="0">
        <dgm:presLayoutVars>
          <dgm:hierBranch val="init"/>
        </dgm:presLayoutVars>
      </dgm:prSet>
      <dgm:spPr/>
    </dgm:pt>
    <dgm:pt modelId="{6A503311-69ED-490E-972F-81E06CD40910}" type="pres">
      <dgm:prSet presAssocID="{A747A346-C5E6-42C9-B908-999AFED8BCB3}" presName="rootComposite" presStyleCnt="0"/>
      <dgm:spPr/>
    </dgm:pt>
    <dgm:pt modelId="{60C15B60-4CC9-4B91-A7D5-6F615526F12F}" type="pres">
      <dgm:prSet presAssocID="{A747A346-C5E6-42C9-B908-999AFED8BCB3}" presName="rootText" presStyleLbl="node2" presStyleIdx="1" presStyleCnt="2">
        <dgm:presLayoutVars>
          <dgm:chPref val="3"/>
        </dgm:presLayoutVars>
      </dgm:prSet>
      <dgm:spPr/>
    </dgm:pt>
    <dgm:pt modelId="{748DA791-26F9-40AE-9A6E-C3E94A2D6377}" type="pres">
      <dgm:prSet presAssocID="{A747A346-C5E6-42C9-B908-999AFED8BCB3}" presName="rootConnector" presStyleLbl="node2" presStyleIdx="1" presStyleCnt="2"/>
      <dgm:spPr/>
    </dgm:pt>
    <dgm:pt modelId="{1FE3CFF3-C468-4235-8DC7-7DA3C604142D}" type="pres">
      <dgm:prSet presAssocID="{A747A346-C5E6-42C9-B908-999AFED8BCB3}" presName="hierChild4" presStyleCnt="0"/>
      <dgm:spPr/>
    </dgm:pt>
    <dgm:pt modelId="{AD9A503D-5AB5-4542-92F4-BC8A69EF1DC2}" type="pres">
      <dgm:prSet presAssocID="{E2010E89-B7F5-4B53-A3D6-B8FDF1185130}" presName="Name37" presStyleLbl="parChTrans1D3" presStyleIdx="0" presStyleCnt="1"/>
      <dgm:spPr/>
    </dgm:pt>
    <dgm:pt modelId="{2B3FC7C3-CC8F-4A99-B595-2E2DFB42C23F}" type="pres">
      <dgm:prSet presAssocID="{D755CD40-7721-4D1D-9004-EDCE46161ADE}" presName="hierRoot2" presStyleCnt="0">
        <dgm:presLayoutVars>
          <dgm:hierBranch val="init"/>
        </dgm:presLayoutVars>
      </dgm:prSet>
      <dgm:spPr/>
    </dgm:pt>
    <dgm:pt modelId="{CEE1AC1A-3AE5-4342-A289-CE02CD040F01}" type="pres">
      <dgm:prSet presAssocID="{D755CD40-7721-4D1D-9004-EDCE46161ADE}" presName="rootComposite" presStyleCnt="0"/>
      <dgm:spPr/>
    </dgm:pt>
    <dgm:pt modelId="{0B2704CE-8C09-4DB3-A3C7-E817594BBA98}" type="pres">
      <dgm:prSet presAssocID="{D755CD40-7721-4D1D-9004-EDCE46161ADE}" presName="rootText" presStyleLbl="node3" presStyleIdx="0" presStyleCnt="1">
        <dgm:presLayoutVars>
          <dgm:chPref val="3"/>
        </dgm:presLayoutVars>
      </dgm:prSet>
      <dgm:spPr/>
    </dgm:pt>
    <dgm:pt modelId="{86FE77B7-65D3-4393-B48C-17259E2EB605}" type="pres">
      <dgm:prSet presAssocID="{D755CD40-7721-4D1D-9004-EDCE46161ADE}" presName="rootConnector" presStyleLbl="node3" presStyleIdx="0" presStyleCnt="1"/>
      <dgm:spPr/>
    </dgm:pt>
    <dgm:pt modelId="{6C9C6AC7-3550-4F33-939A-02C2299E4C31}" type="pres">
      <dgm:prSet presAssocID="{D755CD40-7721-4D1D-9004-EDCE46161ADE}" presName="hierChild4" presStyleCnt="0"/>
      <dgm:spPr/>
    </dgm:pt>
    <dgm:pt modelId="{9C78CB33-0775-460C-93E9-0967965CA467}" type="pres">
      <dgm:prSet presAssocID="{D755CD40-7721-4D1D-9004-EDCE46161ADE}" presName="hierChild5" presStyleCnt="0"/>
      <dgm:spPr/>
    </dgm:pt>
    <dgm:pt modelId="{A98595A3-1BCC-4FA2-BF19-01D6AC6EDA31}" type="pres">
      <dgm:prSet presAssocID="{A747A346-C5E6-42C9-B908-999AFED8BCB3}" presName="hierChild5" presStyleCnt="0"/>
      <dgm:spPr/>
    </dgm:pt>
    <dgm:pt modelId="{04FC27A9-C01E-448B-804D-CC6568B8D952}" type="pres">
      <dgm:prSet presAssocID="{5C5B358A-8FB1-4824-84C9-81833F2EBF5F}" presName="hierChild3" presStyleCnt="0"/>
      <dgm:spPr/>
    </dgm:pt>
  </dgm:ptLst>
  <dgm:cxnLst>
    <dgm:cxn modelId="{56020881-459C-4B81-8FF0-1657B40D00EC}" type="presOf" srcId="{5C5B358A-8FB1-4824-84C9-81833F2EBF5F}" destId="{884FE476-48D5-4E2F-8A66-51E24C5489AC}" srcOrd="0" destOrd="0" presId="urn:microsoft.com/office/officeart/2005/8/layout/orgChart1"/>
    <dgm:cxn modelId="{A7CB05D5-90A0-4DB6-B50C-6ECB6F5B0FEA}" type="presOf" srcId="{A9AAE5AE-52A4-461D-BDB6-42E4DB17EFFF}" destId="{B789F090-7FAC-4549-A46C-C8A2DF05890E}" srcOrd="0" destOrd="0" presId="urn:microsoft.com/office/officeart/2005/8/layout/orgChart1"/>
    <dgm:cxn modelId="{29218AB8-2ACD-4DD8-AF88-25215C9CBAE1}" srcId="{ABA00F7F-B53B-40A0-A115-93A71492ACCE}" destId="{5C5B358A-8FB1-4824-84C9-81833F2EBF5F}" srcOrd="0" destOrd="0" parTransId="{ED1E5336-340A-42E9-98D2-02A1A293E843}" sibTransId="{C4A158AE-BB30-42B2-AC9E-46AA83DA2C34}"/>
    <dgm:cxn modelId="{48C3061F-03F9-406E-BBA4-B19DB9037F7B}" type="presOf" srcId="{5C5B358A-8FB1-4824-84C9-81833F2EBF5F}" destId="{778F7C00-D0DF-40AC-98D5-4DE3D83160EE}" srcOrd="1" destOrd="0" presId="urn:microsoft.com/office/officeart/2005/8/layout/orgChart1"/>
    <dgm:cxn modelId="{0C793F9F-BB9F-422F-89DC-C0CDC8990BA4}" type="presOf" srcId="{3C3C033A-3CA3-4006-95A0-A6A7574141FD}" destId="{35AF7E1F-B755-4CC1-8B89-4A08D1B56525}" srcOrd="0" destOrd="0" presId="urn:microsoft.com/office/officeart/2005/8/layout/orgChart1"/>
    <dgm:cxn modelId="{C4E2D0C0-D4FD-4D57-9E3F-155696A2505B}" type="presOf" srcId="{A747A346-C5E6-42C9-B908-999AFED8BCB3}" destId="{60C15B60-4CC9-4B91-A7D5-6F615526F12F}" srcOrd="0" destOrd="0" presId="urn:microsoft.com/office/officeart/2005/8/layout/orgChart1"/>
    <dgm:cxn modelId="{0E8D28C9-0AE6-478C-813D-7745F0C529B9}" type="presOf" srcId="{D755CD40-7721-4D1D-9004-EDCE46161ADE}" destId="{86FE77B7-65D3-4393-B48C-17259E2EB605}" srcOrd="1" destOrd="0" presId="urn:microsoft.com/office/officeart/2005/8/layout/orgChart1"/>
    <dgm:cxn modelId="{E2051A8B-391F-491B-B0D5-09304F938E85}" type="presOf" srcId="{A747A346-C5E6-42C9-B908-999AFED8BCB3}" destId="{748DA791-26F9-40AE-9A6E-C3E94A2D6377}" srcOrd="1" destOrd="0" presId="urn:microsoft.com/office/officeart/2005/8/layout/orgChart1"/>
    <dgm:cxn modelId="{F1115FF3-21C4-4A44-8539-FA7CE094B82F}" type="presOf" srcId="{D755CD40-7721-4D1D-9004-EDCE46161ADE}" destId="{0B2704CE-8C09-4DB3-A3C7-E817594BBA98}" srcOrd="0" destOrd="0" presId="urn:microsoft.com/office/officeart/2005/8/layout/orgChart1"/>
    <dgm:cxn modelId="{6BD77794-53ED-42A2-89D2-85597A03E720}" type="presOf" srcId="{E2010E89-B7F5-4B53-A3D6-B8FDF1185130}" destId="{AD9A503D-5AB5-4542-92F4-BC8A69EF1DC2}" srcOrd="0" destOrd="0" presId="urn:microsoft.com/office/officeart/2005/8/layout/orgChart1"/>
    <dgm:cxn modelId="{4C041082-735A-4667-9A51-D01B0F44BC68}" type="presOf" srcId="{ABA00F7F-B53B-40A0-A115-93A71492ACCE}" destId="{F942476B-D652-458C-9AC7-980ADDDABBC8}" srcOrd="0" destOrd="0" presId="urn:microsoft.com/office/officeart/2005/8/layout/orgChart1"/>
    <dgm:cxn modelId="{661AD4D3-ABB0-4817-9935-967A52CDCBAD}" type="presOf" srcId="{E5B78392-23CB-45E0-B26C-4534786BBF24}" destId="{67832AA4-9F67-4C84-BCB2-F73A39A38245}" srcOrd="1" destOrd="0" presId="urn:microsoft.com/office/officeart/2005/8/layout/orgChart1"/>
    <dgm:cxn modelId="{EB12C728-BA5A-46DF-AB7C-C4DB3C1234FD}" srcId="{5C5B358A-8FB1-4824-84C9-81833F2EBF5F}" destId="{A747A346-C5E6-42C9-B908-999AFED8BCB3}" srcOrd="1" destOrd="0" parTransId="{3C3C033A-3CA3-4006-95A0-A6A7574141FD}" sibTransId="{A62FC54E-F1F9-4A25-AE7A-650B79856071}"/>
    <dgm:cxn modelId="{63ED2451-F047-4CFD-8E4A-9102A708E6E2}" srcId="{A747A346-C5E6-42C9-B908-999AFED8BCB3}" destId="{D755CD40-7721-4D1D-9004-EDCE46161ADE}" srcOrd="0" destOrd="0" parTransId="{E2010E89-B7F5-4B53-A3D6-B8FDF1185130}" sibTransId="{F61737F9-7A10-4EDA-A8A2-CF1F9101B7DA}"/>
    <dgm:cxn modelId="{0D7C8A1D-087C-4A0F-9E0F-640B909F9C2D}" type="presOf" srcId="{E5B78392-23CB-45E0-B26C-4534786BBF24}" destId="{C506FCDE-D3AF-4C6B-945F-D26CB5536C1C}" srcOrd="0" destOrd="0" presId="urn:microsoft.com/office/officeart/2005/8/layout/orgChart1"/>
    <dgm:cxn modelId="{C0342F67-4D9C-4EEA-9924-B63718FADBDE}" srcId="{5C5B358A-8FB1-4824-84C9-81833F2EBF5F}" destId="{E5B78392-23CB-45E0-B26C-4534786BBF24}" srcOrd="0" destOrd="0" parTransId="{A9AAE5AE-52A4-461D-BDB6-42E4DB17EFFF}" sibTransId="{B7198EF8-4E55-4EF5-9012-7F84F2D47477}"/>
    <dgm:cxn modelId="{246C820A-943B-43D6-B6E8-DF7AC6DF4A0F}" type="presParOf" srcId="{F942476B-D652-458C-9AC7-980ADDDABBC8}" destId="{D2033857-71F1-4C78-BB77-D7C4DA0AB0C7}" srcOrd="0" destOrd="0" presId="urn:microsoft.com/office/officeart/2005/8/layout/orgChart1"/>
    <dgm:cxn modelId="{7DFFB6CE-5B2B-473D-BFA3-57616CBA03F2}" type="presParOf" srcId="{D2033857-71F1-4C78-BB77-D7C4DA0AB0C7}" destId="{72A36F19-F140-4C0A-BD14-DB80CB80A337}" srcOrd="0" destOrd="0" presId="urn:microsoft.com/office/officeart/2005/8/layout/orgChart1"/>
    <dgm:cxn modelId="{54BC1F61-580E-464E-801C-73D4A929E18C}" type="presParOf" srcId="{72A36F19-F140-4C0A-BD14-DB80CB80A337}" destId="{884FE476-48D5-4E2F-8A66-51E24C5489AC}" srcOrd="0" destOrd="0" presId="urn:microsoft.com/office/officeart/2005/8/layout/orgChart1"/>
    <dgm:cxn modelId="{68927E87-230B-4086-93D8-15236ED84E7E}" type="presParOf" srcId="{72A36F19-F140-4C0A-BD14-DB80CB80A337}" destId="{778F7C00-D0DF-40AC-98D5-4DE3D83160EE}" srcOrd="1" destOrd="0" presId="urn:microsoft.com/office/officeart/2005/8/layout/orgChart1"/>
    <dgm:cxn modelId="{E3B18B7D-4839-4B28-95C9-AE067676F197}" type="presParOf" srcId="{D2033857-71F1-4C78-BB77-D7C4DA0AB0C7}" destId="{82D669B7-30A1-46DF-A244-5DFA56292BC1}" srcOrd="1" destOrd="0" presId="urn:microsoft.com/office/officeart/2005/8/layout/orgChart1"/>
    <dgm:cxn modelId="{4E7655DD-443B-44D2-A01E-8C2C6A9CB758}" type="presParOf" srcId="{82D669B7-30A1-46DF-A244-5DFA56292BC1}" destId="{B789F090-7FAC-4549-A46C-C8A2DF05890E}" srcOrd="0" destOrd="0" presId="urn:microsoft.com/office/officeart/2005/8/layout/orgChart1"/>
    <dgm:cxn modelId="{222BA93C-7441-449A-8CBC-3D47E58A8359}" type="presParOf" srcId="{82D669B7-30A1-46DF-A244-5DFA56292BC1}" destId="{6B9FAAF5-269D-4CD2-9EC7-4970D1C14664}" srcOrd="1" destOrd="0" presId="urn:microsoft.com/office/officeart/2005/8/layout/orgChart1"/>
    <dgm:cxn modelId="{64E3699B-C76C-40EF-B382-0F36D50179EA}" type="presParOf" srcId="{6B9FAAF5-269D-4CD2-9EC7-4970D1C14664}" destId="{BF2BAD3C-96EA-4A37-8EF7-48B746701FC5}" srcOrd="0" destOrd="0" presId="urn:microsoft.com/office/officeart/2005/8/layout/orgChart1"/>
    <dgm:cxn modelId="{0B0748E3-D312-4FBB-8C95-C660168159BD}" type="presParOf" srcId="{BF2BAD3C-96EA-4A37-8EF7-48B746701FC5}" destId="{C506FCDE-D3AF-4C6B-945F-D26CB5536C1C}" srcOrd="0" destOrd="0" presId="urn:microsoft.com/office/officeart/2005/8/layout/orgChart1"/>
    <dgm:cxn modelId="{D46F5DF2-49C5-4A38-A372-21064046945C}" type="presParOf" srcId="{BF2BAD3C-96EA-4A37-8EF7-48B746701FC5}" destId="{67832AA4-9F67-4C84-BCB2-F73A39A38245}" srcOrd="1" destOrd="0" presId="urn:microsoft.com/office/officeart/2005/8/layout/orgChart1"/>
    <dgm:cxn modelId="{36E24EAE-55BE-45BD-BF0B-43C38980FAB6}" type="presParOf" srcId="{6B9FAAF5-269D-4CD2-9EC7-4970D1C14664}" destId="{C4E304D7-620D-4E5D-B49C-995278BB547A}" srcOrd="1" destOrd="0" presId="urn:microsoft.com/office/officeart/2005/8/layout/orgChart1"/>
    <dgm:cxn modelId="{51319A82-F7BD-40B2-B449-CA789142A1AF}" type="presParOf" srcId="{6B9FAAF5-269D-4CD2-9EC7-4970D1C14664}" destId="{A5B98231-0611-4D66-96A7-ED30FEEE2C38}" srcOrd="2" destOrd="0" presId="urn:microsoft.com/office/officeart/2005/8/layout/orgChart1"/>
    <dgm:cxn modelId="{CFF0A8C3-A767-4AEB-BD0E-6EF6B5FB6839}" type="presParOf" srcId="{82D669B7-30A1-46DF-A244-5DFA56292BC1}" destId="{35AF7E1F-B755-4CC1-8B89-4A08D1B56525}" srcOrd="2" destOrd="0" presId="urn:microsoft.com/office/officeart/2005/8/layout/orgChart1"/>
    <dgm:cxn modelId="{45EE2D67-105B-4CB0-AFD9-F8DB524068BB}" type="presParOf" srcId="{82D669B7-30A1-46DF-A244-5DFA56292BC1}" destId="{9C03C980-6E0A-4EA9-8AD8-7C63EFFAC940}" srcOrd="3" destOrd="0" presId="urn:microsoft.com/office/officeart/2005/8/layout/orgChart1"/>
    <dgm:cxn modelId="{9C88206E-9ACB-4701-94EC-8C8FF7A65331}" type="presParOf" srcId="{9C03C980-6E0A-4EA9-8AD8-7C63EFFAC940}" destId="{6A503311-69ED-490E-972F-81E06CD40910}" srcOrd="0" destOrd="0" presId="urn:microsoft.com/office/officeart/2005/8/layout/orgChart1"/>
    <dgm:cxn modelId="{7BAACCA4-9526-40B3-BEC6-24FD5BE9FF04}" type="presParOf" srcId="{6A503311-69ED-490E-972F-81E06CD40910}" destId="{60C15B60-4CC9-4B91-A7D5-6F615526F12F}" srcOrd="0" destOrd="0" presId="urn:microsoft.com/office/officeart/2005/8/layout/orgChart1"/>
    <dgm:cxn modelId="{F1F5C95F-F52C-4E04-B2B3-6C9880958694}" type="presParOf" srcId="{6A503311-69ED-490E-972F-81E06CD40910}" destId="{748DA791-26F9-40AE-9A6E-C3E94A2D6377}" srcOrd="1" destOrd="0" presId="urn:microsoft.com/office/officeart/2005/8/layout/orgChart1"/>
    <dgm:cxn modelId="{95D604CC-6B27-4E1A-A328-997DC7CDE793}" type="presParOf" srcId="{9C03C980-6E0A-4EA9-8AD8-7C63EFFAC940}" destId="{1FE3CFF3-C468-4235-8DC7-7DA3C604142D}" srcOrd="1" destOrd="0" presId="urn:microsoft.com/office/officeart/2005/8/layout/orgChart1"/>
    <dgm:cxn modelId="{635307D0-65AA-4686-9256-DA2F53CDC4EA}" type="presParOf" srcId="{1FE3CFF3-C468-4235-8DC7-7DA3C604142D}" destId="{AD9A503D-5AB5-4542-92F4-BC8A69EF1DC2}" srcOrd="0" destOrd="0" presId="urn:microsoft.com/office/officeart/2005/8/layout/orgChart1"/>
    <dgm:cxn modelId="{AE0B16CF-7DE9-4D83-A73B-CE91C4411089}" type="presParOf" srcId="{1FE3CFF3-C468-4235-8DC7-7DA3C604142D}" destId="{2B3FC7C3-CC8F-4A99-B595-2E2DFB42C23F}" srcOrd="1" destOrd="0" presId="urn:microsoft.com/office/officeart/2005/8/layout/orgChart1"/>
    <dgm:cxn modelId="{8C1D0822-D969-4E54-9F9B-09D33F4A709F}" type="presParOf" srcId="{2B3FC7C3-CC8F-4A99-B595-2E2DFB42C23F}" destId="{CEE1AC1A-3AE5-4342-A289-CE02CD040F01}" srcOrd="0" destOrd="0" presId="urn:microsoft.com/office/officeart/2005/8/layout/orgChart1"/>
    <dgm:cxn modelId="{3ACFACCE-AF64-4538-B16B-4E527B22724E}" type="presParOf" srcId="{CEE1AC1A-3AE5-4342-A289-CE02CD040F01}" destId="{0B2704CE-8C09-4DB3-A3C7-E817594BBA98}" srcOrd="0" destOrd="0" presId="urn:microsoft.com/office/officeart/2005/8/layout/orgChart1"/>
    <dgm:cxn modelId="{AB9600DC-E069-40CD-85B5-D08172BA926F}" type="presParOf" srcId="{CEE1AC1A-3AE5-4342-A289-CE02CD040F01}" destId="{86FE77B7-65D3-4393-B48C-17259E2EB605}" srcOrd="1" destOrd="0" presId="urn:microsoft.com/office/officeart/2005/8/layout/orgChart1"/>
    <dgm:cxn modelId="{34A7AB1A-133A-4782-8967-F0B08839FCF0}" type="presParOf" srcId="{2B3FC7C3-CC8F-4A99-B595-2E2DFB42C23F}" destId="{6C9C6AC7-3550-4F33-939A-02C2299E4C31}" srcOrd="1" destOrd="0" presId="urn:microsoft.com/office/officeart/2005/8/layout/orgChart1"/>
    <dgm:cxn modelId="{00B9C3E6-3276-4892-AFE9-D7B4023727DD}" type="presParOf" srcId="{2B3FC7C3-CC8F-4A99-B595-2E2DFB42C23F}" destId="{9C78CB33-0775-460C-93E9-0967965CA467}" srcOrd="2" destOrd="0" presId="urn:microsoft.com/office/officeart/2005/8/layout/orgChart1"/>
    <dgm:cxn modelId="{C612A1C8-4B8E-4F0E-8042-45C7274EB81D}" type="presParOf" srcId="{9C03C980-6E0A-4EA9-8AD8-7C63EFFAC940}" destId="{A98595A3-1BCC-4FA2-BF19-01D6AC6EDA31}" srcOrd="2" destOrd="0" presId="urn:microsoft.com/office/officeart/2005/8/layout/orgChart1"/>
    <dgm:cxn modelId="{D3D3844C-0D65-4BB3-9361-B946D21B6645}" type="presParOf" srcId="{D2033857-71F1-4C78-BB77-D7C4DA0AB0C7}" destId="{04FC27A9-C01E-448B-804D-CC6568B8D95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A00F7F-B53B-40A0-A115-93A71492AC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C5B358A-8FB1-4824-84C9-81833F2EBF5F}">
      <dgm:prSet phldrT="[Text]"/>
      <dgm:spPr/>
      <dgm:t>
        <a:bodyPr/>
        <a:lstStyle/>
        <a:p>
          <a:r>
            <a:rPr lang="en-US" dirty="0"/>
            <a:t>Department</a:t>
          </a:r>
        </a:p>
      </dgm:t>
    </dgm:pt>
    <dgm:pt modelId="{ED1E5336-340A-42E9-98D2-02A1A293E843}" type="parTrans" cxnId="{29218AB8-2ACD-4DD8-AF88-25215C9CBAE1}">
      <dgm:prSet/>
      <dgm:spPr/>
      <dgm:t>
        <a:bodyPr/>
        <a:lstStyle/>
        <a:p>
          <a:endParaRPr lang="en-US"/>
        </a:p>
      </dgm:t>
    </dgm:pt>
    <dgm:pt modelId="{C4A158AE-BB30-42B2-AC9E-46AA83DA2C34}" type="sibTrans" cxnId="{29218AB8-2ACD-4DD8-AF88-25215C9CBAE1}">
      <dgm:prSet/>
      <dgm:spPr/>
      <dgm:t>
        <a:bodyPr/>
        <a:lstStyle/>
        <a:p>
          <a:endParaRPr lang="en-US"/>
        </a:p>
      </dgm:t>
    </dgm:pt>
    <dgm:pt modelId="{E5B78392-23CB-45E0-B26C-4534786BBF24}">
      <dgm:prSet phldrT="[Text]"/>
      <dgm:spPr/>
      <dgm:t>
        <a:bodyPr/>
        <a:lstStyle/>
        <a:p>
          <a:r>
            <a:rPr lang="en-US" dirty="0"/>
            <a:t>Professors</a:t>
          </a:r>
        </a:p>
      </dgm:t>
    </dgm:pt>
    <dgm:pt modelId="{A9AAE5AE-52A4-461D-BDB6-42E4DB17EFFF}" type="parTrans" cxnId="{C0342F67-4D9C-4EEA-9924-B63718FADBDE}">
      <dgm:prSet/>
      <dgm:spPr/>
      <dgm:t>
        <a:bodyPr/>
        <a:lstStyle/>
        <a:p>
          <a:endParaRPr lang="en-US"/>
        </a:p>
      </dgm:t>
    </dgm:pt>
    <dgm:pt modelId="{B7198EF8-4E55-4EF5-9012-7F84F2D47477}" type="sibTrans" cxnId="{C0342F67-4D9C-4EEA-9924-B63718FADBDE}">
      <dgm:prSet/>
      <dgm:spPr/>
      <dgm:t>
        <a:bodyPr/>
        <a:lstStyle/>
        <a:p>
          <a:endParaRPr lang="en-US"/>
        </a:p>
      </dgm:t>
    </dgm:pt>
    <dgm:pt modelId="{A747A346-C5E6-42C9-B908-999AFED8BCB3}">
      <dgm:prSet phldrT="[Text]"/>
      <dgm:spPr/>
      <dgm:t>
        <a:bodyPr/>
        <a:lstStyle/>
        <a:p>
          <a:r>
            <a:rPr lang="en-US" dirty="0"/>
            <a:t>Courses</a:t>
          </a:r>
        </a:p>
      </dgm:t>
    </dgm:pt>
    <dgm:pt modelId="{3C3C033A-3CA3-4006-95A0-A6A7574141FD}" type="parTrans" cxnId="{EB12C728-BA5A-46DF-AB7C-C4DB3C1234FD}">
      <dgm:prSet/>
      <dgm:spPr/>
      <dgm:t>
        <a:bodyPr/>
        <a:lstStyle/>
        <a:p>
          <a:endParaRPr lang="en-US"/>
        </a:p>
      </dgm:t>
    </dgm:pt>
    <dgm:pt modelId="{A62FC54E-F1F9-4A25-AE7A-650B79856071}" type="sibTrans" cxnId="{EB12C728-BA5A-46DF-AB7C-C4DB3C1234FD}">
      <dgm:prSet/>
      <dgm:spPr/>
      <dgm:t>
        <a:bodyPr/>
        <a:lstStyle/>
        <a:p>
          <a:endParaRPr lang="en-US"/>
        </a:p>
      </dgm:t>
    </dgm:pt>
    <dgm:pt modelId="{D755CD40-7721-4D1D-9004-EDCE46161ADE}">
      <dgm:prSet phldrT="[Text]"/>
      <dgm:spPr/>
      <dgm:t>
        <a:bodyPr/>
        <a:lstStyle/>
        <a:p>
          <a:r>
            <a:rPr lang="en-US" dirty="0"/>
            <a:t>Students</a:t>
          </a:r>
        </a:p>
      </dgm:t>
    </dgm:pt>
    <dgm:pt modelId="{E2010E89-B7F5-4B53-A3D6-B8FDF1185130}" type="parTrans" cxnId="{63ED2451-F047-4CFD-8E4A-9102A708E6E2}">
      <dgm:prSet/>
      <dgm:spPr/>
      <dgm:t>
        <a:bodyPr/>
        <a:lstStyle/>
        <a:p>
          <a:endParaRPr lang="en-US"/>
        </a:p>
      </dgm:t>
    </dgm:pt>
    <dgm:pt modelId="{F61737F9-7A10-4EDA-A8A2-CF1F9101B7DA}" type="sibTrans" cxnId="{63ED2451-F047-4CFD-8E4A-9102A708E6E2}">
      <dgm:prSet/>
      <dgm:spPr/>
      <dgm:t>
        <a:bodyPr/>
        <a:lstStyle/>
        <a:p>
          <a:endParaRPr lang="en-US"/>
        </a:p>
      </dgm:t>
    </dgm:pt>
    <dgm:pt modelId="{F942476B-D652-458C-9AC7-980ADDDABBC8}" type="pres">
      <dgm:prSet presAssocID="{ABA00F7F-B53B-40A0-A115-93A71492ACCE}" presName="hierChild1" presStyleCnt="0">
        <dgm:presLayoutVars>
          <dgm:orgChart val="1"/>
          <dgm:chPref val="1"/>
          <dgm:dir/>
          <dgm:animOne val="branch"/>
          <dgm:animLvl val="lvl"/>
          <dgm:resizeHandles/>
        </dgm:presLayoutVars>
      </dgm:prSet>
      <dgm:spPr/>
    </dgm:pt>
    <dgm:pt modelId="{D2033857-71F1-4C78-BB77-D7C4DA0AB0C7}" type="pres">
      <dgm:prSet presAssocID="{5C5B358A-8FB1-4824-84C9-81833F2EBF5F}" presName="hierRoot1" presStyleCnt="0">
        <dgm:presLayoutVars>
          <dgm:hierBranch val="init"/>
        </dgm:presLayoutVars>
      </dgm:prSet>
      <dgm:spPr/>
    </dgm:pt>
    <dgm:pt modelId="{72A36F19-F140-4C0A-BD14-DB80CB80A337}" type="pres">
      <dgm:prSet presAssocID="{5C5B358A-8FB1-4824-84C9-81833F2EBF5F}" presName="rootComposite1" presStyleCnt="0"/>
      <dgm:spPr/>
    </dgm:pt>
    <dgm:pt modelId="{884FE476-48D5-4E2F-8A66-51E24C5489AC}" type="pres">
      <dgm:prSet presAssocID="{5C5B358A-8FB1-4824-84C9-81833F2EBF5F}" presName="rootText1" presStyleLbl="node0" presStyleIdx="0" presStyleCnt="1" custLinFactNeighborX="-5852" custLinFactNeighborY="-4338">
        <dgm:presLayoutVars>
          <dgm:chPref val="3"/>
        </dgm:presLayoutVars>
      </dgm:prSet>
      <dgm:spPr/>
    </dgm:pt>
    <dgm:pt modelId="{778F7C00-D0DF-40AC-98D5-4DE3D83160EE}" type="pres">
      <dgm:prSet presAssocID="{5C5B358A-8FB1-4824-84C9-81833F2EBF5F}" presName="rootConnector1" presStyleLbl="node1" presStyleIdx="0" presStyleCnt="0"/>
      <dgm:spPr/>
    </dgm:pt>
    <dgm:pt modelId="{82D669B7-30A1-46DF-A244-5DFA56292BC1}" type="pres">
      <dgm:prSet presAssocID="{5C5B358A-8FB1-4824-84C9-81833F2EBF5F}" presName="hierChild2" presStyleCnt="0"/>
      <dgm:spPr/>
    </dgm:pt>
    <dgm:pt modelId="{B789F090-7FAC-4549-A46C-C8A2DF05890E}" type="pres">
      <dgm:prSet presAssocID="{A9AAE5AE-52A4-461D-BDB6-42E4DB17EFFF}" presName="Name37" presStyleLbl="parChTrans1D2" presStyleIdx="0" presStyleCnt="2"/>
      <dgm:spPr/>
    </dgm:pt>
    <dgm:pt modelId="{6B9FAAF5-269D-4CD2-9EC7-4970D1C14664}" type="pres">
      <dgm:prSet presAssocID="{E5B78392-23CB-45E0-B26C-4534786BBF24}" presName="hierRoot2" presStyleCnt="0">
        <dgm:presLayoutVars>
          <dgm:hierBranch val="init"/>
        </dgm:presLayoutVars>
      </dgm:prSet>
      <dgm:spPr/>
    </dgm:pt>
    <dgm:pt modelId="{BF2BAD3C-96EA-4A37-8EF7-48B746701FC5}" type="pres">
      <dgm:prSet presAssocID="{E5B78392-23CB-45E0-B26C-4534786BBF24}" presName="rootComposite" presStyleCnt="0"/>
      <dgm:spPr/>
    </dgm:pt>
    <dgm:pt modelId="{C506FCDE-D3AF-4C6B-945F-D26CB5536C1C}" type="pres">
      <dgm:prSet presAssocID="{E5B78392-23CB-45E0-B26C-4534786BBF24}" presName="rootText" presStyleLbl="node2" presStyleIdx="0" presStyleCnt="2">
        <dgm:presLayoutVars>
          <dgm:chPref val="3"/>
        </dgm:presLayoutVars>
      </dgm:prSet>
      <dgm:spPr/>
    </dgm:pt>
    <dgm:pt modelId="{67832AA4-9F67-4C84-BCB2-F73A39A38245}" type="pres">
      <dgm:prSet presAssocID="{E5B78392-23CB-45E0-B26C-4534786BBF24}" presName="rootConnector" presStyleLbl="node2" presStyleIdx="0" presStyleCnt="2"/>
      <dgm:spPr/>
    </dgm:pt>
    <dgm:pt modelId="{C4E304D7-620D-4E5D-B49C-995278BB547A}" type="pres">
      <dgm:prSet presAssocID="{E5B78392-23CB-45E0-B26C-4534786BBF24}" presName="hierChild4" presStyleCnt="0"/>
      <dgm:spPr/>
    </dgm:pt>
    <dgm:pt modelId="{A5B98231-0611-4D66-96A7-ED30FEEE2C38}" type="pres">
      <dgm:prSet presAssocID="{E5B78392-23CB-45E0-B26C-4534786BBF24}" presName="hierChild5" presStyleCnt="0"/>
      <dgm:spPr/>
    </dgm:pt>
    <dgm:pt modelId="{35AF7E1F-B755-4CC1-8B89-4A08D1B56525}" type="pres">
      <dgm:prSet presAssocID="{3C3C033A-3CA3-4006-95A0-A6A7574141FD}" presName="Name37" presStyleLbl="parChTrans1D2" presStyleIdx="1" presStyleCnt="2"/>
      <dgm:spPr/>
    </dgm:pt>
    <dgm:pt modelId="{9C03C980-6E0A-4EA9-8AD8-7C63EFFAC940}" type="pres">
      <dgm:prSet presAssocID="{A747A346-C5E6-42C9-B908-999AFED8BCB3}" presName="hierRoot2" presStyleCnt="0">
        <dgm:presLayoutVars>
          <dgm:hierBranch val="init"/>
        </dgm:presLayoutVars>
      </dgm:prSet>
      <dgm:spPr/>
    </dgm:pt>
    <dgm:pt modelId="{6A503311-69ED-490E-972F-81E06CD40910}" type="pres">
      <dgm:prSet presAssocID="{A747A346-C5E6-42C9-B908-999AFED8BCB3}" presName="rootComposite" presStyleCnt="0"/>
      <dgm:spPr/>
    </dgm:pt>
    <dgm:pt modelId="{60C15B60-4CC9-4B91-A7D5-6F615526F12F}" type="pres">
      <dgm:prSet presAssocID="{A747A346-C5E6-42C9-B908-999AFED8BCB3}" presName="rootText" presStyleLbl="node2" presStyleIdx="1" presStyleCnt="2">
        <dgm:presLayoutVars>
          <dgm:chPref val="3"/>
        </dgm:presLayoutVars>
      </dgm:prSet>
      <dgm:spPr/>
    </dgm:pt>
    <dgm:pt modelId="{748DA791-26F9-40AE-9A6E-C3E94A2D6377}" type="pres">
      <dgm:prSet presAssocID="{A747A346-C5E6-42C9-B908-999AFED8BCB3}" presName="rootConnector" presStyleLbl="node2" presStyleIdx="1" presStyleCnt="2"/>
      <dgm:spPr/>
    </dgm:pt>
    <dgm:pt modelId="{1FE3CFF3-C468-4235-8DC7-7DA3C604142D}" type="pres">
      <dgm:prSet presAssocID="{A747A346-C5E6-42C9-B908-999AFED8BCB3}" presName="hierChild4" presStyleCnt="0"/>
      <dgm:spPr/>
    </dgm:pt>
    <dgm:pt modelId="{AD9A503D-5AB5-4542-92F4-BC8A69EF1DC2}" type="pres">
      <dgm:prSet presAssocID="{E2010E89-B7F5-4B53-A3D6-B8FDF1185130}" presName="Name37" presStyleLbl="parChTrans1D3" presStyleIdx="0" presStyleCnt="1"/>
      <dgm:spPr/>
    </dgm:pt>
    <dgm:pt modelId="{2B3FC7C3-CC8F-4A99-B595-2E2DFB42C23F}" type="pres">
      <dgm:prSet presAssocID="{D755CD40-7721-4D1D-9004-EDCE46161ADE}" presName="hierRoot2" presStyleCnt="0">
        <dgm:presLayoutVars>
          <dgm:hierBranch val="init"/>
        </dgm:presLayoutVars>
      </dgm:prSet>
      <dgm:spPr/>
    </dgm:pt>
    <dgm:pt modelId="{CEE1AC1A-3AE5-4342-A289-CE02CD040F01}" type="pres">
      <dgm:prSet presAssocID="{D755CD40-7721-4D1D-9004-EDCE46161ADE}" presName="rootComposite" presStyleCnt="0"/>
      <dgm:spPr/>
    </dgm:pt>
    <dgm:pt modelId="{0B2704CE-8C09-4DB3-A3C7-E817594BBA98}" type="pres">
      <dgm:prSet presAssocID="{D755CD40-7721-4D1D-9004-EDCE46161ADE}" presName="rootText" presStyleLbl="node3" presStyleIdx="0" presStyleCnt="1">
        <dgm:presLayoutVars>
          <dgm:chPref val="3"/>
        </dgm:presLayoutVars>
      </dgm:prSet>
      <dgm:spPr/>
    </dgm:pt>
    <dgm:pt modelId="{86FE77B7-65D3-4393-B48C-17259E2EB605}" type="pres">
      <dgm:prSet presAssocID="{D755CD40-7721-4D1D-9004-EDCE46161ADE}" presName="rootConnector" presStyleLbl="node3" presStyleIdx="0" presStyleCnt="1"/>
      <dgm:spPr/>
    </dgm:pt>
    <dgm:pt modelId="{6C9C6AC7-3550-4F33-939A-02C2299E4C31}" type="pres">
      <dgm:prSet presAssocID="{D755CD40-7721-4D1D-9004-EDCE46161ADE}" presName="hierChild4" presStyleCnt="0"/>
      <dgm:spPr/>
    </dgm:pt>
    <dgm:pt modelId="{9C78CB33-0775-460C-93E9-0967965CA467}" type="pres">
      <dgm:prSet presAssocID="{D755CD40-7721-4D1D-9004-EDCE46161ADE}" presName="hierChild5" presStyleCnt="0"/>
      <dgm:spPr/>
    </dgm:pt>
    <dgm:pt modelId="{A98595A3-1BCC-4FA2-BF19-01D6AC6EDA31}" type="pres">
      <dgm:prSet presAssocID="{A747A346-C5E6-42C9-B908-999AFED8BCB3}" presName="hierChild5" presStyleCnt="0"/>
      <dgm:spPr/>
    </dgm:pt>
    <dgm:pt modelId="{04FC27A9-C01E-448B-804D-CC6568B8D952}" type="pres">
      <dgm:prSet presAssocID="{5C5B358A-8FB1-4824-84C9-81833F2EBF5F}" presName="hierChild3" presStyleCnt="0"/>
      <dgm:spPr/>
    </dgm:pt>
  </dgm:ptLst>
  <dgm:cxnLst>
    <dgm:cxn modelId="{56020881-459C-4B81-8FF0-1657B40D00EC}" type="presOf" srcId="{5C5B358A-8FB1-4824-84C9-81833F2EBF5F}" destId="{884FE476-48D5-4E2F-8A66-51E24C5489AC}" srcOrd="0" destOrd="0" presId="urn:microsoft.com/office/officeart/2005/8/layout/orgChart1"/>
    <dgm:cxn modelId="{A7CB05D5-90A0-4DB6-B50C-6ECB6F5B0FEA}" type="presOf" srcId="{A9AAE5AE-52A4-461D-BDB6-42E4DB17EFFF}" destId="{B789F090-7FAC-4549-A46C-C8A2DF05890E}" srcOrd="0" destOrd="0" presId="urn:microsoft.com/office/officeart/2005/8/layout/orgChart1"/>
    <dgm:cxn modelId="{29218AB8-2ACD-4DD8-AF88-25215C9CBAE1}" srcId="{ABA00F7F-B53B-40A0-A115-93A71492ACCE}" destId="{5C5B358A-8FB1-4824-84C9-81833F2EBF5F}" srcOrd="0" destOrd="0" parTransId="{ED1E5336-340A-42E9-98D2-02A1A293E843}" sibTransId="{C4A158AE-BB30-42B2-AC9E-46AA83DA2C34}"/>
    <dgm:cxn modelId="{48C3061F-03F9-406E-BBA4-B19DB9037F7B}" type="presOf" srcId="{5C5B358A-8FB1-4824-84C9-81833F2EBF5F}" destId="{778F7C00-D0DF-40AC-98D5-4DE3D83160EE}" srcOrd="1" destOrd="0" presId="urn:microsoft.com/office/officeart/2005/8/layout/orgChart1"/>
    <dgm:cxn modelId="{0C793F9F-BB9F-422F-89DC-C0CDC8990BA4}" type="presOf" srcId="{3C3C033A-3CA3-4006-95A0-A6A7574141FD}" destId="{35AF7E1F-B755-4CC1-8B89-4A08D1B56525}" srcOrd="0" destOrd="0" presId="urn:microsoft.com/office/officeart/2005/8/layout/orgChart1"/>
    <dgm:cxn modelId="{C4E2D0C0-D4FD-4D57-9E3F-155696A2505B}" type="presOf" srcId="{A747A346-C5E6-42C9-B908-999AFED8BCB3}" destId="{60C15B60-4CC9-4B91-A7D5-6F615526F12F}" srcOrd="0" destOrd="0" presId="urn:microsoft.com/office/officeart/2005/8/layout/orgChart1"/>
    <dgm:cxn modelId="{0E8D28C9-0AE6-478C-813D-7745F0C529B9}" type="presOf" srcId="{D755CD40-7721-4D1D-9004-EDCE46161ADE}" destId="{86FE77B7-65D3-4393-B48C-17259E2EB605}" srcOrd="1" destOrd="0" presId="urn:microsoft.com/office/officeart/2005/8/layout/orgChart1"/>
    <dgm:cxn modelId="{E2051A8B-391F-491B-B0D5-09304F938E85}" type="presOf" srcId="{A747A346-C5E6-42C9-B908-999AFED8BCB3}" destId="{748DA791-26F9-40AE-9A6E-C3E94A2D6377}" srcOrd="1" destOrd="0" presId="urn:microsoft.com/office/officeart/2005/8/layout/orgChart1"/>
    <dgm:cxn modelId="{F1115FF3-21C4-4A44-8539-FA7CE094B82F}" type="presOf" srcId="{D755CD40-7721-4D1D-9004-EDCE46161ADE}" destId="{0B2704CE-8C09-4DB3-A3C7-E817594BBA98}" srcOrd="0" destOrd="0" presId="urn:microsoft.com/office/officeart/2005/8/layout/orgChart1"/>
    <dgm:cxn modelId="{6BD77794-53ED-42A2-89D2-85597A03E720}" type="presOf" srcId="{E2010E89-B7F5-4B53-A3D6-B8FDF1185130}" destId="{AD9A503D-5AB5-4542-92F4-BC8A69EF1DC2}" srcOrd="0" destOrd="0" presId="urn:microsoft.com/office/officeart/2005/8/layout/orgChart1"/>
    <dgm:cxn modelId="{4C041082-735A-4667-9A51-D01B0F44BC68}" type="presOf" srcId="{ABA00F7F-B53B-40A0-A115-93A71492ACCE}" destId="{F942476B-D652-458C-9AC7-980ADDDABBC8}" srcOrd="0" destOrd="0" presId="urn:microsoft.com/office/officeart/2005/8/layout/orgChart1"/>
    <dgm:cxn modelId="{661AD4D3-ABB0-4817-9935-967A52CDCBAD}" type="presOf" srcId="{E5B78392-23CB-45E0-B26C-4534786BBF24}" destId="{67832AA4-9F67-4C84-BCB2-F73A39A38245}" srcOrd="1" destOrd="0" presId="urn:microsoft.com/office/officeart/2005/8/layout/orgChart1"/>
    <dgm:cxn modelId="{EB12C728-BA5A-46DF-AB7C-C4DB3C1234FD}" srcId="{5C5B358A-8FB1-4824-84C9-81833F2EBF5F}" destId="{A747A346-C5E6-42C9-B908-999AFED8BCB3}" srcOrd="1" destOrd="0" parTransId="{3C3C033A-3CA3-4006-95A0-A6A7574141FD}" sibTransId="{A62FC54E-F1F9-4A25-AE7A-650B79856071}"/>
    <dgm:cxn modelId="{63ED2451-F047-4CFD-8E4A-9102A708E6E2}" srcId="{A747A346-C5E6-42C9-B908-999AFED8BCB3}" destId="{D755CD40-7721-4D1D-9004-EDCE46161ADE}" srcOrd="0" destOrd="0" parTransId="{E2010E89-B7F5-4B53-A3D6-B8FDF1185130}" sibTransId="{F61737F9-7A10-4EDA-A8A2-CF1F9101B7DA}"/>
    <dgm:cxn modelId="{0D7C8A1D-087C-4A0F-9E0F-640B909F9C2D}" type="presOf" srcId="{E5B78392-23CB-45E0-B26C-4534786BBF24}" destId="{C506FCDE-D3AF-4C6B-945F-D26CB5536C1C}" srcOrd="0" destOrd="0" presId="urn:microsoft.com/office/officeart/2005/8/layout/orgChart1"/>
    <dgm:cxn modelId="{C0342F67-4D9C-4EEA-9924-B63718FADBDE}" srcId="{5C5B358A-8FB1-4824-84C9-81833F2EBF5F}" destId="{E5B78392-23CB-45E0-B26C-4534786BBF24}" srcOrd="0" destOrd="0" parTransId="{A9AAE5AE-52A4-461D-BDB6-42E4DB17EFFF}" sibTransId="{B7198EF8-4E55-4EF5-9012-7F84F2D47477}"/>
    <dgm:cxn modelId="{246C820A-943B-43D6-B6E8-DF7AC6DF4A0F}" type="presParOf" srcId="{F942476B-D652-458C-9AC7-980ADDDABBC8}" destId="{D2033857-71F1-4C78-BB77-D7C4DA0AB0C7}" srcOrd="0" destOrd="0" presId="urn:microsoft.com/office/officeart/2005/8/layout/orgChart1"/>
    <dgm:cxn modelId="{7DFFB6CE-5B2B-473D-BFA3-57616CBA03F2}" type="presParOf" srcId="{D2033857-71F1-4C78-BB77-D7C4DA0AB0C7}" destId="{72A36F19-F140-4C0A-BD14-DB80CB80A337}" srcOrd="0" destOrd="0" presId="urn:microsoft.com/office/officeart/2005/8/layout/orgChart1"/>
    <dgm:cxn modelId="{54BC1F61-580E-464E-801C-73D4A929E18C}" type="presParOf" srcId="{72A36F19-F140-4C0A-BD14-DB80CB80A337}" destId="{884FE476-48D5-4E2F-8A66-51E24C5489AC}" srcOrd="0" destOrd="0" presId="urn:microsoft.com/office/officeart/2005/8/layout/orgChart1"/>
    <dgm:cxn modelId="{68927E87-230B-4086-93D8-15236ED84E7E}" type="presParOf" srcId="{72A36F19-F140-4C0A-BD14-DB80CB80A337}" destId="{778F7C00-D0DF-40AC-98D5-4DE3D83160EE}" srcOrd="1" destOrd="0" presId="urn:microsoft.com/office/officeart/2005/8/layout/orgChart1"/>
    <dgm:cxn modelId="{E3B18B7D-4839-4B28-95C9-AE067676F197}" type="presParOf" srcId="{D2033857-71F1-4C78-BB77-D7C4DA0AB0C7}" destId="{82D669B7-30A1-46DF-A244-5DFA56292BC1}" srcOrd="1" destOrd="0" presId="urn:microsoft.com/office/officeart/2005/8/layout/orgChart1"/>
    <dgm:cxn modelId="{4E7655DD-443B-44D2-A01E-8C2C6A9CB758}" type="presParOf" srcId="{82D669B7-30A1-46DF-A244-5DFA56292BC1}" destId="{B789F090-7FAC-4549-A46C-C8A2DF05890E}" srcOrd="0" destOrd="0" presId="urn:microsoft.com/office/officeart/2005/8/layout/orgChart1"/>
    <dgm:cxn modelId="{222BA93C-7441-449A-8CBC-3D47E58A8359}" type="presParOf" srcId="{82D669B7-30A1-46DF-A244-5DFA56292BC1}" destId="{6B9FAAF5-269D-4CD2-9EC7-4970D1C14664}" srcOrd="1" destOrd="0" presId="urn:microsoft.com/office/officeart/2005/8/layout/orgChart1"/>
    <dgm:cxn modelId="{64E3699B-C76C-40EF-B382-0F36D50179EA}" type="presParOf" srcId="{6B9FAAF5-269D-4CD2-9EC7-4970D1C14664}" destId="{BF2BAD3C-96EA-4A37-8EF7-48B746701FC5}" srcOrd="0" destOrd="0" presId="urn:microsoft.com/office/officeart/2005/8/layout/orgChart1"/>
    <dgm:cxn modelId="{0B0748E3-D312-4FBB-8C95-C660168159BD}" type="presParOf" srcId="{BF2BAD3C-96EA-4A37-8EF7-48B746701FC5}" destId="{C506FCDE-D3AF-4C6B-945F-D26CB5536C1C}" srcOrd="0" destOrd="0" presId="urn:microsoft.com/office/officeart/2005/8/layout/orgChart1"/>
    <dgm:cxn modelId="{D46F5DF2-49C5-4A38-A372-21064046945C}" type="presParOf" srcId="{BF2BAD3C-96EA-4A37-8EF7-48B746701FC5}" destId="{67832AA4-9F67-4C84-BCB2-F73A39A38245}" srcOrd="1" destOrd="0" presId="urn:microsoft.com/office/officeart/2005/8/layout/orgChart1"/>
    <dgm:cxn modelId="{36E24EAE-55BE-45BD-BF0B-43C38980FAB6}" type="presParOf" srcId="{6B9FAAF5-269D-4CD2-9EC7-4970D1C14664}" destId="{C4E304D7-620D-4E5D-B49C-995278BB547A}" srcOrd="1" destOrd="0" presId="urn:microsoft.com/office/officeart/2005/8/layout/orgChart1"/>
    <dgm:cxn modelId="{51319A82-F7BD-40B2-B449-CA789142A1AF}" type="presParOf" srcId="{6B9FAAF5-269D-4CD2-9EC7-4970D1C14664}" destId="{A5B98231-0611-4D66-96A7-ED30FEEE2C38}" srcOrd="2" destOrd="0" presId="urn:microsoft.com/office/officeart/2005/8/layout/orgChart1"/>
    <dgm:cxn modelId="{CFF0A8C3-A767-4AEB-BD0E-6EF6B5FB6839}" type="presParOf" srcId="{82D669B7-30A1-46DF-A244-5DFA56292BC1}" destId="{35AF7E1F-B755-4CC1-8B89-4A08D1B56525}" srcOrd="2" destOrd="0" presId="urn:microsoft.com/office/officeart/2005/8/layout/orgChart1"/>
    <dgm:cxn modelId="{45EE2D67-105B-4CB0-AFD9-F8DB524068BB}" type="presParOf" srcId="{82D669B7-30A1-46DF-A244-5DFA56292BC1}" destId="{9C03C980-6E0A-4EA9-8AD8-7C63EFFAC940}" srcOrd="3" destOrd="0" presId="urn:microsoft.com/office/officeart/2005/8/layout/orgChart1"/>
    <dgm:cxn modelId="{9C88206E-9ACB-4701-94EC-8C8FF7A65331}" type="presParOf" srcId="{9C03C980-6E0A-4EA9-8AD8-7C63EFFAC940}" destId="{6A503311-69ED-490E-972F-81E06CD40910}" srcOrd="0" destOrd="0" presId="urn:microsoft.com/office/officeart/2005/8/layout/orgChart1"/>
    <dgm:cxn modelId="{7BAACCA4-9526-40B3-BEC6-24FD5BE9FF04}" type="presParOf" srcId="{6A503311-69ED-490E-972F-81E06CD40910}" destId="{60C15B60-4CC9-4B91-A7D5-6F615526F12F}" srcOrd="0" destOrd="0" presId="urn:microsoft.com/office/officeart/2005/8/layout/orgChart1"/>
    <dgm:cxn modelId="{F1F5C95F-F52C-4E04-B2B3-6C9880958694}" type="presParOf" srcId="{6A503311-69ED-490E-972F-81E06CD40910}" destId="{748DA791-26F9-40AE-9A6E-C3E94A2D6377}" srcOrd="1" destOrd="0" presId="urn:microsoft.com/office/officeart/2005/8/layout/orgChart1"/>
    <dgm:cxn modelId="{95D604CC-6B27-4E1A-A328-997DC7CDE793}" type="presParOf" srcId="{9C03C980-6E0A-4EA9-8AD8-7C63EFFAC940}" destId="{1FE3CFF3-C468-4235-8DC7-7DA3C604142D}" srcOrd="1" destOrd="0" presId="urn:microsoft.com/office/officeart/2005/8/layout/orgChart1"/>
    <dgm:cxn modelId="{635307D0-65AA-4686-9256-DA2F53CDC4EA}" type="presParOf" srcId="{1FE3CFF3-C468-4235-8DC7-7DA3C604142D}" destId="{AD9A503D-5AB5-4542-92F4-BC8A69EF1DC2}" srcOrd="0" destOrd="0" presId="urn:microsoft.com/office/officeart/2005/8/layout/orgChart1"/>
    <dgm:cxn modelId="{AE0B16CF-7DE9-4D83-A73B-CE91C4411089}" type="presParOf" srcId="{1FE3CFF3-C468-4235-8DC7-7DA3C604142D}" destId="{2B3FC7C3-CC8F-4A99-B595-2E2DFB42C23F}" srcOrd="1" destOrd="0" presId="urn:microsoft.com/office/officeart/2005/8/layout/orgChart1"/>
    <dgm:cxn modelId="{8C1D0822-D969-4E54-9F9B-09D33F4A709F}" type="presParOf" srcId="{2B3FC7C3-CC8F-4A99-B595-2E2DFB42C23F}" destId="{CEE1AC1A-3AE5-4342-A289-CE02CD040F01}" srcOrd="0" destOrd="0" presId="urn:microsoft.com/office/officeart/2005/8/layout/orgChart1"/>
    <dgm:cxn modelId="{3ACFACCE-AF64-4538-B16B-4E527B22724E}" type="presParOf" srcId="{CEE1AC1A-3AE5-4342-A289-CE02CD040F01}" destId="{0B2704CE-8C09-4DB3-A3C7-E817594BBA98}" srcOrd="0" destOrd="0" presId="urn:microsoft.com/office/officeart/2005/8/layout/orgChart1"/>
    <dgm:cxn modelId="{AB9600DC-E069-40CD-85B5-D08172BA926F}" type="presParOf" srcId="{CEE1AC1A-3AE5-4342-A289-CE02CD040F01}" destId="{86FE77B7-65D3-4393-B48C-17259E2EB605}" srcOrd="1" destOrd="0" presId="urn:microsoft.com/office/officeart/2005/8/layout/orgChart1"/>
    <dgm:cxn modelId="{34A7AB1A-133A-4782-8967-F0B08839FCF0}" type="presParOf" srcId="{2B3FC7C3-CC8F-4A99-B595-2E2DFB42C23F}" destId="{6C9C6AC7-3550-4F33-939A-02C2299E4C31}" srcOrd="1" destOrd="0" presId="urn:microsoft.com/office/officeart/2005/8/layout/orgChart1"/>
    <dgm:cxn modelId="{00B9C3E6-3276-4892-AFE9-D7B4023727DD}" type="presParOf" srcId="{2B3FC7C3-CC8F-4A99-B595-2E2DFB42C23F}" destId="{9C78CB33-0775-460C-93E9-0967965CA467}" srcOrd="2" destOrd="0" presId="urn:microsoft.com/office/officeart/2005/8/layout/orgChart1"/>
    <dgm:cxn modelId="{C612A1C8-4B8E-4F0E-8042-45C7274EB81D}" type="presParOf" srcId="{9C03C980-6E0A-4EA9-8AD8-7C63EFFAC940}" destId="{A98595A3-1BCC-4FA2-BF19-01D6AC6EDA31}" srcOrd="2" destOrd="0" presId="urn:microsoft.com/office/officeart/2005/8/layout/orgChart1"/>
    <dgm:cxn modelId="{D3D3844C-0D65-4BB3-9361-B946D21B6645}" type="presParOf" srcId="{D2033857-71F1-4C78-BB77-D7C4DA0AB0C7}" destId="{04FC27A9-C01E-448B-804D-CC6568B8D95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EA65D-49D1-4D84-ACA3-897902F71A1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72D20165-C0D1-4F4B-84E1-C5973439454C}">
      <dgm:prSet phldrT="[Text]"/>
      <dgm:spPr/>
      <dgm:t>
        <a:bodyPr/>
        <a:lstStyle/>
        <a:p>
          <a:r>
            <a:rPr lang="en-US" dirty="0"/>
            <a:t>1991</a:t>
          </a:r>
        </a:p>
      </dgm:t>
    </dgm:pt>
    <dgm:pt modelId="{B7A0ACE4-7082-466E-97F0-723847ECAAA2}" type="parTrans" cxnId="{DD53368D-187B-472A-9FC3-CD1D5F3BF277}">
      <dgm:prSet/>
      <dgm:spPr/>
      <dgm:t>
        <a:bodyPr/>
        <a:lstStyle/>
        <a:p>
          <a:endParaRPr lang="en-US"/>
        </a:p>
      </dgm:t>
    </dgm:pt>
    <dgm:pt modelId="{AE8CD52D-A590-4F8A-9FE4-C540437934AF}" type="sibTrans" cxnId="{DD53368D-187B-472A-9FC3-CD1D5F3BF277}">
      <dgm:prSet/>
      <dgm:spPr/>
      <dgm:t>
        <a:bodyPr/>
        <a:lstStyle/>
        <a:p>
          <a:endParaRPr lang="en-US"/>
        </a:p>
      </dgm:t>
    </dgm:pt>
    <dgm:pt modelId="{2AE31309-6D1E-4281-B737-0649817E027E}">
      <dgm:prSet phldrT="[Text]"/>
      <dgm:spPr/>
      <dgm:t>
        <a:bodyPr/>
        <a:lstStyle/>
        <a:p>
          <a:r>
            <a:rPr lang="en-US" dirty="0"/>
            <a:t>Terabytes</a:t>
          </a:r>
        </a:p>
      </dgm:t>
    </dgm:pt>
    <dgm:pt modelId="{513E415E-FAC3-42E7-A24E-3DA33A027410}" type="parTrans" cxnId="{56215613-F2BE-47FC-9D33-4662FE76C79F}">
      <dgm:prSet/>
      <dgm:spPr/>
      <dgm:t>
        <a:bodyPr/>
        <a:lstStyle/>
        <a:p>
          <a:endParaRPr lang="en-US"/>
        </a:p>
      </dgm:t>
    </dgm:pt>
    <dgm:pt modelId="{F6D2EA97-683A-45F7-8F22-6A0B9F235A33}" type="sibTrans" cxnId="{56215613-F2BE-47FC-9D33-4662FE76C79F}">
      <dgm:prSet/>
      <dgm:spPr/>
      <dgm:t>
        <a:bodyPr/>
        <a:lstStyle/>
        <a:p>
          <a:endParaRPr lang="en-US"/>
        </a:p>
      </dgm:t>
    </dgm:pt>
    <dgm:pt modelId="{51B59627-47CC-4E6D-9297-BB571D29592E}">
      <dgm:prSet phldrT="[Text]"/>
      <dgm:spPr/>
      <dgm:t>
        <a:bodyPr/>
        <a:lstStyle/>
        <a:p>
          <a:r>
            <a:rPr lang="en-US" dirty="0"/>
            <a:t>2017</a:t>
          </a:r>
        </a:p>
      </dgm:t>
    </dgm:pt>
    <dgm:pt modelId="{17A2CEE5-32E6-424F-B45D-2084C1046319}" type="parTrans" cxnId="{B0FA17EF-1FB6-4A95-92B7-5658626968C1}">
      <dgm:prSet/>
      <dgm:spPr/>
      <dgm:t>
        <a:bodyPr/>
        <a:lstStyle/>
        <a:p>
          <a:endParaRPr lang="en-US"/>
        </a:p>
      </dgm:t>
    </dgm:pt>
    <dgm:pt modelId="{A0B0CA11-A944-4855-B8C9-030B13D89914}" type="sibTrans" cxnId="{B0FA17EF-1FB6-4A95-92B7-5658626968C1}">
      <dgm:prSet/>
      <dgm:spPr/>
      <dgm:t>
        <a:bodyPr/>
        <a:lstStyle/>
        <a:p>
          <a:endParaRPr lang="en-US"/>
        </a:p>
      </dgm:t>
    </dgm:pt>
    <dgm:pt modelId="{029E91FC-F3B7-45A2-990F-7BFE6649EE6D}">
      <dgm:prSet phldrT="[Text]"/>
      <dgm:spPr/>
      <dgm:t>
        <a:bodyPr/>
        <a:lstStyle/>
        <a:p>
          <a:r>
            <a:rPr lang="en-US" dirty="0"/>
            <a:t>Zettabytes</a:t>
          </a:r>
        </a:p>
      </dgm:t>
    </dgm:pt>
    <dgm:pt modelId="{163C2CC2-F029-410D-8021-701FA2CA339E}" type="parTrans" cxnId="{D7F33D6A-CD35-44A0-974C-5E6E02035FBC}">
      <dgm:prSet/>
      <dgm:spPr/>
      <dgm:t>
        <a:bodyPr/>
        <a:lstStyle/>
        <a:p>
          <a:endParaRPr lang="en-US"/>
        </a:p>
      </dgm:t>
    </dgm:pt>
    <dgm:pt modelId="{1E42B553-489C-4AD6-A03B-126A33AA9545}" type="sibTrans" cxnId="{D7F33D6A-CD35-44A0-974C-5E6E02035FBC}">
      <dgm:prSet/>
      <dgm:spPr/>
      <dgm:t>
        <a:bodyPr/>
        <a:lstStyle/>
        <a:p>
          <a:endParaRPr lang="en-US"/>
        </a:p>
      </dgm:t>
    </dgm:pt>
    <dgm:pt modelId="{734953B9-AED1-4467-B74E-BADAA1F5E272}" type="pres">
      <dgm:prSet presAssocID="{C6BEA65D-49D1-4D84-ACA3-897902F71A16}" presName="list" presStyleCnt="0">
        <dgm:presLayoutVars>
          <dgm:dir/>
          <dgm:animLvl val="lvl"/>
        </dgm:presLayoutVars>
      </dgm:prSet>
      <dgm:spPr/>
    </dgm:pt>
    <dgm:pt modelId="{D591AFE4-D77A-4DC9-BA04-4955B3F29878}" type="pres">
      <dgm:prSet presAssocID="{72D20165-C0D1-4F4B-84E1-C5973439454C}" presName="posSpace" presStyleCnt="0"/>
      <dgm:spPr/>
    </dgm:pt>
    <dgm:pt modelId="{7A09B9E5-FAE0-4ED4-B10B-2E7B65B46DC4}" type="pres">
      <dgm:prSet presAssocID="{72D20165-C0D1-4F4B-84E1-C5973439454C}" presName="vertFlow" presStyleCnt="0"/>
      <dgm:spPr/>
    </dgm:pt>
    <dgm:pt modelId="{4B5EB1A8-AFCF-47D7-883B-11DB22718D51}" type="pres">
      <dgm:prSet presAssocID="{72D20165-C0D1-4F4B-84E1-C5973439454C}" presName="topSpace" presStyleCnt="0"/>
      <dgm:spPr/>
    </dgm:pt>
    <dgm:pt modelId="{B6345425-5487-4F17-AF65-638CA0423F1F}" type="pres">
      <dgm:prSet presAssocID="{72D20165-C0D1-4F4B-84E1-C5973439454C}" presName="firstComp" presStyleCnt="0"/>
      <dgm:spPr/>
    </dgm:pt>
    <dgm:pt modelId="{F0F91AF0-F905-405B-ADAC-394568232AD9}" type="pres">
      <dgm:prSet presAssocID="{72D20165-C0D1-4F4B-84E1-C5973439454C}" presName="firstChild" presStyleLbl="bgAccFollowNode1" presStyleIdx="0" presStyleCnt="2"/>
      <dgm:spPr/>
    </dgm:pt>
    <dgm:pt modelId="{F00EC0E9-F1DE-4C02-B904-962148502C65}" type="pres">
      <dgm:prSet presAssocID="{72D20165-C0D1-4F4B-84E1-C5973439454C}" presName="firstChildTx" presStyleLbl="bgAccFollowNode1" presStyleIdx="0" presStyleCnt="2">
        <dgm:presLayoutVars>
          <dgm:bulletEnabled val="1"/>
        </dgm:presLayoutVars>
      </dgm:prSet>
      <dgm:spPr/>
    </dgm:pt>
    <dgm:pt modelId="{BF05EAB7-B7CB-45A3-871B-D49CAECCD76E}" type="pres">
      <dgm:prSet presAssocID="{72D20165-C0D1-4F4B-84E1-C5973439454C}" presName="negSpace" presStyleCnt="0"/>
      <dgm:spPr/>
    </dgm:pt>
    <dgm:pt modelId="{C5CEE60F-457C-4F44-97B4-46B849B5BBAA}" type="pres">
      <dgm:prSet presAssocID="{72D20165-C0D1-4F4B-84E1-C5973439454C}" presName="circle" presStyleLbl="node1" presStyleIdx="0" presStyleCnt="2"/>
      <dgm:spPr/>
    </dgm:pt>
    <dgm:pt modelId="{3D47EE6B-2C4D-4D1F-AA51-876A3D6425AF}" type="pres">
      <dgm:prSet presAssocID="{AE8CD52D-A590-4F8A-9FE4-C540437934AF}" presName="transSpace" presStyleCnt="0"/>
      <dgm:spPr/>
    </dgm:pt>
    <dgm:pt modelId="{513DB3DA-D514-450D-ABF2-755D8BAA2EE6}" type="pres">
      <dgm:prSet presAssocID="{51B59627-47CC-4E6D-9297-BB571D29592E}" presName="posSpace" presStyleCnt="0"/>
      <dgm:spPr/>
    </dgm:pt>
    <dgm:pt modelId="{BC5CE4EC-980D-4DCD-9FB9-0C4364F0ADDB}" type="pres">
      <dgm:prSet presAssocID="{51B59627-47CC-4E6D-9297-BB571D29592E}" presName="vertFlow" presStyleCnt="0"/>
      <dgm:spPr/>
    </dgm:pt>
    <dgm:pt modelId="{8A624A08-1965-45B1-AF53-E8346FCFB117}" type="pres">
      <dgm:prSet presAssocID="{51B59627-47CC-4E6D-9297-BB571D29592E}" presName="topSpace" presStyleCnt="0"/>
      <dgm:spPr/>
    </dgm:pt>
    <dgm:pt modelId="{4449A787-8079-4785-AB89-E386080505E0}" type="pres">
      <dgm:prSet presAssocID="{51B59627-47CC-4E6D-9297-BB571D29592E}" presName="firstComp" presStyleCnt="0"/>
      <dgm:spPr/>
    </dgm:pt>
    <dgm:pt modelId="{084489D3-DA57-4F2A-9A5A-5FA10D87626A}" type="pres">
      <dgm:prSet presAssocID="{51B59627-47CC-4E6D-9297-BB571D29592E}" presName="firstChild" presStyleLbl="bgAccFollowNode1" presStyleIdx="1" presStyleCnt="2"/>
      <dgm:spPr/>
    </dgm:pt>
    <dgm:pt modelId="{2DE0DF10-EB83-48A4-ACC7-DA07D3B39CCC}" type="pres">
      <dgm:prSet presAssocID="{51B59627-47CC-4E6D-9297-BB571D29592E}" presName="firstChildTx" presStyleLbl="bgAccFollowNode1" presStyleIdx="1" presStyleCnt="2">
        <dgm:presLayoutVars>
          <dgm:bulletEnabled val="1"/>
        </dgm:presLayoutVars>
      </dgm:prSet>
      <dgm:spPr/>
    </dgm:pt>
    <dgm:pt modelId="{351547A7-3C3B-4BF1-A92B-379EA27CCAB4}" type="pres">
      <dgm:prSet presAssocID="{51B59627-47CC-4E6D-9297-BB571D29592E}" presName="negSpace" presStyleCnt="0"/>
      <dgm:spPr/>
    </dgm:pt>
    <dgm:pt modelId="{6F437F00-91A2-4F73-B0DA-12754485D793}" type="pres">
      <dgm:prSet presAssocID="{51B59627-47CC-4E6D-9297-BB571D29592E}" presName="circle" presStyleLbl="node1" presStyleIdx="1" presStyleCnt="2"/>
      <dgm:spPr/>
    </dgm:pt>
  </dgm:ptLst>
  <dgm:cxnLst>
    <dgm:cxn modelId="{B0FA17EF-1FB6-4A95-92B7-5658626968C1}" srcId="{C6BEA65D-49D1-4D84-ACA3-897902F71A16}" destId="{51B59627-47CC-4E6D-9297-BB571D29592E}" srcOrd="1" destOrd="0" parTransId="{17A2CEE5-32E6-424F-B45D-2084C1046319}" sibTransId="{A0B0CA11-A944-4855-B8C9-030B13D89914}"/>
    <dgm:cxn modelId="{D13C51B4-19CA-41B9-908E-A4C137EDA6B8}" type="presOf" srcId="{51B59627-47CC-4E6D-9297-BB571D29592E}" destId="{6F437F00-91A2-4F73-B0DA-12754485D793}" srcOrd="0" destOrd="0" presId="urn:microsoft.com/office/officeart/2005/8/layout/hList9"/>
    <dgm:cxn modelId="{D7F33D6A-CD35-44A0-974C-5E6E02035FBC}" srcId="{51B59627-47CC-4E6D-9297-BB571D29592E}" destId="{029E91FC-F3B7-45A2-990F-7BFE6649EE6D}" srcOrd="0" destOrd="0" parTransId="{163C2CC2-F029-410D-8021-701FA2CA339E}" sibTransId="{1E42B553-489C-4AD6-A03B-126A33AA9545}"/>
    <dgm:cxn modelId="{DD53368D-187B-472A-9FC3-CD1D5F3BF277}" srcId="{C6BEA65D-49D1-4D84-ACA3-897902F71A16}" destId="{72D20165-C0D1-4F4B-84E1-C5973439454C}" srcOrd="0" destOrd="0" parTransId="{B7A0ACE4-7082-466E-97F0-723847ECAAA2}" sibTransId="{AE8CD52D-A590-4F8A-9FE4-C540437934AF}"/>
    <dgm:cxn modelId="{96E439F8-674C-4759-A584-C2792A34CD55}" type="presOf" srcId="{C6BEA65D-49D1-4D84-ACA3-897902F71A16}" destId="{734953B9-AED1-4467-B74E-BADAA1F5E272}" srcOrd="0" destOrd="0" presId="urn:microsoft.com/office/officeart/2005/8/layout/hList9"/>
    <dgm:cxn modelId="{4AB4E301-4EE0-410B-A442-D19582DBC0F3}" type="presOf" srcId="{72D20165-C0D1-4F4B-84E1-C5973439454C}" destId="{C5CEE60F-457C-4F44-97B4-46B849B5BBAA}" srcOrd="0" destOrd="0" presId="urn:microsoft.com/office/officeart/2005/8/layout/hList9"/>
    <dgm:cxn modelId="{56215613-F2BE-47FC-9D33-4662FE76C79F}" srcId="{72D20165-C0D1-4F4B-84E1-C5973439454C}" destId="{2AE31309-6D1E-4281-B737-0649817E027E}" srcOrd="0" destOrd="0" parTransId="{513E415E-FAC3-42E7-A24E-3DA33A027410}" sibTransId="{F6D2EA97-683A-45F7-8F22-6A0B9F235A33}"/>
    <dgm:cxn modelId="{47648DB2-2A9A-43C8-BE1A-DFFB1A77C740}" type="presOf" srcId="{2AE31309-6D1E-4281-B737-0649817E027E}" destId="{F0F91AF0-F905-405B-ADAC-394568232AD9}" srcOrd="0" destOrd="0" presId="urn:microsoft.com/office/officeart/2005/8/layout/hList9"/>
    <dgm:cxn modelId="{682C226F-1878-4663-A61B-1C0ADFE6A9AA}" type="presOf" srcId="{2AE31309-6D1E-4281-B737-0649817E027E}" destId="{F00EC0E9-F1DE-4C02-B904-962148502C65}" srcOrd="1" destOrd="0" presId="urn:microsoft.com/office/officeart/2005/8/layout/hList9"/>
    <dgm:cxn modelId="{48671499-EF90-42C4-BAA3-3F41918FA9FB}" type="presOf" srcId="{029E91FC-F3B7-45A2-990F-7BFE6649EE6D}" destId="{084489D3-DA57-4F2A-9A5A-5FA10D87626A}" srcOrd="0" destOrd="0" presId="urn:microsoft.com/office/officeart/2005/8/layout/hList9"/>
    <dgm:cxn modelId="{2C55DD3E-94D7-4856-A693-B46050ED53C1}" type="presOf" srcId="{029E91FC-F3B7-45A2-990F-7BFE6649EE6D}" destId="{2DE0DF10-EB83-48A4-ACC7-DA07D3B39CCC}" srcOrd="1" destOrd="0" presId="urn:microsoft.com/office/officeart/2005/8/layout/hList9"/>
    <dgm:cxn modelId="{E253EBD1-3565-42E2-8BB5-E83323A82DF9}" type="presParOf" srcId="{734953B9-AED1-4467-B74E-BADAA1F5E272}" destId="{D591AFE4-D77A-4DC9-BA04-4955B3F29878}" srcOrd="0" destOrd="0" presId="urn:microsoft.com/office/officeart/2005/8/layout/hList9"/>
    <dgm:cxn modelId="{A91896EE-0BE1-4E78-BAD0-DAD00F71B766}" type="presParOf" srcId="{734953B9-AED1-4467-B74E-BADAA1F5E272}" destId="{7A09B9E5-FAE0-4ED4-B10B-2E7B65B46DC4}" srcOrd="1" destOrd="0" presId="urn:microsoft.com/office/officeart/2005/8/layout/hList9"/>
    <dgm:cxn modelId="{8C5488B1-23C2-4C61-801E-D84BBB641987}" type="presParOf" srcId="{7A09B9E5-FAE0-4ED4-B10B-2E7B65B46DC4}" destId="{4B5EB1A8-AFCF-47D7-883B-11DB22718D51}" srcOrd="0" destOrd="0" presId="urn:microsoft.com/office/officeart/2005/8/layout/hList9"/>
    <dgm:cxn modelId="{17B630C8-50C8-4014-8B76-A0AE3D7BA579}" type="presParOf" srcId="{7A09B9E5-FAE0-4ED4-B10B-2E7B65B46DC4}" destId="{B6345425-5487-4F17-AF65-638CA0423F1F}" srcOrd="1" destOrd="0" presId="urn:microsoft.com/office/officeart/2005/8/layout/hList9"/>
    <dgm:cxn modelId="{4793396E-C5CC-4CC0-AD62-BC9D9836486F}" type="presParOf" srcId="{B6345425-5487-4F17-AF65-638CA0423F1F}" destId="{F0F91AF0-F905-405B-ADAC-394568232AD9}" srcOrd="0" destOrd="0" presId="urn:microsoft.com/office/officeart/2005/8/layout/hList9"/>
    <dgm:cxn modelId="{E20FDB40-896E-4F7B-9254-6707247EAF19}" type="presParOf" srcId="{B6345425-5487-4F17-AF65-638CA0423F1F}" destId="{F00EC0E9-F1DE-4C02-B904-962148502C65}" srcOrd="1" destOrd="0" presId="urn:microsoft.com/office/officeart/2005/8/layout/hList9"/>
    <dgm:cxn modelId="{88910D1B-34F1-4E95-BEA5-8B5793F1E686}" type="presParOf" srcId="{734953B9-AED1-4467-B74E-BADAA1F5E272}" destId="{BF05EAB7-B7CB-45A3-871B-D49CAECCD76E}" srcOrd="2" destOrd="0" presId="urn:microsoft.com/office/officeart/2005/8/layout/hList9"/>
    <dgm:cxn modelId="{D4A3D51D-50DC-47EE-85CF-410B6FE18EC0}" type="presParOf" srcId="{734953B9-AED1-4467-B74E-BADAA1F5E272}" destId="{C5CEE60F-457C-4F44-97B4-46B849B5BBAA}" srcOrd="3" destOrd="0" presId="urn:microsoft.com/office/officeart/2005/8/layout/hList9"/>
    <dgm:cxn modelId="{8D9FB7F5-7094-4043-9388-560A6C497521}" type="presParOf" srcId="{734953B9-AED1-4467-B74E-BADAA1F5E272}" destId="{3D47EE6B-2C4D-4D1F-AA51-876A3D6425AF}" srcOrd="4" destOrd="0" presId="urn:microsoft.com/office/officeart/2005/8/layout/hList9"/>
    <dgm:cxn modelId="{6E6AAA8B-ED6D-45AD-B18A-1ABA98016B7B}" type="presParOf" srcId="{734953B9-AED1-4467-B74E-BADAA1F5E272}" destId="{513DB3DA-D514-450D-ABF2-755D8BAA2EE6}" srcOrd="5" destOrd="0" presId="urn:microsoft.com/office/officeart/2005/8/layout/hList9"/>
    <dgm:cxn modelId="{0EAF38A4-FE01-41DA-8629-26FFAF2BBA7B}" type="presParOf" srcId="{734953B9-AED1-4467-B74E-BADAA1F5E272}" destId="{BC5CE4EC-980D-4DCD-9FB9-0C4364F0ADDB}" srcOrd="6" destOrd="0" presId="urn:microsoft.com/office/officeart/2005/8/layout/hList9"/>
    <dgm:cxn modelId="{8B859899-72D8-436A-98A9-AC7B83CC50CF}" type="presParOf" srcId="{BC5CE4EC-980D-4DCD-9FB9-0C4364F0ADDB}" destId="{8A624A08-1965-45B1-AF53-E8346FCFB117}" srcOrd="0" destOrd="0" presId="urn:microsoft.com/office/officeart/2005/8/layout/hList9"/>
    <dgm:cxn modelId="{4DA76B43-5A4D-4998-976A-24B5E9F67C5F}" type="presParOf" srcId="{BC5CE4EC-980D-4DCD-9FB9-0C4364F0ADDB}" destId="{4449A787-8079-4785-AB89-E386080505E0}" srcOrd="1" destOrd="0" presId="urn:microsoft.com/office/officeart/2005/8/layout/hList9"/>
    <dgm:cxn modelId="{B7885E0F-1482-42B6-8D98-7B83163D42F2}" type="presParOf" srcId="{4449A787-8079-4785-AB89-E386080505E0}" destId="{084489D3-DA57-4F2A-9A5A-5FA10D87626A}" srcOrd="0" destOrd="0" presId="urn:microsoft.com/office/officeart/2005/8/layout/hList9"/>
    <dgm:cxn modelId="{2D92B3E5-0E7B-44F2-8EB7-CCA076A5E22B}" type="presParOf" srcId="{4449A787-8079-4785-AB89-E386080505E0}" destId="{2DE0DF10-EB83-48A4-ACC7-DA07D3B39CCC}" srcOrd="1" destOrd="0" presId="urn:microsoft.com/office/officeart/2005/8/layout/hList9"/>
    <dgm:cxn modelId="{EA7A1BBF-0934-4791-9BD5-12A860F97702}" type="presParOf" srcId="{734953B9-AED1-4467-B74E-BADAA1F5E272}" destId="{351547A7-3C3B-4BF1-A92B-379EA27CCAB4}" srcOrd="7" destOrd="0" presId="urn:microsoft.com/office/officeart/2005/8/layout/hList9"/>
    <dgm:cxn modelId="{42A2A210-E3A1-49AB-8BD3-05B1E51C1193}" type="presParOf" srcId="{734953B9-AED1-4467-B74E-BADAA1F5E272}" destId="{6F437F00-91A2-4F73-B0DA-12754485D793}"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503D-5AB5-4542-92F4-BC8A69EF1DC2}">
      <dsp:nvSpPr>
        <dsp:cNvPr id="0" name=""/>
        <dsp:cNvSpPr/>
      </dsp:nvSpPr>
      <dsp:spPr>
        <a:xfrm>
          <a:off x="4085884" y="2738949"/>
          <a:ext cx="339274" cy="1040442"/>
        </a:xfrm>
        <a:custGeom>
          <a:avLst/>
          <a:gdLst/>
          <a:ahLst/>
          <a:cxnLst/>
          <a:rect l="0" t="0" r="0" b="0"/>
          <a:pathLst>
            <a:path>
              <a:moveTo>
                <a:pt x="0" y="0"/>
              </a:moveTo>
              <a:lnTo>
                <a:pt x="0" y="1040442"/>
              </a:lnTo>
              <a:lnTo>
                <a:pt x="339274" y="10404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F7E1F-B755-4CC1-8B89-4A08D1B56525}">
      <dsp:nvSpPr>
        <dsp:cNvPr id="0" name=""/>
        <dsp:cNvSpPr/>
      </dsp:nvSpPr>
      <dsp:spPr>
        <a:xfrm>
          <a:off x="3489846" y="1130916"/>
          <a:ext cx="1500771" cy="477117"/>
        </a:xfrm>
        <a:custGeom>
          <a:avLst/>
          <a:gdLst/>
          <a:ahLst/>
          <a:cxnLst/>
          <a:rect l="0" t="0" r="0" b="0"/>
          <a:pathLst>
            <a:path>
              <a:moveTo>
                <a:pt x="0" y="0"/>
              </a:moveTo>
              <a:lnTo>
                <a:pt x="0" y="239624"/>
              </a:lnTo>
              <a:lnTo>
                <a:pt x="1500771" y="239624"/>
              </a:lnTo>
              <a:lnTo>
                <a:pt x="1500771" y="4771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89F090-7FAC-4549-A46C-C8A2DF05890E}">
      <dsp:nvSpPr>
        <dsp:cNvPr id="0" name=""/>
        <dsp:cNvSpPr/>
      </dsp:nvSpPr>
      <dsp:spPr>
        <a:xfrm>
          <a:off x="2253800" y="1130916"/>
          <a:ext cx="1236046" cy="477117"/>
        </a:xfrm>
        <a:custGeom>
          <a:avLst/>
          <a:gdLst/>
          <a:ahLst/>
          <a:cxnLst/>
          <a:rect l="0" t="0" r="0" b="0"/>
          <a:pathLst>
            <a:path>
              <a:moveTo>
                <a:pt x="1236046" y="0"/>
              </a:moveTo>
              <a:lnTo>
                <a:pt x="1236046" y="239624"/>
              </a:lnTo>
              <a:lnTo>
                <a:pt x="0" y="239624"/>
              </a:lnTo>
              <a:lnTo>
                <a:pt x="0" y="4771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4FE476-48D5-4E2F-8A66-51E24C5489AC}">
      <dsp:nvSpPr>
        <dsp:cNvPr id="0" name=""/>
        <dsp:cNvSpPr/>
      </dsp:nvSpPr>
      <dsp:spPr>
        <a:xfrm>
          <a:off x="2358930" y="0"/>
          <a:ext cx="2261832" cy="11309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Department</a:t>
          </a:r>
        </a:p>
      </dsp:txBody>
      <dsp:txXfrm>
        <a:off x="2358930" y="0"/>
        <a:ext cx="2261832" cy="1130916"/>
      </dsp:txXfrm>
    </dsp:sp>
    <dsp:sp modelId="{C506FCDE-D3AF-4C6B-945F-D26CB5536C1C}">
      <dsp:nvSpPr>
        <dsp:cNvPr id="0" name=""/>
        <dsp:cNvSpPr/>
      </dsp:nvSpPr>
      <dsp:spPr>
        <a:xfrm>
          <a:off x="1122884" y="1608033"/>
          <a:ext cx="2261832" cy="11309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Professors</a:t>
          </a:r>
        </a:p>
      </dsp:txBody>
      <dsp:txXfrm>
        <a:off x="1122884" y="1608033"/>
        <a:ext cx="2261832" cy="1130916"/>
      </dsp:txXfrm>
    </dsp:sp>
    <dsp:sp modelId="{60C15B60-4CC9-4B91-A7D5-6F615526F12F}">
      <dsp:nvSpPr>
        <dsp:cNvPr id="0" name=""/>
        <dsp:cNvSpPr/>
      </dsp:nvSpPr>
      <dsp:spPr>
        <a:xfrm>
          <a:off x="3859701" y="1608033"/>
          <a:ext cx="2261832" cy="11309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Courses</a:t>
          </a:r>
        </a:p>
      </dsp:txBody>
      <dsp:txXfrm>
        <a:off x="3859701" y="1608033"/>
        <a:ext cx="2261832" cy="1130916"/>
      </dsp:txXfrm>
    </dsp:sp>
    <dsp:sp modelId="{0B2704CE-8C09-4DB3-A3C7-E817594BBA98}">
      <dsp:nvSpPr>
        <dsp:cNvPr id="0" name=""/>
        <dsp:cNvSpPr/>
      </dsp:nvSpPr>
      <dsp:spPr>
        <a:xfrm>
          <a:off x="4425159" y="3213934"/>
          <a:ext cx="2261832" cy="11309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Students</a:t>
          </a:r>
        </a:p>
      </dsp:txBody>
      <dsp:txXfrm>
        <a:off x="4425159" y="3213934"/>
        <a:ext cx="2261832" cy="1130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503D-5AB5-4542-92F4-BC8A69EF1DC2}">
      <dsp:nvSpPr>
        <dsp:cNvPr id="0" name=""/>
        <dsp:cNvSpPr/>
      </dsp:nvSpPr>
      <dsp:spPr>
        <a:xfrm>
          <a:off x="4164682" y="2744841"/>
          <a:ext cx="340241" cy="1043407"/>
        </a:xfrm>
        <a:custGeom>
          <a:avLst/>
          <a:gdLst/>
          <a:ahLst/>
          <a:cxnLst/>
          <a:rect l="0" t="0" r="0" b="0"/>
          <a:pathLst>
            <a:path>
              <a:moveTo>
                <a:pt x="0" y="0"/>
              </a:moveTo>
              <a:lnTo>
                <a:pt x="0" y="1043407"/>
              </a:lnTo>
              <a:lnTo>
                <a:pt x="340241" y="10434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F7E1F-B755-4CC1-8B89-4A08D1B56525}">
      <dsp:nvSpPr>
        <dsp:cNvPr id="0" name=""/>
        <dsp:cNvSpPr/>
      </dsp:nvSpPr>
      <dsp:spPr>
        <a:xfrm>
          <a:off x="3566945" y="1134138"/>
          <a:ext cx="1505046" cy="476565"/>
        </a:xfrm>
        <a:custGeom>
          <a:avLst/>
          <a:gdLst/>
          <a:ahLst/>
          <a:cxnLst/>
          <a:rect l="0" t="0" r="0" b="0"/>
          <a:pathLst>
            <a:path>
              <a:moveTo>
                <a:pt x="0" y="0"/>
              </a:moveTo>
              <a:lnTo>
                <a:pt x="0" y="238396"/>
              </a:lnTo>
              <a:lnTo>
                <a:pt x="1505046" y="238396"/>
              </a:lnTo>
              <a:lnTo>
                <a:pt x="1505046" y="476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89F090-7FAC-4549-A46C-C8A2DF05890E}">
      <dsp:nvSpPr>
        <dsp:cNvPr id="0" name=""/>
        <dsp:cNvSpPr/>
      </dsp:nvSpPr>
      <dsp:spPr>
        <a:xfrm>
          <a:off x="2327378" y="1134138"/>
          <a:ext cx="1239567" cy="476565"/>
        </a:xfrm>
        <a:custGeom>
          <a:avLst/>
          <a:gdLst/>
          <a:ahLst/>
          <a:cxnLst/>
          <a:rect l="0" t="0" r="0" b="0"/>
          <a:pathLst>
            <a:path>
              <a:moveTo>
                <a:pt x="1239567" y="0"/>
              </a:moveTo>
              <a:lnTo>
                <a:pt x="1239567" y="238396"/>
              </a:lnTo>
              <a:lnTo>
                <a:pt x="0" y="238396"/>
              </a:lnTo>
              <a:lnTo>
                <a:pt x="0" y="476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4FE476-48D5-4E2F-8A66-51E24C5489AC}">
      <dsp:nvSpPr>
        <dsp:cNvPr id="0" name=""/>
        <dsp:cNvSpPr/>
      </dsp:nvSpPr>
      <dsp:spPr>
        <a:xfrm>
          <a:off x="2432807" y="0"/>
          <a:ext cx="2268276" cy="1134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Department</a:t>
          </a:r>
        </a:p>
      </dsp:txBody>
      <dsp:txXfrm>
        <a:off x="2432807" y="0"/>
        <a:ext cx="2268276" cy="1134138"/>
      </dsp:txXfrm>
    </dsp:sp>
    <dsp:sp modelId="{C506FCDE-D3AF-4C6B-945F-D26CB5536C1C}">
      <dsp:nvSpPr>
        <dsp:cNvPr id="0" name=""/>
        <dsp:cNvSpPr/>
      </dsp:nvSpPr>
      <dsp:spPr>
        <a:xfrm>
          <a:off x="1193239" y="1610703"/>
          <a:ext cx="2268276" cy="1134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Professors</a:t>
          </a:r>
        </a:p>
      </dsp:txBody>
      <dsp:txXfrm>
        <a:off x="1193239" y="1610703"/>
        <a:ext cx="2268276" cy="1134138"/>
      </dsp:txXfrm>
    </dsp:sp>
    <dsp:sp modelId="{60C15B60-4CC9-4B91-A7D5-6F615526F12F}">
      <dsp:nvSpPr>
        <dsp:cNvPr id="0" name=""/>
        <dsp:cNvSpPr/>
      </dsp:nvSpPr>
      <dsp:spPr>
        <a:xfrm>
          <a:off x="3937854" y="1610703"/>
          <a:ext cx="2268276" cy="1134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Courses</a:t>
          </a:r>
        </a:p>
      </dsp:txBody>
      <dsp:txXfrm>
        <a:off x="3937854" y="1610703"/>
        <a:ext cx="2268276" cy="1134138"/>
      </dsp:txXfrm>
    </dsp:sp>
    <dsp:sp modelId="{0B2704CE-8C09-4DB3-A3C7-E817594BBA98}">
      <dsp:nvSpPr>
        <dsp:cNvPr id="0" name=""/>
        <dsp:cNvSpPr/>
      </dsp:nvSpPr>
      <dsp:spPr>
        <a:xfrm>
          <a:off x="4504923" y="3221179"/>
          <a:ext cx="2268276" cy="1134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Students</a:t>
          </a:r>
        </a:p>
      </dsp:txBody>
      <dsp:txXfrm>
        <a:off x="4504923" y="3221179"/>
        <a:ext cx="2268276" cy="1134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91AF0-F905-405B-ADAC-394568232AD9}">
      <dsp:nvSpPr>
        <dsp:cNvPr id="0" name=""/>
        <dsp:cNvSpPr/>
      </dsp:nvSpPr>
      <dsp:spPr>
        <a:xfrm>
          <a:off x="943707" y="521995"/>
          <a:ext cx="1767378" cy="117884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Terabytes</a:t>
          </a:r>
        </a:p>
      </dsp:txBody>
      <dsp:txXfrm>
        <a:off x="1226487" y="521995"/>
        <a:ext cx="1484598" cy="1178841"/>
      </dsp:txXfrm>
    </dsp:sp>
    <dsp:sp modelId="{C5CEE60F-457C-4F44-97B4-46B849B5BBAA}">
      <dsp:nvSpPr>
        <dsp:cNvPr id="0" name=""/>
        <dsp:cNvSpPr/>
      </dsp:nvSpPr>
      <dsp:spPr>
        <a:xfrm>
          <a:off x="1105" y="50694"/>
          <a:ext cx="1178252" cy="11782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1991</a:t>
          </a:r>
        </a:p>
      </dsp:txBody>
      <dsp:txXfrm>
        <a:off x="173656" y="223245"/>
        <a:ext cx="833150" cy="833150"/>
      </dsp:txXfrm>
    </dsp:sp>
    <dsp:sp modelId="{084489D3-DA57-4F2A-9A5A-5FA10D87626A}">
      <dsp:nvSpPr>
        <dsp:cNvPr id="0" name=""/>
        <dsp:cNvSpPr/>
      </dsp:nvSpPr>
      <dsp:spPr>
        <a:xfrm>
          <a:off x="3889338" y="521995"/>
          <a:ext cx="1767378" cy="117884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Zettabytes</a:t>
          </a:r>
        </a:p>
      </dsp:txBody>
      <dsp:txXfrm>
        <a:off x="4172118" y="521995"/>
        <a:ext cx="1484598" cy="1178841"/>
      </dsp:txXfrm>
    </dsp:sp>
    <dsp:sp modelId="{6F437F00-91A2-4F73-B0DA-12754485D793}">
      <dsp:nvSpPr>
        <dsp:cNvPr id="0" name=""/>
        <dsp:cNvSpPr/>
      </dsp:nvSpPr>
      <dsp:spPr>
        <a:xfrm>
          <a:off x="2946736" y="50694"/>
          <a:ext cx="1178252" cy="11782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2017</a:t>
          </a:r>
        </a:p>
      </dsp:txBody>
      <dsp:txXfrm>
        <a:off x="3119287" y="223245"/>
        <a:ext cx="833150" cy="8331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53" tIns="48327" rIns="96653" bIns="48327" rtlCol="0"/>
          <a:lstStyle>
            <a:lvl1pPr algn="l">
              <a:defRPr sz="1200"/>
            </a:lvl1pPr>
          </a:lstStyle>
          <a:p>
            <a:endParaRPr lang="en-CA"/>
          </a:p>
        </p:txBody>
      </p:sp>
      <p:sp>
        <p:nvSpPr>
          <p:cNvPr id="3" name="Date Placeholder 2"/>
          <p:cNvSpPr>
            <a:spLocks noGrp="1"/>
          </p:cNvSpPr>
          <p:nvPr>
            <p:ph type="dt" sz="quarter" idx="1"/>
          </p:nvPr>
        </p:nvSpPr>
        <p:spPr>
          <a:xfrm>
            <a:off x="4143587" y="1"/>
            <a:ext cx="3169920" cy="481727"/>
          </a:xfrm>
          <a:prstGeom prst="rect">
            <a:avLst/>
          </a:prstGeom>
        </p:spPr>
        <p:txBody>
          <a:bodyPr vert="horz" lIns="96653" tIns="48327" rIns="96653" bIns="48327" rtlCol="0"/>
          <a:lstStyle>
            <a:lvl1pPr algn="r">
              <a:defRPr sz="1200"/>
            </a:lvl1pPr>
          </a:lstStyle>
          <a:p>
            <a:fld id="{9E0935B1-5A00-4732-97DB-4AE48F77D336}" type="datetimeFigureOut">
              <a:rPr lang="en-CA" smtClean="0"/>
              <a:t>2017-01-18</a:t>
            </a:fld>
            <a:endParaRPr lang="en-CA"/>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CA"/>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DFAE86EB-7361-4AF8-847C-642F6E97E5DD}" type="slidenum">
              <a:rPr lang="en-CA" smtClean="0"/>
              <a:t>‹#›</a:t>
            </a:fld>
            <a:endParaRPr lang="en-CA"/>
          </a:p>
        </p:txBody>
      </p:sp>
    </p:spTree>
    <p:extLst>
      <p:ext uri="{BB962C8B-B14F-4D97-AF65-F5344CB8AC3E}">
        <p14:creationId xmlns:p14="http://schemas.microsoft.com/office/powerpoint/2010/main" val="54965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53" tIns="48327" rIns="96653" bIns="48327" rtlCol="0"/>
          <a:lstStyle>
            <a:lvl1pPr algn="l">
              <a:defRPr sz="1200"/>
            </a:lvl1pPr>
          </a:lstStyle>
          <a:p>
            <a:endParaRPr lang="en-CA" dirty="0"/>
          </a:p>
        </p:txBody>
      </p:sp>
      <p:sp>
        <p:nvSpPr>
          <p:cNvPr id="3" name="Date Placeholder 2"/>
          <p:cNvSpPr>
            <a:spLocks noGrp="1"/>
          </p:cNvSpPr>
          <p:nvPr>
            <p:ph type="dt" idx="1"/>
          </p:nvPr>
        </p:nvSpPr>
        <p:spPr>
          <a:xfrm>
            <a:off x="4143587" y="1"/>
            <a:ext cx="3169920" cy="481727"/>
          </a:xfrm>
          <a:prstGeom prst="rect">
            <a:avLst/>
          </a:prstGeom>
        </p:spPr>
        <p:txBody>
          <a:bodyPr vert="horz" lIns="96653" tIns="48327" rIns="96653" bIns="48327" rtlCol="0"/>
          <a:lstStyle>
            <a:lvl1pPr algn="r">
              <a:defRPr sz="1200"/>
            </a:lvl1pPr>
          </a:lstStyle>
          <a:p>
            <a:fld id="{10E49DCE-2B41-4CFA-A6C0-4C7226771484}" type="datetimeFigureOut">
              <a:rPr lang="en-CA" smtClean="0"/>
              <a:t>2017-01-18</a:t>
            </a:fld>
            <a:endParaRPr lang="en-CA"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CA" dirty="0"/>
          </a:p>
        </p:txBody>
      </p:sp>
      <p:sp>
        <p:nvSpPr>
          <p:cNvPr id="5" name="Notes Placeholder 4"/>
          <p:cNvSpPr>
            <a:spLocks noGrp="1"/>
          </p:cNvSpPr>
          <p:nvPr>
            <p:ph type="body" sz="quarter" idx="3"/>
          </p:nvPr>
        </p:nvSpPr>
        <p:spPr>
          <a:xfrm>
            <a:off x="731520" y="4620578"/>
            <a:ext cx="5852160" cy="3780474"/>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CA"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19489B2A-79C9-4ED7-AB6D-1914BB17D13D}" type="slidenum">
              <a:rPr lang="en-CA" smtClean="0"/>
              <a:t>‹#›</a:t>
            </a:fld>
            <a:endParaRPr lang="en-CA" dirty="0"/>
          </a:p>
        </p:txBody>
      </p:sp>
    </p:spTree>
    <p:extLst>
      <p:ext uri="{BB962C8B-B14F-4D97-AF65-F5344CB8AC3E}">
        <p14:creationId xmlns:p14="http://schemas.microsoft.com/office/powerpoint/2010/main" val="185618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Hierarchical_database_mode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Tree_data_structur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s://en.wikipedia.org/wiki/Website" TargetMode="External"/><Relationship Id="rId3" Type="http://schemas.openxmlformats.org/officeDocument/2006/relationships/hyperlink" Target="https://en.wikipedia.org/wiki/DNA" TargetMode="External"/><Relationship Id="rId7" Type="http://schemas.openxmlformats.org/officeDocument/2006/relationships/hyperlink" Target="https://en.wikipedia.org/wiki/Wikipedia:Size_of_Wikipedia"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en.wikipedia.org/wiki/Wikipedia" TargetMode="External"/><Relationship Id="rId5" Type="http://schemas.openxmlformats.org/officeDocument/2006/relationships/hyperlink" Target="https://en.wikipedia.org/wiki/Human_genome" TargetMode="External"/><Relationship Id="rId4" Type="http://schemas.openxmlformats.org/officeDocument/2006/relationships/hyperlink" Target="https://en.wikipedia.org/wiki/Gene"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Petaby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Petaby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a:t>
            </a:r>
            <a:r>
              <a:rPr lang="en-CA" baseline="0" dirty="0"/>
              <a:t> paper was presented in 1991 as part of the ACM Communications. </a:t>
            </a:r>
            <a:r>
              <a:rPr lang="en-CA" b="1" dirty="0"/>
              <a:t>Communications of the ACM</a:t>
            </a:r>
            <a:r>
              <a:rPr lang="en-CA" dirty="0"/>
              <a:t> is the monthly Journal of the Association for Computing Machinery (</a:t>
            </a:r>
            <a:r>
              <a:rPr lang="en-CA" b="1" dirty="0"/>
              <a:t>ACM</a:t>
            </a:r>
            <a:r>
              <a:rPr lang="en-CA" dirty="0"/>
              <a:t>).</a:t>
            </a:r>
          </a:p>
        </p:txBody>
      </p:sp>
      <p:sp>
        <p:nvSpPr>
          <p:cNvPr id="4" name="Slide Number Placeholder 3"/>
          <p:cNvSpPr>
            <a:spLocks noGrp="1"/>
          </p:cNvSpPr>
          <p:nvPr>
            <p:ph type="sldNum" sz="quarter" idx="10"/>
          </p:nvPr>
        </p:nvSpPr>
        <p:spPr/>
        <p:txBody>
          <a:bodyPr/>
          <a:lstStyle/>
          <a:p>
            <a:fld id="{19489B2A-79C9-4ED7-AB6D-1914BB17D13D}" type="slidenum">
              <a:rPr lang="en-CA" smtClean="0"/>
              <a:t>1</a:t>
            </a:fld>
            <a:endParaRPr lang="en-CA"/>
          </a:p>
        </p:txBody>
      </p:sp>
    </p:spTree>
    <p:extLst>
      <p:ext uri="{BB962C8B-B14F-4D97-AF65-F5344CB8AC3E}">
        <p14:creationId xmlns:p14="http://schemas.microsoft.com/office/powerpoint/2010/main" val="14808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a:t>
            </a:r>
            <a:r>
              <a:rPr lang="en-CA" baseline="0" dirty="0"/>
              <a:t> 30 secs: 6.5 </a:t>
            </a:r>
            <a:r>
              <a:rPr lang="en-CA" dirty="0"/>
              <a:t>The database</a:t>
            </a:r>
            <a:r>
              <a:rPr lang="en-CA" baseline="0" dirty="0"/>
              <a:t> research community exists since the late 1960s. </a:t>
            </a:r>
            <a:r>
              <a:rPr lang="en-CA" dirty="0"/>
              <a:t>The</a:t>
            </a:r>
            <a:r>
              <a:rPr lang="en-CA" baseline="0" dirty="0"/>
              <a:t> years of research is followed by the commercialization of new database technologies.  File Systems were followed by Navigational databases. The driver behind the change of research focus for any era is economic impact and the advancement in computer hardware. The navigational databases were costly to use because of the low level interface between application program and DBMS and required continued program maintenance.</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10</a:t>
            </a:fld>
            <a:endParaRPr lang="en-CA"/>
          </a:p>
        </p:txBody>
      </p:sp>
    </p:spTree>
    <p:extLst>
      <p:ext uri="{BB962C8B-B14F-4D97-AF65-F5344CB8AC3E}">
        <p14:creationId xmlns:p14="http://schemas.microsoft.com/office/powerpoint/2010/main" val="6932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1min secs- 7.5 Relational model’s success can be attributed to the considerable research done. An important concept on logical and physical aspects of database management were identified. Setting up the direction of the research is a key factor to achieve success.</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11</a:t>
            </a:fld>
            <a:endParaRPr lang="en-CA"/>
          </a:p>
        </p:txBody>
      </p:sp>
    </p:spTree>
    <p:extLst>
      <p:ext uri="{BB962C8B-B14F-4D97-AF65-F5344CB8AC3E}">
        <p14:creationId xmlns:p14="http://schemas.microsoft.com/office/powerpoint/2010/main" val="89819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9489B2A-79C9-4ED7-AB6D-1914BB17D13D}" type="slidenum">
              <a:rPr lang="en-CA" smtClean="0"/>
              <a:t>12</a:t>
            </a:fld>
            <a:endParaRPr lang="en-CA" dirty="0"/>
          </a:p>
        </p:txBody>
      </p:sp>
    </p:spTree>
    <p:extLst>
      <p:ext uri="{BB962C8B-B14F-4D97-AF65-F5344CB8AC3E}">
        <p14:creationId xmlns:p14="http://schemas.microsoft.com/office/powerpoint/2010/main" val="4007960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30 secs</a:t>
            </a:r>
            <a:r>
              <a:rPr lang="en-CA" baseline="0" dirty="0"/>
              <a:t> – 2 types of navigational models</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13</a:t>
            </a:fld>
            <a:endParaRPr lang="en-CA"/>
          </a:p>
        </p:txBody>
      </p:sp>
    </p:spTree>
    <p:extLst>
      <p:ext uri="{BB962C8B-B14F-4D97-AF65-F5344CB8AC3E}">
        <p14:creationId xmlns:p14="http://schemas.microsoft.com/office/powerpoint/2010/main" val="3499316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30 secs. 1 It was also used</a:t>
            </a:r>
            <a:r>
              <a:rPr lang="en-CA" baseline="0" dirty="0"/>
              <a:t> in 1960s for the Apollo Space Mission.</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14</a:t>
            </a:fld>
            <a:endParaRPr lang="en-CA"/>
          </a:p>
        </p:txBody>
      </p:sp>
    </p:spTree>
    <p:extLst>
      <p:ext uri="{BB962C8B-B14F-4D97-AF65-F5344CB8AC3E}">
        <p14:creationId xmlns:p14="http://schemas.microsoft.com/office/powerpoint/2010/main" val="544143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mins. 2While the </a:t>
            </a:r>
            <a:r>
              <a:rPr lang="en-CA" dirty="0">
                <a:hlinkClick r:id="rId3" tooltip="Hierarchical database model"/>
              </a:rPr>
              <a:t>hierarchical database model</a:t>
            </a:r>
            <a:r>
              <a:rPr lang="en-CA" dirty="0"/>
              <a:t> structures data as a </a:t>
            </a:r>
            <a:r>
              <a:rPr lang="en-CA" dirty="0">
                <a:hlinkClick r:id="rId4" tooltip="Tree data structure"/>
              </a:rPr>
              <a:t>tree</a:t>
            </a:r>
            <a:r>
              <a:rPr lang="en-CA" dirty="0"/>
              <a:t> of records, with each record having one parent record and many children, the network model allows each record to have multiple parent and child records, forming a generalized graph structure</a:t>
            </a:r>
          </a:p>
        </p:txBody>
      </p:sp>
      <p:sp>
        <p:nvSpPr>
          <p:cNvPr id="4" name="Slide Number Placeholder 3"/>
          <p:cNvSpPr>
            <a:spLocks noGrp="1"/>
          </p:cNvSpPr>
          <p:nvPr>
            <p:ph type="sldNum" sz="quarter" idx="10"/>
          </p:nvPr>
        </p:nvSpPr>
        <p:spPr/>
        <p:txBody>
          <a:bodyPr/>
          <a:lstStyle/>
          <a:p>
            <a:fld id="{19489B2A-79C9-4ED7-AB6D-1914BB17D13D}" type="slidenum">
              <a:rPr lang="en-CA" smtClean="0"/>
              <a:t>15</a:t>
            </a:fld>
            <a:endParaRPr lang="en-CA"/>
          </a:p>
        </p:txBody>
      </p:sp>
    </p:spTree>
    <p:extLst>
      <p:ext uri="{BB962C8B-B14F-4D97-AF65-F5344CB8AC3E}">
        <p14:creationId xmlns:p14="http://schemas.microsoft.com/office/powerpoint/2010/main" val="156571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min.3</a:t>
            </a:r>
          </a:p>
        </p:txBody>
      </p:sp>
      <p:sp>
        <p:nvSpPr>
          <p:cNvPr id="4" name="Slide Number Placeholder 3"/>
          <p:cNvSpPr>
            <a:spLocks noGrp="1"/>
          </p:cNvSpPr>
          <p:nvPr>
            <p:ph type="sldNum" sz="quarter" idx="10"/>
          </p:nvPr>
        </p:nvSpPr>
        <p:spPr/>
        <p:txBody>
          <a:bodyPr/>
          <a:lstStyle/>
          <a:p>
            <a:fld id="{19489B2A-79C9-4ED7-AB6D-1914BB17D13D}" type="slidenum">
              <a:rPr lang="en-CA" smtClean="0"/>
              <a:t>16</a:t>
            </a:fld>
            <a:endParaRPr lang="en-CA"/>
          </a:p>
        </p:txBody>
      </p:sp>
    </p:spTree>
    <p:extLst>
      <p:ext uri="{BB962C8B-B14F-4D97-AF65-F5344CB8AC3E}">
        <p14:creationId xmlns:p14="http://schemas.microsoft.com/office/powerpoint/2010/main" val="613821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2m 30</a:t>
            </a:r>
            <a:r>
              <a:rPr lang="en-CA" baseline="0" dirty="0"/>
              <a:t> secs 5.5</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17</a:t>
            </a:fld>
            <a:endParaRPr lang="en-CA"/>
          </a:p>
        </p:txBody>
      </p:sp>
    </p:spTree>
    <p:extLst>
      <p:ext uri="{BB962C8B-B14F-4D97-AF65-F5344CB8AC3E}">
        <p14:creationId xmlns:p14="http://schemas.microsoft.com/office/powerpoint/2010/main" val="4073701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 – 6.5 min total</a:t>
            </a:r>
          </a:p>
        </p:txBody>
      </p:sp>
      <p:sp>
        <p:nvSpPr>
          <p:cNvPr id="4" name="Slide Number Placeholder 3"/>
          <p:cNvSpPr>
            <a:spLocks noGrp="1"/>
          </p:cNvSpPr>
          <p:nvPr>
            <p:ph type="sldNum" sz="quarter" idx="10"/>
          </p:nvPr>
        </p:nvSpPr>
        <p:spPr/>
        <p:txBody>
          <a:bodyPr/>
          <a:lstStyle/>
          <a:p>
            <a:fld id="{19489B2A-79C9-4ED7-AB6D-1914BB17D13D}" type="slidenum">
              <a:rPr lang="en-CA" smtClean="0"/>
              <a:t>18</a:t>
            </a:fld>
            <a:endParaRPr lang="en-CA"/>
          </a:p>
        </p:txBody>
      </p:sp>
    </p:spTree>
    <p:extLst>
      <p:ext uri="{BB962C8B-B14F-4D97-AF65-F5344CB8AC3E}">
        <p14:creationId xmlns:p14="http://schemas.microsoft.com/office/powerpoint/2010/main" val="1541234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CA" dirty="0"/>
              <a:t>2.5 mins – 9 mins</a:t>
            </a:r>
          </a:p>
          <a:p>
            <a:r>
              <a:rPr lang="en-CA" dirty="0"/>
              <a:t>Transaction</a:t>
            </a:r>
            <a:r>
              <a:rPr lang="en-CA" baseline="0" dirty="0"/>
              <a:t> management is the basis of e-commerce and online banking sites. Lets take an example</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19</a:t>
            </a:fld>
            <a:endParaRPr lang="en-CA"/>
          </a:p>
        </p:txBody>
      </p:sp>
    </p:spTree>
    <p:extLst>
      <p:ext uri="{BB962C8B-B14F-4D97-AF65-F5344CB8AC3E}">
        <p14:creationId xmlns:p14="http://schemas.microsoft.com/office/powerpoint/2010/main" val="209538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30sec</a:t>
            </a:r>
          </a:p>
        </p:txBody>
      </p:sp>
      <p:sp>
        <p:nvSpPr>
          <p:cNvPr id="4" name="Slide Number Placeholder 3"/>
          <p:cNvSpPr>
            <a:spLocks noGrp="1"/>
          </p:cNvSpPr>
          <p:nvPr>
            <p:ph type="sldNum" sz="quarter" idx="10"/>
          </p:nvPr>
        </p:nvSpPr>
        <p:spPr/>
        <p:txBody>
          <a:bodyPr/>
          <a:lstStyle/>
          <a:p>
            <a:fld id="{19489B2A-79C9-4ED7-AB6D-1914BB17D13D}" type="slidenum">
              <a:rPr lang="en-CA" smtClean="0"/>
              <a:t>2</a:t>
            </a:fld>
            <a:endParaRPr lang="en-CA" dirty="0"/>
          </a:p>
        </p:txBody>
      </p:sp>
    </p:spTree>
    <p:extLst>
      <p:ext uri="{BB962C8B-B14F-4D97-AF65-F5344CB8AC3E}">
        <p14:creationId xmlns:p14="http://schemas.microsoft.com/office/powerpoint/2010/main" val="1894738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20</a:t>
            </a:fld>
            <a:endParaRPr lang="en-CA"/>
          </a:p>
        </p:txBody>
      </p:sp>
    </p:spTree>
    <p:extLst>
      <p:ext uri="{BB962C8B-B14F-4D97-AF65-F5344CB8AC3E}">
        <p14:creationId xmlns:p14="http://schemas.microsoft.com/office/powerpoint/2010/main" val="4116363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21</a:t>
            </a:fld>
            <a:endParaRPr lang="en-CA"/>
          </a:p>
        </p:txBody>
      </p:sp>
    </p:spTree>
    <p:extLst>
      <p:ext uri="{BB962C8B-B14F-4D97-AF65-F5344CB8AC3E}">
        <p14:creationId xmlns:p14="http://schemas.microsoft.com/office/powerpoint/2010/main" val="2287092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22</a:t>
            </a:fld>
            <a:endParaRPr lang="en-CA"/>
          </a:p>
        </p:txBody>
      </p:sp>
    </p:spTree>
    <p:extLst>
      <p:ext uri="{BB962C8B-B14F-4D97-AF65-F5344CB8AC3E}">
        <p14:creationId xmlns:p14="http://schemas.microsoft.com/office/powerpoint/2010/main" val="2723474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23</a:t>
            </a:fld>
            <a:endParaRPr lang="en-CA"/>
          </a:p>
        </p:txBody>
      </p:sp>
    </p:spTree>
    <p:extLst>
      <p:ext uri="{BB962C8B-B14F-4D97-AF65-F5344CB8AC3E}">
        <p14:creationId xmlns:p14="http://schemas.microsoft.com/office/powerpoint/2010/main" val="67319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 30 – 10.5 - Serializability</a:t>
            </a:r>
            <a:r>
              <a:rPr lang="en-CA" baseline="0" dirty="0"/>
              <a:t> is the effect on the database of any number of transactions executing in parallel must be the same as if they were executed one after another, in some order.</a:t>
            </a:r>
          </a:p>
          <a:p>
            <a:r>
              <a:rPr lang="en-CA" baseline="0" dirty="0"/>
              <a:t>The log is kept on a disk or tape, where it can survive </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24</a:t>
            </a:fld>
            <a:endParaRPr lang="en-CA"/>
          </a:p>
        </p:txBody>
      </p:sp>
    </p:spTree>
    <p:extLst>
      <p:ext uri="{BB962C8B-B14F-4D97-AF65-F5344CB8AC3E}">
        <p14:creationId xmlns:p14="http://schemas.microsoft.com/office/powerpoint/2010/main" val="2097862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 – 11.5 -Providing location transparency required the DBMS research community to investigate new algorithms for distributed</a:t>
            </a:r>
          </a:p>
          <a:p>
            <a:r>
              <a:rPr lang="en-CA" dirty="0"/>
              <a:t>query optimization, concurrency control, crash recovery, and support of multiple copies of data objects for higher performance</a:t>
            </a:r>
          </a:p>
          <a:p>
            <a:r>
              <a:rPr lang="en-CA" dirty="0"/>
              <a:t>and availability.</a:t>
            </a:r>
          </a:p>
        </p:txBody>
      </p:sp>
      <p:sp>
        <p:nvSpPr>
          <p:cNvPr id="4" name="Slide Number Placeholder 3"/>
          <p:cNvSpPr>
            <a:spLocks noGrp="1"/>
          </p:cNvSpPr>
          <p:nvPr>
            <p:ph type="sldNum" sz="quarter" idx="10"/>
          </p:nvPr>
        </p:nvSpPr>
        <p:spPr/>
        <p:txBody>
          <a:bodyPr/>
          <a:lstStyle/>
          <a:p>
            <a:fld id="{19489B2A-79C9-4ED7-AB6D-1914BB17D13D}" type="slidenum">
              <a:rPr lang="en-CA" smtClean="0"/>
              <a:t>25</a:t>
            </a:fld>
            <a:endParaRPr lang="en-CA" dirty="0"/>
          </a:p>
        </p:txBody>
      </p:sp>
    </p:spTree>
    <p:extLst>
      <p:ext uri="{BB962C8B-B14F-4D97-AF65-F5344CB8AC3E}">
        <p14:creationId xmlns:p14="http://schemas.microsoft.com/office/powerpoint/2010/main" val="1692298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9489B2A-79C9-4ED7-AB6D-1914BB17D13D}" type="slidenum">
              <a:rPr lang="en-CA" smtClean="0"/>
              <a:t>26</a:t>
            </a:fld>
            <a:endParaRPr lang="en-CA" dirty="0"/>
          </a:p>
        </p:txBody>
      </p:sp>
    </p:spTree>
    <p:extLst>
      <p:ext uri="{BB962C8B-B14F-4D97-AF65-F5344CB8AC3E}">
        <p14:creationId xmlns:p14="http://schemas.microsoft.com/office/powerpoint/2010/main" val="1774420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27</a:t>
            </a:fld>
            <a:endParaRPr lang="en-CA"/>
          </a:p>
        </p:txBody>
      </p:sp>
    </p:spTree>
    <p:extLst>
      <p:ext uri="{BB962C8B-B14F-4D97-AF65-F5344CB8AC3E}">
        <p14:creationId xmlns:p14="http://schemas.microsoft.com/office/powerpoint/2010/main" val="1120527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2 min 30 secs - Identifying buyer patterns, provide recommendations for buyers.  Multimedia</a:t>
            </a:r>
            <a:r>
              <a:rPr lang="en-CA" baseline="0" dirty="0"/>
              <a:t> data such as images, videos and audio files. NASA has been collecting the satellite images since mid 1900s, allowing relevant search would be a future challenge. 10,000 optical disks for few years worth satellite images. The gene sequence is several billions long. </a:t>
            </a:r>
            <a:r>
              <a:rPr lang="en-CA" baseline="0" dirty="0" err="1"/>
              <a:t>Dept</a:t>
            </a:r>
            <a:r>
              <a:rPr lang="en-CA" baseline="0" dirty="0"/>
              <a:t> stores.</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28</a:t>
            </a:fld>
            <a:endParaRPr lang="en-CA" dirty="0"/>
          </a:p>
        </p:txBody>
      </p:sp>
    </p:spTree>
    <p:extLst>
      <p:ext uri="{BB962C8B-B14F-4D97-AF65-F5344CB8AC3E}">
        <p14:creationId xmlns:p14="http://schemas.microsoft.com/office/powerpoint/2010/main" val="442796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a:t>
            </a:r>
            <a:r>
              <a:rPr lang="en-CA" baseline="0" dirty="0"/>
              <a:t> min – 3.5</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29</a:t>
            </a:fld>
            <a:endParaRPr lang="en-CA" dirty="0"/>
          </a:p>
        </p:txBody>
      </p:sp>
    </p:spTree>
    <p:extLst>
      <p:ext uri="{BB962C8B-B14F-4D97-AF65-F5344CB8AC3E}">
        <p14:creationId xmlns:p14="http://schemas.microsoft.com/office/powerpoint/2010/main" val="252871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9489B2A-79C9-4ED7-AB6D-1914BB17D13D}" type="slidenum">
              <a:rPr lang="en-CA" smtClean="0"/>
              <a:t>3</a:t>
            </a:fld>
            <a:endParaRPr lang="en-CA" dirty="0"/>
          </a:p>
        </p:txBody>
      </p:sp>
    </p:spTree>
    <p:extLst>
      <p:ext uri="{BB962C8B-B14F-4D97-AF65-F5344CB8AC3E}">
        <p14:creationId xmlns:p14="http://schemas.microsoft.com/office/powerpoint/2010/main" val="225319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9489B2A-79C9-4ED7-AB6D-1914BB17D13D}" type="slidenum">
              <a:rPr lang="en-CA" smtClean="0"/>
              <a:t>30</a:t>
            </a:fld>
            <a:endParaRPr lang="en-CA" dirty="0"/>
          </a:p>
        </p:txBody>
      </p:sp>
    </p:spTree>
    <p:extLst>
      <p:ext uri="{BB962C8B-B14F-4D97-AF65-F5344CB8AC3E}">
        <p14:creationId xmlns:p14="http://schemas.microsoft.com/office/powerpoint/2010/main" val="4192152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 30sec - In th</a:t>
            </a:r>
            <a:r>
              <a:rPr lang="en-CA" baseline="0" dirty="0"/>
              <a:t>e 1980s the rule based or expert systems will pre-dominantly used for medical diagnosis. Inference module is an automated reasoning system. If/then/else – declarative rules</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31</a:t>
            </a:fld>
            <a:endParaRPr lang="en-CA" dirty="0"/>
          </a:p>
        </p:txBody>
      </p:sp>
    </p:spTree>
    <p:extLst>
      <p:ext uri="{BB962C8B-B14F-4D97-AF65-F5344CB8AC3E}">
        <p14:creationId xmlns:p14="http://schemas.microsoft.com/office/powerpoint/2010/main" val="1946867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 30 secs – 5 . Terabyte is 10 power 12. </a:t>
            </a:r>
            <a:r>
              <a:rPr lang="en-CA" dirty="0" err="1"/>
              <a:t>Zetta</a:t>
            </a:r>
            <a:r>
              <a:rPr lang="en-CA" baseline="0" dirty="0"/>
              <a:t> byte is 10 power 21.  Exabyte is 10 power 18</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32</a:t>
            </a:fld>
            <a:endParaRPr lang="en-CA" dirty="0"/>
          </a:p>
        </p:txBody>
      </p:sp>
    </p:spTree>
    <p:extLst>
      <p:ext uri="{BB962C8B-B14F-4D97-AF65-F5344CB8AC3E}">
        <p14:creationId xmlns:p14="http://schemas.microsoft.com/office/powerpoint/2010/main" val="3855730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1 mins : Amazon Glacier offers 1GB storage for a cent</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33</a:t>
            </a:fld>
            <a:endParaRPr lang="en-CA" dirty="0"/>
          </a:p>
        </p:txBody>
      </p:sp>
    </p:spTree>
    <p:extLst>
      <p:ext uri="{BB962C8B-B14F-4D97-AF65-F5344CB8AC3E}">
        <p14:creationId xmlns:p14="http://schemas.microsoft.com/office/powerpoint/2010/main" val="1026290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1 min 30 – 6.5Invent of CPU cores happened in the 1990s. Distributed computing such as Hadoop frameworks utilize parallelism concepts.</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34</a:t>
            </a:fld>
            <a:endParaRPr lang="en-CA" dirty="0"/>
          </a:p>
        </p:txBody>
      </p:sp>
    </p:spTree>
    <p:extLst>
      <p:ext uri="{BB962C8B-B14F-4D97-AF65-F5344CB8AC3E}">
        <p14:creationId xmlns:p14="http://schemas.microsoft.com/office/powerpoint/2010/main" val="3109113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1min 30 secs – 8 The Mediator does not warehouse the data--only the information about the data.</a:t>
            </a:r>
          </a:p>
        </p:txBody>
      </p:sp>
      <p:sp>
        <p:nvSpPr>
          <p:cNvPr id="4" name="Slide Number Placeholder 3"/>
          <p:cNvSpPr>
            <a:spLocks noGrp="1"/>
          </p:cNvSpPr>
          <p:nvPr>
            <p:ph type="sldNum" sz="quarter" idx="10"/>
          </p:nvPr>
        </p:nvSpPr>
        <p:spPr/>
        <p:txBody>
          <a:bodyPr/>
          <a:lstStyle/>
          <a:p>
            <a:fld id="{19489B2A-79C9-4ED7-AB6D-1914BB17D13D}" type="slidenum">
              <a:rPr lang="en-CA" smtClean="0"/>
              <a:t>35</a:t>
            </a:fld>
            <a:endParaRPr lang="en-CA" dirty="0"/>
          </a:p>
        </p:txBody>
      </p:sp>
    </p:spTree>
    <p:extLst>
      <p:ext uri="{BB962C8B-B14F-4D97-AF65-F5344CB8AC3E}">
        <p14:creationId xmlns:p14="http://schemas.microsoft.com/office/powerpoint/2010/main" val="3455725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 mins</a:t>
            </a:r>
            <a:r>
              <a:rPr lang="en-CA" baseline="0" dirty="0"/>
              <a:t> – 11 . </a:t>
            </a:r>
            <a:r>
              <a:rPr lang="en-CA" i="1" dirty="0"/>
              <a:t>Wikipedia</a:t>
            </a:r>
            <a:r>
              <a:rPr lang="en-CA" dirty="0"/>
              <a:t> is a Web-based, multi-language, free-content encyclopedia written collaboratively by volunteers</a:t>
            </a:r>
          </a:p>
          <a:p>
            <a:r>
              <a:rPr lang="en-CA" dirty="0"/>
              <a:t>The Human</a:t>
            </a:r>
            <a:r>
              <a:rPr lang="en-CA" baseline="0" dirty="0"/>
              <a:t> Genome Project</a:t>
            </a:r>
            <a:r>
              <a:rPr lang="en-CA" dirty="0"/>
              <a:t> remains the world's largest collaborative biological project. It was formally launched in 1990. determining the sequence that make up human </a:t>
            </a:r>
            <a:r>
              <a:rPr lang="en-CA" dirty="0">
                <a:hlinkClick r:id="rId3" tooltip="DNA"/>
              </a:rPr>
              <a:t>DNA</a:t>
            </a:r>
            <a:r>
              <a:rPr lang="en-CA" dirty="0"/>
              <a:t>, and of identifying and mapping all of the </a:t>
            </a:r>
            <a:r>
              <a:rPr lang="en-CA" dirty="0">
                <a:hlinkClick r:id="rId4" tooltip="Gene"/>
              </a:rPr>
              <a:t>genes</a:t>
            </a:r>
            <a:r>
              <a:rPr lang="en-CA" dirty="0"/>
              <a:t> of the </a:t>
            </a:r>
            <a:r>
              <a:rPr lang="en-CA" dirty="0">
                <a:hlinkClick r:id="rId5" tooltip="Human genome"/>
              </a:rPr>
              <a:t>human genome</a:t>
            </a:r>
            <a:r>
              <a:rPr lang="en-CA" dirty="0"/>
              <a:t> from both a physical and a functional standpoint. Many people are constantly improving Wikipedia, making thousands of changes per hour. Since its creation in 2001, </a:t>
            </a:r>
            <a:r>
              <a:rPr lang="en-CA" dirty="0">
                <a:hlinkClick r:id="rId6" tooltip="Wikipedia"/>
              </a:rPr>
              <a:t>Wikipedia</a:t>
            </a:r>
            <a:r>
              <a:rPr lang="en-CA" dirty="0"/>
              <a:t> has grown rapidly into one of the </a:t>
            </a:r>
            <a:r>
              <a:rPr lang="en-CA" dirty="0">
                <a:hlinkClick r:id="rId7" tooltip="Wikipedia:Size of Wikipedia"/>
              </a:rPr>
              <a:t>largest</a:t>
            </a:r>
            <a:r>
              <a:rPr lang="en-CA" dirty="0"/>
              <a:t> reference </a:t>
            </a:r>
            <a:r>
              <a:rPr lang="en-CA" dirty="0">
                <a:hlinkClick r:id="rId8" tooltip="Website"/>
              </a:rPr>
              <a:t>websites</a:t>
            </a:r>
            <a:r>
              <a:rPr lang="en-CA" dirty="0"/>
              <a:t>, </a:t>
            </a:r>
          </a:p>
        </p:txBody>
      </p:sp>
      <p:sp>
        <p:nvSpPr>
          <p:cNvPr id="4" name="Slide Number Placeholder 3"/>
          <p:cNvSpPr>
            <a:spLocks noGrp="1"/>
          </p:cNvSpPr>
          <p:nvPr>
            <p:ph type="sldNum" sz="quarter" idx="10"/>
          </p:nvPr>
        </p:nvSpPr>
        <p:spPr/>
        <p:txBody>
          <a:bodyPr/>
          <a:lstStyle/>
          <a:p>
            <a:fld id="{19489B2A-79C9-4ED7-AB6D-1914BB17D13D}" type="slidenum">
              <a:rPr lang="en-CA" smtClean="0"/>
              <a:t>36</a:t>
            </a:fld>
            <a:endParaRPr lang="en-CA" dirty="0"/>
          </a:p>
        </p:txBody>
      </p:sp>
    </p:spTree>
    <p:extLst>
      <p:ext uri="{BB962C8B-B14F-4D97-AF65-F5344CB8AC3E}">
        <p14:creationId xmlns:p14="http://schemas.microsoft.com/office/powerpoint/2010/main" val="2486306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9489B2A-79C9-4ED7-AB6D-1914BB17D13D}" type="slidenum">
              <a:rPr lang="en-CA" smtClean="0"/>
              <a:t>37</a:t>
            </a:fld>
            <a:endParaRPr lang="en-CA" dirty="0"/>
          </a:p>
        </p:txBody>
      </p:sp>
    </p:spTree>
    <p:extLst>
      <p:ext uri="{BB962C8B-B14F-4D97-AF65-F5344CB8AC3E}">
        <p14:creationId xmlns:p14="http://schemas.microsoft.com/office/powerpoint/2010/main" val="2344369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29">
              <a:defRPr/>
            </a:pPr>
            <a:r>
              <a:rPr lang="en-CA" dirty="0">
                <a:latin typeface="Times New Roman" panose="02020603050405020304" pitchFamily="18" charset="0"/>
              </a:rPr>
              <a:t>1 min – 12 . This paper makes a great effort in explaining the database research contributions prior to 1990s. The heterogeneous data modeling issues exist since the beginning of databases. </a:t>
            </a:r>
            <a:r>
              <a:rPr lang="en-CA" dirty="0" err="1">
                <a:latin typeface="Times New Roman" panose="02020603050405020304" pitchFamily="18" charset="0"/>
              </a:rPr>
              <a:t>Youtube</a:t>
            </a:r>
            <a:r>
              <a:rPr lang="en-CA" dirty="0">
                <a:latin typeface="Times New Roman" panose="02020603050405020304" pitchFamily="18" charset="0"/>
              </a:rPr>
              <a:t> Netflix for multimedia database. </a:t>
            </a:r>
            <a:r>
              <a:rPr lang="en-CA" dirty="0"/>
              <a:t>, Microsoft picked on XML as an alternative approach to the interoperability puzzle, and became XML’s greatest advocate</a:t>
            </a:r>
            <a:endParaRPr lang="en-CA" dirty="0">
              <a:latin typeface="Times New Roman" panose="02020603050405020304" pitchFamily="18" charset="0"/>
            </a:endParaRPr>
          </a:p>
          <a:p>
            <a:pPr defTabSz="966529">
              <a:defRPr/>
            </a:pPr>
            <a:endParaRPr lang="en-CA" dirty="0">
              <a:latin typeface="Times New Roman" panose="02020603050405020304" pitchFamily="18" charset="0"/>
            </a:endParaRPr>
          </a:p>
          <a:p>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38</a:t>
            </a:fld>
            <a:endParaRPr lang="en-CA" dirty="0"/>
          </a:p>
        </p:txBody>
      </p:sp>
    </p:spTree>
    <p:extLst>
      <p:ext uri="{BB962C8B-B14F-4D97-AF65-F5344CB8AC3E}">
        <p14:creationId xmlns:p14="http://schemas.microsoft.com/office/powerpoint/2010/main" val="11115512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9489B2A-79C9-4ED7-AB6D-1914BB17D13D}" type="slidenum">
              <a:rPr lang="en-CA" smtClean="0"/>
              <a:t>39</a:t>
            </a:fld>
            <a:endParaRPr lang="en-CA" dirty="0"/>
          </a:p>
        </p:txBody>
      </p:sp>
    </p:spTree>
    <p:extLst>
      <p:ext uri="{BB962C8B-B14F-4D97-AF65-F5344CB8AC3E}">
        <p14:creationId xmlns:p14="http://schemas.microsoft.com/office/powerpoint/2010/main" val="94556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a:t>
            </a:r>
            <a:r>
              <a:rPr lang="en-CA" baseline="0" dirty="0"/>
              <a:t>: </a:t>
            </a:r>
            <a:r>
              <a:rPr lang="en-CA" dirty="0"/>
              <a:t>This</a:t>
            </a:r>
            <a:r>
              <a:rPr lang="en-CA" baseline="0" dirty="0"/>
              <a:t> paper was released in year 1991. In the beginning of 1990s, the research funding for databases was being moved to other research projects, as it was considered that the database technology has become mature. This paper shows the evolution of databases &amp; the technological advancements due to database research. The paper suggests database research that could support the industry advances.</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4</a:t>
            </a:fld>
            <a:endParaRPr lang="en-CA"/>
          </a:p>
        </p:txBody>
      </p:sp>
    </p:spTree>
    <p:extLst>
      <p:ext uri="{BB962C8B-B14F-4D97-AF65-F5344CB8AC3E}">
        <p14:creationId xmlns:p14="http://schemas.microsoft.com/office/powerpoint/2010/main" val="148722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9489B2A-79C9-4ED7-AB6D-1914BB17D13D}" type="slidenum">
              <a:rPr lang="en-CA" smtClean="0"/>
              <a:t>5</a:t>
            </a:fld>
            <a:endParaRPr lang="en-CA" dirty="0"/>
          </a:p>
        </p:txBody>
      </p:sp>
    </p:spTree>
    <p:extLst>
      <p:ext uri="{BB962C8B-B14F-4D97-AF65-F5344CB8AC3E}">
        <p14:creationId xmlns:p14="http://schemas.microsoft.com/office/powerpoint/2010/main" val="246308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min – 2.5</a:t>
            </a:r>
          </a:p>
        </p:txBody>
      </p:sp>
      <p:sp>
        <p:nvSpPr>
          <p:cNvPr id="4" name="Slide Number Placeholder 3"/>
          <p:cNvSpPr>
            <a:spLocks noGrp="1"/>
          </p:cNvSpPr>
          <p:nvPr>
            <p:ph type="sldNum" sz="quarter" idx="10"/>
          </p:nvPr>
        </p:nvSpPr>
        <p:spPr/>
        <p:txBody>
          <a:bodyPr/>
          <a:lstStyle/>
          <a:p>
            <a:fld id="{19489B2A-79C9-4ED7-AB6D-1914BB17D13D}" type="slidenum">
              <a:rPr lang="en-CA" smtClean="0"/>
              <a:t>6</a:t>
            </a:fld>
            <a:endParaRPr lang="en-CA"/>
          </a:p>
        </p:txBody>
      </p:sp>
    </p:spTree>
    <p:extLst>
      <p:ext uri="{BB962C8B-B14F-4D97-AF65-F5344CB8AC3E}">
        <p14:creationId xmlns:p14="http://schemas.microsoft.com/office/powerpoint/2010/main" val="2374833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29">
              <a:defRPr/>
            </a:pPr>
            <a:r>
              <a:rPr lang="en-CA" dirty="0"/>
              <a:t>30</a:t>
            </a:r>
            <a:r>
              <a:rPr lang="en-CA" baseline="0" dirty="0"/>
              <a:t> secs - 3 </a:t>
            </a:r>
            <a:r>
              <a:rPr lang="en-CA" dirty="0"/>
              <a:t>Lieutenant</a:t>
            </a:r>
            <a:r>
              <a:rPr lang="en-CA" baseline="0" dirty="0"/>
              <a:t> Commander </a:t>
            </a:r>
            <a:r>
              <a:rPr lang="en-CA" dirty="0"/>
              <a:t>Data also has a storage capacity of 100 </a:t>
            </a:r>
            <a:r>
              <a:rPr lang="en-CA" dirty="0">
                <a:hlinkClick r:id="rId3" tooltip="Petabytes"/>
              </a:rPr>
              <a:t>PB</a:t>
            </a:r>
            <a:r>
              <a:rPr lang="en-CA" dirty="0"/>
              <a:t>. Even if his</a:t>
            </a:r>
            <a:r>
              <a:rPr lang="en-CA" baseline="0" dirty="0"/>
              <a:t> memory was lost, the information would be lost, if its not stored in databases.  Databases is the basis of advances in all type of industries.</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7</a:t>
            </a:fld>
            <a:endParaRPr lang="en-CA"/>
          </a:p>
        </p:txBody>
      </p:sp>
    </p:spTree>
    <p:extLst>
      <p:ext uri="{BB962C8B-B14F-4D97-AF65-F5344CB8AC3E}">
        <p14:creationId xmlns:p14="http://schemas.microsoft.com/office/powerpoint/2010/main" val="3341234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29">
              <a:defRPr/>
            </a:pPr>
            <a:r>
              <a:rPr lang="en-CA" dirty="0"/>
              <a:t>1 min</a:t>
            </a:r>
            <a:r>
              <a:rPr lang="en-CA" baseline="0" dirty="0"/>
              <a:t>s - 4 </a:t>
            </a:r>
            <a:r>
              <a:rPr lang="en-CA" dirty="0"/>
              <a:t>Lieutenant</a:t>
            </a:r>
            <a:r>
              <a:rPr lang="en-CA" baseline="0" dirty="0"/>
              <a:t> Commander </a:t>
            </a:r>
            <a:r>
              <a:rPr lang="en-CA" dirty="0"/>
              <a:t>Data also has a storage capacity of 100 </a:t>
            </a:r>
            <a:r>
              <a:rPr lang="en-CA" dirty="0">
                <a:hlinkClick r:id="rId3" tooltip="Petabytes"/>
              </a:rPr>
              <a:t>PB</a:t>
            </a:r>
            <a:r>
              <a:rPr lang="en-CA" dirty="0"/>
              <a:t>. Even if his</a:t>
            </a:r>
            <a:r>
              <a:rPr lang="en-CA" baseline="0" dirty="0"/>
              <a:t> memory was lost, the information would be lost, if its not stored in databases.  Databases is the basis of advances in all type of industries.</a:t>
            </a:r>
            <a:endParaRPr lang="en-CA" dirty="0"/>
          </a:p>
        </p:txBody>
      </p:sp>
      <p:sp>
        <p:nvSpPr>
          <p:cNvPr id="4" name="Slide Number Placeholder 3"/>
          <p:cNvSpPr>
            <a:spLocks noGrp="1"/>
          </p:cNvSpPr>
          <p:nvPr>
            <p:ph type="sldNum" sz="quarter" idx="10"/>
          </p:nvPr>
        </p:nvSpPr>
        <p:spPr/>
        <p:txBody>
          <a:bodyPr/>
          <a:lstStyle/>
          <a:p>
            <a:fld id="{19489B2A-79C9-4ED7-AB6D-1914BB17D13D}" type="slidenum">
              <a:rPr lang="en-CA" smtClean="0"/>
              <a:t>8</a:t>
            </a:fld>
            <a:endParaRPr lang="en-CA"/>
          </a:p>
        </p:txBody>
      </p:sp>
    </p:spTree>
    <p:extLst>
      <p:ext uri="{BB962C8B-B14F-4D97-AF65-F5344CB8AC3E}">
        <p14:creationId xmlns:p14="http://schemas.microsoft.com/office/powerpoint/2010/main" val="1478965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1 min. 5 . Relational vs Non relational databases will be discussed in the later sections of the presentation. At the time in year</a:t>
            </a:r>
            <a:r>
              <a:rPr lang="en-CA" b="0" baseline="0" dirty="0"/>
              <a:t> 1991, according to the paper, the information services industry was estimated at $10 billion/year for US alone.</a:t>
            </a:r>
            <a:endParaRPr lang="en-CA" b="0" dirty="0"/>
          </a:p>
        </p:txBody>
      </p:sp>
      <p:sp>
        <p:nvSpPr>
          <p:cNvPr id="4" name="Slide Number Placeholder 3"/>
          <p:cNvSpPr>
            <a:spLocks noGrp="1"/>
          </p:cNvSpPr>
          <p:nvPr>
            <p:ph type="sldNum" sz="quarter" idx="10"/>
          </p:nvPr>
        </p:nvSpPr>
        <p:spPr/>
        <p:txBody>
          <a:bodyPr/>
          <a:lstStyle/>
          <a:p>
            <a:fld id="{19489B2A-79C9-4ED7-AB6D-1914BB17D13D}" type="slidenum">
              <a:rPr lang="en-CA" smtClean="0"/>
              <a:t>9</a:t>
            </a:fld>
            <a:endParaRPr lang="en-CA"/>
          </a:p>
        </p:txBody>
      </p:sp>
    </p:spTree>
    <p:extLst>
      <p:ext uri="{BB962C8B-B14F-4D97-AF65-F5344CB8AC3E}">
        <p14:creationId xmlns:p14="http://schemas.microsoft.com/office/powerpoint/2010/main" val="376295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E3C1D9D7-F9A6-4A1B-AF67-20761FD28E4C}" type="datetime1">
              <a:rPr lang="en-CA" smtClean="0"/>
              <a:t>2017-01-18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386887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414A7DC-4BD8-4FAE-8814-A0646756999B}" type="datetime1">
              <a:rPr lang="en-CA" smtClean="0"/>
              <a:t>2017-01-18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185676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B7B02D1-4CF8-487D-806D-025C15C67D87}" type="datetime1">
              <a:rPr lang="en-CA" smtClean="0"/>
              <a:t>2017-01-18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241792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5E441E6-616B-49B9-BB0A-41063BAB840C}" type="datetime1">
              <a:rPr lang="en-CA" smtClean="0"/>
              <a:t>2017-01-18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31688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411B8E-C951-4CB5-A41F-E5359E26CC75}" type="datetime1">
              <a:rPr lang="en-CA" smtClean="0"/>
              <a:t>2017-01-18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60205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3751B78E-A7D0-4D6C-93B4-1B54EDA924D7}" type="datetime1">
              <a:rPr lang="en-CA" smtClean="0"/>
              <a:t>2017-01-18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369843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E8B10E27-1540-4C6C-84EF-D614D0E71B0C}" type="datetime1">
              <a:rPr lang="en-CA" smtClean="0"/>
              <a:t>2017-01-18</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184550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7C2B606A-7ADB-4718-90E8-B2953380F14A}" type="datetime1">
              <a:rPr lang="en-CA" smtClean="0"/>
              <a:t>2017-01-18</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54430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68767-2FA5-428F-BCC3-5733AE70D32F}" type="datetime1">
              <a:rPr lang="en-CA" smtClean="0"/>
              <a:t>2017-01-18</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267138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C8A2F8-CC54-445F-8D09-EAE0DC84C996}" type="datetime1">
              <a:rPr lang="en-CA" smtClean="0"/>
              <a:t>2017-01-18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17900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7F7B47-1C0E-4C7E-8700-028ABFFD4DC6}" type="datetime1">
              <a:rPr lang="en-CA" smtClean="0"/>
              <a:t>2017-01-18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DC65F28-4AC7-4F10-B6CC-3178A6A08F62}" type="slidenum">
              <a:rPr lang="en-CA" smtClean="0"/>
              <a:t>‹#›</a:t>
            </a:fld>
            <a:endParaRPr lang="en-CA" dirty="0"/>
          </a:p>
        </p:txBody>
      </p:sp>
    </p:spTree>
    <p:extLst>
      <p:ext uri="{BB962C8B-B14F-4D97-AF65-F5344CB8AC3E}">
        <p14:creationId xmlns:p14="http://schemas.microsoft.com/office/powerpoint/2010/main" val="166996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E1EA8-2CEA-4B50-AFD3-AAF5DBFBFBCC}" type="datetime1">
              <a:rPr lang="en-CA" smtClean="0"/>
              <a:t>2017-01-18</a:t>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65F28-4AC7-4F10-B6CC-3178A6A08F62}" type="slidenum">
              <a:rPr lang="en-CA" smtClean="0"/>
              <a:t>‹#›</a:t>
            </a:fld>
            <a:endParaRPr lang="en-CA" dirty="0"/>
          </a:p>
        </p:txBody>
      </p:sp>
    </p:spTree>
    <p:extLst>
      <p:ext uri="{BB962C8B-B14F-4D97-AF65-F5344CB8AC3E}">
        <p14:creationId xmlns:p14="http://schemas.microsoft.com/office/powerpoint/2010/main" val="107134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db-engines.com/" TargetMode="Externa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1.gif"/><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people.scs.carleton.ca/~bertossi/talks/dublin08.pdf"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MyQzjba1beA"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infoworld.com/article/2916057/open-source-software/open-source-threatens-to-eat-the-database-marke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510" y="264234"/>
            <a:ext cx="10236591" cy="2387600"/>
          </a:xfrm>
        </p:spPr>
        <p:txBody>
          <a:bodyPr/>
          <a:lstStyle/>
          <a:p>
            <a:r>
              <a:rPr lang="en-CA" dirty="0"/>
              <a:t>Database Systems: Achievements and Opportunities</a:t>
            </a:r>
          </a:p>
        </p:txBody>
      </p:sp>
      <p:sp>
        <p:nvSpPr>
          <p:cNvPr id="3" name="Subtitle 2"/>
          <p:cNvSpPr>
            <a:spLocks noGrp="1"/>
          </p:cNvSpPr>
          <p:nvPr>
            <p:ph type="subTitle" idx="1"/>
          </p:nvPr>
        </p:nvSpPr>
        <p:spPr>
          <a:xfrm>
            <a:off x="1608406" y="3573902"/>
            <a:ext cx="9144000" cy="1655762"/>
          </a:xfrm>
        </p:spPr>
        <p:txBody>
          <a:bodyPr>
            <a:normAutofit/>
          </a:bodyPr>
          <a:lstStyle/>
          <a:p>
            <a:r>
              <a:rPr lang="en-CA" sz="3200" dirty="0" err="1"/>
              <a:t>Avi</a:t>
            </a:r>
            <a:r>
              <a:rPr lang="en-CA" sz="3200" dirty="0"/>
              <a:t> </a:t>
            </a:r>
            <a:r>
              <a:rPr lang="en-CA" sz="3200" dirty="0" err="1"/>
              <a:t>Silberschatz</a:t>
            </a:r>
            <a:r>
              <a:rPr lang="en-CA" sz="3200" dirty="0"/>
              <a:t>, Michael </a:t>
            </a:r>
            <a:r>
              <a:rPr lang="en-CA" sz="3200" dirty="0" err="1"/>
              <a:t>Stonebraker</a:t>
            </a:r>
            <a:r>
              <a:rPr lang="en-CA" sz="3200" dirty="0"/>
              <a:t>, Jeff Ullman</a:t>
            </a:r>
          </a:p>
          <a:p>
            <a:r>
              <a:rPr lang="en-CA" sz="2800" dirty="0"/>
              <a:t>October 1991</a:t>
            </a:r>
          </a:p>
        </p:txBody>
      </p:sp>
      <p:sp>
        <p:nvSpPr>
          <p:cNvPr id="4" name="Subtitle 2"/>
          <p:cNvSpPr txBox="1">
            <a:spLocks/>
          </p:cNvSpPr>
          <p:nvPr/>
        </p:nvSpPr>
        <p:spPr>
          <a:xfrm>
            <a:off x="1608406" y="5385628"/>
            <a:ext cx="9144000" cy="4810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a:t>By Uzma Ali</a:t>
            </a:r>
            <a:endParaRPr lang="en-CA" sz="1800" dirty="0"/>
          </a:p>
        </p:txBody>
      </p:sp>
      <p:sp>
        <p:nvSpPr>
          <p:cNvPr id="6" name="Slide Number Placeholder 5"/>
          <p:cNvSpPr>
            <a:spLocks noGrp="1"/>
          </p:cNvSpPr>
          <p:nvPr>
            <p:ph type="sldNum" sz="quarter" idx="12"/>
          </p:nvPr>
        </p:nvSpPr>
        <p:spPr/>
        <p:txBody>
          <a:bodyPr/>
          <a:lstStyle/>
          <a:p>
            <a:fld id="{1DC65F28-4AC7-4F10-B6CC-3178A6A08F62}" type="slidenum">
              <a:rPr lang="en-CA" smtClean="0"/>
              <a:t>1</a:t>
            </a:fld>
            <a:endParaRPr lang="en-CA" dirty="0"/>
          </a:p>
        </p:txBody>
      </p:sp>
    </p:spTree>
    <p:extLst>
      <p:ext uri="{BB962C8B-B14F-4D97-AF65-F5344CB8AC3E}">
        <p14:creationId xmlns:p14="http://schemas.microsoft.com/office/powerpoint/2010/main" val="7891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Database Research vs Commercialization</a:t>
            </a:r>
          </a:p>
        </p:txBody>
      </p:sp>
      <p:sp>
        <p:nvSpPr>
          <p:cNvPr id="31" name="Rectangle 30"/>
          <p:cNvSpPr/>
          <p:nvPr/>
        </p:nvSpPr>
        <p:spPr>
          <a:xfrm>
            <a:off x="330479" y="584200"/>
            <a:ext cx="5936566" cy="5714999"/>
          </a:xfrm>
          <a:prstGeom prst="rect">
            <a:avLst/>
          </a:prstGeom>
          <a:noFill/>
        </p:spPr>
      </p:sp>
      <p:grpSp>
        <p:nvGrpSpPr>
          <p:cNvPr id="51" name="Group 50"/>
          <p:cNvGrpSpPr/>
          <p:nvPr/>
        </p:nvGrpSpPr>
        <p:grpSpPr>
          <a:xfrm>
            <a:off x="7550113" y="3331533"/>
            <a:ext cx="3629616" cy="1340952"/>
            <a:chOff x="2044173" y="3399872"/>
            <a:chExt cx="3629616" cy="1340952"/>
          </a:xfrm>
        </p:grpSpPr>
        <p:grpSp>
          <p:nvGrpSpPr>
            <p:cNvPr id="50" name="Group 49"/>
            <p:cNvGrpSpPr/>
            <p:nvPr/>
          </p:nvGrpSpPr>
          <p:grpSpPr>
            <a:xfrm>
              <a:off x="2044173" y="4429252"/>
              <a:ext cx="577034" cy="311572"/>
              <a:chOff x="2044173" y="4429252"/>
              <a:chExt cx="577034" cy="311572"/>
            </a:xfrm>
          </p:grpSpPr>
          <p:sp>
            <p:nvSpPr>
              <p:cNvPr id="32" name="Oval 31"/>
              <p:cNvSpPr/>
              <p:nvPr/>
            </p:nvSpPr>
            <p:spPr>
              <a:xfrm>
                <a:off x="2502476" y="4429252"/>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sp>
          <p:sp>
            <p:nvSpPr>
              <p:cNvPr id="33" name="Oval 32"/>
              <p:cNvSpPr/>
              <p:nvPr/>
            </p:nvSpPr>
            <p:spPr>
              <a:xfrm>
                <a:off x="2278667" y="4536991"/>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24660"/>
                  <a:satOff val="470"/>
                  <a:lumOff val="2078"/>
                  <a:alphaOff val="0"/>
                </a:schemeClr>
              </a:lnRef>
              <a:fillRef idx="1">
                <a:schemeClr val="accent1">
                  <a:shade val="80000"/>
                  <a:hueOff val="24660"/>
                  <a:satOff val="470"/>
                  <a:lumOff val="2078"/>
                  <a:alphaOff val="0"/>
                </a:schemeClr>
              </a:fillRef>
              <a:effectRef idx="2">
                <a:schemeClr val="accent1">
                  <a:shade val="80000"/>
                  <a:hueOff val="24660"/>
                  <a:satOff val="470"/>
                  <a:lumOff val="2078"/>
                  <a:alphaOff val="0"/>
                </a:schemeClr>
              </a:effectRef>
              <a:fontRef idx="minor">
                <a:schemeClr val="lt1"/>
              </a:fontRef>
            </p:style>
          </p:sp>
          <p:sp>
            <p:nvSpPr>
              <p:cNvPr id="34" name="Oval 33"/>
              <p:cNvSpPr/>
              <p:nvPr/>
            </p:nvSpPr>
            <p:spPr>
              <a:xfrm>
                <a:off x="2044173" y="4622093"/>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49321"/>
                  <a:satOff val="941"/>
                  <a:lumOff val="4155"/>
                  <a:alphaOff val="0"/>
                </a:schemeClr>
              </a:lnRef>
              <a:fillRef idx="1">
                <a:schemeClr val="accent1">
                  <a:shade val="80000"/>
                  <a:hueOff val="49321"/>
                  <a:satOff val="941"/>
                  <a:lumOff val="4155"/>
                  <a:alphaOff val="0"/>
                </a:schemeClr>
              </a:fillRef>
              <a:effectRef idx="2">
                <a:schemeClr val="accent1">
                  <a:shade val="80000"/>
                  <a:hueOff val="49321"/>
                  <a:satOff val="941"/>
                  <a:lumOff val="4155"/>
                  <a:alphaOff val="0"/>
                </a:schemeClr>
              </a:effectRef>
              <a:fontRef idx="minor">
                <a:schemeClr val="lt1"/>
              </a:fontRef>
            </p:style>
          </p:sp>
        </p:grpSp>
        <p:sp>
          <p:nvSpPr>
            <p:cNvPr id="46" name="Freeform 45"/>
            <p:cNvSpPr/>
            <p:nvPr/>
          </p:nvSpPr>
          <p:spPr>
            <a:xfrm>
              <a:off x="3112755" y="3983039"/>
              <a:ext cx="2561034" cy="686681"/>
            </a:xfrm>
            <a:custGeom>
              <a:avLst/>
              <a:gdLst>
                <a:gd name="connsiteX0" fmla="*/ 0 w 2561034"/>
                <a:gd name="connsiteY0" fmla="*/ 114449 h 686681"/>
                <a:gd name="connsiteX1" fmla="*/ 114449 w 2561034"/>
                <a:gd name="connsiteY1" fmla="*/ 0 h 686681"/>
                <a:gd name="connsiteX2" fmla="*/ 2446585 w 2561034"/>
                <a:gd name="connsiteY2" fmla="*/ 0 h 686681"/>
                <a:gd name="connsiteX3" fmla="*/ 2561034 w 2561034"/>
                <a:gd name="connsiteY3" fmla="*/ 114449 h 686681"/>
                <a:gd name="connsiteX4" fmla="*/ 2561034 w 2561034"/>
                <a:gd name="connsiteY4" fmla="*/ 572232 h 686681"/>
                <a:gd name="connsiteX5" fmla="*/ 2446585 w 2561034"/>
                <a:gd name="connsiteY5" fmla="*/ 686681 h 686681"/>
                <a:gd name="connsiteX6" fmla="*/ 114449 w 2561034"/>
                <a:gd name="connsiteY6" fmla="*/ 686681 h 686681"/>
                <a:gd name="connsiteX7" fmla="*/ 0 w 2561034"/>
                <a:gd name="connsiteY7" fmla="*/ 572232 h 686681"/>
                <a:gd name="connsiteX8" fmla="*/ 0 w 2561034"/>
                <a:gd name="connsiteY8" fmla="*/ 114449 h 68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034" h="686681">
                  <a:moveTo>
                    <a:pt x="0" y="114449"/>
                  </a:moveTo>
                  <a:cubicBezTo>
                    <a:pt x="0" y="51241"/>
                    <a:pt x="51241" y="0"/>
                    <a:pt x="114449" y="0"/>
                  </a:cubicBezTo>
                  <a:lnTo>
                    <a:pt x="2446585" y="0"/>
                  </a:lnTo>
                  <a:cubicBezTo>
                    <a:pt x="2509793" y="0"/>
                    <a:pt x="2561034" y="51241"/>
                    <a:pt x="2561034" y="114449"/>
                  </a:cubicBezTo>
                  <a:lnTo>
                    <a:pt x="2561034" y="572232"/>
                  </a:lnTo>
                  <a:cubicBezTo>
                    <a:pt x="2561034" y="635440"/>
                    <a:pt x="2509793" y="686681"/>
                    <a:pt x="2446585" y="686681"/>
                  </a:cubicBezTo>
                  <a:lnTo>
                    <a:pt x="114449" y="686681"/>
                  </a:lnTo>
                  <a:cubicBezTo>
                    <a:pt x="51241" y="686681"/>
                    <a:pt x="0" y="635440"/>
                    <a:pt x="0" y="572232"/>
                  </a:cubicBezTo>
                  <a:lnTo>
                    <a:pt x="0" y="114449"/>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80000"/>
                <a:hueOff val="135632"/>
                <a:satOff val="2588"/>
                <a:lumOff val="11428"/>
                <a:alphaOff val="0"/>
              </a:schemeClr>
            </a:fillRef>
            <a:effectRef idx="2">
              <a:schemeClr val="accent1">
                <a:shade val="80000"/>
                <a:hueOff val="135632"/>
                <a:satOff val="2588"/>
                <a:lumOff val="11428"/>
                <a:alphaOff val="0"/>
              </a:schemeClr>
            </a:effectRef>
            <a:fontRef idx="minor">
              <a:schemeClr val="lt1"/>
            </a:fontRef>
          </p:style>
          <p:txBody>
            <a:bodyPr spcFirstLastPara="0" vert="horz" wrap="square" lIns="575607" tIns="90671" rIns="90671" bIns="90671"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1970s</a:t>
              </a:r>
              <a:br>
                <a:rPr lang="en-US" sz="1500" kern="1200" dirty="0">
                  <a:solidFill>
                    <a:schemeClr val="tx1"/>
                  </a:solidFill>
                </a:rPr>
              </a:br>
              <a:r>
                <a:rPr lang="en-US" sz="1500" kern="1200" dirty="0">
                  <a:solidFill>
                    <a:schemeClr val="tx1"/>
                  </a:solidFill>
                </a:rPr>
                <a:t>Relational Databases</a:t>
              </a:r>
            </a:p>
          </p:txBody>
        </p:sp>
        <p:sp>
          <p:nvSpPr>
            <p:cNvPr id="47" name="Oval 46"/>
            <p:cNvSpPr/>
            <p:nvPr/>
          </p:nvSpPr>
          <p:spPr>
            <a:xfrm>
              <a:off x="2449724" y="3399872"/>
              <a:ext cx="1093349" cy="1007031"/>
            </a:xfrm>
            <a:prstGeom prst="ellipse">
              <a:avLst/>
            </a:prstGeom>
            <a:blipFill>
              <a:blip r:embed="rId3">
                <a:extLst>
                  <a:ext uri="{28A0092B-C50C-407E-A947-70E740481C1C}">
                    <a14:useLocalDpi xmlns:a14="http://schemas.microsoft.com/office/drawing/2010/main" val="0"/>
                  </a:ext>
                </a:extLst>
              </a:blip>
              <a:srcRec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36168"/>
                <a:satOff val="-1390"/>
                <a:lumOff val="4885"/>
                <a:alphaOff val="0"/>
              </a:schemeClr>
            </a:effectRef>
            <a:fontRef idx="minor">
              <a:schemeClr val="lt1">
                <a:hueOff val="0"/>
                <a:satOff val="0"/>
                <a:lumOff val="0"/>
                <a:alphaOff val="0"/>
              </a:schemeClr>
            </a:fontRef>
          </p:style>
        </p:sp>
      </p:grpSp>
      <p:grpSp>
        <p:nvGrpSpPr>
          <p:cNvPr id="80" name="Group 79"/>
          <p:cNvGrpSpPr/>
          <p:nvPr/>
        </p:nvGrpSpPr>
        <p:grpSpPr>
          <a:xfrm>
            <a:off x="8756875" y="1253659"/>
            <a:ext cx="3179173" cy="2198059"/>
            <a:chOff x="3250935" y="1321998"/>
            <a:chExt cx="3179173" cy="2198059"/>
          </a:xfrm>
        </p:grpSpPr>
        <p:sp>
          <p:nvSpPr>
            <p:cNvPr id="39" name="Oval 38"/>
            <p:cNvSpPr/>
            <p:nvPr/>
          </p:nvSpPr>
          <p:spPr>
            <a:xfrm>
              <a:off x="3752717" y="1321998"/>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172622"/>
                <a:satOff val="3293"/>
                <a:lumOff val="14544"/>
                <a:alphaOff val="0"/>
              </a:schemeClr>
            </a:lnRef>
            <a:fillRef idx="1">
              <a:schemeClr val="accent1">
                <a:shade val="80000"/>
                <a:hueOff val="172622"/>
                <a:satOff val="3293"/>
                <a:lumOff val="14544"/>
                <a:alphaOff val="0"/>
              </a:schemeClr>
            </a:fillRef>
            <a:effectRef idx="2">
              <a:schemeClr val="accent1">
                <a:shade val="80000"/>
                <a:hueOff val="172622"/>
                <a:satOff val="3293"/>
                <a:lumOff val="14544"/>
                <a:alphaOff val="0"/>
              </a:schemeClr>
            </a:effectRef>
            <a:fontRef idx="minor">
              <a:schemeClr val="lt1"/>
            </a:fontRef>
          </p:style>
        </p:sp>
        <p:grpSp>
          <p:nvGrpSpPr>
            <p:cNvPr id="52" name="Group 51"/>
            <p:cNvGrpSpPr/>
            <p:nvPr/>
          </p:nvGrpSpPr>
          <p:grpSpPr>
            <a:xfrm>
              <a:off x="3250935" y="1426803"/>
              <a:ext cx="3179173" cy="2093254"/>
              <a:chOff x="3250935" y="1426803"/>
              <a:chExt cx="3179173" cy="2093254"/>
            </a:xfrm>
          </p:grpSpPr>
          <p:sp>
            <p:nvSpPr>
              <p:cNvPr id="35" name="Oval 34"/>
              <p:cNvSpPr/>
              <p:nvPr/>
            </p:nvSpPr>
            <p:spPr>
              <a:xfrm>
                <a:off x="3576994" y="3182074"/>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73981"/>
                  <a:satOff val="1411"/>
                  <a:lumOff val="6233"/>
                  <a:alphaOff val="0"/>
                </a:schemeClr>
              </a:lnRef>
              <a:fillRef idx="1">
                <a:schemeClr val="accent1">
                  <a:shade val="80000"/>
                  <a:hueOff val="73981"/>
                  <a:satOff val="1411"/>
                  <a:lumOff val="6233"/>
                  <a:alphaOff val="0"/>
                </a:schemeClr>
              </a:fillRef>
              <a:effectRef idx="2">
                <a:schemeClr val="accent1">
                  <a:shade val="80000"/>
                  <a:hueOff val="73981"/>
                  <a:satOff val="1411"/>
                  <a:lumOff val="6233"/>
                  <a:alphaOff val="0"/>
                </a:schemeClr>
              </a:effectRef>
              <a:fontRef idx="minor">
                <a:schemeClr val="lt1"/>
              </a:fontRef>
            </p:style>
          </p:sp>
          <p:sp>
            <p:nvSpPr>
              <p:cNvPr id="36" name="Oval 35"/>
              <p:cNvSpPr/>
              <p:nvPr/>
            </p:nvSpPr>
            <p:spPr>
              <a:xfrm>
                <a:off x="3486759" y="3401326"/>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98641"/>
                  <a:satOff val="1882"/>
                  <a:lumOff val="8311"/>
                  <a:alphaOff val="0"/>
                </a:schemeClr>
              </a:lnRef>
              <a:fillRef idx="1">
                <a:schemeClr val="accent1">
                  <a:shade val="80000"/>
                  <a:hueOff val="98641"/>
                  <a:satOff val="1882"/>
                  <a:lumOff val="8311"/>
                  <a:alphaOff val="0"/>
                </a:schemeClr>
              </a:fillRef>
              <a:effectRef idx="2">
                <a:schemeClr val="accent1">
                  <a:shade val="80000"/>
                  <a:hueOff val="98641"/>
                  <a:satOff val="1882"/>
                  <a:lumOff val="8311"/>
                  <a:alphaOff val="0"/>
                </a:schemeClr>
              </a:effectRef>
              <a:fontRef idx="minor">
                <a:schemeClr val="lt1"/>
              </a:fontRef>
            </p:style>
          </p:sp>
          <p:sp>
            <p:nvSpPr>
              <p:cNvPr id="37" name="Oval 36"/>
              <p:cNvSpPr/>
              <p:nvPr/>
            </p:nvSpPr>
            <p:spPr>
              <a:xfrm>
                <a:off x="3422644" y="1531608"/>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123302"/>
                  <a:satOff val="2352"/>
                  <a:lumOff val="10389"/>
                  <a:alphaOff val="0"/>
                </a:schemeClr>
              </a:lnRef>
              <a:fillRef idx="1">
                <a:schemeClr val="accent1">
                  <a:shade val="80000"/>
                  <a:hueOff val="123302"/>
                  <a:satOff val="2352"/>
                  <a:lumOff val="10389"/>
                  <a:alphaOff val="0"/>
                </a:schemeClr>
              </a:fillRef>
              <a:effectRef idx="2">
                <a:schemeClr val="accent1">
                  <a:shade val="80000"/>
                  <a:hueOff val="123302"/>
                  <a:satOff val="2352"/>
                  <a:lumOff val="10389"/>
                  <a:alphaOff val="0"/>
                </a:schemeClr>
              </a:effectRef>
              <a:fontRef idx="minor">
                <a:schemeClr val="lt1"/>
              </a:fontRef>
            </p:style>
          </p:sp>
          <p:sp>
            <p:nvSpPr>
              <p:cNvPr id="38" name="Oval 37"/>
              <p:cNvSpPr/>
              <p:nvPr/>
            </p:nvSpPr>
            <p:spPr>
              <a:xfrm>
                <a:off x="3587680" y="1426803"/>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147962"/>
                  <a:satOff val="2823"/>
                  <a:lumOff val="12466"/>
                  <a:alphaOff val="0"/>
                </a:schemeClr>
              </a:lnRef>
              <a:fillRef idx="1">
                <a:schemeClr val="accent1">
                  <a:shade val="80000"/>
                  <a:hueOff val="147962"/>
                  <a:satOff val="2823"/>
                  <a:lumOff val="12466"/>
                  <a:alphaOff val="0"/>
                </a:schemeClr>
              </a:fillRef>
              <a:effectRef idx="2">
                <a:schemeClr val="accent1">
                  <a:shade val="80000"/>
                  <a:hueOff val="147962"/>
                  <a:satOff val="2823"/>
                  <a:lumOff val="12466"/>
                  <a:alphaOff val="0"/>
                </a:schemeClr>
              </a:effectRef>
              <a:fontRef idx="minor">
                <a:schemeClr val="lt1"/>
              </a:fontRef>
            </p:style>
          </p:sp>
          <p:sp>
            <p:nvSpPr>
              <p:cNvPr id="40" name="Oval 39"/>
              <p:cNvSpPr/>
              <p:nvPr/>
            </p:nvSpPr>
            <p:spPr>
              <a:xfrm>
                <a:off x="3917753" y="1426803"/>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197282"/>
                  <a:satOff val="3764"/>
                  <a:lumOff val="16622"/>
                  <a:alphaOff val="0"/>
                </a:schemeClr>
              </a:lnRef>
              <a:fillRef idx="1">
                <a:schemeClr val="accent1">
                  <a:shade val="80000"/>
                  <a:hueOff val="197282"/>
                  <a:satOff val="3764"/>
                  <a:lumOff val="16622"/>
                  <a:alphaOff val="0"/>
                </a:schemeClr>
              </a:fillRef>
              <a:effectRef idx="2">
                <a:schemeClr val="accent1">
                  <a:shade val="80000"/>
                  <a:hueOff val="197282"/>
                  <a:satOff val="3764"/>
                  <a:lumOff val="16622"/>
                  <a:alphaOff val="0"/>
                </a:schemeClr>
              </a:effectRef>
              <a:fontRef idx="minor">
                <a:schemeClr val="lt1"/>
              </a:fontRef>
            </p:style>
          </p:sp>
          <p:sp>
            <p:nvSpPr>
              <p:cNvPr id="41" name="Oval 40"/>
              <p:cNvSpPr/>
              <p:nvPr/>
            </p:nvSpPr>
            <p:spPr>
              <a:xfrm>
                <a:off x="4082790" y="1531608"/>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221943"/>
                  <a:satOff val="4234"/>
                  <a:lumOff val="18700"/>
                  <a:alphaOff val="0"/>
                </a:schemeClr>
              </a:lnRef>
              <a:fillRef idx="1">
                <a:schemeClr val="accent1">
                  <a:shade val="80000"/>
                  <a:hueOff val="221943"/>
                  <a:satOff val="4234"/>
                  <a:lumOff val="18700"/>
                  <a:alphaOff val="0"/>
                </a:schemeClr>
              </a:fillRef>
              <a:effectRef idx="2">
                <a:schemeClr val="accent1">
                  <a:shade val="80000"/>
                  <a:hueOff val="221943"/>
                  <a:satOff val="4234"/>
                  <a:lumOff val="18700"/>
                  <a:alphaOff val="0"/>
                </a:schemeClr>
              </a:effectRef>
              <a:fontRef idx="minor">
                <a:schemeClr val="lt1"/>
              </a:fontRef>
            </p:style>
          </p:sp>
          <p:sp>
            <p:nvSpPr>
              <p:cNvPr id="42" name="Oval 41"/>
              <p:cNvSpPr/>
              <p:nvPr/>
            </p:nvSpPr>
            <p:spPr>
              <a:xfrm>
                <a:off x="3752717" y="1542926"/>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246603"/>
                  <a:satOff val="4705"/>
                  <a:lumOff val="20777"/>
                  <a:alphaOff val="0"/>
                </a:schemeClr>
              </a:lnRef>
              <a:fillRef idx="1">
                <a:schemeClr val="accent1">
                  <a:shade val="80000"/>
                  <a:hueOff val="246603"/>
                  <a:satOff val="4705"/>
                  <a:lumOff val="20777"/>
                  <a:alphaOff val="0"/>
                </a:schemeClr>
              </a:fillRef>
              <a:effectRef idx="2">
                <a:schemeClr val="accent1">
                  <a:shade val="80000"/>
                  <a:hueOff val="246603"/>
                  <a:satOff val="4705"/>
                  <a:lumOff val="20777"/>
                  <a:alphaOff val="0"/>
                </a:schemeClr>
              </a:effectRef>
              <a:fontRef idx="minor">
                <a:schemeClr val="lt1"/>
              </a:fontRef>
            </p:style>
          </p:sp>
          <p:sp>
            <p:nvSpPr>
              <p:cNvPr id="43" name="Oval 42"/>
              <p:cNvSpPr/>
              <p:nvPr/>
            </p:nvSpPr>
            <p:spPr>
              <a:xfrm>
                <a:off x="3752717" y="1764274"/>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271263"/>
                  <a:satOff val="5175"/>
                  <a:lumOff val="22855"/>
                  <a:alphaOff val="0"/>
                </a:schemeClr>
              </a:lnRef>
              <a:fillRef idx="1">
                <a:schemeClr val="accent1">
                  <a:shade val="80000"/>
                  <a:hueOff val="271263"/>
                  <a:satOff val="5175"/>
                  <a:lumOff val="22855"/>
                  <a:alphaOff val="0"/>
                </a:schemeClr>
              </a:fillRef>
              <a:effectRef idx="2">
                <a:schemeClr val="accent1">
                  <a:shade val="80000"/>
                  <a:hueOff val="271263"/>
                  <a:satOff val="5175"/>
                  <a:lumOff val="22855"/>
                  <a:alphaOff val="0"/>
                </a:schemeClr>
              </a:effectRef>
              <a:fontRef idx="minor">
                <a:schemeClr val="lt1"/>
              </a:fontRef>
            </p:style>
          </p:sp>
          <p:sp>
            <p:nvSpPr>
              <p:cNvPr id="48" name="Freeform 47"/>
              <p:cNvSpPr/>
              <p:nvPr/>
            </p:nvSpPr>
            <p:spPr>
              <a:xfrm>
                <a:off x="3869074" y="2630637"/>
                <a:ext cx="2561034" cy="686681"/>
              </a:xfrm>
              <a:custGeom>
                <a:avLst/>
                <a:gdLst>
                  <a:gd name="connsiteX0" fmla="*/ 0 w 2561034"/>
                  <a:gd name="connsiteY0" fmla="*/ 114449 h 686681"/>
                  <a:gd name="connsiteX1" fmla="*/ 114449 w 2561034"/>
                  <a:gd name="connsiteY1" fmla="*/ 0 h 686681"/>
                  <a:gd name="connsiteX2" fmla="*/ 2446585 w 2561034"/>
                  <a:gd name="connsiteY2" fmla="*/ 0 h 686681"/>
                  <a:gd name="connsiteX3" fmla="*/ 2561034 w 2561034"/>
                  <a:gd name="connsiteY3" fmla="*/ 114449 h 686681"/>
                  <a:gd name="connsiteX4" fmla="*/ 2561034 w 2561034"/>
                  <a:gd name="connsiteY4" fmla="*/ 572232 h 686681"/>
                  <a:gd name="connsiteX5" fmla="*/ 2446585 w 2561034"/>
                  <a:gd name="connsiteY5" fmla="*/ 686681 h 686681"/>
                  <a:gd name="connsiteX6" fmla="*/ 114449 w 2561034"/>
                  <a:gd name="connsiteY6" fmla="*/ 686681 h 686681"/>
                  <a:gd name="connsiteX7" fmla="*/ 0 w 2561034"/>
                  <a:gd name="connsiteY7" fmla="*/ 572232 h 686681"/>
                  <a:gd name="connsiteX8" fmla="*/ 0 w 2561034"/>
                  <a:gd name="connsiteY8" fmla="*/ 114449 h 68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034" h="686681">
                    <a:moveTo>
                      <a:pt x="0" y="114449"/>
                    </a:moveTo>
                    <a:cubicBezTo>
                      <a:pt x="0" y="51241"/>
                      <a:pt x="51241" y="0"/>
                      <a:pt x="114449" y="0"/>
                    </a:cubicBezTo>
                    <a:lnTo>
                      <a:pt x="2446585" y="0"/>
                    </a:lnTo>
                    <a:cubicBezTo>
                      <a:pt x="2509793" y="0"/>
                      <a:pt x="2561034" y="51241"/>
                      <a:pt x="2561034" y="114449"/>
                    </a:cubicBezTo>
                    <a:lnTo>
                      <a:pt x="2561034" y="572232"/>
                    </a:lnTo>
                    <a:cubicBezTo>
                      <a:pt x="2561034" y="635440"/>
                      <a:pt x="2509793" y="686681"/>
                      <a:pt x="2446585" y="686681"/>
                    </a:cubicBezTo>
                    <a:lnTo>
                      <a:pt x="114449" y="686681"/>
                    </a:lnTo>
                    <a:cubicBezTo>
                      <a:pt x="51241" y="686681"/>
                      <a:pt x="0" y="635440"/>
                      <a:pt x="0" y="572232"/>
                    </a:cubicBezTo>
                    <a:lnTo>
                      <a:pt x="0" y="114449"/>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80000"/>
                  <a:hueOff val="271263"/>
                  <a:satOff val="5175"/>
                  <a:lumOff val="22855"/>
                  <a:alphaOff val="0"/>
                </a:schemeClr>
              </a:fillRef>
              <a:effectRef idx="2">
                <a:schemeClr val="accent1">
                  <a:shade val="80000"/>
                  <a:hueOff val="271263"/>
                  <a:satOff val="5175"/>
                  <a:lumOff val="22855"/>
                  <a:alphaOff val="0"/>
                </a:schemeClr>
              </a:effectRef>
              <a:fontRef idx="minor">
                <a:schemeClr val="lt1"/>
              </a:fontRef>
            </p:style>
            <p:txBody>
              <a:bodyPr spcFirstLastPara="0" vert="horz" wrap="square" lIns="575607" tIns="90671" rIns="90671" bIns="90671"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1980s</a:t>
                </a:r>
                <a:br>
                  <a:rPr lang="en-US" sz="1500" kern="1200" dirty="0">
                    <a:solidFill>
                      <a:schemeClr val="tx1"/>
                    </a:solidFill>
                  </a:rPr>
                </a:br>
                <a:r>
                  <a:rPr lang="en-US" sz="1500" kern="1200" dirty="0">
                    <a:solidFill>
                      <a:schemeClr val="tx1"/>
                    </a:solidFill>
                  </a:rPr>
                  <a:t>Object Databases</a:t>
                </a:r>
              </a:p>
            </p:txBody>
          </p:sp>
          <p:sp>
            <p:nvSpPr>
              <p:cNvPr id="49" name="Oval 48"/>
              <p:cNvSpPr/>
              <p:nvPr/>
            </p:nvSpPr>
            <p:spPr>
              <a:xfrm>
                <a:off x="3250935" y="2104771"/>
                <a:ext cx="1003564" cy="892428"/>
              </a:xfrm>
              <a:prstGeom prst="ellipse">
                <a:avLst/>
              </a:prstGeom>
              <a:blipFill>
                <a:blip r:embed="rId4">
                  <a:extLst>
                    <a:ext uri="{28A0092B-C50C-407E-A947-70E740481C1C}">
                      <a14:useLocalDpi xmlns:a14="http://schemas.microsoft.com/office/drawing/2010/main" val="0"/>
                    </a:ext>
                  </a:extLst>
                </a:blip>
                <a:srcRect/>
                <a:stretch>
                  <a:fillRect l="-19000" r="-19000"/>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72337"/>
                  <a:satOff val="-2780"/>
                  <a:lumOff val="9770"/>
                  <a:alphaOff val="0"/>
                </a:schemeClr>
              </a:effectRef>
              <a:fontRef idx="minor">
                <a:schemeClr val="lt1">
                  <a:hueOff val="0"/>
                  <a:satOff val="0"/>
                  <a:lumOff val="0"/>
                  <a:alphaOff val="0"/>
                </a:schemeClr>
              </a:fontRef>
            </p:style>
          </p:sp>
        </p:grpSp>
      </p:grpSp>
      <p:sp>
        <p:nvSpPr>
          <p:cNvPr id="54" name="Rectangle 53"/>
          <p:cNvSpPr/>
          <p:nvPr/>
        </p:nvSpPr>
        <p:spPr>
          <a:xfrm>
            <a:off x="5658535" y="700881"/>
            <a:ext cx="5936566" cy="5803900"/>
          </a:xfrm>
          <a:prstGeom prst="rect">
            <a:avLst/>
          </a:prstGeom>
          <a:noFill/>
        </p:spPr>
      </p:sp>
      <p:grpSp>
        <p:nvGrpSpPr>
          <p:cNvPr id="74" name="Group 73"/>
          <p:cNvGrpSpPr/>
          <p:nvPr/>
        </p:nvGrpSpPr>
        <p:grpSpPr>
          <a:xfrm>
            <a:off x="1820618" y="3447608"/>
            <a:ext cx="3629616" cy="1344917"/>
            <a:chOff x="7078264" y="3557038"/>
            <a:chExt cx="3629616" cy="1344917"/>
          </a:xfrm>
        </p:grpSpPr>
        <p:sp>
          <p:nvSpPr>
            <p:cNvPr id="55" name="Oval 54"/>
            <p:cNvSpPr/>
            <p:nvPr/>
          </p:nvSpPr>
          <p:spPr>
            <a:xfrm>
              <a:off x="7536567" y="4590384"/>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0"/>
                <a:satOff val="0"/>
                <a:lumOff val="0"/>
                <a:alphaOff val="0"/>
              </a:schemeClr>
            </a:lnRef>
            <a:fillRef idx="1">
              <a:schemeClr val="accent6">
                <a:shade val="80000"/>
                <a:hueOff val="0"/>
                <a:satOff val="0"/>
                <a:lumOff val="0"/>
                <a:alphaOff val="0"/>
              </a:schemeClr>
            </a:fillRef>
            <a:effectRef idx="2">
              <a:schemeClr val="accent6">
                <a:shade val="80000"/>
                <a:hueOff val="0"/>
                <a:satOff val="0"/>
                <a:lumOff val="0"/>
                <a:alphaOff val="0"/>
              </a:schemeClr>
            </a:effectRef>
            <a:fontRef idx="minor">
              <a:schemeClr val="lt1"/>
            </a:fontRef>
          </p:style>
        </p:sp>
        <p:sp>
          <p:nvSpPr>
            <p:cNvPr id="56" name="Oval 55"/>
            <p:cNvSpPr/>
            <p:nvPr/>
          </p:nvSpPr>
          <p:spPr>
            <a:xfrm>
              <a:off x="7312759" y="4698123"/>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29207"/>
                <a:satOff val="-1174"/>
                <a:lumOff val="2512"/>
                <a:alphaOff val="0"/>
              </a:schemeClr>
            </a:lnRef>
            <a:fillRef idx="1">
              <a:schemeClr val="accent6">
                <a:shade val="80000"/>
                <a:hueOff val="29207"/>
                <a:satOff val="-1174"/>
                <a:lumOff val="2512"/>
                <a:alphaOff val="0"/>
              </a:schemeClr>
            </a:fillRef>
            <a:effectRef idx="2">
              <a:schemeClr val="accent6">
                <a:shade val="80000"/>
                <a:hueOff val="29207"/>
                <a:satOff val="-1174"/>
                <a:lumOff val="2512"/>
                <a:alphaOff val="0"/>
              </a:schemeClr>
            </a:effectRef>
            <a:fontRef idx="minor">
              <a:schemeClr val="lt1"/>
            </a:fontRef>
          </p:style>
        </p:sp>
        <p:sp>
          <p:nvSpPr>
            <p:cNvPr id="57" name="Oval 56"/>
            <p:cNvSpPr/>
            <p:nvPr/>
          </p:nvSpPr>
          <p:spPr>
            <a:xfrm>
              <a:off x="7078264" y="4783224"/>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58415"/>
                <a:satOff val="-2347"/>
                <a:lumOff val="5023"/>
                <a:alphaOff val="0"/>
              </a:schemeClr>
            </a:lnRef>
            <a:fillRef idx="1">
              <a:schemeClr val="accent6">
                <a:shade val="80000"/>
                <a:hueOff val="58415"/>
                <a:satOff val="-2347"/>
                <a:lumOff val="5023"/>
                <a:alphaOff val="0"/>
              </a:schemeClr>
            </a:fillRef>
            <a:effectRef idx="2">
              <a:schemeClr val="accent6">
                <a:shade val="80000"/>
                <a:hueOff val="58415"/>
                <a:satOff val="-2347"/>
                <a:lumOff val="5023"/>
                <a:alphaOff val="0"/>
              </a:schemeClr>
            </a:effectRef>
            <a:fontRef idx="minor">
              <a:schemeClr val="lt1"/>
            </a:fontRef>
          </p:style>
        </p:sp>
        <p:sp>
          <p:nvSpPr>
            <p:cNvPr id="69" name="Freeform 68"/>
            <p:cNvSpPr/>
            <p:nvPr/>
          </p:nvSpPr>
          <p:spPr>
            <a:xfrm>
              <a:off x="8146846" y="4144171"/>
              <a:ext cx="2561034" cy="686681"/>
            </a:xfrm>
            <a:custGeom>
              <a:avLst/>
              <a:gdLst>
                <a:gd name="connsiteX0" fmla="*/ 0 w 2561034"/>
                <a:gd name="connsiteY0" fmla="*/ 114449 h 686681"/>
                <a:gd name="connsiteX1" fmla="*/ 114449 w 2561034"/>
                <a:gd name="connsiteY1" fmla="*/ 0 h 686681"/>
                <a:gd name="connsiteX2" fmla="*/ 2446585 w 2561034"/>
                <a:gd name="connsiteY2" fmla="*/ 0 h 686681"/>
                <a:gd name="connsiteX3" fmla="*/ 2561034 w 2561034"/>
                <a:gd name="connsiteY3" fmla="*/ 114449 h 686681"/>
                <a:gd name="connsiteX4" fmla="*/ 2561034 w 2561034"/>
                <a:gd name="connsiteY4" fmla="*/ 572232 h 686681"/>
                <a:gd name="connsiteX5" fmla="*/ 2446585 w 2561034"/>
                <a:gd name="connsiteY5" fmla="*/ 686681 h 686681"/>
                <a:gd name="connsiteX6" fmla="*/ 114449 w 2561034"/>
                <a:gd name="connsiteY6" fmla="*/ 686681 h 686681"/>
                <a:gd name="connsiteX7" fmla="*/ 0 w 2561034"/>
                <a:gd name="connsiteY7" fmla="*/ 572232 h 686681"/>
                <a:gd name="connsiteX8" fmla="*/ 0 w 2561034"/>
                <a:gd name="connsiteY8" fmla="*/ 114449 h 68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034" h="686681">
                  <a:moveTo>
                    <a:pt x="0" y="114449"/>
                  </a:moveTo>
                  <a:cubicBezTo>
                    <a:pt x="0" y="51241"/>
                    <a:pt x="51241" y="0"/>
                    <a:pt x="114449" y="0"/>
                  </a:cubicBezTo>
                  <a:lnTo>
                    <a:pt x="2446585" y="0"/>
                  </a:lnTo>
                  <a:cubicBezTo>
                    <a:pt x="2509793" y="0"/>
                    <a:pt x="2561034" y="51241"/>
                    <a:pt x="2561034" y="114449"/>
                  </a:cubicBezTo>
                  <a:lnTo>
                    <a:pt x="2561034" y="572232"/>
                  </a:lnTo>
                  <a:cubicBezTo>
                    <a:pt x="2561034" y="635440"/>
                    <a:pt x="2509793" y="686681"/>
                    <a:pt x="2446585" y="686681"/>
                  </a:cubicBezTo>
                  <a:lnTo>
                    <a:pt x="114449" y="686681"/>
                  </a:lnTo>
                  <a:cubicBezTo>
                    <a:pt x="51241" y="686681"/>
                    <a:pt x="0" y="635440"/>
                    <a:pt x="0" y="572232"/>
                  </a:cubicBezTo>
                  <a:lnTo>
                    <a:pt x="0" y="114449"/>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6">
                <a:shade val="80000"/>
                <a:hueOff val="160640"/>
                <a:satOff val="-6455"/>
                <a:lumOff val="13814"/>
                <a:alphaOff val="0"/>
              </a:schemeClr>
            </a:fillRef>
            <a:effectRef idx="2">
              <a:schemeClr val="accent6">
                <a:shade val="80000"/>
                <a:hueOff val="160640"/>
                <a:satOff val="-6455"/>
                <a:lumOff val="13814"/>
                <a:alphaOff val="0"/>
              </a:schemeClr>
            </a:effectRef>
            <a:fontRef idx="minor">
              <a:schemeClr val="lt1"/>
            </a:fontRef>
          </p:style>
          <p:txBody>
            <a:bodyPr spcFirstLastPara="0" vert="horz" wrap="square" lIns="575607" tIns="90671" rIns="90671" bIns="90671"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1970s</a:t>
              </a:r>
              <a:br>
                <a:rPr lang="en-US" sz="1500" kern="1200" dirty="0">
                  <a:solidFill>
                    <a:schemeClr val="tx1"/>
                  </a:solidFill>
                </a:rPr>
              </a:br>
              <a:r>
                <a:rPr lang="en-US" sz="1500" kern="1200" dirty="0">
                  <a:solidFill>
                    <a:schemeClr val="tx1"/>
                  </a:solidFill>
                </a:rPr>
                <a:t>Navigational Databases</a:t>
              </a:r>
            </a:p>
          </p:txBody>
        </p:sp>
        <p:sp>
          <p:nvSpPr>
            <p:cNvPr id="70" name="Oval 69"/>
            <p:cNvSpPr/>
            <p:nvPr/>
          </p:nvSpPr>
          <p:spPr>
            <a:xfrm>
              <a:off x="7492999" y="3557038"/>
              <a:ext cx="1074981" cy="1014962"/>
            </a:xfrm>
            <a:prstGeom prst="ellipse">
              <a:avLst/>
            </a:prstGeom>
            <a:blipFill>
              <a:blip r:embed="rId5">
                <a:extLst>
                  <a:ext uri="{28A0092B-C50C-407E-A947-70E740481C1C}">
                    <a14:useLocalDpi xmlns:a14="http://schemas.microsoft.com/office/drawing/2010/main" val="0"/>
                  </a:ext>
                </a:extLst>
              </a:blip>
              <a:srcRect/>
              <a:stretch>
                <a:fillRect l="-6000" r="-6000"/>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6">
                <a:tint val="50000"/>
                <a:hueOff val="22308"/>
                <a:satOff val="-1189"/>
                <a:lumOff val="6118"/>
                <a:alphaOff val="0"/>
              </a:schemeClr>
            </a:effectRef>
            <a:fontRef idx="minor">
              <a:schemeClr val="lt1">
                <a:hueOff val="0"/>
                <a:satOff val="0"/>
                <a:lumOff val="0"/>
                <a:alphaOff val="0"/>
              </a:schemeClr>
            </a:fontRef>
          </p:style>
        </p:sp>
      </p:grpSp>
      <p:grpSp>
        <p:nvGrpSpPr>
          <p:cNvPr id="79" name="Group 78"/>
          <p:cNvGrpSpPr/>
          <p:nvPr/>
        </p:nvGrpSpPr>
        <p:grpSpPr>
          <a:xfrm>
            <a:off x="2857529" y="1373699"/>
            <a:ext cx="3349024" cy="2198060"/>
            <a:chOff x="8115175" y="1483129"/>
            <a:chExt cx="3349024" cy="2198060"/>
          </a:xfrm>
        </p:grpSpPr>
        <p:grpSp>
          <p:nvGrpSpPr>
            <p:cNvPr id="73" name="Group 72"/>
            <p:cNvGrpSpPr/>
            <p:nvPr/>
          </p:nvGrpSpPr>
          <p:grpSpPr>
            <a:xfrm>
              <a:off x="8456735" y="1483129"/>
              <a:ext cx="3007464" cy="2198060"/>
              <a:chOff x="8456735" y="1483129"/>
              <a:chExt cx="3007464" cy="2198060"/>
            </a:xfrm>
          </p:grpSpPr>
          <p:sp>
            <p:nvSpPr>
              <p:cNvPr id="58" name="Oval 57"/>
              <p:cNvSpPr/>
              <p:nvPr/>
            </p:nvSpPr>
            <p:spPr>
              <a:xfrm>
                <a:off x="8611086" y="3343206"/>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87622"/>
                  <a:satOff val="-3521"/>
                  <a:lumOff val="7535"/>
                  <a:alphaOff val="0"/>
                </a:schemeClr>
              </a:lnRef>
              <a:fillRef idx="1">
                <a:schemeClr val="accent6">
                  <a:shade val="80000"/>
                  <a:hueOff val="87622"/>
                  <a:satOff val="-3521"/>
                  <a:lumOff val="7535"/>
                  <a:alphaOff val="0"/>
                </a:schemeClr>
              </a:fillRef>
              <a:effectRef idx="2">
                <a:schemeClr val="accent6">
                  <a:shade val="80000"/>
                  <a:hueOff val="87622"/>
                  <a:satOff val="-3521"/>
                  <a:lumOff val="7535"/>
                  <a:alphaOff val="0"/>
                </a:schemeClr>
              </a:effectRef>
              <a:fontRef idx="minor">
                <a:schemeClr val="lt1"/>
              </a:fontRef>
            </p:style>
          </p:sp>
          <p:sp>
            <p:nvSpPr>
              <p:cNvPr id="59" name="Oval 58"/>
              <p:cNvSpPr/>
              <p:nvPr/>
            </p:nvSpPr>
            <p:spPr>
              <a:xfrm>
                <a:off x="8520850" y="3562458"/>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116829"/>
                  <a:satOff val="-4694"/>
                  <a:lumOff val="10047"/>
                  <a:alphaOff val="0"/>
                </a:schemeClr>
              </a:lnRef>
              <a:fillRef idx="1">
                <a:schemeClr val="accent6">
                  <a:shade val="80000"/>
                  <a:hueOff val="116829"/>
                  <a:satOff val="-4694"/>
                  <a:lumOff val="10047"/>
                  <a:alphaOff val="0"/>
                </a:schemeClr>
              </a:fillRef>
              <a:effectRef idx="2">
                <a:schemeClr val="accent6">
                  <a:shade val="80000"/>
                  <a:hueOff val="116829"/>
                  <a:satOff val="-4694"/>
                  <a:lumOff val="10047"/>
                  <a:alphaOff val="0"/>
                </a:schemeClr>
              </a:effectRef>
              <a:fontRef idx="minor">
                <a:schemeClr val="lt1"/>
              </a:fontRef>
            </p:style>
          </p:sp>
          <p:sp>
            <p:nvSpPr>
              <p:cNvPr id="60" name="Oval 59"/>
              <p:cNvSpPr/>
              <p:nvPr/>
            </p:nvSpPr>
            <p:spPr>
              <a:xfrm>
                <a:off x="8456735" y="1692739"/>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146036"/>
                  <a:satOff val="-5868"/>
                  <a:lumOff val="12558"/>
                  <a:alphaOff val="0"/>
                </a:schemeClr>
              </a:lnRef>
              <a:fillRef idx="1">
                <a:schemeClr val="accent6">
                  <a:shade val="80000"/>
                  <a:hueOff val="146036"/>
                  <a:satOff val="-5868"/>
                  <a:lumOff val="12558"/>
                  <a:alphaOff val="0"/>
                </a:schemeClr>
              </a:fillRef>
              <a:effectRef idx="2">
                <a:schemeClr val="accent6">
                  <a:shade val="80000"/>
                  <a:hueOff val="146036"/>
                  <a:satOff val="-5868"/>
                  <a:lumOff val="12558"/>
                  <a:alphaOff val="0"/>
                </a:schemeClr>
              </a:effectRef>
              <a:fontRef idx="minor">
                <a:schemeClr val="lt1"/>
              </a:fontRef>
            </p:style>
          </p:sp>
          <p:sp>
            <p:nvSpPr>
              <p:cNvPr id="61" name="Oval 60"/>
              <p:cNvSpPr/>
              <p:nvPr/>
            </p:nvSpPr>
            <p:spPr>
              <a:xfrm>
                <a:off x="8621771" y="1587934"/>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175244"/>
                  <a:satOff val="-7041"/>
                  <a:lumOff val="15070"/>
                  <a:alphaOff val="0"/>
                </a:schemeClr>
              </a:lnRef>
              <a:fillRef idx="1">
                <a:schemeClr val="accent6">
                  <a:shade val="80000"/>
                  <a:hueOff val="175244"/>
                  <a:satOff val="-7041"/>
                  <a:lumOff val="15070"/>
                  <a:alphaOff val="0"/>
                </a:schemeClr>
              </a:fillRef>
              <a:effectRef idx="2">
                <a:schemeClr val="accent6">
                  <a:shade val="80000"/>
                  <a:hueOff val="175244"/>
                  <a:satOff val="-7041"/>
                  <a:lumOff val="15070"/>
                  <a:alphaOff val="0"/>
                </a:schemeClr>
              </a:effectRef>
              <a:fontRef idx="minor">
                <a:schemeClr val="lt1"/>
              </a:fontRef>
            </p:style>
          </p:sp>
          <p:sp>
            <p:nvSpPr>
              <p:cNvPr id="62" name="Oval 61"/>
              <p:cNvSpPr/>
              <p:nvPr/>
            </p:nvSpPr>
            <p:spPr>
              <a:xfrm>
                <a:off x="8786808" y="1483129"/>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204451"/>
                  <a:satOff val="-8215"/>
                  <a:lumOff val="17581"/>
                  <a:alphaOff val="0"/>
                </a:schemeClr>
              </a:lnRef>
              <a:fillRef idx="1">
                <a:schemeClr val="accent6">
                  <a:shade val="80000"/>
                  <a:hueOff val="204451"/>
                  <a:satOff val="-8215"/>
                  <a:lumOff val="17581"/>
                  <a:alphaOff val="0"/>
                </a:schemeClr>
              </a:fillRef>
              <a:effectRef idx="2">
                <a:schemeClr val="accent6">
                  <a:shade val="80000"/>
                  <a:hueOff val="204451"/>
                  <a:satOff val="-8215"/>
                  <a:lumOff val="17581"/>
                  <a:alphaOff val="0"/>
                </a:schemeClr>
              </a:effectRef>
              <a:fontRef idx="minor">
                <a:schemeClr val="lt1"/>
              </a:fontRef>
            </p:style>
          </p:sp>
          <p:sp>
            <p:nvSpPr>
              <p:cNvPr id="63" name="Oval 62"/>
              <p:cNvSpPr/>
              <p:nvPr/>
            </p:nvSpPr>
            <p:spPr>
              <a:xfrm>
                <a:off x="8951844" y="1587934"/>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233658"/>
                  <a:satOff val="-9388"/>
                  <a:lumOff val="20093"/>
                  <a:alphaOff val="0"/>
                </a:schemeClr>
              </a:lnRef>
              <a:fillRef idx="1">
                <a:schemeClr val="accent6">
                  <a:shade val="80000"/>
                  <a:hueOff val="233658"/>
                  <a:satOff val="-9388"/>
                  <a:lumOff val="20093"/>
                  <a:alphaOff val="0"/>
                </a:schemeClr>
              </a:fillRef>
              <a:effectRef idx="2">
                <a:schemeClr val="accent6">
                  <a:shade val="80000"/>
                  <a:hueOff val="233658"/>
                  <a:satOff val="-9388"/>
                  <a:lumOff val="20093"/>
                  <a:alphaOff val="0"/>
                </a:schemeClr>
              </a:effectRef>
              <a:fontRef idx="minor">
                <a:schemeClr val="lt1"/>
              </a:fontRef>
            </p:style>
          </p:sp>
          <p:sp>
            <p:nvSpPr>
              <p:cNvPr id="64" name="Oval 63"/>
              <p:cNvSpPr/>
              <p:nvPr/>
            </p:nvSpPr>
            <p:spPr>
              <a:xfrm>
                <a:off x="9116881" y="1692739"/>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262865"/>
                  <a:satOff val="-10562"/>
                  <a:lumOff val="22605"/>
                  <a:alphaOff val="0"/>
                </a:schemeClr>
              </a:lnRef>
              <a:fillRef idx="1">
                <a:schemeClr val="accent6">
                  <a:shade val="80000"/>
                  <a:hueOff val="262865"/>
                  <a:satOff val="-10562"/>
                  <a:lumOff val="22605"/>
                  <a:alphaOff val="0"/>
                </a:schemeClr>
              </a:fillRef>
              <a:effectRef idx="2">
                <a:schemeClr val="accent6">
                  <a:shade val="80000"/>
                  <a:hueOff val="262865"/>
                  <a:satOff val="-10562"/>
                  <a:lumOff val="22605"/>
                  <a:alphaOff val="0"/>
                </a:schemeClr>
              </a:effectRef>
              <a:fontRef idx="minor">
                <a:schemeClr val="lt1"/>
              </a:fontRef>
            </p:style>
          </p:sp>
          <p:sp>
            <p:nvSpPr>
              <p:cNvPr id="65" name="Oval 64"/>
              <p:cNvSpPr/>
              <p:nvPr/>
            </p:nvSpPr>
            <p:spPr>
              <a:xfrm>
                <a:off x="8786808" y="1704058"/>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292073"/>
                  <a:satOff val="-11735"/>
                  <a:lumOff val="25116"/>
                  <a:alphaOff val="0"/>
                </a:schemeClr>
              </a:lnRef>
              <a:fillRef idx="1">
                <a:schemeClr val="accent6">
                  <a:shade val="80000"/>
                  <a:hueOff val="292073"/>
                  <a:satOff val="-11735"/>
                  <a:lumOff val="25116"/>
                  <a:alphaOff val="0"/>
                </a:schemeClr>
              </a:fillRef>
              <a:effectRef idx="2">
                <a:schemeClr val="accent6">
                  <a:shade val="80000"/>
                  <a:hueOff val="292073"/>
                  <a:satOff val="-11735"/>
                  <a:lumOff val="25116"/>
                  <a:alphaOff val="0"/>
                </a:schemeClr>
              </a:effectRef>
              <a:fontRef idx="minor">
                <a:schemeClr val="lt1"/>
              </a:fontRef>
            </p:style>
          </p:sp>
          <p:sp>
            <p:nvSpPr>
              <p:cNvPr id="66" name="Oval 65"/>
              <p:cNvSpPr/>
              <p:nvPr/>
            </p:nvSpPr>
            <p:spPr>
              <a:xfrm>
                <a:off x="8786808" y="1925406"/>
                <a:ext cx="118731" cy="118731"/>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6">
                  <a:shade val="80000"/>
                  <a:hueOff val="321280"/>
                  <a:satOff val="-12909"/>
                  <a:lumOff val="27628"/>
                  <a:alphaOff val="0"/>
                </a:schemeClr>
              </a:lnRef>
              <a:fillRef idx="1">
                <a:schemeClr val="accent6">
                  <a:shade val="80000"/>
                  <a:hueOff val="321280"/>
                  <a:satOff val="-12909"/>
                  <a:lumOff val="27628"/>
                  <a:alphaOff val="0"/>
                </a:schemeClr>
              </a:fillRef>
              <a:effectRef idx="2">
                <a:schemeClr val="accent6">
                  <a:shade val="80000"/>
                  <a:hueOff val="321280"/>
                  <a:satOff val="-12909"/>
                  <a:lumOff val="27628"/>
                  <a:alphaOff val="0"/>
                </a:schemeClr>
              </a:effectRef>
              <a:fontRef idx="minor">
                <a:schemeClr val="lt1"/>
              </a:fontRef>
            </p:style>
          </p:sp>
          <p:sp>
            <p:nvSpPr>
              <p:cNvPr id="71" name="Freeform 70"/>
              <p:cNvSpPr/>
              <p:nvPr/>
            </p:nvSpPr>
            <p:spPr>
              <a:xfrm>
                <a:off x="8903165" y="2791769"/>
                <a:ext cx="2561034" cy="686681"/>
              </a:xfrm>
              <a:custGeom>
                <a:avLst/>
                <a:gdLst>
                  <a:gd name="connsiteX0" fmla="*/ 0 w 2561034"/>
                  <a:gd name="connsiteY0" fmla="*/ 114449 h 686681"/>
                  <a:gd name="connsiteX1" fmla="*/ 114449 w 2561034"/>
                  <a:gd name="connsiteY1" fmla="*/ 0 h 686681"/>
                  <a:gd name="connsiteX2" fmla="*/ 2446585 w 2561034"/>
                  <a:gd name="connsiteY2" fmla="*/ 0 h 686681"/>
                  <a:gd name="connsiteX3" fmla="*/ 2561034 w 2561034"/>
                  <a:gd name="connsiteY3" fmla="*/ 114449 h 686681"/>
                  <a:gd name="connsiteX4" fmla="*/ 2561034 w 2561034"/>
                  <a:gd name="connsiteY4" fmla="*/ 572232 h 686681"/>
                  <a:gd name="connsiteX5" fmla="*/ 2446585 w 2561034"/>
                  <a:gd name="connsiteY5" fmla="*/ 686681 h 686681"/>
                  <a:gd name="connsiteX6" fmla="*/ 114449 w 2561034"/>
                  <a:gd name="connsiteY6" fmla="*/ 686681 h 686681"/>
                  <a:gd name="connsiteX7" fmla="*/ 0 w 2561034"/>
                  <a:gd name="connsiteY7" fmla="*/ 572232 h 686681"/>
                  <a:gd name="connsiteX8" fmla="*/ 0 w 2561034"/>
                  <a:gd name="connsiteY8" fmla="*/ 114449 h 68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034" h="686681">
                    <a:moveTo>
                      <a:pt x="0" y="114449"/>
                    </a:moveTo>
                    <a:cubicBezTo>
                      <a:pt x="0" y="51241"/>
                      <a:pt x="51241" y="0"/>
                      <a:pt x="114449" y="0"/>
                    </a:cubicBezTo>
                    <a:lnTo>
                      <a:pt x="2446585" y="0"/>
                    </a:lnTo>
                    <a:cubicBezTo>
                      <a:pt x="2509793" y="0"/>
                      <a:pt x="2561034" y="51241"/>
                      <a:pt x="2561034" y="114449"/>
                    </a:cubicBezTo>
                    <a:lnTo>
                      <a:pt x="2561034" y="572232"/>
                    </a:lnTo>
                    <a:cubicBezTo>
                      <a:pt x="2561034" y="635440"/>
                      <a:pt x="2509793" y="686681"/>
                      <a:pt x="2446585" y="686681"/>
                    </a:cubicBezTo>
                    <a:lnTo>
                      <a:pt x="114449" y="686681"/>
                    </a:lnTo>
                    <a:cubicBezTo>
                      <a:pt x="51241" y="686681"/>
                      <a:pt x="0" y="635440"/>
                      <a:pt x="0" y="572232"/>
                    </a:cubicBezTo>
                    <a:lnTo>
                      <a:pt x="0" y="114449"/>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6">
                  <a:shade val="80000"/>
                  <a:hueOff val="321280"/>
                  <a:satOff val="-12909"/>
                  <a:lumOff val="27628"/>
                  <a:alphaOff val="0"/>
                </a:schemeClr>
              </a:fillRef>
              <a:effectRef idx="2">
                <a:schemeClr val="accent6">
                  <a:shade val="80000"/>
                  <a:hueOff val="321280"/>
                  <a:satOff val="-12909"/>
                  <a:lumOff val="27628"/>
                  <a:alphaOff val="0"/>
                </a:schemeClr>
              </a:effectRef>
              <a:fontRef idx="minor">
                <a:schemeClr val="lt1"/>
              </a:fontRef>
            </p:style>
            <p:txBody>
              <a:bodyPr spcFirstLastPara="0" vert="horz" wrap="square" lIns="575607" tIns="90671" rIns="90671" bIns="90671"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1980s</a:t>
                </a:r>
                <a:br>
                  <a:rPr lang="en-US" sz="1500" kern="1200" dirty="0">
                    <a:solidFill>
                      <a:schemeClr val="tx1"/>
                    </a:solidFill>
                  </a:rPr>
                </a:br>
                <a:r>
                  <a:rPr lang="en-US" sz="1500" kern="1200" dirty="0">
                    <a:solidFill>
                      <a:schemeClr val="tx1"/>
                    </a:solidFill>
                  </a:rPr>
                  <a:t>Relational Databases</a:t>
                </a:r>
              </a:p>
            </p:txBody>
          </p:sp>
        </p:grpSp>
        <p:sp>
          <p:nvSpPr>
            <p:cNvPr id="72" name="Oval 71"/>
            <p:cNvSpPr/>
            <p:nvPr/>
          </p:nvSpPr>
          <p:spPr>
            <a:xfrm>
              <a:off x="8115175" y="2160334"/>
              <a:ext cx="1117724" cy="1103565"/>
            </a:xfrm>
            <a:prstGeom prst="ellipse">
              <a:avLst/>
            </a:prstGeom>
            <a:blipFill>
              <a:blip r:embed="rId3">
                <a:extLst>
                  <a:ext uri="{28A0092B-C50C-407E-A947-70E740481C1C}">
                    <a14:useLocalDpi xmlns:a14="http://schemas.microsoft.com/office/drawing/2010/main" val="0"/>
                  </a:ext>
                </a:extLst>
              </a:blip>
              <a:srcRec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6">
                <a:tint val="50000"/>
                <a:hueOff val="44616"/>
                <a:satOff val="-2378"/>
                <a:lumOff val="12236"/>
                <a:alphaOff val="0"/>
              </a:schemeClr>
            </a:effectRef>
            <a:fontRef idx="minor">
              <a:schemeClr val="lt1">
                <a:hueOff val="0"/>
                <a:satOff val="0"/>
                <a:lumOff val="0"/>
                <a:alphaOff val="0"/>
              </a:schemeClr>
            </a:fontRef>
          </p:style>
        </p:sp>
      </p:grpSp>
      <p:grpSp>
        <p:nvGrpSpPr>
          <p:cNvPr id="77" name="Group 76"/>
          <p:cNvGrpSpPr/>
          <p:nvPr/>
        </p:nvGrpSpPr>
        <p:grpSpPr>
          <a:xfrm>
            <a:off x="6362895" y="1402154"/>
            <a:ext cx="3169437" cy="4090907"/>
            <a:chOff x="856955" y="1470493"/>
            <a:chExt cx="3169437" cy="4090907"/>
          </a:xfrm>
        </p:grpSpPr>
        <p:grpSp>
          <p:nvGrpSpPr>
            <p:cNvPr id="76" name="Group 75"/>
            <p:cNvGrpSpPr/>
            <p:nvPr/>
          </p:nvGrpSpPr>
          <p:grpSpPr>
            <a:xfrm>
              <a:off x="856955" y="4305299"/>
              <a:ext cx="3169437" cy="1256101"/>
              <a:chOff x="856955" y="4305299"/>
              <a:chExt cx="3169437" cy="1256101"/>
            </a:xfrm>
          </p:grpSpPr>
          <p:sp>
            <p:nvSpPr>
              <p:cNvPr id="44" name="Freeform 43"/>
              <p:cNvSpPr/>
              <p:nvPr/>
            </p:nvSpPr>
            <p:spPr>
              <a:xfrm>
                <a:off x="1465358" y="4874719"/>
                <a:ext cx="2561034" cy="686681"/>
              </a:xfrm>
              <a:custGeom>
                <a:avLst/>
                <a:gdLst>
                  <a:gd name="connsiteX0" fmla="*/ 0 w 2561034"/>
                  <a:gd name="connsiteY0" fmla="*/ 114449 h 686681"/>
                  <a:gd name="connsiteX1" fmla="*/ 114449 w 2561034"/>
                  <a:gd name="connsiteY1" fmla="*/ 0 h 686681"/>
                  <a:gd name="connsiteX2" fmla="*/ 2446585 w 2561034"/>
                  <a:gd name="connsiteY2" fmla="*/ 0 h 686681"/>
                  <a:gd name="connsiteX3" fmla="*/ 2561034 w 2561034"/>
                  <a:gd name="connsiteY3" fmla="*/ 114449 h 686681"/>
                  <a:gd name="connsiteX4" fmla="*/ 2561034 w 2561034"/>
                  <a:gd name="connsiteY4" fmla="*/ 572232 h 686681"/>
                  <a:gd name="connsiteX5" fmla="*/ 2446585 w 2561034"/>
                  <a:gd name="connsiteY5" fmla="*/ 686681 h 686681"/>
                  <a:gd name="connsiteX6" fmla="*/ 114449 w 2561034"/>
                  <a:gd name="connsiteY6" fmla="*/ 686681 h 686681"/>
                  <a:gd name="connsiteX7" fmla="*/ 0 w 2561034"/>
                  <a:gd name="connsiteY7" fmla="*/ 572232 h 686681"/>
                  <a:gd name="connsiteX8" fmla="*/ 0 w 2561034"/>
                  <a:gd name="connsiteY8" fmla="*/ 114449 h 68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034" h="686681">
                    <a:moveTo>
                      <a:pt x="0" y="114449"/>
                    </a:moveTo>
                    <a:cubicBezTo>
                      <a:pt x="0" y="51241"/>
                      <a:pt x="51241" y="0"/>
                      <a:pt x="114449" y="0"/>
                    </a:cubicBezTo>
                    <a:lnTo>
                      <a:pt x="2446585" y="0"/>
                    </a:lnTo>
                    <a:cubicBezTo>
                      <a:pt x="2509793" y="0"/>
                      <a:pt x="2561034" y="51241"/>
                      <a:pt x="2561034" y="114449"/>
                    </a:cubicBezTo>
                    <a:lnTo>
                      <a:pt x="2561034" y="572232"/>
                    </a:lnTo>
                    <a:cubicBezTo>
                      <a:pt x="2561034" y="635440"/>
                      <a:pt x="2509793" y="686681"/>
                      <a:pt x="2446585" y="686681"/>
                    </a:cubicBezTo>
                    <a:lnTo>
                      <a:pt x="114449" y="686681"/>
                    </a:lnTo>
                    <a:cubicBezTo>
                      <a:pt x="51241" y="686681"/>
                      <a:pt x="0" y="635440"/>
                      <a:pt x="0" y="572232"/>
                    </a:cubicBezTo>
                    <a:lnTo>
                      <a:pt x="0" y="114449"/>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spcFirstLastPara="0" vert="horz" wrap="square" lIns="575607" tIns="90671" rIns="90671" bIns="90671"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1960s </a:t>
                </a:r>
                <a:br>
                  <a:rPr lang="en-US" sz="1500" kern="1200" dirty="0">
                    <a:solidFill>
                      <a:schemeClr val="tx1"/>
                    </a:solidFill>
                  </a:rPr>
                </a:br>
                <a:r>
                  <a:rPr lang="en-US" sz="1500" kern="1200" dirty="0">
                    <a:solidFill>
                      <a:schemeClr val="tx1"/>
                    </a:solidFill>
                  </a:rPr>
                  <a:t>Navigational Databases</a:t>
                </a:r>
              </a:p>
            </p:txBody>
          </p:sp>
          <p:sp>
            <p:nvSpPr>
              <p:cNvPr id="45" name="Oval 44"/>
              <p:cNvSpPr/>
              <p:nvPr/>
            </p:nvSpPr>
            <p:spPr>
              <a:xfrm>
                <a:off x="856955" y="4305299"/>
                <a:ext cx="984092" cy="979535"/>
              </a:xfrm>
              <a:prstGeom prst="ellipse">
                <a:avLst/>
              </a:prstGeom>
              <a:blipFill>
                <a:blip r:embed="rId5">
                  <a:extLst>
                    <a:ext uri="{28A0092B-C50C-407E-A947-70E740481C1C}">
                      <a14:useLocalDpi xmlns:a14="http://schemas.microsoft.com/office/drawing/2010/main" val="0"/>
                    </a:ext>
                  </a:extLst>
                </a:blip>
                <a:srcRect/>
                <a:stretch>
                  <a:fillRect l="-6000" r="-6000"/>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grpSp>
        <p:sp>
          <p:nvSpPr>
            <p:cNvPr id="9" name="Rectangle 8"/>
            <p:cNvSpPr/>
            <p:nvPr/>
          </p:nvSpPr>
          <p:spPr>
            <a:xfrm rot="18840887">
              <a:off x="590667" y="2374010"/>
              <a:ext cx="2730364" cy="923330"/>
            </a:xfrm>
            <a:prstGeom prst="rect">
              <a:avLst/>
            </a:prstGeom>
            <a:noFill/>
          </p:spPr>
          <p:txBody>
            <a:bodyPr wrap="none" lIns="91440" tIns="45720" rIns="91440" bIns="45720">
              <a:prstTxWarp prst="textArchDown">
                <a:avLst>
                  <a:gd name="adj" fmla="val 465543"/>
                </a:avLst>
              </a:prstTxWarp>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Research</a:t>
              </a:r>
            </a:p>
          </p:txBody>
        </p:sp>
      </p:grpSp>
      <p:grpSp>
        <p:nvGrpSpPr>
          <p:cNvPr id="78" name="Group 77"/>
          <p:cNvGrpSpPr/>
          <p:nvPr/>
        </p:nvGrpSpPr>
        <p:grpSpPr>
          <a:xfrm>
            <a:off x="531790" y="738704"/>
            <a:ext cx="3271047" cy="4874397"/>
            <a:chOff x="5789436" y="848134"/>
            <a:chExt cx="3271047" cy="4874397"/>
          </a:xfrm>
        </p:grpSpPr>
        <p:grpSp>
          <p:nvGrpSpPr>
            <p:cNvPr id="75" name="Group 74"/>
            <p:cNvGrpSpPr/>
            <p:nvPr/>
          </p:nvGrpSpPr>
          <p:grpSpPr>
            <a:xfrm>
              <a:off x="5789436" y="4362584"/>
              <a:ext cx="3271047" cy="1359947"/>
              <a:chOff x="5789436" y="4362584"/>
              <a:chExt cx="3271047" cy="1359947"/>
            </a:xfrm>
          </p:grpSpPr>
          <p:sp>
            <p:nvSpPr>
              <p:cNvPr id="67" name="Freeform 66"/>
              <p:cNvSpPr/>
              <p:nvPr/>
            </p:nvSpPr>
            <p:spPr>
              <a:xfrm>
                <a:off x="6499449" y="5035850"/>
                <a:ext cx="2561034" cy="686681"/>
              </a:xfrm>
              <a:custGeom>
                <a:avLst/>
                <a:gdLst>
                  <a:gd name="connsiteX0" fmla="*/ 0 w 2561034"/>
                  <a:gd name="connsiteY0" fmla="*/ 114449 h 686681"/>
                  <a:gd name="connsiteX1" fmla="*/ 114449 w 2561034"/>
                  <a:gd name="connsiteY1" fmla="*/ 0 h 686681"/>
                  <a:gd name="connsiteX2" fmla="*/ 2446585 w 2561034"/>
                  <a:gd name="connsiteY2" fmla="*/ 0 h 686681"/>
                  <a:gd name="connsiteX3" fmla="*/ 2561034 w 2561034"/>
                  <a:gd name="connsiteY3" fmla="*/ 114449 h 686681"/>
                  <a:gd name="connsiteX4" fmla="*/ 2561034 w 2561034"/>
                  <a:gd name="connsiteY4" fmla="*/ 572232 h 686681"/>
                  <a:gd name="connsiteX5" fmla="*/ 2446585 w 2561034"/>
                  <a:gd name="connsiteY5" fmla="*/ 686681 h 686681"/>
                  <a:gd name="connsiteX6" fmla="*/ 114449 w 2561034"/>
                  <a:gd name="connsiteY6" fmla="*/ 686681 h 686681"/>
                  <a:gd name="connsiteX7" fmla="*/ 0 w 2561034"/>
                  <a:gd name="connsiteY7" fmla="*/ 572232 h 686681"/>
                  <a:gd name="connsiteX8" fmla="*/ 0 w 2561034"/>
                  <a:gd name="connsiteY8" fmla="*/ 114449 h 68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034" h="686681">
                    <a:moveTo>
                      <a:pt x="0" y="114449"/>
                    </a:moveTo>
                    <a:cubicBezTo>
                      <a:pt x="0" y="51241"/>
                      <a:pt x="51241" y="0"/>
                      <a:pt x="114449" y="0"/>
                    </a:cubicBezTo>
                    <a:lnTo>
                      <a:pt x="2446585" y="0"/>
                    </a:lnTo>
                    <a:cubicBezTo>
                      <a:pt x="2509793" y="0"/>
                      <a:pt x="2561034" y="51241"/>
                      <a:pt x="2561034" y="114449"/>
                    </a:cubicBezTo>
                    <a:lnTo>
                      <a:pt x="2561034" y="572232"/>
                    </a:lnTo>
                    <a:cubicBezTo>
                      <a:pt x="2561034" y="635440"/>
                      <a:pt x="2509793" y="686681"/>
                      <a:pt x="2446585" y="686681"/>
                    </a:cubicBezTo>
                    <a:lnTo>
                      <a:pt x="114449" y="686681"/>
                    </a:lnTo>
                    <a:cubicBezTo>
                      <a:pt x="51241" y="686681"/>
                      <a:pt x="0" y="635440"/>
                      <a:pt x="0" y="572232"/>
                    </a:cubicBezTo>
                    <a:lnTo>
                      <a:pt x="0" y="114449"/>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6">
                  <a:shade val="80000"/>
                  <a:hueOff val="0"/>
                  <a:satOff val="0"/>
                  <a:lumOff val="0"/>
                  <a:alphaOff val="0"/>
                </a:schemeClr>
              </a:fillRef>
              <a:effectRef idx="2">
                <a:schemeClr val="accent6">
                  <a:shade val="80000"/>
                  <a:hueOff val="0"/>
                  <a:satOff val="0"/>
                  <a:lumOff val="0"/>
                  <a:alphaOff val="0"/>
                </a:schemeClr>
              </a:effectRef>
              <a:fontRef idx="minor">
                <a:schemeClr val="lt1"/>
              </a:fontRef>
            </p:style>
            <p:txBody>
              <a:bodyPr spcFirstLastPara="0" vert="horz" wrap="square" lIns="575607" tIns="90671" rIns="90671" bIns="90671"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1960s </a:t>
                </a:r>
                <a:br>
                  <a:rPr lang="en-US" sz="1500" kern="1200" dirty="0">
                    <a:solidFill>
                      <a:schemeClr val="tx1"/>
                    </a:solidFill>
                  </a:rPr>
                </a:br>
                <a:r>
                  <a:rPr lang="en-US" sz="1500" kern="1200" dirty="0">
                    <a:solidFill>
                      <a:schemeClr val="tx1"/>
                    </a:solidFill>
                  </a:rPr>
                  <a:t>File Systems</a:t>
                </a:r>
              </a:p>
            </p:txBody>
          </p:sp>
          <p:sp>
            <p:nvSpPr>
              <p:cNvPr id="68" name="Oval 67"/>
              <p:cNvSpPr/>
              <p:nvPr/>
            </p:nvSpPr>
            <p:spPr>
              <a:xfrm>
                <a:off x="5789436" y="4362584"/>
                <a:ext cx="1187313" cy="1187229"/>
              </a:xfrm>
              <a:prstGeom prst="ellipse">
                <a:avLst/>
              </a:prstGeom>
              <a: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l="-1000" r="-1000"/>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6">
                  <a:tint val="50000"/>
                  <a:hueOff val="0"/>
                  <a:satOff val="0"/>
                  <a:lumOff val="0"/>
                  <a:alphaOff val="0"/>
                </a:schemeClr>
              </a:effectRef>
              <a:fontRef idx="minor">
                <a:schemeClr val="lt1">
                  <a:hueOff val="0"/>
                  <a:satOff val="0"/>
                  <a:lumOff val="0"/>
                  <a:alphaOff val="0"/>
                </a:schemeClr>
              </a:fontRef>
            </p:style>
          </p:sp>
        </p:grpSp>
        <p:sp>
          <p:nvSpPr>
            <p:cNvPr id="10" name="Rectangle 9"/>
            <p:cNvSpPr/>
            <p:nvPr/>
          </p:nvSpPr>
          <p:spPr>
            <a:xfrm rot="18337565">
              <a:off x="4932343" y="2258517"/>
              <a:ext cx="3946501" cy="1125736"/>
            </a:xfrm>
            <a:prstGeom prst="rect">
              <a:avLst/>
            </a:prstGeom>
            <a:noFill/>
          </p:spPr>
          <p:txBody>
            <a:bodyPr spcFirstLastPara="1" wrap="none" lIns="91440" tIns="45720" rIns="91440" bIns="45720" numCol="1">
              <a:prstTxWarp prst="textArchDown">
                <a:avLst>
                  <a:gd name="adj" fmla="val 20798472"/>
                </a:avLst>
              </a:prstTxWarp>
              <a:spAutoFit/>
            </a:bodyPr>
            <a:lstStyle/>
            <a:p>
              <a:pPr algn="ctr"/>
              <a:r>
                <a:rPr lang="en-US" sz="4000" dirty="0">
                  <a:ln w="0"/>
                  <a:solidFill>
                    <a:srgbClr val="00B050"/>
                  </a:solidFill>
                  <a:effectLst>
                    <a:outerShdw blurRad="38100" dist="25400" dir="5400000" algn="ctr" rotWithShape="0">
                      <a:srgbClr val="6E747A">
                        <a:alpha val="43000"/>
                      </a:srgbClr>
                    </a:outerShdw>
                  </a:effectLst>
                </a:rPr>
                <a:t>Market</a:t>
              </a:r>
              <a:r>
                <a:rPr lang="en-US" sz="4000" dirty="0">
                  <a:ln w="0"/>
                  <a:solidFill>
                    <a:schemeClr val="accent1"/>
                  </a:solidFill>
                  <a:effectLst>
                    <a:outerShdw blurRad="38100" dist="25400" dir="5400000" algn="ctr" rotWithShape="0">
                      <a:srgbClr val="6E747A">
                        <a:alpha val="43000"/>
                      </a:srgbClr>
                    </a:outerShdw>
                  </a:effectLst>
                </a:rPr>
                <a:t> </a:t>
              </a:r>
              <a:r>
                <a:rPr lang="en-US" sz="4000" dirty="0">
                  <a:ln w="0"/>
                  <a:solidFill>
                    <a:srgbClr val="00B050"/>
                  </a:solidFill>
                  <a:effectLst>
                    <a:outerShdw blurRad="38100" dist="25400" dir="5400000" algn="ctr" rotWithShape="0">
                      <a:srgbClr val="6E747A">
                        <a:alpha val="43000"/>
                      </a:srgbClr>
                    </a:outerShdw>
                  </a:effectLst>
                </a:rPr>
                <a:t>Offering</a:t>
              </a:r>
            </a:p>
          </p:txBody>
        </p:sp>
      </p:grpSp>
      <p:sp>
        <p:nvSpPr>
          <p:cNvPr id="11" name="TextBox 10"/>
          <p:cNvSpPr txBox="1"/>
          <p:nvPr/>
        </p:nvSpPr>
        <p:spPr>
          <a:xfrm>
            <a:off x="1917700" y="5943600"/>
            <a:ext cx="7456080" cy="369332"/>
          </a:xfrm>
          <a:prstGeom prst="rect">
            <a:avLst/>
          </a:prstGeom>
          <a:noFill/>
        </p:spPr>
        <p:txBody>
          <a:bodyPr wrap="none" rtlCol="0">
            <a:spAutoFit/>
          </a:bodyPr>
          <a:lstStyle/>
          <a:p>
            <a:r>
              <a:rPr lang="en-CA" dirty="0"/>
              <a:t>Technological Advancements in the industry are followed by years of research</a:t>
            </a:r>
          </a:p>
        </p:txBody>
      </p:sp>
      <p:sp>
        <p:nvSpPr>
          <p:cNvPr id="5" name="Slide Number Placeholder 4"/>
          <p:cNvSpPr>
            <a:spLocks noGrp="1"/>
          </p:cNvSpPr>
          <p:nvPr>
            <p:ph type="sldNum" sz="quarter" idx="12"/>
          </p:nvPr>
        </p:nvSpPr>
        <p:spPr/>
        <p:txBody>
          <a:bodyPr/>
          <a:lstStyle/>
          <a:p>
            <a:fld id="{1DC65F28-4AC7-4F10-B6CC-3178A6A08F62}" type="slidenum">
              <a:rPr lang="en-CA" smtClean="0"/>
              <a:t>10</a:t>
            </a:fld>
            <a:endParaRPr lang="en-CA" dirty="0"/>
          </a:p>
        </p:txBody>
      </p:sp>
    </p:spTree>
    <p:extLst>
      <p:ext uri="{BB962C8B-B14F-4D97-AF65-F5344CB8AC3E}">
        <p14:creationId xmlns:p14="http://schemas.microsoft.com/office/powerpoint/2010/main" val="143718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CA" sz="4000" dirty="0"/>
              <a:t>Example: Database Research Impact</a:t>
            </a:r>
          </a:p>
        </p:txBody>
      </p:sp>
      <p:pic>
        <p:nvPicPr>
          <p:cNvPr id="1026" name="Picture 2" descr="The most important motivation for the research work that resulted in the relational model was the objective of providing a sharp and clear boundary between the logical and physical aspects of database management.  - E. F. Co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73163"/>
            <a:ext cx="9855200" cy="463774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DC65F28-4AC7-4F10-B6CC-3178A6A08F62}" type="slidenum">
              <a:rPr lang="en-CA" smtClean="0"/>
              <a:t>11</a:t>
            </a:fld>
            <a:endParaRPr lang="en-CA" dirty="0"/>
          </a:p>
        </p:txBody>
      </p:sp>
    </p:spTree>
    <p:extLst>
      <p:ext uri="{BB962C8B-B14F-4D97-AF65-F5344CB8AC3E}">
        <p14:creationId xmlns:p14="http://schemas.microsoft.com/office/powerpoint/2010/main" val="180911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Research Contributions</a:t>
            </a:r>
          </a:p>
        </p:txBody>
      </p:sp>
      <p:sp>
        <p:nvSpPr>
          <p:cNvPr id="4" name="Slide Number Placeholder 3"/>
          <p:cNvSpPr>
            <a:spLocks noGrp="1"/>
          </p:cNvSpPr>
          <p:nvPr>
            <p:ph type="sldNum" sz="quarter" idx="12"/>
          </p:nvPr>
        </p:nvSpPr>
        <p:spPr/>
        <p:txBody>
          <a:bodyPr/>
          <a:lstStyle/>
          <a:p>
            <a:fld id="{1DC65F28-4AC7-4F10-B6CC-3178A6A08F62}" type="slidenum">
              <a:rPr lang="en-CA" smtClean="0"/>
              <a:t>12</a:t>
            </a:fld>
            <a:endParaRPr lang="en-CA" dirty="0"/>
          </a:p>
        </p:txBody>
      </p:sp>
    </p:spTree>
    <p:extLst>
      <p:ext uri="{BB962C8B-B14F-4D97-AF65-F5344CB8AC3E}">
        <p14:creationId xmlns:p14="http://schemas.microsoft.com/office/powerpoint/2010/main" val="120135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rot="425557">
            <a:off x="8900010" y="3796308"/>
            <a:ext cx="602246" cy="5705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36" name="Straight Arrow Connector 35"/>
          <p:cNvCxnSpPr/>
          <p:nvPr/>
        </p:nvCxnSpPr>
        <p:spPr>
          <a:xfrm rot="425557" flipV="1">
            <a:off x="9457552" y="3293606"/>
            <a:ext cx="1611026" cy="672671"/>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37" name="Oval 36"/>
          <p:cNvSpPr/>
          <p:nvPr/>
        </p:nvSpPr>
        <p:spPr>
          <a:xfrm rot="425557">
            <a:off x="8578340" y="1174434"/>
            <a:ext cx="602246" cy="570536"/>
          </a:xfrm>
          <a:prstGeom prst="ellipse">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8" name="Oval 37"/>
          <p:cNvSpPr/>
          <p:nvPr/>
        </p:nvSpPr>
        <p:spPr>
          <a:xfrm rot="425557">
            <a:off x="10338045" y="1181075"/>
            <a:ext cx="602246" cy="5705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9" name="Oval 38"/>
          <p:cNvSpPr/>
          <p:nvPr/>
        </p:nvSpPr>
        <p:spPr>
          <a:xfrm rot="425557">
            <a:off x="11015535" y="2879207"/>
            <a:ext cx="602246" cy="570536"/>
          </a:xfrm>
          <a:prstGeom prst="ellipse">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40" name="Straight Arrow Connector 39"/>
          <p:cNvCxnSpPr/>
          <p:nvPr/>
        </p:nvCxnSpPr>
        <p:spPr>
          <a:xfrm rot="425557" flipV="1">
            <a:off x="9019279" y="1380787"/>
            <a:ext cx="1317586" cy="149929"/>
          </a:xfrm>
          <a:prstGeom prst="straightConnector1">
            <a:avLst/>
          </a:prstGeom>
          <a:ln w="19050">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41" name="Straight Arrow Connector 40"/>
          <p:cNvCxnSpPr/>
          <p:nvPr/>
        </p:nvCxnSpPr>
        <p:spPr>
          <a:xfrm rot="425557">
            <a:off x="10785812" y="1714140"/>
            <a:ext cx="605199" cy="1147359"/>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23" name="Oval 22"/>
          <p:cNvSpPr/>
          <p:nvPr/>
        </p:nvSpPr>
        <p:spPr>
          <a:xfrm rot="18358215">
            <a:off x="9064485" y="5848610"/>
            <a:ext cx="602246" cy="570536"/>
          </a:xfrm>
          <a:prstGeom prst="ellipse">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24" name="Straight Arrow Connector 23"/>
          <p:cNvCxnSpPr/>
          <p:nvPr/>
        </p:nvCxnSpPr>
        <p:spPr>
          <a:xfrm rot="18358215" flipV="1">
            <a:off x="8677471" y="4649546"/>
            <a:ext cx="1611026" cy="672671"/>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25" name="Oval 24"/>
          <p:cNvSpPr/>
          <p:nvPr/>
        </p:nvSpPr>
        <p:spPr>
          <a:xfrm rot="18358215">
            <a:off x="6613286" y="4864072"/>
            <a:ext cx="602246" cy="570536"/>
          </a:xfrm>
          <a:prstGeom prst="ellipse">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6" name="Oval 25"/>
          <p:cNvSpPr/>
          <p:nvPr/>
        </p:nvSpPr>
        <p:spPr>
          <a:xfrm rot="18358215">
            <a:off x="7468935" y="3326388"/>
            <a:ext cx="602246" cy="570536"/>
          </a:xfrm>
          <a:prstGeom prst="ellipse">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7" name="Oval 26"/>
          <p:cNvSpPr/>
          <p:nvPr/>
        </p:nvSpPr>
        <p:spPr>
          <a:xfrm rot="18358215">
            <a:off x="9283096" y="3553239"/>
            <a:ext cx="602246" cy="5705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28" name="Straight Arrow Connector 27"/>
          <p:cNvCxnSpPr/>
          <p:nvPr/>
        </p:nvCxnSpPr>
        <p:spPr>
          <a:xfrm rot="18358215" flipV="1">
            <a:off x="6637838" y="4373163"/>
            <a:ext cx="1317586" cy="149929"/>
          </a:xfrm>
          <a:prstGeom prst="straightConnector1">
            <a:avLst/>
          </a:prstGeom>
          <a:ln w="19050">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29" name="Straight Arrow Connector 28"/>
          <p:cNvCxnSpPr/>
          <p:nvPr/>
        </p:nvCxnSpPr>
        <p:spPr>
          <a:xfrm rot="18358215">
            <a:off x="8403744" y="3041320"/>
            <a:ext cx="605199" cy="1147359"/>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11" name="Oval 10"/>
          <p:cNvSpPr/>
          <p:nvPr/>
        </p:nvSpPr>
        <p:spPr>
          <a:xfrm>
            <a:off x="6164188" y="3433738"/>
            <a:ext cx="625623" cy="5246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15" name="Straight Arrow Connector 14"/>
          <p:cNvCxnSpPr>
            <a:stCxn id="11" idx="7"/>
            <a:endCxn id="10" idx="3"/>
          </p:cNvCxnSpPr>
          <p:nvPr/>
        </p:nvCxnSpPr>
        <p:spPr>
          <a:xfrm flipV="1">
            <a:off x="6698191" y="2904147"/>
            <a:ext cx="1683206" cy="606425"/>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838200" y="0"/>
            <a:ext cx="10515600" cy="1325563"/>
          </a:xfrm>
        </p:spPr>
        <p:txBody>
          <a:bodyPr/>
          <a:lstStyle/>
          <a:p>
            <a:r>
              <a:rPr lang="en-CA" dirty="0"/>
              <a:t>Evolution of the Relational Model</a:t>
            </a:r>
          </a:p>
        </p:txBody>
      </p:sp>
      <p:sp>
        <p:nvSpPr>
          <p:cNvPr id="3" name="Content Placeholder 2"/>
          <p:cNvSpPr>
            <a:spLocks noGrp="1"/>
          </p:cNvSpPr>
          <p:nvPr>
            <p:ph idx="1"/>
          </p:nvPr>
        </p:nvSpPr>
        <p:spPr>
          <a:xfrm>
            <a:off x="838200" y="1466827"/>
            <a:ext cx="10515600" cy="4351338"/>
          </a:xfrm>
        </p:spPr>
        <p:txBody>
          <a:bodyPr/>
          <a:lstStyle/>
          <a:p>
            <a:r>
              <a:rPr lang="en-CA" dirty="0"/>
              <a:t>Hierarchical Model</a:t>
            </a:r>
          </a:p>
          <a:p>
            <a:r>
              <a:rPr lang="en-CA" dirty="0"/>
              <a:t>Network Model</a:t>
            </a:r>
          </a:p>
          <a:p>
            <a:r>
              <a:rPr lang="en-CA" dirty="0"/>
              <a:t>Relational Model</a:t>
            </a:r>
          </a:p>
        </p:txBody>
      </p:sp>
      <p:sp>
        <p:nvSpPr>
          <p:cNvPr id="4" name="Oval 3"/>
          <p:cNvSpPr/>
          <p:nvPr/>
        </p:nvSpPr>
        <p:spPr>
          <a:xfrm>
            <a:off x="5715000" y="1466827"/>
            <a:ext cx="2374900" cy="2228873"/>
          </a:xfrm>
          <a:prstGeom prst="ellipse">
            <a:avLst/>
          </a:prstGeom>
          <a:blipFill>
            <a:blip r:embed="rId3">
              <a:extLst>
                <a:ext uri="{28A0092B-C50C-407E-A947-70E740481C1C}">
                  <a14:useLocalDpi xmlns:a14="http://schemas.microsoft.com/office/drawing/2010/main" val="0"/>
                </a:ext>
              </a:extLst>
            </a:blip>
            <a:srcRect/>
            <a:stretch>
              <a:fillRect l="-6000" r="-6000"/>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5" name="Oval 4"/>
          <p:cNvSpPr/>
          <p:nvPr/>
        </p:nvSpPr>
        <p:spPr>
          <a:xfrm>
            <a:off x="7670800" y="3530601"/>
            <a:ext cx="2489200" cy="2287564"/>
          </a:xfrm>
          <a:prstGeom prst="ellipse">
            <a:avLst/>
          </a:prstGeom>
          <a:blipFill>
            <a:blip r:embed="rId4">
              <a:extLst>
                <a:ext uri="{28A0092B-C50C-407E-A947-70E740481C1C}">
                  <a14:useLocalDpi xmlns:a14="http://schemas.microsoft.com/office/drawing/2010/main" val="0"/>
                </a:ext>
              </a:extLst>
            </a:blip>
            <a:srcRec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36168"/>
              <a:satOff val="-1390"/>
              <a:lumOff val="4885"/>
              <a:alphaOff val="0"/>
            </a:schemeClr>
          </a:effectRef>
          <a:fontRef idx="minor">
            <a:schemeClr val="lt1">
              <a:hueOff val="0"/>
              <a:satOff val="0"/>
              <a:lumOff val="0"/>
              <a:alphaOff val="0"/>
            </a:schemeClr>
          </a:fontRef>
        </p:style>
      </p:sp>
      <p:sp>
        <p:nvSpPr>
          <p:cNvPr id="6" name="Oval 5"/>
          <p:cNvSpPr/>
          <p:nvPr/>
        </p:nvSpPr>
        <p:spPr>
          <a:xfrm>
            <a:off x="8798656" y="797416"/>
            <a:ext cx="2247413" cy="2260131"/>
          </a:xfrm>
          <a:prstGeom prst="ellipse">
            <a:avLst/>
          </a:prstGeom>
          <a:blipFill>
            <a:blip r:embed="rId5">
              <a:extLst>
                <a:ext uri="{28A0092B-C50C-407E-A947-70E740481C1C}">
                  <a14:useLocalDpi xmlns:a14="http://schemas.microsoft.com/office/drawing/2010/main" val="0"/>
                </a:ext>
              </a:extLst>
            </a:blip>
            <a:srcRect/>
            <a:stretch>
              <a:fillRect l="-39000" r="-39000"/>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6">
              <a:tint val="50000"/>
              <a:hueOff val="44616"/>
              <a:satOff val="-2378"/>
              <a:lumOff val="12236"/>
              <a:alphaOff val="0"/>
            </a:schemeClr>
          </a:effectRef>
          <a:fontRef idx="minor">
            <a:schemeClr val="lt1">
              <a:hueOff val="0"/>
              <a:satOff val="0"/>
              <a:lumOff val="0"/>
              <a:alphaOff val="0"/>
            </a:schemeClr>
          </a:fontRef>
        </p:style>
      </p:sp>
      <p:sp>
        <p:nvSpPr>
          <p:cNvPr id="7" name="Oval 6"/>
          <p:cNvSpPr/>
          <p:nvPr/>
        </p:nvSpPr>
        <p:spPr>
          <a:xfrm>
            <a:off x="5640266" y="1049311"/>
            <a:ext cx="625623" cy="5246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9" name="Oval 8"/>
          <p:cNvSpPr/>
          <p:nvPr/>
        </p:nvSpPr>
        <p:spPr>
          <a:xfrm>
            <a:off x="7464277" y="942171"/>
            <a:ext cx="625623" cy="5246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0" name="Oval 9"/>
          <p:cNvSpPr/>
          <p:nvPr/>
        </p:nvSpPr>
        <p:spPr>
          <a:xfrm>
            <a:off x="8289777" y="2456325"/>
            <a:ext cx="625623" cy="5246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12" name="Straight Arrow Connector 11"/>
          <p:cNvCxnSpPr>
            <a:endCxn id="9" idx="2"/>
          </p:cNvCxnSpPr>
          <p:nvPr/>
        </p:nvCxnSpPr>
        <p:spPr>
          <a:xfrm flipV="1">
            <a:off x="6096000" y="1204499"/>
            <a:ext cx="1368277" cy="121064"/>
          </a:xfrm>
          <a:prstGeom prst="straightConnector1">
            <a:avLst/>
          </a:prstGeom>
          <a:ln w="19050">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stCxn id="9" idx="5"/>
            <a:endCxn id="10" idx="0"/>
          </p:cNvCxnSpPr>
          <p:nvPr/>
        </p:nvCxnSpPr>
        <p:spPr>
          <a:xfrm>
            <a:off x="7998280" y="1389993"/>
            <a:ext cx="604309" cy="1066332"/>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13" name="Slide Number Placeholder 12"/>
          <p:cNvSpPr>
            <a:spLocks noGrp="1"/>
          </p:cNvSpPr>
          <p:nvPr>
            <p:ph type="sldNum" sz="quarter" idx="12"/>
          </p:nvPr>
        </p:nvSpPr>
        <p:spPr/>
        <p:txBody>
          <a:bodyPr/>
          <a:lstStyle/>
          <a:p>
            <a:fld id="{1DC65F28-4AC7-4F10-B6CC-3178A6A08F62}" type="slidenum">
              <a:rPr lang="en-CA" smtClean="0"/>
              <a:t>13</a:t>
            </a:fld>
            <a:endParaRPr lang="en-CA" dirty="0"/>
          </a:p>
        </p:txBody>
      </p:sp>
    </p:spTree>
    <p:extLst>
      <p:ext uri="{BB962C8B-B14F-4D97-AF65-F5344CB8AC3E}">
        <p14:creationId xmlns:p14="http://schemas.microsoft.com/office/powerpoint/2010/main" val="240738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Hierarchical Model</a:t>
            </a:r>
          </a:p>
        </p:txBody>
      </p:sp>
      <p:sp>
        <p:nvSpPr>
          <p:cNvPr id="4" name="Content Placeholder 3"/>
          <p:cNvSpPr>
            <a:spLocks noGrp="1"/>
          </p:cNvSpPr>
          <p:nvPr>
            <p:ph idx="1"/>
          </p:nvPr>
        </p:nvSpPr>
        <p:spPr>
          <a:xfrm>
            <a:off x="8327973" y="1057476"/>
            <a:ext cx="3308454" cy="3424583"/>
          </a:xfrm>
        </p:spPr>
        <p:txBody>
          <a:bodyPr>
            <a:normAutofit/>
          </a:bodyPr>
          <a:lstStyle/>
          <a:p>
            <a:r>
              <a:rPr lang="en-CA" sz="2400" dirty="0"/>
              <a:t>All data records are assembled into a collection of trees</a:t>
            </a:r>
          </a:p>
          <a:p>
            <a:r>
              <a:rPr lang="en-CA" sz="2400" dirty="0"/>
              <a:t>Programmer defined physical storage format</a:t>
            </a:r>
          </a:p>
          <a:p>
            <a:r>
              <a:rPr lang="en-CA" sz="2400" dirty="0"/>
              <a:t>Complex application programs required to navigate the database for simple queries </a:t>
            </a:r>
          </a:p>
        </p:txBody>
      </p:sp>
      <p:graphicFrame>
        <p:nvGraphicFramePr>
          <p:cNvPr id="3" name="Diagram 2"/>
          <p:cNvGraphicFramePr/>
          <p:nvPr>
            <p:extLst>
              <p:ext uri="{D42A27DB-BD31-4B8C-83A1-F6EECF244321}">
                <p14:modId xmlns:p14="http://schemas.microsoft.com/office/powerpoint/2010/main" val="3828103352"/>
              </p:ext>
            </p:extLst>
          </p:nvPr>
        </p:nvGraphicFramePr>
        <p:xfrm>
          <a:off x="959371" y="1636843"/>
          <a:ext cx="7809876" cy="4346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DC65F28-4AC7-4F10-B6CC-3178A6A08F62}" type="slidenum">
              <a:rPr lang="en-CA" smtClean="0"/>
              <a:t>14</a:t>
            </a:fld>
            <a:endParaRPr lang="en-CA" dirty="0"/>
          </a:p>
        </p:txBody>
      </p:sp>
      <p:sp>
        <p:nvSpPr>
          <p:cNvPr id="6" name="Content Placeholder 3"/>
          <p:cNvSpPr txBox="1">
            <a:spLocks/>
          </p:cNvSpPr>
          <p:nvPr/>
        </p:nvSpPr>
        <p:spPr>
          <a:xfrm>
            <a:off x="838200" y="954023"/>
            <a:ext cx="7816748" cy="7430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IBM Information Management System (IMS) – still in use</a:t>
            </a:r>
          </a:p>
        </p:txBody>
      </p:sp>
    </p:spTree>
    <p:extLst>
      <p:ext uri="{BB962C8B-B14F-4D97-AF65-F5344CB8AC3E}">
        <p14:creationId xmlns:p14="http://schemas.microsoft.com/office/powerpoint/2010/main" val="314052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Network Based Model</a:t>
            </a:r>
          </a:p>
        </p:txBody>
      </p:sp>
      <p:sp>
        <p:nvSpPr>
          <p:cNvPr id="5" name="Content Placeholder 3"/>
          <p:cNvSpPr>
            <a:spLocks noGrp="1"/>
          </p:cNvSpPr>
          <p:nvPr>
            <p:ph idx="1"/>
          </p:nvPr>
        </p:nvSpPr>
        <p:spPr>
          <a:xfrm>
            <a:off x="8438213" y="1505805"/>
            <a:ext cx="3753787" cy="4692937"/>
          </a:xfrm>
        </p:spPr>
        <p:txBody>
          <a:bodyPr>
            <a:normAutofit/>
          </a:bodyPr>
          <a:lstStyle/>
          <a:p>
            <a:r>
              <a:rPr lang="en-CA" sz="2400" dirty="0"/>
              <a:t>Allows generalized graph structure to represent objects and relationships</a:t>
            </a:r>
          </a:p>
          <a:p>
            <a:r>
              <a:rPr lang="en-CA" sz="2400" dirty="0"/>
              <a:t>It was not easy to use or implement applications with IDS, because it was designed to maximize performance using the hardware available at that time</a:t>
            </a:r>
          </a:p>
        </p:txBody>
      </p:sp>
      <p:graphicFrame>
        <p:nvGraphicFramePr>
          <p:cNvPr id="6" name="Diagram 5"/>
          <p:cNvGraphicFramePr/>
          <p:nvPr>
            <p:extLst>
              <p:ext uri="{D42A27DB-BD31-4B8C-83A1-F6EECF244321}">
                <p14:modId xmlns:p14="http://schemas.microsoft.com/office/powerpoint/2010/main" val="1496164145"/>
              </p:ext>
            </p:extLst>
          </p:nvPr>
        </p:nvGraphicFramePr>
        <p:xfrm>
          <a:off x="723066" y="1674500"/>
          <a:ext cx="7966440" cy="4355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p:cNvCxnSpPr/>
          <p:nvPr/>
        </p:nvCxnSpPr>
        <p:spPr>
          <a:xfrm>
            <a:off x="4038600" y="3708400"/>
            <a:ext cx="667686"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909164" y="2450777"/>
            <a:ext cx="2953294" cy="2098620"/>
          </a:xfrm>
          <a:prstGeom prst="bentConnector3">
            <a:avLst>
              <a:gd name="adj1" fmla="val 6349"/>
            </a:avLst>
          </a:prstGeom>
        </p:spPr>
        <p:style>
          <a:lnRef idx="1">
            <a:schemeClr val="accent1"/>
          </a:lnRef>
          <a:fillRef idx="0">
            <a:schemeClr val="accent1"/>
          </a:fillRef>
          <a:effectRef idx="0">
            <a:schemeClr val="accent1"/>
          </a:effectRef>
          <a:fontRef idx="minor">
            <a:schemeClr val="tx1"/>
          </a:fontRef>
        </p:style>
      </p:cxnSp>
      <p:sp>
        <p:nvSpPr>
          <p:cNvPr id="8" name="Content Placeholder 3"/>
          <p:cNvSpPr txBox="1">
            <a:spLocks/>
          </p:cNvSpPr>
          <p:nvPr/>
        </p:nvSpPr>
        <p:spPr>
          <a:xfrm>
            <a:off x="872757" y="931421"/>
            <a:ext cx="9071134" cy="7430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Integrated Data Store (IDS) was the basis of CODASYL standards</a:t>
            </a:r>
          </a:p>
        </p:txBody>
      </p:sp>
      <p:sp>
        <p:nvSpPr>
          <p:cNvPr id="4" name="Slide Number Placeholder 3"/>
          <p:cNvSpPr>
            <a:spLocks noGrp="1"/>
          </p:cNvSpPr>
          <p:nvPr>
            <p:ph type="sldNum" sz="quarter" idx="12"/>
          </p:nvPr>
        </p:nvSpPr>
        <p:spPr/>
        <p:txBody>
          <a:bodyPr/>
          <a:lstStyle/>
          <a:p>
            <a:fld id="{1DC65F28-4AC7-4F10-B6CC-3178A6A08F62}" type="slidenum">
              <a:rPr lang="en-CA" smtClean="0"/>
              <a:t>15</a:t>
            </a:fld>
            <a:endParaRPr lang="en-CA" dirty="0"/>
          </a:p>
        </p:txBody>
      </p:sp>
    </p:spTree>
    <p:extLst>
      <p:ext uri="{BB962C8B-B14F-4D97-AF65-F5344CB8AC3E}">
        <p14:creationId xmlns:p14="http://schemas.microsoft.com/office/powerpoint/2010/main" val="241338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28"/>
            <a:ext cx="10515600" cy="1325563"/>
          </a:xfrm>
        </p:spPr>
        <p:txBody>
          <a:bodyPr/>
          <a:lstStyle/>
          <a:p>
            <a:r>
              <a:rPr lang="en-CA" dirty="0"/>
              <a:t>Relational Model</a:t>
            </a:r>
          </a:p>
        </p:txBody>
      </p:sp>
      <p:sp>
        <p:nvSpPr>
          <p:cNvPr id="13" name="Content Placeholder 3"/>
          <p:cNvSpPr>
            <a:spLocks noGrp="1"/>
          </p:cNvSpPr>
          <p:nvPr>
            <p:ph idx="1"/>
          </p:nvPr>
        </p:nvSpPr>
        <p:spPr>
          <a:xfrm>
            <a:off x="7615003" y="1036807"/>
            <a:ext cx="4297595" cy="4692937"/>
          </a:xfrm>
        </p:spPr>
        <p:txBody>
          <a:bodyPr>
            <a:noAutofit/>
          </a:bodyPr>
          <a:lstStyle/>
          <a:p>
            <a:r>
              <a:rPr lang="en-CA" sz="2400" dirty="0"/>
              <a:t>All Data is stored into tuples and then grouped into tables </a:t>
            </a:r>
          </a:p>
          <a:p>
            <a:r>
              <a:rPr lang="en-CA" sz="2400" dirty="0"/>
              <a:t>The tables are stored independently</a:t>
            </a:r>
          </a:p>
          <a:p>
            <a:r>
              <a:rPr lang="en-CA" sz="2400" dirty="0"/>
              <a:t>Users would use a high level, non-procedural, declarative language to provide the required information</a:t>
            </a:r>
          </a:p>
          <a:p>
            <a:r>
              <a:rPr lang="en-CA" sz="2400" dirty="0"/>
              <a:t>The DBMS would take care of storing the data and retrieval procedures for answering queries by using query optimizer</a:t>
            </a:r>
          </a:p>
          <a:p>
            <a:pPr marL="0" indent="0">
              <a:buNone/>
            </a:pPr>
            <a:endParaRPr lang="en-CA" sz="2400" dirty="0"/>
          </a:p>
          <a:p>
            <a:pPr marL="0" indent="0">
              <a:buNone/>
            </a:pPr>
            <a:endParaRPr lang="en-CA" sz="2400" dirty="0"/>
          </a:p>
          <a:p>
            <a:pPr marL="0" indent="0">
              <a:buNone/>
            </a:pPr>
            <a:endParaRPr lang="en-CA" sz="2400" dirty="0"/>
          </a:p>
          <a:p>
            <a:endParaRPr lang="en-CA" sz="2400" dirty="0"/>
          </a:p>
          <a:p>
            <a:endParaRPr lang="en-CA" sz="2400" dirty="0"/>
          </a:p>
        </p:txBody>
      </p:sp>
      <p:pic>
        <p:nvPicPr>
          <p:cNvPr id="1028" name="Picture 4" descr="https://www.dlsweb.rmit.edu.au/toolbox/knowmang/content/models/images/relational_schema_with_man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054" y="1036807"/>
            <a:ext cx="5987998" cy="564880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DC65F28-4AC7-4F10-B6CC-3178A6A08F62}" type="slidenum">
              <a:rPr lang="en-CA" smtClean="0"/>
              <a:t>16</a:t>
            </a:fld>
            <a:endParaRPr lang="en-CA" dirty="0"/>
          </a:p>
        </p:txBody>
      </p:sp>
    </p:spTree>
    <p:extLst>
      <p:ext uri="{BB962C8B-B14F-4D97-AF65-F5344CB8AC3E}">
        <p14:creationId xmlns:p14="http://schemas.microsoft.com/office/powerpoint/2010/main" val="421005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28"/>
            <a:ext cx="10515600" cy="1325563"/>
          </a:xfrm>
        </p:spPr>
        <p:txBody>
          <a:bodyPr/>
          <a:lstStyle/>
          <a:p>
            <a:r>
              <a:rPr lang="en-CA" dirty="0"/>
              <a:t>Research on Relational Model</a:t>
            </a:r>
          </a:p>
        </p:txBody>
      </p:sp>
      <p:sp>
        <p:nvSpPr>
          <p:cNvPr id="13" name="Content Placeholder 3"/>
          <p:cNvSpPr>
            <a:spLocks noGrp="1"/>
          </p:cNvSpPr>
          <p:nvPr>
            <p:ph idx="1"/>
          </p:nvPr>
        </p:nvSpPr>
        <p:spPr>
          <a:xfrm>
            <a:off x="733271" y="1036807"/>
            <a:ext cx="7736173" cy="4359652"/>
          </a:xfrm>
        </p:spPr>
        <p:txBody>
          <a:bodyPr>
            <a:noAutofit/>
          </a:bodyPr>
          <a:lstStyle/>
          <a:p>
            <a:pPr marL="0" indent="0">
              <a:buNone/>
            </a:pPr>
            <a:endParaRPr lang="en-CA" sz="2400" dirty="0"/>
          </a:p>
          <a:p>
            <a:r>
              <a:rPr lang="en-CA" sz="2400" dirty="0"/>
              <a:t>Invent of high level relational query language </a:t>
            </a:r>
            <a:r>
              <a:rPr lang="en-CA" sz="2400" dirty="0" err="1"/>
              <a:t>eg</a:t>
            </a:r>
            <a:r>
              <a:rPr lang="en-CA" sz="2400" dirty="0"/>
              <a:t> SQL.</a:t>
            </a:r>
          </a:p>
          <a:p>
            <a:r>
              <a:rPr lang="en-CA" sz="2400" dirty="0"/>
              <a:t>Development of algorithms to optimize queries. That is translate queries into plans that are as efficient as programs written for Navigational DBMS.</a:t>
            </a:r>
          </a:p>
          <a:p>
            <a:r>
              <a:rPr lang="en-CA" sz="2400" dirty="0"/>
              <a:t>Formulated theory of normalization to eliminate redundancy.</a:t>
            </a:r>
          </a:p>
          <a:p>
            <a:r>
              <a:rPr lang="en-CA" sz="2400" dirty="0"/>
              <a:t>Created indexing techniques for fast access to data records</a:t>
            </a:r>
          </a:p>
          <a:p>
            <a:r>
              <a:rPr lang="en-CA" sz="2400" dirty="0"/>
              <a:t>Developed algorithms to move data between disk and main memory pool understanding the access patterns</a:t>
            </a:r>
          </a:p>
          <a:p>
            <a:endParaRPr lang="en-CA" sz="2400" dirty="0"/>
          </a:p>
          <a:p>
            <a:endParaRPr lang="en-CA" sz="2400" dirty="0"/>
          </a:p>
        </p:txBody>
      </p:sp>
      <p:sp>
        <p:nvSpPr>
          <p:cNvPr id="3" name="TextBox 2"/>
          <p:cNvSpPr txBox="1"/>
          <p:nvPr/>
        </p:nvSpPr>
        <p:spPr>
          <a:xfrm>
            <a:off x="8574373" y="1046756"/>
            <a:ext cx="3005182" cy="132343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CA" sz="2000" dirty="0"/>
              <a:t>SELECT * </a:t>
            </a:r>
          </a:p>
          <a:p>
            <a:r>
              <a:rPr lang="en-CA" sz="2000" dirty="0"/>
              <a:t>FROM Courses c</a:t>
            </a:r>
          </a:p>
          <a:p>
            <a:r>
              <a:rPr lang="en-CA" sz="2000" dirty="0"/>
              <a:t>INNER JOIN Departments d</a:t>
            </a:r>
          </a:p>
          <a:p>
            <a:r>
              <a:rPr lang="en-CA" sz="2000" dirty="0"/>
              <a:t>On </a:t>
            </a:r>
            <a:r>
              <a:rPr lang="en-CA" sz="2000" dirty="0" err="1"/>
              <a:t>c.deptid</a:t>
            </a:r>
            <a:r>
              <a:rPr lang="en-CA" sz="2000" dirty="0"/>
              <a:t>=</a:t>
            </a:r>
            <a:r>
              <a:rPr lang="en-CA" sz="2000" dirty="0" err="1"/>
              <a:t>d.deptid</a:t>
            </a:r>
            <a:endParaRPr lang="en-CA" sz="2000" dirty="0"/>
          </a:p>
        </p:txBody>
      </p:sp>
      <p:pic>
        <p:nvPicPr>
          <p:cNvPr id="4" name="Picture 3"/>
          <p:cNvPicPr>
            <a:picLocks noChangeAspect="1"/>
          </p:cNvPicPr>
          <p:nvPr/>
        </p:nvPicPr>
        <p:blipFill rotWithShape="1">
          <a:blip r:embed="rId3"/>
          <a:srcRect r="30263"/>
          <a:stretch/>
        </p:blipFill>
        <p:spPr>
          <a:xfrm>
            <a:off x="8231715" y="2440104"/>
            <a:ext cx="3835367" cy="1493097"/>
          </a:xfrm>
          <a:prstGeom prst="rect">
            <a:avLst/>
          </a:prstGeom>
          <a:ln>
            <a:solidFill>
              <a:schemeClr val="tx1"/>
            </a:solidFill>
          </a:ln>
          <a:effectLst>
            <a:outerShdw blurRad="50800" dist="38100" dir="2700000" algn="tl" rotWithShape="0">
              <a:prstClr val="black">
                <a:alpha val="40000"/>
              </a:prstClr>
            </a:outerShdw>
          </a:effectLst>
        </p:spPr>
      </p:pic>
      <p:pic>
        <p:nvPicPr>
          <p:cNvPr id="1026" name="Picture 2" descr="Image result for indexing database"/>
          <p:cNvPicPr>
            <a:picLocks noChangeAspect="1" noChangeArrowheads="1"/>
          </p:cNvPicPr>
          <p:nvPr/>
        </p:nvPicPr>
        <p:blipFill rotWithShape="1">
          <a:blip r:embed="rId4">
            <a:extLst>
              <a:ext uri="{28A0092B-C50C-407E-A947-70E740481C1C}">
                <a14:useLocalDpi xmlns:a14="http://schemas.microsoft.com/office/drawing/2010/main" val="0"/>
              </a:ext>
            </a:extLst>
          </a:blip>
          <a:srcRect l="-2110" r="25761"/>
          <a:stretch/>
        </p:blipFill>
        <p:spPr bwMode="auto">
          <a:xfrm>
            <a:off x="8449940" y="4073019"/>
            <a:ext cx="3617142" cy="2426933"/>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1DC65F28-4AC7-4F10-B6CC-3178A6A08F62}" type="slidenum">
              <a:rPr lang="en-CA" smtClean="0"/>
              <a:t>17</a:t>
            </a:fld>
            <a:endParaRPr lang="en-CA" dirty="0"/>
          </a:p>
        </p:txBody>
      </p:sp>
    </p:spTree>
    <p:extLst>
      <p:ext uri="{BB962C8B-B14F-4D97-AF65-F5344CB8AC3E}">
        <p14:creationId xmlns:p14="http://schemas.microsoft.com/office/powerpoint/2010/main" val="349134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500"/>
                                        <p:tgtEl>
                                          <p:spTgt spid="102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dadbm.com/wp-content/uploads/2014/10/Oracle_database_RDBMS_revenue_sh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666" y="3222887"/>
            <a:ext cx="3968334" cy="27257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41028"/>
            <a:ext cx="10515600" cy="1325563"/>
          </a:xfrm>
        </p:spPr>
        <p:txBody>
          <a:bodyPr/>
          <a:lstStyle/>
          <a:p>
            <a:r>
              <a:rPr lang="en-CA" dirty="0"/>
              <a:t>Results of Research on Relational Model</a:t>
            </a:r>
          </a:p>
        </p:txBody>
      </p:sp>
      <p:sp>
        <p:nvSpPr>
          <p:cNvPr id="13" name="Content Placeholder 3"/>
          <p:cNvSpPr>
            <a:spLocks noGrp="1"/>
          </p:cNvSpPr>
          <p:nvPr>
            <p:ph idx="1"/>
          </p:nvPr>
        </p:nvSpPr>
        <p:spPr>
          <a:xfrm>
            <a:off x="838201" y="557124"/>
            <a:ext cx="7736173" cy="2665763"/>
          </a:xfrm>
        </p:spPr>
        <p:txBody>
          <a:bodyPr>
            <a:noAutofit/>
          </a:bodyPr>
          <a:lstStyle/>
          <a:p>
            <a:pPr marL="0" indent="0">
              <a:buNone/>
            </a:pPr>
            <a:endParaRPr lang="en-CA" sz="2400" dirty="0"/>
          </a:p>
          <a:p>
            <a:r>
              <a:rPr lang="en-CA" sz="2400" dirty="0"/>
              <a:t>Numerous commercial relational products came into market in 1980s.</a:t>
            </a:r>
          </a:p>
          <a:p>
            <a:r>
              <a:rPr lang="en-CA" sz="2400" dirty="0"/>
              <a:t>1990 onwards, commercial relational databases are available for all hardware platforms ranging from personal computers to mainframes.</a:t>
            </a:r>
          </a:p>
          <a:p>
            <a:endParaRPr lang="en-CA" sz="2400" dirty="0"/>
          </a:p>
          <a:p>
            <a:endParaRPr lang="en-CA" sz="2400" dirty="0"/>
          </a:p>
        </p:txBody>
      </p:sp>
      <p:pic>
        <p:nvPicPr>
          <p:cNvPr id="5" name="Picture 4"/>
          <p:cNvPicPr>
            <a:picLocks noChangeAspect="1"/>
          </p:cNvPicPr>
          <p:nvPr/>
        </p:nvPicPr>
        <p:blipFill>
          <a:blip r:embed="rId4"/>
          <a:stretch>
            <a:fillRect/>
          </a:stretch>
        </p:blipFill>
        <p:spPr>
          <a:xfrm>
            <a:off x="834084" y="2830126"/>
            <a:ext cx="7234056" cy="3876731"/>
          </a:xfrm>
          <a:prstGeom prst="rect">
            <a:avLst/>
          </a:prstGeom>
          <a:ln>
            <a:solidFill>
              <a:schemeClr val="tx1"/>
            </a:solidFill>
          </a:ln>
          <a:effectLst>
            <a:outerShdw blurRad="50800" dist="38100" dir="2700000" algn="tl" rotWithShape="0">
              <a:prstClr val="black">
                <a:alpha val="40000"/>
              </a:prstClr>
            </a:outerShdw>
          </a:effectLst>
        </p:spPr>
      </p:pic>
      <p:sp>
        <p:nvSpPr>
          <p:cNvPr id="6" name="Rectangle 5"/>
          <p:cNvSpPr/>
          <p:nvPr/>
        </p:nvSpPr>
        <p:spPr>
          <a:xfrm>
            <a:off x="3915869" y="6083524"/>
            <a:ext cx="2371868" cy="369332"/>
          </a:xfrm>
          <a:prstGeom prst="rect">
            <a:avLst/>
          </a:prstGeom>
        </p:spPr>
        <p:txBody>
          <a:bodyPr wrap="none">
            <a:spAutoFit/>
          </a:bodyPr>
          <a:lstStyle/>
          <a:p>
            <a:r>
              <a:rPr lang="en-CA" dirty="0">
                <a:hlinkClick r:id="rId5"/>
              </a:rPr>
              <a:t>http://db-engines.com</a:t>
            </a:r>
            <a:r>
              <a:rPr lang="en-CA" dirty="0"/>
              <a:t> </a:t>
            </a:r>
          </a:p>
        </p:txBody>
      </p:sp>
      <p:sp>
        <p:nvSpPr>
          <p:cNvPr id="4" name="Slide Number Placeholder 3"/>
          <p:cNvSpPr>
            <a:spLocks noGrp="1"/>
          </p:cNvSpPr>
          <p:nvPr>
            <p:ph type="sldNum" sz="quarter" idx="12"/>
          </p:nvPr>
        </p:nvSpPr>
        <p:spPr/>
        <p:txBody>
          <a:bodyPr/>
          <a:lstStyle/>
          <a:p>
            <a:fld id="{1DC65F28-4AC7-4F10-B6CC-3178A6A08F62}" type="slidenum">
              <a:rPr lang="en-CA" smtClean="0"/>
              <a:t>18</a:t>
            </a:fld>
            <a:endParaRPr lang="en-CA" dirty="0"/>
          </a:p>
        </p:txBody>
      </p:sp>
    </p:spTree>
    <p:extLst>
      <p:ext uri="{BB962C8B-B14F-4D97-AF65-F5344CB8AC3E}">
        <p14:creationId xmlns:p14="http://schemas.microsoft.com/office/powerpoint/2010/main" val="265645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Transaction Management</a:t>
            </a:r>
          </a:p>
        </p:txBody>
      </p:sp>
      <p:sp>
        <p:nvSpPr>
          <p:cNvPr id="9" name="Freeform 8"/>
          <p:cNvSpPr/>
          <p:nvPr/>
        </p:nvSpPr>
        <p:spPr>
          <a:xfrm>
            <a:off x="5370008" y="4035025"/>
            <a:ext cx="1502156" cy="1289645"/>
          </a:xfrm>
          <a:custGeom>
            <a:avLst/>
            <a:gdLst>
              <a:gd name="connsiteX0" fmla="*/ 0 w 1502156"/>
              <a:gd name="connsiteY0" fmla="*/ 644823 h 1289645"/>
              <a:gd name="connsiteX1" fmla="*/ 322411 w 1502156"/>
              <a:gd name="connsiteY1" fmla="*/ 0 h 1289645"/>
              <a:gd name="connsiteX2" fmla="*/ 1179745 w 1502156"/>
              <a:gd name="connsiteY2" fmla="*/ 0 h 1289645"/>
              <a:gd name="connsiteX3" fmla="*/ 1502156 w 1502156"/>
              <a:gd name="connsiteY3" fmla="*/ 644823 h 1289645"/>
              <a:gd name="connsiteX4" fmla="*/ 1179745 w 1502156"/>
              <a:gd name="connsiteY4" fmla="*/ 1289645 h 1289645"/>
              <a:gd name="connsiteX5" fmla="*/ 322411 w 1502156"/>
              <a:gd name="connsiteY5" fmla="*/ 1289645 h 1289645"/>
              <a:gd name="connsiteX6" fmla="*/ 0 w 1502156"/>
              <a:gd name="connsiteY6" fmla="*/ 644823 h 128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156" h="1289645">
                <a:moveTo>
                  <a:pt x="0" y="644823"/>
                </a:moveTo>
                <a:lnTo>
                  <a:pt x="322411" y="0"/>
                </a:lnTo>
                <a:lnTo>
                  <a:pt x="1179745" y="0"/>
                </a:lnTo>
                <a:lnTo>
                  <a:pt x="1502156" y="644823"/>
                </a:lnTo>
                <a:lnTo>
                  <a:pt x="1179745" y="1289645"/>
                </a:lnTo>
                <a:lnTo>
                  <a:pt x="322411" y="1289645"/>
                </a:lnTo>
                <a:lnTo>
                  <a:pt x="0" y="644823"/>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32650" tIns="218787" rIns="232650" bIns="218787" numCol="1" spcCol="1270" anchor="ctr" anchorCtr="0">
            <a:noAutofit/>
          </a:bodyPr>
          <a:lstStyle/>
          <a:p>
            <a:pPr marL="0" lvl="0" indent="0" algn="ctr" defTabSz="666750">
              <a:lnSpc>
                <a:spcPct val="90000"/>
              </a:lnSpc>
              <a:spcBef>
                <a:spcPct val="0"/>
              </a:spcBef>
              <a:spcAft>
                <a:spcPct val="35000"/>
              </a:spcAft>
              <a:buNone/>
            </a:pPr>
            <a:r>
              <a:rPr lang="en-US" sz="1500" kern="1200" dirty="0"/>
              <a:t>Recovery</a:t>
            </a:r>
            <a:br>
              <a:rPr lang="en-US" sz="1500" kern="1200" dirty="0"/>
            </a:br>
            <a:r>
              <a:rPr lang="en-US" sz="1500" kern="1200" dirty="0"/>
              <a:t>Techniques</a:t>
            </a:r>
          </a:p>
        </p:txBody>
      </p:sp>
      <p:sp>
        <p:nvSpPr>
          <p:cNvPr id="11" name="Hexagon 10"/>
          <p:cNvSpPr/>
          <p:nvPr/>
        </p:nvSpPr>
        <p:spPr>
          <a:xfrm>
            <a:off x="4077326" y="3322064"/>
            <a:ext cx="1502156" cy="1289645"/>
          </a:xfrm>
          <a:prstGeom prst="hexagon">
            <a:avLst>
              <a:gd name="adj" fmla="val 25000"/>
              <a:gd name="vf" fmla="val 115470"/>
            </a:avLst>
          </a:prstGeom>
          <a:noFill/>
        </p:spPr>
        <p:style>
          <a:lnRef idx="2">
            <a:schemeClr val="accent5">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Freeform 12"/>
          <p:cNvSpPr/>
          <p:nvPr/>
        </p:nvSpPr>
        <p:spPr>
          <a:xfrm>
            <a:off x="6662691" y="3317945"/>
            <a:ext cx="1502156" cy="1289645"/>
          </a:xfrm>
          <a:custGeom>
            <a:avLst/>
            <a:gdLst>
              <a:gd name="connsiteX0" fmla="*/ 0 w 1502156"/>
              <a:gd name="connsiteY0" fmla="*/ 644823 h 1289645"/>
              <a:gd name="connsiteX1" fmla="*/ 322411 w 1502156"/>
              <a:gd name="connsiteY1" fmla="*/ 0 h 1289645"/>
              <a:gd name="connsiteX2" fmla="*/ 1179745 w 1502156"/>
              <a:gd name="connsiteY2" fmla="*/ 0 h 1289645"/>
              <a:gd name="connsiteX3" fmla="*/ 1502156 w 1502156"/>
              <a:gd name="connsiteY3" fmla="*/ 644823 h 1289645"/>
              <a:gd name="connsiteX4" fmla="*/ 1179745 w 1502156"/>
              <a:gd name="connsiteY4" fmla="*/ 1289645 h 1289645"/>
              <a:gd name="connsiteX5" fmla="*/ 322411 w 1502156"/>
              <a:gd name="connsiteY5" fmla="*/ 1289645 h 1289645"/>
              <a:gd name="connsiteX6" fmla="*/ 0 w 1502156"/>
              <a:gd name="connsiteY6" fmla="*/ 644823 h 128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156" h="1289645">
                <a:moveTo>
                  <a:pt x="0" y="644823"/>
                </a:moveTo>
                <a:lnTo>
                  <a:pt x="322411" y="0"/>
                </a:lnTo>
                <a:lnTo>
                  <a:pt x="1179745" y="0"/>
                </a:lnTo>
                <a:lnTo>
                  <a:pt x="1502156" y="644823"/>
                </a:lnTo>
                <a:lnTo>
                  <a:pt x="1179745" y="1289645"/>
                </a:lnTo>
                <a:lnTo>
                  <a:pt x="322411" y="1289645"/>
                </a:lnTo>
                <a:lnTo>
                  <a:pt x="0" y="644823"/>
                </a:lnTo>
                <a:close/>
              </a:path>
            </a:pathLst>
          </a:custGeom>
        </p:spPr>
        <p:style>
          <a:lnRef idx="2">
            <a:schemeClr val="accent5">
              <a:hueOff val="-1838336"/>
              <a:satOff val="-2557"/>
              <a:lumOff val="-981"/>
              <a:alphaOff val="0"/>
            </a:schemeClr>
          </a:lnRef>
          <a:fillRef idx="1">
            <a:schemeClr val="accent5">
              <a:hueOff val="-1838336"/>
              <a:satOff val="-2557"/>
              <a:lumOff val="-981"/>
              <a:alphaOff val="0"/>
            </a:schemeClr>
          </a:fillRef>
          <a:effectRef idx="0">
            <a:schemeClr val="accent5">
              <a:hueOff val="-1838336"/>
              <a:satOff val="-2557"/>
              <a:lumOff val="-981"/>
              <a:alphaOff val="0"/>
            </a:schemeClr>
          </a:effectRef>
          <a:fontRef idx="minor">
            <a:schemeClr val="lt1"/>
          </a:fontRef>
        </p:style>
        <p:txBody>
          <a:bodyPr spcFirstLastPara="0" vert="horz" wrap="square" lIns="232650" tIns="218787" rIns="232650" bIns="218787" numCol="1" spcCol="1270" anchor="ctr" anchorCtr="0">
            <a:noAutofit/>
          </a:bodyPr>
          <a:lstStyle/>
          <a:p>
            <a:pPr marL="0" lvl="0" indent="0" algn="ctr" defTabSz="666750">
              <a:lnSpc>
                <a:spcPct val="90000"/>
              </a:lnSpc>
              <a:spcBef>
                <a:spcPct val="0"/>
              </a:spcBef>
              <a:spcAft>
                <a:spcPct val="35000"/>
              </a:spcAft>
              <a:buNone/>
            </a:pPr>
            <a:r>
              <a:rPr lang="en-US" sz="1500" kern="1200" dirty="0"/>
              <a:t>Shadow File Techniques</a:t>
            </a:r>
          </a:p>
        </p:txBody>
      </p:sp>
      <p:sp>
        <p:nvSpPr>
          <p:cNvPr id="15" name="Hexagon 14"/>
          <p:cNvSpPr/>
          <p:nvPr/>
        </p:nvSpPr>
        <p:spPr>
          <a:xfrm>
            <a:off x="7954577" y="4032279"/>
            <a:ext cx="1502156" cy="1289645"/>
          </a:xfrm>
          <a:prstGeom prst="hexagon">
            <a:avLst>
              <a:gd name="adj" fmla="val 25000"/>
              <a:gd name="vf" fmla="val 115470"/>
            </a:avLst>
          </a:prstGeom>
        </p:spPr>
        <p:style>
          <a:lnRef idx="2">
            <a:schemeClr val="accent5">
              <a:hueOff val="-1838336"/>
              <a:satOff val="-2557"/>
              <a:lumOff val="-98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Freeform 16"/>
          <p:cNvSpPr/>
          <p:nvPr/>
        </p:nvSpPr>
        <p:spPr>
          <a:xfrm>
            <a:off x="5370008" y="2609103"/>
            <a:ext cx="1502156" cy="1289645"/>
          </a:xfrm>
          <a:custGeom>
            <a:avLst/>
            <a:gdLst>
              <a:gd name="connsiteX0" fmla="*/ 0 w 1502156"/>
              <a:gd name="connsiteY0" fmla="*/ 644823 h 1289645"/>
              <a:gd name="connsiteX1" fmla="*/ 322411 w 1502156"/>
              <a:gd name="connsiteY1" fmla="*/ 0 h 1289645"/>
              <a:gd name="connsiteX2" fmla="*/ 1179745 w 1502156"/>
              <a:gd name="connsiteY2" fmla="*/ 0 h 1289645"/>
              <a:gd name="connsiteX3" fmla="*/ 1502156 w 1502156"/>
              <a:gd name="connsiteY3" fmla="*/ 644823 h 1289645"/>
              <a:gd name="connsiteX4" fmla="*/ 1179745 w 1502156"/>
              <a:gd name="connsiteY4" fmla="*/ 1289645 h 1289645"/>
              <a:gd name="connsiteX5" fmla="*/ 322411 w 1502156"/>
              <a:gd name="connsiteY5" fmla="*/ 1289645 h 1289645"/>
              <a:gd name="connsiteX6" fmla="*/ 0 w 1502156"/>
              <a:gd name="connsiteY6" fmla="*/ 644823 h 128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156" h="1289645">
                <a:moveTo>
                  <a:pt x="0" y="644823"/>
                </a:moveTo>
                <a:lnTo>
                  <a:pt x="322411" y="0"/>
                </a:lnTo>
                <a:lnTo>
                  <a:pt x="1179745" y="0"/>
                </a:lnTo>
                <a:lnTo>
                  <a:pt x="1502156" y="644823"/>
                </a:lnTo>
                <a:lnTo>
                  <a:pt x="1179745" y="1289645"/>
                </a:lnTo>
                <a:lnTo>
                  <a:pt x="322411" y="1289645"/>
                </a:lnTo>
                <a:lnTo>
                  <a:pt x="0" y="644823"/>
                </a:lnTo>
                <a:close/>
              </a:path>
            </a:pathLst>
          </a:custGeom>
        </p:spPr>
        <p:style>
          <a:lnRef idx="2">
            <a:schemeClr val="accent5">
              <a:hueOff val="-3676672"/>
              <a:satOff val="-5114"/>
              <a:lumOff val="-1961"/>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txBody>
          <a:bodyPr spcFirstLastPara="0" vert="horz" wrap="square" lIns="232650" tIns="218787" rIns="232650" bIns="218787" numCol="1" spcCol="1270" anchor="ctr" anchorCtr="0">
            <a:noAutofit/>
          </a:bodyPr>
          <a:lstStyle/>
          <a:p>
            <a:pPr marL="0" lvl="0" indent="0" algn="ctr" defTabSz="666750">
              <a:lnSpc>
                <a:spcPct val="90000"/>
              </a:lnSpc>
              <a:spcBef>
                <a:spcPct val="0"/>
              </a:spcBef>
              <a:spcAft>
                <a:spcPct val="35000"/>
              </a:spcAft>
              <a:buNone/>
            </a:pPr>
            <a:r>
              <a:rPr lang="en-US" sz="1500" kern="1200" dirty="0"/>
              <a:t>Two Phase Locking</a:t>
            </a:r>
          </a:p>
        </p:txBody>
      </p:sp>
      <p:sp>
        <p:nvSpPr>
          <p:cNvPr id="19" name="Hexagon 18"/>
          <p:cNvSpPr/>
          <p:nvPr/>
        </p:nvSpPr>
        <p:spPr>
          <a:xfrm>
            <a:off x="6662691" y="1892023"/>
            <a:ext cx="1502156" cy="1289645"/>
          </a:xfrm>
          <a:prstGeom prst="hexagon">
            <a:avLst>
              <a:gd name="adj" fmla="val 25000"/>
              <a:gd name="vf" fmla="val 115470"/>
            </a:avLst>
          </a:prstGeom>
          <a:solidFill>
            <a:schemeClr val="lt1">
              <a:hueOff val="0"/>
              <a:satOff val="0"/>
              <a:lumOff val="0"/>
            </a:schemeClr>
          </a:solidFill>
        </p:spPr>
        <p:style>
          <a:lnRef idx="2">
            <a:schemeClr val="accent5">
              <a:hueOff val="-3676672"/>
              <a:satOff val="-5114"/>
              <a:lumOff val="-1961"/>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Freeform 20"/>
          <p:cNvSpPr/>
          <p:nvPr/>
        </p:nvSpPr>
        <p:spPr>
          <a:xfrm>
            <a:off x="7954577" y="2606357"/>
            <a:ext cx="1502156" cy="1289645"/>
          </a:xfrm>
          <a:custGeom>
            <a:avLst/>
            <a:gdLst>
              <a:gd name="connsiteX0" fmla="*/ 0 w 1502156"/>
              <a:gd name="connsiteY0" fmla="*/ 644823 h 1289645"/>
              <a:gd name="connsiteX1" fmla="*/ 322411 w 1502156"/>
              <a:gd name="connsiteY1" fmla="*/ 0 h 1289645"/>
              <a:gd name="connsiteX2" fmla="*/ 1179745 w 1502156"/>
              <a:gd name="connsiteY2" fmla="*/ 0 h 1289645"/>
              <a:gd name="connsiteX3" fmla="*/ 1502156 w 1502156"/>
              <a:gd name="connsiteY3" fmla="*/ 644823 h 1289645"/>
              <a:gd name="connsiteX4" fmla="*/ 1179745 w 1502156"/>
              <a:gd name="connsiteY4" fmla="*/ 1289645 h 1289645"/>
              <a:gd name="connsiteX5" fmla="*/ 322411 w 1502156"/>
              <a:gd name="connsiteY5" fmla="*/ 1289645 h 1289645"/>
              <a:gd name="connsiteX6" fmla="*/ 0 w 1502156"/>
              <a:gd name="connsiteY6" fmla="*/ 644823 h 128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156" h="1289645">
                <a:moveTo>
                  <a:pt x="0" y="644823"/>
                </a:moveTo>
                <a:lnTo>
                  <a:pt x="322411" y="0"/>
                </a:lnTo>
                <a:lnTo>
                  <a:pt x="1179745" y="0"/>
                </a:lnTo>
                <a:lnTo>
                  <a:pt x="1502156" y="644823"/>
                </a:lnTo>
                <a:lnTo>
                  <a:pt x="1179745" y="1289645"/>
                </a:lnTo>
                <a:lnTo>
                  <a:pt x="322411" y="1289645"/>
                </a:lnTo>
                <a:lnTo>
                  <a:pt x="0" y="644823"/>
                </a:lnTo>
                <a:close/>
              </a:path>
            </a:pathLst>
          </a:custGeom>
        </p:spPr>
        <p:style>
          <a:lnRef idx="2">
            <a:schemeClr val="accent5">
              <a:hueOff val="-5515009"/>
              <a:satOff val="-7671"/>
              <a:lumOff val="-2942"/>
              <a:alphaOff val="0"/>
            </a:schemeClr>
          </a:lnRef>
          <a:fillRef idx="1">
            <a:schemeClr val="accent5">
              <a:hueOff val="-5515009"/>
              <a:satOff val="-7671"/>
              <a:lumOff val="-2942"/>
              <a:alphaOff val="0"/>
            </a:schemeClr>
          </a:fillRef>
          <a:effectRef idx="0">
            <a:schemeClr val="accent5">
              <a:hueOff val="-5515009"/>
              <a:satOff val="-7671"/>
              <a:lumOff val="-2942"/>
              <a:alphaOff val="0"/>
            </a:schemeClr>
          </a:effectRef>
          <a:fontRef idx="minor">
            <a:schemeClr val="lt1"/>
          </a:fontRef>
        </p:style>
        <p:txBody>
          <a:bodyPr spcFirstLastPara="0" vert="horz" wrap="square" lIns="232650" tIns="218787" rIns="232650" bIns="218787" numCol="1" spcCol="1270" anchor="ctr" anchorCtr="0">
            <a:noAutofit/>
          </a:bodyPr>
          <a:lstStyle/>
          <a:p>
            <a:pPr marL="0" lvl="0" indent="0" algn="ctr" defTabSz="666750">
              <a:lnSpc>
                <a:spcPct val="90000"/>
              </a:lnSpc>
              <a:spcBef>
                <a:spcPct val="0"/>
              </a:spcBef>
              <a:spcAft>
                <a:spcPct val="35000"/>
              </a:spcAft>
              <a:buNone/>
            </a:pPr>
            <a:r>
              <a:rPr lang="en-US" sz="1500" kern="1200" dirty="0"/>
              <a:t>Concurrency</a:t>
            </a:r>
            <a:br>
              <a:rPr lang="en-US" sz="1500" kern="1200" dirty="0"/>
            </a:br>
            <a:r>
              <a:rPr lang="en-US" sz="1500" kern="1200" dirty="0"/>
              <a:t>Control</a:t>
            </a:r>
          </a:p>
        </p:txBody>
      </p:sp>
      <p:sp>
        <p:nvSpPr>
          <p:cNvPr id="23" name="Hexagon 22"/>
          <p:cNvSpPr/>
          <p:nvPr/>
        </p:nvSpPr>
        <p:spPr>
          <a:xfrm>
            <a:off x="9247260" y="3331332"/>
            <a:ext cx="1502156" cy="1289645"/>
          </a:xfrm>
          <a:prstGeom prst="hexagon">
            <a:avLst>
              <a:gd name="adj" fmla="val 25000"/>
              <a:gd name="vf" fmla="val 115470"/>
            </a:avLst>
          </a:prstGeom>
          <a:noFill/>
        </p:spPr>
        <p:style>
          <a:lnRef idx="2">
            <a:schemeClr val="accent5">
              <a:hueOff val="-5515009"/>
              <a:satOff val="-7671"/>
              <a:lumOff val="-2942"/>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Freeform 24"/>
          <p:cNvSpPr/>
          <p:nvPr/>
        </p:nvSpPr>
        <p:spPr>
          <a:xfrm>
            <a:off x="9247260" y="1905753"/>
            <a:ext cx="1502156" cy="1289645"/>
          </a:xfrm>
          <a:custGeom>
            <a:avLst/>
            <a:gdLst>
              <a:gd name="connsiteX0" fmla="*/ 0 w 1502156"/>
              <a:gd name="connsiteY0" fmla="*/ 644823 h 1289645"/>
              <a:gd name="connsiteX1" fmla="*/ 322411 w 1502156"/>
              <a:gd name="connsiteY1" fmla="*/ 0 h 1289645"/>
              <a:gd name="connsiteX2" fmla="*/ 1179745 w 1502156"/>
              <a:gd name="connsiteY2" fmla="*/ 0 h 1289645"/>
              <a:gd name="connsiteX3" fmla="*/ 1502156 w 1502156"/>
              <a:gd name="connsiteY3" fmla="*/ 644823 h 1289645"/>
              <a:gd name="connsiteX4" fmla="*/ 1179745 w 1502156"/>
              <a:gd name="connsiteY4" fmla="*/ 1289645 h 1289645"/>
              <a:gd name="connsiteX5" fmla="*/ 322411 w 1502156"/>
              <a:gd name="connsiteY5" fmla="*/ 1289645 h 1289645"/>
              <a:gd name="connsiteX6" fmla="*/ 0 w 1502156"/>
              <a:gd name="connsiteY6" fmla="*/ 644823 h 128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156" h="1289645">
                <a:moveTo>
                  <a:pt x="0" y="644823"/>
                </a:moveTo>
                <a:lnTo>
                  <a:pt x="322411" y="0"/>
                </a:lnTo>
                <a:lnTo>
                  <a:pt x="1179745" y="0"/>
                </a:lnTo>
                <a:lnTo>
                  <a:pt x="1502156" y="644823"/>
                </a:lnTo>
                <a:lnTo>
                  <a:pt x="1179745" y="1289645"/>
                </a:lnTo>
                <a:lnTo>
                  <a:pt x="322411" y="1289645"/>
                </a:lnTo>
                <a:lnTo>
                  <a:pt x="0" y="644823"/>
                </a:lnTo>
                <a:close/>
              </a:path>
            </a:pathLst>
          </a:custGeom>
        </p:spPr>
        <p:style>
          <a:lnRef idx="2">
            <a:schemeClr val="accent5">
              <a:hueOff val="-7353344"/>
              <a:satOff val="-10228"/>
              <a:lumOff val="-3922"/>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232650" tIns="218787" rIns="232650" bIns="218787" numCol="1" spcCol="1270" anchor="ctr" anchorCtr="0">
            <a:noAutofit/>
          </a:bodyPr>
          <a:lstStyle/>
          <a:p>
            <a:pPr marL="0" lvl="0" indent="0" algn="ctr" defTabSz="666750">
              <a:lnSpc>
                <a:spcPct val="90000"/>
              </a:lnSpc>
              <a:spcBef>
                <a:spcPct val="0"/>
              </a:spcBef>
              <a:spcAft>
                <a:spcPct val="35000"/>
              </a:spcAft>
              <a:buNone/>
            </a:pPr>
            <a:r>
              <a:rPr lang="en-US" sz="1500" kern="1200" dirty="0"/>
              <a:t>Write Ahead Logging</a:t>
            </a:r>
          </a:p>
        </p:txBody>
      </p:sp>
      <p:sp>
        <p:nvSpPr>
          <p:cNvPr id="27" name="Hexagon 26"/>
          <p:cNvSpPr/>
          <p:nvPr/>
        </p:nvSpPr>
        <p:spPr>
          <a:xfrm>
            <a:off x="10539943" y="2625237"/>
            <a:ext cx="1502156" cy="1289645"/>
          </a:xfrm>
          <a:prstGeom prst="hexagon">
            <a:avLst>
              <a:gd name="adj" fmla="val 25000"/>
              <a:gd name="vf" fmla="val 115470"/>
            </a:avLst>
          </a:prstGeom>
          <a:solidFill>
            <a:schemeClr val="lt1">
              <a:hueOff val="0"/>
              <a:satOff val="0"/>
              <a:lumOff val="0"/>
            </a:schemeClr>
          </a:solidFill>
        </p:spPr>
        <p:style>
          <a:lnRef idx="2">
            <a:schemeClr val="accent5">
              <a:hueOff val="-7353344"/>
              <a:satOff val="-10228"/>
              <a:lumOff val="-3922"/>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 name="TextBox 2"/>
          <p:cNvSpPr txBox="1"/>
          <p:nvPr/>
        </p:nvSpPr>
        <p:spPr>
          <a:xfrm>
            <a:off x="838200" y="2203553"/>
            <a:ext cx="2684489" cy="2554545"/>
          </a:xfrm>
          <a:prstGeom prst="rect">
            <a:avLst/>
          </a:prstGeom>
          <a:noFill/>
        </p:spPr>
        <p:txBody>
          <a:bodyPr wrap="square" rtlCol="0">
            <a:spAutoFit/>
          </a:bodyPr>
          <a:lstStyle/>
          <a:p>
            <a:r>
              <a:rPr lang="en-CA" sz="4000" b="1" dirty="0"/>
              <a:t>A</a:t>
            </a:r>
            <a:r>
              <a:rPr lang="en-CA" sz="3200" dirty="0"/>
              <a:t>tomicity</a:t>
            </a:r>
          </a:p>
          <a:p>
            <a:r>
              <a:rPr lang="en-CA" sz="4000" b="1" dirty="0"/>
              <a:t>C</a:t>
            </a:r>
            <a:r>
              <a:rPr lang="en-CA" sz="3200" dirty="0"/>
              <a:t>onsistency</a:t>
            </a:r>
          </a:p>
          <a:p>
            <a:r>
              <a:rPr lang="en-CA" sz="4000" b="1" dirty="0"/>
              <a:t>I</a:t>
            </a:r>
            <a:r>
              <a:rPr lang="en-CA" sz="3200" dirty="0"/>
              <a:t>solation</a:t>
            </a:r>
          </a:p>
          <a:p>
            <a:r>
              <a:rPr lang="en-CA" sz="4000" b="1" dirty="0"/>
              <a:t>D</a:t>
            </a:r>
            <a:r>
              <a:rPr lang="en-CA" sz="3200" dirty="0"/>
              <a:t>urability</a:t>
            </a:r>
          </a:p>
        </p:txBody>
      </p:sp>
      <p:sp>
        <p:nvSpPr>
          <p:cNvPr id="4" name="TextBox 3"/>
          <p:cNvSpPr txBox="1"/>
          <p:nvPr/>
        </p:nvSpPr>
        <p:spPr>
          <a:xfrm>
            <a:off x="838200" y="1202691"/>
            <a:ext cx="9820765" cy="461665"/>
          </a:xfrm>
          <a:prstGeom prst="rect">
            <a:avLst/>
          </a:prstGeom>
          <a:noFill/>
        </p:spPr>
        <p:txBody>
          <a:bodyPr wrap="none" rtlCol="0">
            <a:spAutoFit/>
          </a:bodyPr>
          <a:lstStyle/>
          <a:p>
            <a:r>
              <a:rPr lang="en-CA" sz="2400" dirty="0"/>
              <a:t>A transaction is a series of operations on a DBMS that follow ACID properties.</a:t>
            </a:r>
          </a:p>
        </p:txBody>
      </p:sp>
      <p:sp>
        <p:nvSpPr>
          <p:cNvPr id="7" name="Slide Number Placeholder 6"/>
          <p:cNvSpPr>
            <a:spLocks noGrp="1"/>
          </p:cNvSpPr>
          <p:nvPr>
            <p:ph type="sldNum" sz="quarter" idx="12"/>
          </p:nvPr>
        </p:nvSpPr>
        <p:spPr/>
        <p:txBody>
          <a:bodyPr/>
          <a:lstStyle/>
          <a:p>
            <a:fld id="{1DC65F28-4AC7-4F10-B6CC-3178A6A08F62}" type="slidenum">
              <a:rPr lang="en-CA" smtClean="0"/>
              <a:t>19</a:t>
            </a:fld>
            <a:endParaRPr lang="en-CA" dirty="0"/>
          </a:p>
        </p:txBody>
      </p:sp>
    </p:spTree>
    <p:extLst>
      <p:ext uri="{BB962C8B-B14F-4D97-AF65-F5344CB8AC3E}">
        <p14:creationId xmlns:p14="http://schemas.microsoft.com/office/powerpoint/2010/main" val="170060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7" grpId="0" animBg="1"/>
      <p:bldP spid="21"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CA" dirty="0"/>
              <a:t>Motivation</a:t>
            </a:r>
          </a:p>
          <a:p>
            <a:r>
              <a:rPr lang="en-CA" dirty="0"/>
              <a:t>Database Research Overview</a:t>
            </a:r>
          </a:p>
          <a:p>
            <a:r>
              <a:rPr lang="en-CA" dirty="0"/>
              <a:t>Research Contributions</a:t>
            </a:r>
          </a:p>
          <a:p>
            <a:r>
              <a:rPr lang="en-CA" dirty="0"/>
              <a:t>What Does Future Hold? </a:t>
            </a:r>
          </a:p>
          <a:p>
            <a:r>
              <a:rPr lang="en-CA" dirty="0"/>
              <a:t>Suggested Research Directions</a:t>
            </a:r>
          </a:p>
          <a:p>
            <a:r>
              <a:rPr lang="en-CA" dirty="0"/>
              <a:t>Conclusion</a:t>
            </a:r>
          </a:p>
          <a:p>
            <a:r>
              <a:rPr lang="en-CA" dirty="0"/>
              <a:t>Q&amp;A</a:t>
            </a:r>
          </a:p>
        </p:txBody>
      </p:sp>
      <p:sp>
        <p:nvSpPr>
          <p:cNvPr id="5" name="Slide Number Placeholder 4"/>
          <p:cNvSpPr>
            <a:spLocks noGrp="1"/>
          </p:cNvSpPr>
          <p:nvPr>
            <p:ph type="sldNum" sz="quarter" idx="12"/>
          </p:nvPr>
        </p:nvSpPr>
        <p:spPr/>
        <p:txBody>
          <a:bodyPr/>
          <a:lstStyle/>
          <a:p>
            <a:fld id="{1DC65F28-4AC7-4F10-B6CC-3178A6A08F62}" type="slidenum">
              <a:rPr lang="en-CA" smtClean="0"/>
              <a:t>2</a:t>
            </a:fld>
            <a:endParaRPr lang="en-CA" dirty="0"/>
          </a:p>
        </p:txBody>
      </p:sp>
    </p:spTree>
    <p:extLst>
      <p:ext uri="{BB962C8B-B14F-4D97-AF65-F5344CB8AC3E}">
        <p14:creationId xmlns:p14="http://schemas.microsoft.com/office/powerpoint/2010/main" val="161467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Transaction Management</a:t>
            </a:r>
          </a:p>
        </p:txBody>
      </p:sp>
      <p:sp>
        <p:nvSpPr>
          <p:cNvPr id="3" name="TextBox 2"/>
          <p:cNvSpPr txBox="1"/>
          <p:nvPr/>
        </p:nvSpPr>
        <p:spPr>
          <a:xfrm>
            <a:off x="838200" y="2203553"/>
            <a:ext cx="2684489" cy="2554545"/>
          </a:xfrm>
          <a:prstGeom prst="rect">
            <a:avLst/>
          </a:prstGeom>
          <a:noFill/>
        </p:spPr>
        <p:txBody>
          <a:bodyPr wrap="square" rtlCol="0">
            <a:spAutoFit/>
          </a:bodyPr>
          <a:lstStyle/>
          <a:p>
            <a:r>
              <a:rPr lang="en-CA" sz="4000" b="1" dirty="0">
                <a:solidFill>
                  <a:srgbClr val="FF0000"/>
                </a:solidFill>
              </a:rPr>
              <a:t>A</a:t>
            </a:r>
            <a:r>
              <a:rPr lang="en-CA" sz="3200" dirty="0">
                <a:solidFill>
                  <a:srgbClr val="FF0000"/>
                </a:solidFill>
              </a:rPr>
              <a:t>tomicity</a:t>
            </a:r>
          </a:p>
          <a:p>
            <a:r>
              <a:rPr lang="en-CA" sz="4000" b="1" dirty="0"/>
              <a:t>C</a:t>
            </a:r>
            <a:r>
              <a:rPr lang="en-CA" sz="3200" dirty="0"/>
              <a:t>onsistency</a:t>
            </a:r>
          </a:p>
          <a:p>
            <a:r>
              <a:rPr lang="en-CA" sz="4000" b="1" dirty="0"/>
              <a:t>I</a:t>
            </a:r>
            <a:r>
              <a:rPr lang="en-CA" sz="3200" dirty="0"/>
              <a:t>solation</a:t>
            </a:r>
          </a:p>
          <a:p>
            <a:r>
              <a:rPr lang="en-CA" sz="4000" b="1" dirty="0"/>
              <a:t>D</a:t>
            </a:r>
            <a:r>
              <a:rPr lang="en-CA" sz="3200" dirty="0"/>
              <a:t>urability</a:t>
            </a:r>
          </a:p>
        </p:txBody>
      </p:sp>
      <p:sp>
        <p:nvSpPr>
          <p:cNvPr id="6" name="Content Placeholder 5"/>
          <p:cNvSpPr>
            <a:spLocks noGrp="1"/>
          </p:cNvSpPr>
          <p:nvPr>
            <p:ph idx="1"/>
          </p:nvPr>
        </p:nvSpPr>
        <p:spPr>
          <a:xfrm>
            <a:off x="3907436" y="2933743"/>
            <a:ext cx="7366416" cy="3648709"/>
          </a:xfrm>
        </p:spPr>
        <p:txBody>
          <a:bodyPr>
            <a:normAutofit/>
          </a:bodyPr>
          <a:lstStyle/>
          <a:p>
            <a:pPr marL="0" indent="0">
              <a:buNone/>
            </a:pPr>
            <a:r>
              <a:rPr lang="en-CA" dirty="0"/>
              <a:t>This property states that the transaction is executed as a single unit of work. That is,  either all actions within the transaction are carried out or none are.</a:t>
            </a:r>
          </a:p>
          <a:p>
            <a:pPr marL="0" indent="0">
              <a:buNone/>
            </a:pPr>
            <a:endParaRPr lang="en-CA" dirty="0"/>
          </a:p>
        </p:txBody>
      </p:sp>
      <p:sp>
        <p:nvSpPr>
          <p:cNvPr id="7" name="Rectangle 6"/>
          <p:cNvSpPr/>
          <p:nvPr/>
        </p:nvSpPr>
        <p:spPr>
          <a:xfrm>
            <a:off x="4017364" y="2364117"/>
            <a:ext cx="1912703"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CA" sz="2400" dirty="0"/>
              <a:t>All or nothing</a:t>
            </a:r>
          </a:p>
        </p:txBody>
      </p:sp>
      <p:sp>
        <p:nvSpPr>
          <p:cNvPr id="5" name="Slide Number Placeholder 4"/>
          <p:cNvSpPr>
            <a:spLocks noGrp="1"/>
          </p:cNvSpPr>
          <p:nvPr>
            <p:ph type="sldNum" sz="quarter" idx="12"/>
          </p:nvPr>
        </p:nvSpPr>
        <p:spPr/>
        <p:txBody>
          <a:bodyPr/>
          <a:lstStyle/>
          <a:p>
            <a:fld id="{1DC65F28-4AC7-4F10-B6CC-3178A6A08F62}" type="slidenum">
              <a:rPr lang="en-CA" smtClean="0"/>
              <a:t>20</a:t>
            </a:fld>
            <a:endParaRPr lang="en-CA" dirty="0"/>
          </a:p>
        </p:txBody>
      </p:sp>
      <p:pic>
        <p:nvPicPr>
          <p:cNvPr id="1028" name="Picture 4" descr="Giving Money To Someone Its All About Money 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382" y="0"/>
            <a:ext cx="27432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81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Transaction Management</a:t>
            </a:r>
          </a:p>
        </p:txBody>
      </p:sp>
      <p:sp>
        <p:nvSpPr>
          <p:cNvPr id="3" name="TextBox 2"/>
          <p:cNvSpPr txBox="1"/>
          <p:nvPr/>
        </p:nvSpPr>
        <p:spPr>
          <a:xfrm>
            <a:off x="838200" y="2203553"/>
            <a:ext cx="2684489" cy="2554545"/>
          </a:xfrm>
          <a:prstGeom prst="rect">
            <a:avLst/>
          </a:prstGeom>
          <a:noFill/>
        </p:spPr>
        <p:txBody>
          <a:bodyPr wrap="square" rtlCol="0">
            <a:spAutoFit/>
          </a:bodyPr>
          <a:lstStyle/>
          <a:p>
            <a:r>
              <a:rPr lang="en-CA" sz="4000" b="1" dirty="0"/>
              <a:t>A</a:t>
            </a:r>
            <a:r>
              <a:rPr lang="en-CA" sz="3200" dirty="0"/>
              <a:t>tomicity</a:t>
            </a:r>
          </a:p>
          <a:p>
            <a:r>
              <a:rPr lang="en-CA" sz="4000" b="1" dirty="0">
                <a:solidFill>
                  <a:srgbClr val="FF0000"/>
                </a:solidFill>
              </a:rPr>
              <a:t>C</a:t>
            </a:r>
            <a:r>
              <a:rPr lang="en-CA" sz="3200" dirty="0">
                <a:solidFill>
                  <a:srgbClr val="FF0000"/>
                </a:solidFill>
              </a:rPr>
              <a:t>onsistency</a:t>
            </a:r>
          </a:p>
          <a:p>
            <a:r>
              <a:rPr lang="en-CA" sz="4000" b="1" dirty="0"/>
              <a:t>I</a:t>
            </a:r>
            <a:r>
              <a:rPr lang="en-CA" sz="3200" dirty="0"/>
              <a:t>solation</a:t>
            </a:r>
          </a:p>
          <a:p>
            <a:r>
              <a:rPr lang="en-CA" sz="4000" b="1" dirty="0"/>
              <a:t>D</a:t>
            </a:r>
            <a:r>
              <a:rPr lang="en-CA" sz="3200" dirty="0"/>
              <a:t>urability</a:t>
            </a:r>
          </a:p>
        </p:txBody>
      </p:sp>
      <p:sp>
        <p:nvSpPr>
          <p:cNvPr id="6" name="Content Placeholder 5"/>
          <p:cNvSpPr>
            <a:spLocks noGrp="1"/>
          </p:cNvSpPr>
          <p:nvPr>
            <p:ph idx="1"/>
          </p:nvPr>
        </p:nvSpPr>
        <p:spPr>
          <a:xfrm>
            <a:off x="3987384" y="2933743"/>
            <a:ext cx="7366416" cy="3648709"/>
          </a:xfrm>
        </p:spPr>
        <p:txBody>
          <a:bodyPr>
            <a:normAutofit/>
          </a:bodyPr>
          <a:lstStyle/>
          <a:p>
            <a:pPr marL="0" indent="0">
              <a:buNone/>
            </a:pPr>
            <a:r>
              <a:rPr lang="en-CA" dirty="0"/>
              <a:t>This property states that each transaction run by itself must preserve the consistency of the database.</a:t>
            </a:r>
          </a:p>
          <a:p>
            <a:pPr marL="0" indent="0">
              <a:buNone/>
            </a:pPr>
            <a:endParaRPr lang="en-CA" dirty="0"/>
          </a:p>
        </p:txBody>
      </p:sp>
      <p:sp>
        <p:nvSpPr>
          <p:cNvPr id="7" name="Rectangle 6"/>
          <p:cNvSpPr/>
          <p:nvPr/>
        </p:nvSpPr>
        <p:spPr>
          <a:xfrm>
            <a:off x="4017364" y="2364117"/>
            <a:ext cx="3530325"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CA" sz="2400" dirty="0"/>
              <a:t>No constraints are violated</a:t>
            </a:r>
          </a:p>
        </p:txBody>
      </p:sp>
      <p:sp>
        <p:nvSpPr>
          <p:cNvPr id="5" name="Slide Number Placeholder 4"/>
          <p:cNvSpPr>
            <a:spLocks noGrp="1"/>
          </p:cNvSpPr>
          <p:nvPr>
            <p:ph type="sldNum" sz="quarter" idx="12"/>
          </p:nvPr>
        </p:nvSpPr>
        <p:spPr/>
        <p:txBody>
          <a:bodyPr/>
          <a:lstStyle/>
          <a:p>
            <a:fld id="{1DC65F28-4AC7-4F10-B6CC-3178A6A08F62}" type="slidenum">
              <a:rPr lang="en-CA" smtClean="0"/>
              <a:t>21</a:t>
            </a:fld>
            <a:endParaRPr lang="en-CA" dirty="0"/>
          </a:p>
        </p:txBody>
      </p:sp>
    </p:spTree>
    <p:extLst>
      <p:ext uri="{BB962C8B-B14F-4D97-AF65-F5344CB8AC3E}">
        <p14:creationId xmlns:p14="http://schemas.microsoft.com/office/powerpoint/2010/main" val="120047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Transaction Management</a:t>
            </a:r>
          </a:p>
        </p:txBody>
      </p:sp>
      <p:sp>
        <p:nvSpPr>
          <p:cNvPr id="3" name="TextBox 2"/>
          <p:cNvSpPr txBox="1"/>
          <p:nvPr/>
        </p:nvSpPr>
        <p:spPr>
          <a:xfrm>
            <a:off x="838200" y="2203553"/>
            <a:ext cx="2684489" cy="2554545"/>
          </a:xfrm>
          <a:prstGeom prst="rect">
            <a:avLst/>
          </a:prstGeom>
          <a:noFill/>
        </p:spPr>
        <p:txBody>
          <a:bodyPr wrap="square" rtlCol="0">
            <a:spAutoFit/>
          </a:bodyPr>
          <a:lstStyle/>
          <a:p>
            <a:r>
              <a:rPr lang="en-CA" sz="4000" b="1" dirty="0"/>
              <a:t>A</a:t>
            </a:r>
            <a:r>
              <a:rPr lang="en-CA" sz="3200" dirty="0"/>
              <a:t>tomicity</a:t>
            </a:r>
          </a:p>
          <a:p>
            <a:r>
              <a:rPr lang="en-CA" sz="4000" b="1" dirty="0"/>
              <a:t>C</a:t>
            </a:r>
            <a:r>
              <a:rPr lang="en-CA" sz="3200" dirty="0"/>
              <a:t>onsistency</a:t>
            </a:r>
          </a:p>
          <a:p>
            <a:r>
              <a:rPr lang="en-CA" sz="4000" b="1" dirty="0">
                <a:solidFill>
                  <a:srgbClr val="FF0000"/>
                </a:solidFill>
              </a:rPr>
              <a:t>I</a:t>
            </a:r>
            <a:r>
              <a:rPr lang="en-CA" sz="3200" dirty="0">
                <a:solidFill>
                  <a:srgbClr val="FF0000"/>
                </a:solidFill>
              </a:rPr>
              <a:t>solation</a:t>
            </a:r>
          </a:p>
          <a:p>
            <a:r>
              <a:rPr lang="en-CA" sz="4000" b="1" dirty="0"/>
              <a:t>D</a:t>
            </a:r>
            <a:r>
              <a:rPr lang="en-CA" sz="3200" dirty="0"/>
              <a:t>urability</a:t>
            </a:r>
          </a:p>
        </p:txBody>
      </p:sp>
      <p:sp>
        <p:nvSpPr>
          <p:cNvPr id="6" name="Content Placeholder 5"/>
          <p:cNvSpPr>
            <a:spLocks noGrp="1"/>
          </p:cNvSpPr>
          <p:nvPr>
            <p:ph idx="1"/>
          </p:nvPr>
        </p:nvSpPr>
        <p:spPr>
          <a:xfrm>
            <a:off x="3987384" y="3089369"/>
            <a:ext cx="7366416" cy="3648709"/>
          </a:xfrm>
        </p:spPr>
        <p:txBody>
          <a:bodyPr>
            <a:normAutofit/>
          </a:bodyPr>
          <a:lstStyle/>
          <a:p>
            <a:pPr marL="0" indent="0">
              <a:buNone/>
            </a:pPr>
            <a:r>
              <a:rPr lang="en-CA" dirty="0"/>
              <a:t>This property states that due to performance reasons, multiple transactions are interleaved.</a:t>
            </a:r>
          </a:p>
          <a:p>
            <a:pPr marL="0" indent="0">
              <a:buNone/>
            </a:pPr>
            <a:endParaRPr lang="en-CA" dirty="0"/>
          </a:p>
        </p:txBody>
      </p:sp>
      <p:sp>
        <p:nvSpPr>
          <p:cNvPr id="7" name="Rectangle 6"/>
          <p:cNvSpPr/>
          <p:nvPr/>
        </p:nvSpPr>
        <p:spPr>
          <a:xfrm>
            <a:off x="4017364" y="2364117"/>
            <a:ext cx="5163465"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CA" sz="2400" dirty="0"/>
              <a:t>Users (sessions) don’t affect each other </a:t>
            </a:r>
          </a:p>
        </p:txBody>
      </p:sp>
      <p:sp>
        <p:nvSpPr>
          <p:cNvPr id="5" name="Slide Number Placeholder 4"/>
          <p:cNvSpPr>
            <a:spLocks noGrp="1"/>
          </p:cNvSpPr>
          <p:nvPr>
            <p:ph type="sldNum" sz="quarter" idx="12"/>
          </p:nvPr>
        </p:nvSpPr>
        <p:spPr/>
        <p:txBody>
          <a:bodyPr/>
          <a:lstStyle/>
          <a:p>
            <a:fld id="{1DC65F28-4AC7-4F10-B6CC-3178A6A08F62}" type="slidenum">
              <a:rPr lang="en-CA" smtClean="0"/>
              <a:t>22</a:t>
            </a:fld>
            <a:endParaRPr lang="en-CA" dirty="0"/>
          </a:p>
        </p:txBody>
      </p:sp>
    </p:spTree>
    <p:extLst>
      <p:ext uri="{BB962C8B-B14F-4D97-AF65-F5344CB8AC3E}">
        <p14:creationId xmlns:p14="http://schemas.microsoft.com/office/powerpoint/2010/main" val="385561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Transaction Management</a:t>
            </a:r>
          </a:p>
        </p:txBody>
      </p:sp>
      <p:sp>
        <p:nvSpPr>
          <p:cNvPr id="3" name="TextBox 2"/>
          <p:cNvSpPr txBox="1"/>
          <p:nvPr/>
        </p:nvSpPr>
        <p:spPr>
          <a:xfrm>
            <a:off x="838200" y="2203553"/>
            <a:ext cx="2684489" cy="2554545"/>
          </a:xfrm>
          <a:prstGeom prst="rect">
            <a:avLst/>
          </a:prstGeom>
          <a:noFill/>
        </p:spPr>
        <p:txBody>
          <a:bodyPr wrap="square" rtlCol="0">
            <a:spAutoFit/>
          </a:bodyPr>
          <a:lstStyle/>
          <a:p>
            <a:r>
              <a:rPr lang="en-CA" sz="4000" b="1" dirty="0"/>
              <a:t>A</a:t>
            </a:r>
            <a:r>
              <a:rPr lang="en-CA" sz="3200" dirty="0"/>
              <a:t>tomicity</a:t>
            </a:r>
          </a:p>
          <a:p>
            <a:r>
              <a:rPr lang="en-CA" sz="4000" b="1" dirty="0"/>
              <a:t>C</a:t>
            </a:r>
            <a:r>
              <a:rPr lang="en-CA" sz="3200" dirty="0"/>
              <a:t>onsistency</a:t>
            </a:r>
          </a:p>
          <a:p>
            <a:r>
              <a:rPr lang="en-CA" sz="4000" b="1" dirty="0"/>
              <a:t>I</a:t>
            </a:r>
            <a:r>
              <a:rPr lang="en-CA" sz="3200" dirty="0"/>
              <a:t>solation</a:t>
            </a:r>
          </a:p>
          <a:p>
            <a:r>
              <a:rPr lang="en-CA" sz="4000" b="1" dirty="0">
                <a:solidFill>
                  <a:srgbClr val="FF0000"/>
                </a:solidFill>
              </a:rPr>
              <a:t>D</a:t>
            </a:r>
            <a:r>
              <a:rPr lang="en-CA" sz="3200" dirty="0">
                <a:solidFill>
                  <a:srgbClr val="FF0000"/>
                </a:solidFill>
              </a:rPr>
              <a:t>urability</a:t>
            </a:r>
          </a:p>
        </p:txBody>
      </p:sp>
      <p:sp>
        <p:nvSpPr>
          <p:cNvPr id="6" name="Content Placeholder 5"/>
          <p:cNvSpPr>
            <a:spLocks noGrp="1"/>
          </p:cNvSpPr>
          <p:nvPr>
            <p:ph idx="1"/>
          </p:nvPr>
        </p:nvSpPr>
        <p:spPr>
          <a:xfrm>
            <a:off x="3987384" y="3074380"/>
            <a:ext cx="7366416" cy="1437660"/>
          </a:xfrm>
        </p:spPr>
        <p:txBody>
          <a:bodyPr>
            <a:normAutofit/>
          </a:bodyPr>
          <a:lstStyle/>
          <a:p>
            <a:pPr marL="0" indent="0">
              <a:buNone/>
            </a:pPr>
            <a:r>
              <a:rPr lang="en-CA" dirty="0"/>
              <a:t>This property states that transactions survive system crashes and failures.</a:t>
            </a:r>
          </a:p>
          <a:p>
            <a:pPr marL="0" indent="0">
              <a:buNone/>
            </a:pPr>
            <a:endParaRPr lang="en-CA" dirty="0"/>
          </a:p>
        </p:txBody>
      </p:sp>
      <p:sp>
        <p:nvSpPr>
          <p:cNvPr id="7" name="Rectangle 6"/>
          <p:cNvSpPr/>
          <p:nvPr/>
        </p:nvSpPr>
        <p:spPr>
          <a:xfrm>
            <a:off x="4092315" y="2405382"/>
            <a:ext cx="5188665"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CA" sz="2400" dirty="0"/>
              <a:t>Once data is committed, it is permanent</a:t>
            </a:r>
          </a:p>
        </p:txBody>
      </p:sp>
      <p:sp>
        <p:nvSpPr>
          <p:cNvPr id="5" name="Slide Number Placeholder 4"/>
          <p:cNvSpPr>
            <a:spLocks noGrp="1"/>
          </p:cNvSpPr>
          <p:nvPr>
            <p:ph type="sldNum" sz="quarter" idx="12"/>
          </p:nvPr>
        </p:nvSpPr>
        <p:spPr/>
        <p:txBody>
          <a:bodyPr/>
          <a:lstStyle/>
          <a:p>
            <a:fld id="{1DC65F28-4AC7-4F10-B6CC-3178A6A08F62}" type="slidenum">
              <a:rPr lang="en-CA" smtClean="0"/>
              <a:t>23</a:t>
            </a:fld>
            <a:endParaRPr lang="en-CA" dirty="0"/>
          </a:p>
        </p:txBody>
      </p:sp>
    </p:spTree>
    <p:extLst>
      <p:ext uri="{BB962C8B-B14F-4D97-AF65-F5344CB8AC3E}">
        <p14:creationId xmlns:p14="http://schemas.microsoft.com/office/powerpoint/2010/main" val="315708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ACID Techniques</a:t>
            </a:r>
          </a:p>
        </p:txBody>
      </p:sp>
      <p:sp>
        <p:nvSpPr>
          <p:cNvPr id="3" name="Content Placeholder 2"/>
          <p:cNvSpPr>
            <a:spLocks noGrp="1"/>
          </p:cNvSpPr>
          <p:nvPr>
            <p:ph idx="1"/>
          </p:nvPr>
        </p:nvSpPr>
        <p:spPr>
          <a:xfrm>
            <a:off x="838200" y="1325563"/>
            <a:ext cx="10515600" cy="4351338"/>
          </a:xfrm>
        </p:spPr>
        <p:txBody>
          <a:bodyPr/>
          <a:lstStyle/>
          <a:p>
            <a:r>
              <a:rPr lang="en-CA" dirty="0"/>
              <a:t>Concurrency Control – providing Isolation &amp; Consistency assurance</a:t>
            </a:r>
          </a:p>
          <a:p>
            <a:pPr lvl="1"/>
            <a:r>
              <a:rPr lang="en-CA" dirty="0"/>
              <a:t>Two phase locking</a:t>
            </a:r>
          </a:p>
          <a:p>
            <a:pPr marL="457200" lvl="1" indent="0">
              <a:buNone/>
            </a:pPr>
            <a:r>
              <a:rPr lang="en-CA" dirty="0"/>
              <a:t>Requires transactions to obtain all locks before releasing all.</a:t>
            </a:r>
          </a:p>
          <a:p>
            <a:pPr lvl="1"/>
            <a:r>
              <a:rPr lang="en-CA" dirty="0"/>
              <a:t>Prevent serializability violations by using access timestamps</a:t>
            </a:r>
          </a:p>
          <a:p>
            <a:r>
              <a:rPr lang="en-CA" dirty="0"/>
              <a:t>Recovery – providing Durability</a:t>
            </a:r>
          </a:p>
          <a:p>
            <a:pPr lvl="1"/>
            <a:r>
              <a:rPr lang="en-CA" dirty="0"/>
              <a:t>Write-ahead Logging</a:t>
            </a:r>
          </a:p>
          <a:p>
            <a:pPr marL="457200" lvl="1" indent="0">
              <a:buNone/>
            </a:pPr>
            <a:r>
              <a:rPr lang="en-CA" dirty="0"/>
              <a:t>Effects of transaction are logged in a sequential file that enables database restoration</a:t>
            </a:r>
          </a:p>
          <a:p>
            <a:pPr lvl="1"/>
            <a:r>
              <a:rPr lang="en-CA" dirty="0"/>
              <a:t>Shadow file techniques</a:t>
            </a:r>
          </a:p>
          <a:p>
            <a:pPr marL="457200" lvl="1" indent="0">
              <a:buNone/>
            </a:pPr>
            <a:r>
              <a:rPr lang="en-CA" dirty="0"/>
              <a:t>Keeping additional copy of the database file(s).</a:t>
            </a:r>
          </a:p>
        </p:txBody>
      </p:sp>
      <p:sp>
        <p:nvSpPr>
          <p:cNvPr id="5" name="Slide Number Placeholder 4"/>
          <p:cNvSpPr>
            <a:spLocks noGrp="1"/>
          </p:cNvSpPr>
          <p:nvPr>
            <p:ph type="sldNum" sz="quarter" idx="12"/>
          </p:nvPr>
        </p:nvSpPr>
        <p:spPr/>
        <p:txBody>
          <a:bodyPr/>
          <a:lstStyle/>
          <a:p>
            <a:fld id="{1DC65F28-4AC7-4F10-B6CC-3178A6A08F62}" type="slidenum">
              <a:rPr lang="en-CA" smtClean="0"/>
              <a:t>24</a:t>
            </a:fld>
            <a:endParaRPr lang="en-CA" dirty="0"/>
          </a:p>
        </p:txBody>
      </p:sp>
    </p:spTree>
    <p:extLst>
      <p:ext uri="{BB962C8B-B14F-4D97-AF65-F5344CB8AC3E}">
        <p14:creationId xmlns:p14="http://schemas.microsoft.com/office/powerpoint/2010/main" val="74870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Image result for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15" y="889494"/>
            <a:ext cx="6680748" cy="33403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0"/>
            <a:ext cx="10515600" cy="1325563"/>
          </a:xfrm>
        </p:spPr>
        <p:txBody>
          <a:bodyPr/>
          <a:lstStyle/>
          <a:p>
            <a:r>
              <a:rPr lang="en-CA" dirty="0"/>
              <a:t>Distributed Databases</a:t>
            </a:r>
          </a:p>
        </p:txBody>
      </p:sp>
      <p:sp>
        <p:nvSpPr>
          <p:cNvPr id="7" name="Can 6"/>
          <p:cNvSpPr/>
          <p:nvPr/>
        </p:nvSpPr>
        <p:spPr>
          <a:xfrm>
            <a:off x="6436724" y="1700849"/>
            <a:ext cx="476850" cy="547142"/>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Can 8"/>
          <p:cNvSpPr/>
          <p:nvPr/>
        </p:nvSpPr>
        <p:spPr>
          <a:xfrm>
            <a:off x="1714212" y="1583256"/>
            <a:ext cx="476850" cy="547142"/>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Can 9"/>
          <p:cNvSpPr/>
          <p:nvPr/>
        </p:nvSpPr>
        <p:spPr>
          <a:xfrm>
            <a:off x="2478710" y="2215057"/>
            <a:ext cx="476850" cy="547142"/>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Can 11"/>
          <p:cNvSpPr/>
          <p:nvPr/>
        </p:nvSpPr>
        <p:spPr>
          <a:xfrm>
            <a:off x="4695029" y="2678326"/>
            <a:ext cx="476850" cy="547142"/>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11" name="Straight Connector 10"/>
          <p:cNvCxnSpPr>
            <a:stCxn id="10" idx="2"/>
          </p:cNvCxnSpPr>
          <p:nvPr/>
        </p:nvCxnSpPr>
        <p:spPr>
          <a:xfrm flipH="1" flipV="1">
            <a:off x="2113614" y="2083634"/>
            <a:ext cx="365096" cy="404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2"/>
          </p:cNvCxnSpPr>
          <p:nvPr/>
        </p:nvCxnSpPr>
        <p:spPr>
          <a:xfrm>
            <a:off x="3028013" y="2503357"/>
            <a:ext cx="1667016" cy="448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4"/>
            <a:endCxn id="7" idx="2"/>
          </p:cNvCxnSpPr>
          <p:nvPr/>
        </p:nvCxnSpPr>
        <p:spPr>
          <a:xfrm flipV="1">
            <a:off x="5171879" y="1974420"/>
            <a:ext cx="1264845" cy="977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4"/>
            <a:endCxn id="7" idx="2"/>
          </p:cNvCxnSpPr>
          <p:nvPr/>
        </p:nvCxnSpPr>
        <p:spPr>
          <a:xfrm flipV="1">
            <a:off x="2955560" y="1974420"/>
            <a:ext cx="3481164" cy="514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91062" y="1858780"/>
            <a:ext cx="2576420" cy="1107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7" idx="2"/>
          </p:cNvCxnSpPr>
          <p:nvPr/>
        </p:nvCxnSpPr>
        <p:spPr>
          <a:xfrm>
            <a:off x="2191062" y="1843790"/>
            <a:ext cx="4245662" cy="130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p:cNvSpPr>
            <a:spLocks noGrp="1"/>
          </p:cNvSpPr>
          <p:nvPr>
            <p:ph idx="1"/>
          </p:nvPr>
        </p:nvSpPr>
        <p:spPr>
          <a:xfrm>
            <a:off x="719528" y="4227277"/>
            <a:ext cx="10634272" cy="1652358"/>
          </a:xfrm>
        </p:spPr>
        <p:txBody>
          <a:bodyPr>
            <a:normAutofit fontScale="92500" lnSpcReduction="10000"/>
          </a:bodyPr>
          <a:lstStyle/>
          <a:p>
            <a:r>
              <a:rPr lang="en-CA" dirty="0"/>
              <a:t>The data can come </a:t>
            </a:r>
            <a:r>
              <a:rPr lang="en-CA" dirty="0">
                <a:solidFill>
                  <a:srgbClr val="FF0000"/>
                </a:solidFill>
              </a:rPr>
              <a:t>closer</a:t>
            </a:r>
            <a:r>
              <a:rPr lang="en-CA" dirty="0"/>
              <a:t> to the users responsible for maintaining it</a:t>
            </a:r>
          </a:p>
          <a:p>
            <a:r>
              <a:rPr lang="en-CA" dirty="0"/>
              <a:t>The decentralized system is </a:t>
            </a:r>
            <a:r>
              <a:rPr lang="en-CA" dirty="0">
                <a:solidFill>
                  <a:srgbClr val="FF0000"/>
                </a:solidFill>
              </a:rPr>
              <a:t>less likely to crash </a:t>
            </a:r>
            <a:r>
              <a:rPr lang="en-CA" dirty="0"/>
              <a:t>with all the system wide outage</a:t>
            </a:r>
          </a:p>
          <a:p>
            <a:r>
              <a:rPr lang="en-CA" dirty="0">
                <a:solidFill>
                  <a:srgbClr val="FF0000"/>
                </a:solidFill>
              </a:rPr>
              <a:t>Less likely to lose </a:t>
            </a:r>
            <a:r>
              <a:rPr lang="en-CA" dirty="0"/>
              <a:t>replicated data if one site goes down</a:t>
            </a:r>
          </a:p>
        </p:txBody>
      </p:sp>
      <p:sp>
        <p:nvSpPr>
          <p:cNvPr id="4" name="Slide Number Placeholder 3"/>
          <p:cNvSpPr>
            <a:spLocks noGrp="1"/>
          </p:cNvSpPr>
          <p:nvPr>
            <p:ph type="sldNum" sz="quarter" idx="12"/>
          </p:nvPr>
        </p:nvSpPr>
        <p:spPr/>
        <p:txBody>
          <a:bodyPr/>
          <a:lstStyle/>
          <a:p>
            <a:fld id="{1DC65F28-4AC7-4F10-B6CC-3178A6A08F62}" type="slidenum">
              <a:rPr lang="en-CA" smtClean="0"/>
              <a:t>25</a:t>
            </a:fld>
            <a:endParaRPr lang="en-CA" dirty="0"/>
          </a:p>
        </p:txBody>
      </p:sp>
    </p:spTree>
    <p:extLst>
      <p:ext uri="{BB962C8B-B14F-4D97-AF65-F5344CB8AC3E}">
        <p14:creationId xmlns:p14="http://schemas.microsoft.com/office/powerpoint/2010/main" val="407347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Does Future Hold?</a:t>
            </a:r>
            <a:br>
              <a:rPr lang="en-CA" dirty="0"/>
            </a:br>
            <a:r>
              <a:rPr lang="en-CA" dirty="0"/>
              <a:t>(late 1990s onwards)</a:t>
            </a:r>
          </a:p>
        </p:txBody>
      </p:sp>
      <p:sp>
        <p:nvSpPr>
          <p:cNvPr id="4" name="Slide Number Placeholder 3"/>
          <p:cNvSpPr>
            <a:spLocks noGrp="1"/>
          </p:cNvSpPr>
          <p:nvPr>
            <p:ph type="sldNum" sz="quarter" idx="12"/>
          </p:nvPr>
        </p:nvSpPr>
        <p:spPr/>
        <p:txBody>
          <a:bodyPr/>
          <a:lstStyle/>
          <a:p>
            <a:fld id="{1DC65F28-4AC7-4F10-B6CC-3178A6A08F62}" type="slidenum">
              <a:rPr lang="en-CA" smtClean="0"/>
              <a:t>26</a:t>
            </a:fld>
            <a:endParaRPr lang="en-CA" dirty="0"/>
          </a:p>
        </p:txBody>
      </p:sp>
    </p:spTree>
    <p:extLst>
      <p:ext uri="{BB962C8B-B14F-4D97-AF65-F5344CB8AC3E}">
        <p14:creationId xmlns:p14="http://schemas.microsoft.com/office/powerpoint/2010/main" val="1074483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Future Looks Bright</a:t>
            </a:r>
          </a:p>
        </p:txBody>
      </p:sp>
      <p:sp>
        <p:nvSpPr>
          <p:cNvPr id="3" name="Content Placeholder 2"/>
          <p:cNvSpPr>
            <a:spLocks noGrp="1"/>
          </p:cNvSpPr>
          <p:nvPr>
            <p:ph idx="1"/>
          </p:nvPr>
        </p:nvSpPr>
        <p:spPr>
          <a:xfrm>
            <a:off x="838200" y="1325563"/>
            <a:ext cx="10515600" cy="4351338"/>
          </a:xfrm>
        </p:spPr>
        <p:txBody>
          <a:bodyPr/>
          <a:lstStyle/>
          <a:p>
            <a:r>
              <a:rPr lang="en-CA" dirty="0"/>
              <a:t>As 1990s unfold, </a:t>
            </a:r>
            <a:r>
              <a:rPr lang="en-CA" dirty="0">
                <a:solidFill>
                  <a:srgbClr val="FF0000"/>
                </a:solidFill>
              </a:rPr>
              <a:t>computing and hardware </a:t>
            </a:r>
            <a:r>
              <a:rPr lang="en-CA" dirty="0"/>
              <a:t>will become </a:t>
            </a:r>
            <a:r>
              <a:rPr lang="en-CA" dirty="0">
                <a:solidFill>
                  <a:srgbClr val="FF0000"/>
                </a:solidFill>
              </a:rPr>
              <a:t>cheaper</a:t>
            </a:r>
          </a:p>
          <a:p>
            <a:pPr marL="0" indent="0">
              <a:buNone/>
            </a:pPr>
            <a:endParaRPr lang="en-CA" dirty="0"/>
          </a:p>
          <a:p>
            <a:r>
              <a:rPr lang="en-CA" dirty="0"/>
              <a:t>As a result, </a:t>
            </a:r>
            <a:r>
              <a:rPr lang="en-CA" dirty="0">
                <a:solidFill>
                  <a:srgbClr val="FF0000"/>
                </a:solidFill>
              </a:rPr>
              <a:t>relational databases </a:t>
            </a:r>
            <a:r>
              <a:rPr lang="en-CA" dirty="0"/>
              <a:t>will become </a:t>
            </a:r>
            <a:r>
              <a:rPr lang="en-CA" dirty="0">
                <a:solidFill>
                  <a:srgbClr val="FF0000"/>
                </a:solidFill>
              </a:rPr>
              <a:t>cheaper</a:t>
            </a:r>
            <a:r>
              <a:rPr lang="en-CA" dirty="0"/>
              <a:t> too</a:t>
            </a:r>
          </a:p>
          <a:p>
            <a:endParaRPr lang="en-CA" dirty="0"/>
          </a:p>
          <a:p>
            <a:r>
              <a:rPr lang="en-CA" dirty="0"/>
              <a:t>The databases management systems will be much more </a:t>
            </a:r>
            <a:r>
              <a:rPr lang="en-CA" dirty="0">
                <a:solidFill>
                  <a:srgbClr val="FF0000"/>
                </a:solidFill>
              </a:rPr>
              <a:t>commonly</a:t>
            </a:r>
            <a:r>
              <a:rPr lang="en-CA" dirty="0"/>
              <a:t> used in various industries. </a:t>
            </a:r>
          </a:p>
          <a:p>
            <a:endParaRPr lang="en-CA" dirty="0"/>
          </a:p>
          <a:p>
            <a:r>
              <a:rPr lang="en-CA" dirty="0"/>
              <a:t>But as computing resources become cheaper, the industry </a:t>
            </a:r>
            <a:r>
              <a:rPr lang="en-CA" dirty="0">
                <a:solidFill>
                  <a:srgbClr val="FF0000"/>
                </a:solidFill>
              </a:rPr>
              <a:t>application problems </a:t>
            </a:r>
            <a:r>
              <a:rPr lang="en-CA" dirty="0"/>
              <a:t>will also </a:t>
            </a:r>
            <a:r>
              <a:rPr lang="en-CA" dirty="0">
                <a:solidFill>
                  <a:srgbClr val="FF0000"/>
                </a:solidFill>
              </a:rPr>
              <a:t>expand</a:t>
            </a:r>
            <a:r>
              <a:rPr lang="en-CA" dirty="0"/>
              <a:t> at the same rate.</a:t>
            </a:r>
          </a:p>
        </p:txBody>
      </p:sp>
      <p:sp>
        <p:nvSpPr>
          <p:cNvPr id="5" name="Slide Number Placeholder 4"/>
          <p:cNvSpPr>
            <a:spLocks noGrp="1"/>
          </p:cNvSpPr>
          <p:nvPr>
            <p:ph type="sldNum" sz="quarter" idx="12"/>
          </p:nvPr>
        </p:nvSpPr>
        <p:spPr/>
        <p:txBody>
          <a:bodyPr/>
          <a:lstStyle/>
          <a:p>
            <a:fld id="{1DC65F28-4AC7-4F10-B6CC-3178A6A08F62}" type="slidenum">
              <a:rPr lang="en-CA" smtClean="0"/>
              <a:t>27</a:t>
            </a:fld>
            <a:endParaRPr lang="en-CA" dirty="0"/>
          </a:p>
        </p:txBody>
      </p:sp>
    </p:spTree>
    <p:extLst>
      <p:ext uri="{BB962C8B-B14F-4D97-AF65-F5344CB8AC3E}">
        <p14:creationId xmlns:p14="http://schemas.microsoft.com/office/powerpoint/2010/main" val="267190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0"/>
            <a:ext cx="10464800" cy="1325563"/>
          </a:xfrm>
        </p:spPr>
        <p:txBody>
          <a:bodyPr/>
          <a:lstStyle/>
          <a:p>
            <a:r>
              <a:rPr lang="en-CA" dirty="0"/>
              <a:t>Future Challenges in the Industry</a:t>
            </a:r>
          </a:p>
        </p:txBody>
      </p:sp>
      <p:sp>
        <p:nvSpPr>
          <p:cNvPr id="7" name="Rectangle 6"/>
          <p:cNvSpPr/>
          <p:nvPr/>
        </p:nvSpPr>
        <p:spPr>
          <a:xfrm>
            <a:off x="1080398" y="245436"/>
            <a:ext cx="5936566" cy="5714999"/>
          </a:xfrm>
          <a:prstGeom prst="rect">
            <a:avLst/>
          </a:prstGeom>
          <a:noFill/>
        </p:spPr>
      </p:sp>
      <p:sp>
        <p:nvSpPr>
          <p:cNvPr id="13" name="Freeform 12"/>
          <p:cNvSpPr/>
          <p:nvPr/>
        </p:nvSpPr>
        <p:spPr>
          <a:xfrm>
            <a:off x="2411015" y="2410485"/>
            <a:ext cx="2285999" cy="2285999"/>
          </a:xfrm>
          <a:custGeom>
            <a:avLst/>
            <a:gdLst>
              <a:gd name="connsiteX0" fmla="*/ 1710492 w 2285999"/>
              <a:gd name="connsiteY0" fmla="*/ 578985 h 2285999"/>
              <a:gd name="connsiteX1" fmla="*/ 2047754 w 2285999"/>
              <a:gd name="connsiteY1" fmla="*/ 477341 h 2285999"/>
              <a:gd name="connsiteX2" fmla="*/ 2171854 w 2285999"/>
              <a:gd name="connsiteY2" fmla="*/ 692288 h 2285999"/>
              <a:gd name="connsiteX3" fmla="*/ 1915196 w 2285999"/>
              <a:gd name="connsiteY3" fmla="*/ 933544 h 2285999"/>
              <a:gd name="connsiteX4" fmla="*/ 1915196 w 2285999"/>
              <a:gd name="connsiteY4" fmla="*/ 1352456 h 2285999"/>
              <a:gd name="connsiteX5" fmla="*/ 2171854 w 2285999"/>
              <a:gd name="connsiteY5" fmla="*/ 1593711 h 2285999"/>
              <a:gd name="connsiteX6" fmla="*/ 2047754 w 2285999"/>
              <a:gd name="connsiteY6" fmla="*/ 1808658 h 2285999"/>
              <a:gd name="connsiteX7" fmla="*/ 1710492 w 2285999"/>
              <a:gd name="connsiteY7" fmla="*/ 1707014 h 2285999"/>
              <a:gd name="connsiteX8" fmla="*/ 1347704 w 2285999"/>
              <a:gd name="connsiteY8" fmla="*/ 1916470 h 2285999"/>
              <a:gd name="connsiteX9" fmla="*/ 1267099 w 2285999"/>
              <a:gd name="connsiteY9" fmla="*/ 2259369 h 2285999"/>
              <a:gd name="connsiteX10" fmla="*/ 1018900 w 2285999"/>
              <a:gd name="connsiteY10" fmla="*/ 2259369 h 2285999"/>
              <a:gd name="connsiteX11" fmla="*/ 938295 w 2285999"/>
              <a:gd name="connsiteY11" fmla="*/ 1916469 h 2285999"/>
              <a:gd name="connsiteX12" fmla="*/ 575507 w 2285999"/>
              <a:gd name="connsiteY12" fmla="*/ 1707013 h 2285999"/>
              <a:gd name="connsiteX13" fmla="*/ 238245 w 2285999"/>
              <a:gd name="connsiteY13" fmla="*/ 1808658 h 2285999"/>
              <a:gd name="connsiteX14" fmla="*/ 114145 w 2285999"/>
              <a:gd name="connsiteY14" fmla="*/ 1593711 h 2285999"/>
              <a:gd name="connsiteX15" fmla="*/ 370803 w 2285999"/>
              <a:gd name="connsiteY15" fmla="*/ 1352455 h 2285999"/>
              <a:gd name="connsiteX16" fmla="*/ 370803 w 2285999"/>
              <a:gd name="connsiteY16" fmla="*/ 933543 h 2285999"/>
              <a:gd name="connsiteX17" fmla="*/ 114145 w 2285999"/>
              <a:gd name="connsiteY17" fmla="*/ 692288 h 2285999"/>
              <a:gd name="connsiteX18" fmla="*/ 238245 w 2285999"/>
              <a:gd name="connsiteY18" fmla="*/ 477341 h 2285999"/>
              <a:gd name="connsiteX19" fmla="*/ 575507 w 2285999"/>
              <a:gd name="connsiteY19" fmla="*/ 578985 h 2285999"/>
              <a:gd name="connsiteX20" fmla="*/ 938295 w 2285999"/>
              <a:gd name="connsiteY20" fmla="*/ 369529 h 2285999"/>
              <a:gd name="connsiteX21" fmla="*/ 1018900 w 2285999"/>
              <a:gd name="connsiteY21" fmla="*/ 26630 h 2285999"/>
              <a:gd name="connsiteX22" fmla="*/ 1267099 w 2285999"/>
              <a:gd name="connsiteY22" fmla="*/ 26630 h 2285999"/>
              <a:gd name="connsiteX23" fmla="*/ 1347704 w 2285999"/>
              <a:gd name="connsiteY23" fmla="*/ 369530 h 2285999"/>
              <a:gd name="connsiteX24" fmla="*/ 1710492 w 2285999"/>
              <a:gd name="connsiteY24" fmla="*/ 578986 h 2285999"/>
              <a:gd name="connsiteX25" fmla="*/ 1710492 w 2285999"/>
              <a:gd name="connsiteY25" fmla="*/ 578985 h 22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85999" h="2285999">
                <a:moveTo>
                  <a:pt x="1710492" y="578985"/>
                </a:moveTo>
                <a:lnTo>
                  <a:pt x="2047754" y="477341"/>
                </a:lnTo>
                <a:lnTo>
                  <a:pt x="2171854" y="692288"/>
                </a:lnTo>
                <a:lnTo>
                  <a:pt x="1915196" y="933544"/>
                </a:lnTo>
                <a:cubicBezTo>
                  <a:pt x="1952400" y="1070703"/>
                  <a:pt x="1952400" y="1215297"/>
                  <a:pt x="1915196" y="1352456"/>
                </a:cubicBezTo>
                <a:lnTo>
                  <a:pt x="2171854" y="1593711"/>
                </a:lnTo>
                <a:lnTo>
                  <a:pt x="2047754" y="1808658"/>
                </a:lnTo>
                <a:lnTo>
                  <a:pt x="1710492" y="1707014"/>
                </a:lnTo>
                <a:cubicBezTo>
                  <a:pt x="1610311" y="1807813"/>
                  <a:pt x="1485089" y="1880110"/>
                  <a:pt x="1347704" y="1916470"/>
                </a:cubicBezTo>
                <a:lnTo>
                  <a:pt x="1267099" y="2259369"/>
                </a:lnTo>
                <a:lnTo>
                  <a:pt x="1018900" y="2259369"/>
                </a:lnTo>
                <a:lnTo>
                  <a:pt x="938295" y="1916469"/>
                </a:lnTo>
                <a:cubicBezTo>
                  <a:pt x="800910" y="1880109"/>
                  <a:pt x="675688" y="1807812"/>
                  <a:pt x="575507" y="1707013"/>
                </a:cubicBezTo>
                <a:lnTo>
                  <a:pt x="238245" y="1808658"/>
                </a:lnTo>
                <a:lnTo>
                  <a:pt x="114145" y="1593711"/>
                </a:lnTo>
                <a:lnTo>
                  <a:pt x="370803" y="1352455"/>
                </a:lnTo>
                <a:cubicBezTo>
                  <a:pt x="333599" y="1215296"/>
                  <a:pt x="333599" y="1070702"/>
                  <a:pt x="370803" y="933543"/>
                </a:cubicBezTo>
                <a:lnTo>
                  <a:pt x="114145" y="692288"/>
                </a:lnTo>
                <a:lnTo>
                  <a:pt x="238245" y="477341"/>
                </a:lnTo>
                <a:lnTo>
                  <a:pt x="575507" y="578985"/>
                </a:lnTo>
                <a:cubicBezTo>
                  <a:pt x="675688" y="478186"/>
                  <a:pt x="800910" y="405889"/>
                  <a:pt x="938295" y="369529"/>
                </a:cubicBezTo>
                <a:lnTo>
                  <a:pt x="1018900" y="26630"/>
                </a:lnTo>
                <a:lnTo>
                  <a:pt x="1267099" y="26630"/>
                </a:lnTo>
                <a:lnTo>
                  <a:pt x="1347704" y="369530"/>
                </a:lnTo>
                <a:cubicBezTo>
                  <a:pt x="1485089" y="405890"/>
                  <a:pt x="1610311" y="478187"/>
                  <a:pt x="1710492" y="578986"/>
                </a:cubicBezTo>
                <a:lnTo>
                  <a:pt x="1710492" y="578985"/>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80000"/>
              <a:hueOff val="135632"/>
              <a:satOff val="2588"/>
              <a:lumOff val="11428"/>
              <a:alphaOff val="0"/>
            </a:schemeClr>
          </a:fillRef>
          <a:effectRef idx="2">
            <a:schemeClr val="accent1">
              <a:shade val="80000"/>
              <a:hueOff val="135632"/>
              <a:satOff val="2588"/>
              <a:lumOff val="11428"/>
              <a:alphaOff val="0"/>
            </a:schemeClr>
          </a:effectRef>
          <a:fontRef idx="minor">
            <a:schemeClr val="lt1"/>
          </a:fontRef>
        </p:style>
        <p:txBody>
          <a:bodyPr spcFirstLastPara="0" vert="horz" wrap="square" lIns="600907" tIns="604385" rIns="600907" bIns="604385"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Handing Objects</a:t>
            </a:r>
          </a:p>
        </p:txBody>
      </p:sp>
      <p:sp>
        <p:nvSpPr>
          <p:cNvPr id="14" name="Freeform 13"/>
          <p:cNvSpPr/>
          <p:nvPr/>
        </p:nvSpPr>
        <p:spPr>
          <a:xfrm>
            <a:off x="3958615" y="633086"/>
            <a:ext cx="2743201" cy="2743201"/>
          </a:xfrm>
          <a:custGeom>
            <a:avLst/>
            <a:gdLst>
              <a:gd name="connsiteX0" fmla="*/ 1675933 w 2239813"/>
              <a:gd name="connsiteY0" fmla="*/ 567288 h 2239813"/>
              <a:gd name="connsiteX1" fmla="*/ 2006381 w 2239813"/>
              <a:gd name="connsiteY1" fmla="*/ 467697 h 2239813"/>
              <a:gd name="connsiteX2" fmla="*/ 2127974 w 2239813"/>
              <a:gd name="connsiteY2" fmla="*/ 678302 h 2239813"/>
              <a:gd name="connsiteX3" fmla="*/ 1876502 w 2239813"/>
              <a:gd name="connsiteY3" fmla="*/ 914683 h 2239813"/>
              <a:gd name="connsiteX4" fmla="*/ 1876502 w 2239813"/>
              <a:gd name="connsiteY4" fmla="*/ 1325131 h 2239813"/>
              <a:gd name="connsiteX5" fmla="*/ 2127974 w 2239813"/>
              <a:gd name="connsiteY5" fmla="*/ 1561511 h 2239813"/>
              <a:gd name="connsiteX6" fmla="*/ 2006381 w 2239813"/>
              <a:gd name="connsiteY6" fmla="*/ 1772116 h 2239813"/>
              <a:gd name="connsiteX7" fmla="*/ 1675933 w 2239813"/>
              <a:gd name="connsiteY7" fmla="*/ 1672525 h 2239813"/>
              <a:gd name="connsiteX8" fmla="*/ 1320474 w 2239813"/>
              <a:gd name="connsiteY8" fmla="*/ 1877749 h 2239813"/>
              <a:gd name="connsiteX9" fmla="*/ 1241499 w 2239813"/>
              <a:gd name="connsiteY9" fmla="*/ 2213721 h 2239813"/>
              <a:gd name="connsiteX10" fmla="*/ 998314 w 2239813"/>
              <a:gd name="connsiteY10" fmla="*/ 2213721 h 2239813"/>
              <a:gd name="connsiteX11" fmla="*/ 919338 w 2239813"/>
              <a:gd name="connsiteY11" fmla="*/ 1877749 h 2239813"/>
              <a:gd name="connsiteX12" fmla="*/ 563879 w 2239813"/>
              <a:gd name="connsiteY12" fmla="*/ 1672525 h 2239813"/>
              <a:gd name="connsiteX13" fmla="*/ 233432 w 2239813"/>
              <a:gd name="connsiteY13" fmla="*/ 1772116 h 2239813"/>
              <a:gd name="connsiteX14" fmla="*/ 111839 w 2239813"/>
              <a:gd name="connsiteY14" fmla="*/ 1561511 h 2239813"/>
              <a:gd name="connsiteX15" fmla="*/ 363311 w 2239813"/>
              <a:gd name="connsiteY15" fmla="*/ 1325130 h 2239813"/>
              <a:gd name="connsiteX16" fmla="*/ 363311 w 2239813"/>
              <a:gd name="connsiteY16" fmla="*/ 914682 h 2239813"/>
              <a:gd name="connsiteX17" fmla="*/ 111839 w 2239813"/>
              <a:gd name="connsiteY17" fmla="*/ 678302 h 2239813"/>
              <a:gd name="connsiteX18" fmla="*/ 233432 w 2239813"/>
              <a:gd name="connsiteY18" fmla="*/ 467697 h 2239813"/>
              <a:gd name="connsiteX19" fmla="*/ 563880 w 2239813"/>
              <a:gd name="connsiteY19" fmla="*/ 567288 h 2239813"/>
              <a:gd name="connsiteX20" fmla="*/ 919339 w 2239813"/>
              <a:gd name="connsiteY20" fmla="*/ 362064 h 2239813"/>
              <a:gd name="connsiteX21" fmla="*/ 998314 w 2239813"/>
              <a:gd name="connsiteY21" fmla="*/ 26092 h 2239813"/>
              <a:gd name="connsiteX22" fmla="*/ 1241499 w 2239813"/>
              <a:gd name="connsiteY22" fmla="*/ 26092 h 2239813"/>
              <a:gd name="connsiteX23" fmla="*/ 1320475 w 2239813"/>
              <a:gd name="connsiteY23" fmla="*/ 362064 h 2239813"/>
              <a:gd name="connsiteX24" fmla="*/ 1675934 w 2239813"/>
              <a:gd name="connsiteY24" fmla="*/ 567288 h 2239813"/>
              <a:gd name="connsiteX25" fmla="*/ 1675933 w 2239813"/>
              <a:gd name="connsiteY25" fmla="*/ 567288 h 223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39813" h="2239813">
                <a:moveTo>
                  <a:pt x="1441649" y="566568"/>
                </a:moveTo>
                <a:lnTo>
                  <a:pt x="1681219" y="418191"/>
                </a:lnTo>
                <a:lnTo>
                  <a:pt x="1821622" y="558595"/>
                </a:lnTo>
                <a:lnTo>
                  <a:pt x="1673245" y="798165"/>
                </a:lnTo>
                <a:cubicBezTo>
                  <a:pt x="1730394" y="896450"/>
                  <a:pt x="1760333" y="1008183"/>
                  <a:pt x="1759983" y="1121875"/>
                </a:cubicBezTo>
                <a:lnTo>
                  <a:pt x="2008266" y="1255159"/>
                </a:lnTo>
                <a:lnTo>
                  <a:pt x="1956875" y="1446954"/>
                </a:lnTo>
                <a:lnTo>
                  <a:pt x="1675212" y="1438241"/>
                </a:lnTo>
                <a:cubicBezTo>
                  <a:pt x="1618670" y="1536875"/>
                  <a:pt x="1536875" y="1618670"/>
                  <a:pt x="1438240" y="1675213"/>
                </a:cubicBezTo>
                <a:lnTo>
                  <a:pt x="1446954" y="1956875"/>
                </a:lnTo>
                <a:lnTo>
                  <a:pt x="1255160" y="2008266"/>
                </a:lnTo>
                <a:lnTo>
                  <a:pt x="1121874" y="1759983"/>
                </a:lnTo>
                <a:cubicBezTo>
                  <a:pt x="1008182" y="1760333"/>
                  <a:pt x="896449" y="1730394"/>
                  <a:pt x="798164" y="1673245"/>
                </a:cubicBezTo>
                <a:lnTo>
                  <a:pt x="558594" y="1821622"/>
                </a:lnTo>
                <a:lnTo>
                  <a:pt x="418191" y="1681218"/>
                </a:lnTo>
                <a:lnTo>
                  <a:pt x="566568" y="1441648"/>
                </a:lnTo>
                <a:cubicBezTo>
                  <a:pt x="509419" y="1343363"/>
                  <a:pt x="479480" y="1231630"/>
                  <a:pt x="479830" y="1117938"/>
                </a:cubicBezTo>
                <a:lnTo>
                  <a:pt x="231547" y="984654"/>
                </a:lnTo>
                <a:lnTo>
                  <a:pt x="282938" y="792859"/>
                </a:lnTo>
                <a:lnTo>
                  <a:pt x="564601" y="801572"/>
                </a:lnTo>
                <a:cubicBezTo>
                  <a:pt x="621143" y="702938"/>
                  <a:pt x="702938" y="621143"/>
                  <a:pt x="801573" y="564600"/>
                </a:cubicBezTo>
                <a:lnTo>
                  <a:pt x="792859" y="282938"/>
                </a:lnTo>
                <a:lnTo>
                  <a:pt x="984653" y="231547"/>
                </a:lnTo>
                <a:lnTo>
                  <a:pt x="1117939" y="479830"/>
                </a:lnTo>
                <a:cubicBezTo>
                  <a:pt x="1231631" y="479480"/>
                  <a:pt x="1343364" y="509419"/>
                  <a:pt x="1441649" y="566568"/>
                </a:cubicBezTo>
                <a:lnTo>
                  <a:pt x="1441649" y="566568"/>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80000"/>
              <a:hueOff val="271263"/>
              <a:satOff val="5175"/>
              <a:lumOff val="22855"/>
              <a:alphaOff val="0"/>
            </a:schemeClr>
          </a:fillRef>
          <a:effectRef idx="2">
            <a:schemeClr val="accent1">
              <a:shade val="80000"/>
              <a:hueOff val="271263"/>
              <a:satOff val="5175"/>
              <a:lumOff val="22855"/>
              <a:alphaOff val="0"/>
            </a:schemeClr>
          </a:effectRef>
          <a:fontRef idx="minor">
            <a:schemeClr val="lt1"/>
          </a:fontRef>
        </p:style>
        <p:txBody>
          <a:bodyPr spcFirstLastPara="0" vert="horz" wrap="square" lIns="768351" tIns="768350" rIns="768351" bIns="768352" numCol="1" spcCol="1270" anchor="ctr" anchorCtr="0">
            <a:noAutofit/>
          </a:bodyPr>
          <a:lstStyle/>
          <a:p>
            <a:pPr marL="0" lvl="0" indent="0" algn="ctr" defTabSz="889000">
              <a:lnSpc>
                <a:spcPct val="90000"/>
              </a:lnSpc>
              <a:spcBef>
                <a:spcPct val="0"/>
              </a:spcBef>
              <a:spcAft>
                <a:spcPct val="35000"/>
              </a:spcAft>
              <a:buNone/>
            </a:pPr>
            <a:r>
              <a:rPr lang="en-US" sz="2000" dirty="0">
                <a:solidFill>
                  <a:schemeClr val="tx1"/>
                </a:solidFill>
              </a:rPr>
              <a:t>Images</a:t>
            </a:r>
          </a:p>
          <a:p>
            <a:pPr marL="0" lvl="0" indent="0" algn="ctr" defTabSz="889000">
              <a:lnSpc>
                <a:spcPct val="90000"/>
              </a:lnSpc>
              <a:spcBef>
                <a:spcPct val="0"/>
              </a:spcBef>
              <a:spcAft>
                <a:spcPct val="35000"/>
              </a:spcAft>
              <a:buNone/>
            </a:pPr>
            <a:r>
              <a:rPr lang="en-US" sz="2000" kern="1200" dirty="0">
                <a:solidFill>
                  <a:schemeClr val="tx1"/>
                </a:solidFill>
              </a:rPr>
              <a:t>Storage</a:t>
            </a:r>
          </a:p>
        </p:txBody>
      </p:sp>
      <p:sp>
        <p:nvSpPr>
          <p:cNvPr id="16" name="Shape 15"/>
          <p:cNvSpPr/>
          <p:nvPr/>
        </p:nvSpPr>
        <p:spPr>
          <a:xfrm>
            <a:off x="1756926" y="2091875"/>
            <a:ext cx="2923221" cy="2923221"/>
          </a:xfrm>
          <a:prstGeom prst="leftCircularArrow">
            <a:avLst>
              <a:gd name="adj1" fmla="val 6452"/>
              <a:gd name="adj2" fmla="val 429999"/>
              <a:gd name="adj3" fmla="val 10489124"/>
              <a:gd name="adj4" fmla="val 14837806"/>
              <a:gd name="adj5" fmla="val 7527"/>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shade val="90000"/>
              <a:hueOff val="135647"/>
              <a:satOff val="-313"/>
              <a:lumOff val="9936"/>
              <a:alphaOff val="0"/>
            </a:schemeClr>
          </a:lnRef>
          <a:fillRef idx="1">
            <a:schemeClr val="accent1">
              <a:shade val="90000"/>
              <a:hueOff val="135647"/>
              <a:satOff val="-313"/>
              <a:lumOff val="9936"/>
              <a:alphaOff val="0"/>
            </a:schemeClr>
          </a:fillRef>
          <a:effectRef idx="0">
            <a:schemeClr val="accent1">
              <a:shade val="90000"/>
              <a:hueOff val="135647"/>
              <a:satOff val="-313"/>
              <a:lumOff val="9936"/>
              <a:alphaOff val="0"/>
            </a:schemeClr>
          </a:effectRef>
          <a:fontRef idx="minor">
            <a:schemeClr val="lt1"/>
          </a:fontRef>
        </p:style>
      </p:sp>
      <p:sp>
        <p:nvSpPr>
          <p:cNvPr id="17" name="Circular Arrow 16"/>
          <p:cNvSpPr/>
          <p:nvPr/>
        </p:nvSpPr>
        <p:spPr>
          <a:xfrm>
            <a:off x="3184489" y="455887"/>
            <a:ext cx="3151821" cy="3151821"/>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shade val="90000"/>
              <a:hueOff val="271295"/>
              <a:satOff val="-626"/>
              <a:lumOff val="19871"/>
              <a:alphaOff val="0"/>
            </a:schemeClr>
          </a:lnRef>
          <a:fillRef idx="1">
            <a:schemeClr val="accent1">
              <a:shade val="90000"/>
              <a:hueOff val="271295"/>
              <a:satOff val="-626"/>
              <a:lumOff val="19871"/>
              <a:alphaOff val="0"/>
            </a:schemeClr>
          </a:fillRef>
          <a:effectRef idx="0">
            <a:schemeClr val="accent1">
              <a:shade val="90000"/>
              <a:hueOff val="271295"/>
              <a:satOff val="-626"/>
              <a:lumOff val="19871"/>
              <a:alphaOff val="0"/>
            </a:schemeClr>
          </a:effectRef>
          <a:fontRef idx="minor">
            <a:schemeClr val="lt1"/>
          </a:fontRef>
        </p:style>
      </p:sp>
      <p:pic>
        <p:nvPicPr>
          <p:cNvPr id="2050" name="Picture 2" descr="Image result for nasa satellite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3109" y="1032339"/>
            <a:ext cx="2729304" cy="1536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04833" y="2569039"/>
            <a:ext cx="3154485" cy="646331"/>
          </a:xfrm>
          <a:prstGeom prst="rect">
            <a:avLst/>
          </a:prstGeom>
          <a:noFill/>
        </p:spPr>
        <p:txBody>
          <a:bodyPr wrap="square" rtlCol="0">
            <a:spAutoFit/>
          </a:bodyPr>
          <a:lstStyle/>
          <a:p>
            <a:r>
              <a:rPr lang="en-CA" dirty="0"/>
              <a:t>Satellite Images storage and  allowing relevant search</a:t>
            </a:r>
          </a:p>
        </p:txBody>
      </p:sp>
      <p:sp>
        <p:nvSpPr>
          <p:cNvPr id="11" name="TextBox 10"/>
          <p:cNvSpPr txBox="1"/>
          <p:nvPr/>
        </p:nvSpPr>
        <p:spPr>
          <a:xfrm>
            <a:off x="202688" y="4320431"/>
            <a:ext cx="1892812" cy="923330"/>
          </a:xfrm>
          <a:prstGeom prst="rect">
            <a:avLst/>
          </a:prstGeom>
          <a:noFill/>
        </p:spPr>
        <p:txBody>
          <a:bodyPr wrap="square" rtlCol="0">
            <a:spAutoFit/>
          </a:bodyPr>
          <a:lstStyle/>
          <a:p>
            <a:r>
              <a:rPr lang="en-CA" dirty="0"/>
              <a:t>Working with Complex DNA Sequence objects</a:t>
            </a:r>
          </a:p>
        </p:txBody>
      </p:sp>
      <p:sp>
        <p:nvSpPr>
          <p:cNvPr id="20" name="Freeform 19"/>
          <p:cNvSpPr/>
          <p:nvPr/>
        </p:nvSpPr>
        <p:spPr>
          <a:xfrm>
            <a:off x="5263445" y="2413306"/>
            <a:ext cx="2743201" cy="2743201"/>
          </a:xfrm>
          <a:custGeom>
            <a:avLst/>
            <a:gdLst>
              <a:gd name="connsiteX0" fmla="*/ 1675933 w 2239813"/>
              <a:gd name="connsiteY0" fmla="*/ 567288 h 2239813"/>
              <a:gd name="connsiteX1" fmla="*/ 2006381 w 2239813"/>
              <a:gd name="connsiteY1" fmla="*/ 467697 h 2239813"/>
              <a:gd name="connsiteX2" fmla="*/ 2127974 w 2239813"/>
              <a:gd name="connsiteY2" fmla="*/ 678302 h 2239813"/>
              <a:gd name="connsiteX3" fmla="*/ 1876502 w 2239813"/>
              <a:gd name="connsiteY3" fmla="*/ 914683 h 2239813"/>
              <a:gd name="connsiteX4" fmla="*/ 1876502 w 2239813"/>
              <a:gd name="connsiteY4" fmla="*/ 1325131 h 2239813"/>
              <a:gd name="connsiteX5" fmla="*/ 2127974 w 2239813"/>
              <a:gd name="connsiteY5" fmla="*/ 1561511 h 2239813"/>
              <a:gd name="connsiteX6" fmla="*/ 2006381 w 2239813"/>
              <a:gd name="connsiteY6" fmla="*/ 1772116 h 2239813"/>
              <a:gd name="connsiteX7" fmla="*/ 1675933 w 2239813"/>
              <a:gd name="connsiteY7" fmla="*/ 1672525 h 2239813"/>
              <a:gd name="connsiteX8" fmla="*/ 1320474 w 2239813"/>
              <a:gd name="connsiteY8" fmla="*/ 1877749 h 2239813"/>
              <a:gd name="connsiteX9" fmla="*/ 1241499 w 2239813"/>
              <a:gd name="connsiteY9" fmla="*/ 2213721 h 2239813"/>
              <a:gd name="connsiteX10" fmla="*/ 998314 w 2239813"/>
              <a:gd name="connsiteY10" fmla="*/ 2213721 h 2239813"/>
              <a:gd name="connsiteX11" fmla="*/ 919338 w 2239813"/>
              <a:gd name="connsiteY11" fmla="*/ 1877749 h 2239813"/>
              <a:gd name="connsiteX12" fmla="*/ 563879 w 2239813"/>
              <a:gd name="connsiteY12" fmla="*/ 1672525 h 2239813"/>
              <a:gd name="connsiteX13" fmla="*/ 233432 w 2239813"/>
              <a:gd name="connsiteY13" fmla="*/ 1772116 h 2239813"/>
              <a:gd name="connsiteX14" fmla="*/ 111839 w 2239813"/>
              <a:gd name="connsiteY14" fmla="*/ 1561511 h 2239813"/>
              <a:gd name="connsiteX15" fmla="*/ 363311 w 2239813"/>
              <a:gd name="connsiteY15" fmla="*/ 1325130 h 2239813"/>
              <a:gd name="connsiteX16" fmla="*/ 363311 w 2239813"/>
              <a:gd name="connsiteY16" fmla="*/ 914682 h 2239813"/>
              <a:gd name="connsiteX17" fmla="*/ 111839 w 2239813"/>
              <a:gd name="connsiteY17" fmla="*/ 678302 h 2239813"/>
              <a:gd name="connsiteX18" fmla="*/ 233432 w 2239813"/>
              <a:gd name="connsiteY18" fmla="*/ 467697 h 2239813"/>
              <a:gd name="connsiteX19" fmla="*/ 563880 w 2239813"/>
              <a:gd name="connsiteY19" fmla="*/ 567288 h 2239813"/>
              <a:gd name="connsiteX20" fmla="*/ 919339 w 2239813"/>
              <a:gd name="connsiteY20" fmla="*/ 362064 h 2239813"/>
              <a:gd name="connsiteX21" fmla="*/ 998314 w 2239813"/>
              <a:gd name="connsiteY21" fmla="*/ 26092 h 2239813"/>
              <a:gd name="connsiteX22" fmla="*/ 1241499 w 2239813"/>
              <a:gd name="connsiteY22" fmla="*/ 26092 h 2239813"/>
              <a:gd name="connsiteX23" fmla="*/ 1320475 w 2239813"/>
              <a:gd name="connsiteY23" fmla="*/ 362064 h 2239813"/>
              <a:gd name="connsiteX24" fmla="*/ 1675934 w 2239813"/>
              <a:gd name="connsiteY24" fmla="*/ 567288 h 2239813"/>
              <a:gd name="connsiteX25" fmla="*/ 1675933 w 2239813"/>
              <a:gd name="connsiteY25" fmla="*/ 567288 h 223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39813" h="2239813">
                <a:moveTo>
                  <a:pt x="1441649" y="566568"/>
                </a:moveTo>
                <a:lnTo>
                  <a:pt x="1681219" y="418191"/>
                </a:lnTo>
                <a:lnTo>
                  <a:pt x="1821622" y="558595"/>
                </a:lnTo>
                <a:lnTo>
                  <a:pt x="1673245" y="798165"/>
                </a:lnTo>
                <a:cubicBezTo>
                  <a:pt x="1730394" y="896450"/>
                  <a:pt x="1760333" y="1008183"/>
                  <a:pt x="1759983" y="1121875"/>
                </a:cubicBezTo>
                <a:lnTo>
                  <a:pt x="2008266" y="1255159"/>
                </a:lnTo>
                <a:lnTo>
                  <a:pt x="1956875" y="1446954"/>
                </a:lnTo>
                <a:lnTo>
                  <a:pt x="1675212" y="1438241"/>
                </a:lnTo>
                <a:cubicBezTo>
                  <a:pt x="1618670" y="1536875"/>
                  <a:pt x="1536875" y="1618670"/>
                  <a:pt x="1438240" y="1675213"/>
                </a:cubicBezTo>
                <a:lnTo>
                  <a:pt x="1446954" y="1956875"/>
                </a:lnTo>
                <a:lnTo>
                  <a:pt x="1255160" y="2008266"/>
                </a:lnTo>
                <a:lnTo>
                  <a:pt x="1121874" y="1759983"/>
                </a:lnTo>
                <a:cubicBezTo>
                  <a:pt x="1008182" y="1760333"/>
                  <a:pt x="896449" y="1730394"/>
                  <a:pt x="798164" y="1673245"/>
                </a:cubicBezTo>
                <a:lnTo>
                  <a:pt x="558594" y="1821622"/>
                </a:lnTo>
                <a:lnTo>
                  <a:pt x="418191" y="1681218"/>
                </a:lnTo>
                <a:lnTo>
                  <a:pt x="566568" y="1441648"/>
                </a:lnTo>
                <a:cubicBezTo>
                  <a:pt x="509419" y="1343363"/>
                  <a:pt x="479480" y="1231630"/>
                  <a:pt x="479830" y="1117938"/>
                </a:cubicBezTo>
                <a:lnTo>
                  <a:pt x="231547" y="984654"/>
                </a:lnTo>
                <a:lnTo>
                  <a:pt x="282938" y="792859"/>
                </a:lnTo>
                <a:lnTo>
                  <a:pt x="564601" y="801572"/>
                </a:lnTo>
                <a:cubicBezTo>
                  <a:pt x="621143" y="702938"/>
                  <a:pt x="702938" y="621143"/>
                  <a:pt x="801573" y="564600"/>
                </a:cubicBezTo>
                <a:lnTo>
                  <a:pt x="792859" y="282938"/>
                </a:lnTo>
                <a:lnTo>
                  <a:pt x="984653" y="231547"/>
                </a:lnTo>
                <a:lnTo>
                  <a:pt x="1117939" y="479830"/>
                </a:lnTo>
                <a:cubicBezTo>
                  <a:pt x="1231631" y="479480"/>
                  <a:pt x="1343364" y="509419"/>
                  <a:pt x="1441649" y="566568"/>
                </a:cubicBezTo>
                <a:lnTo>
                  <a:pt x="1441649" y="566568"/>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80000"/>
              <a:hueOff val="271263"/>
              <a:satOff val="5175"/>
              <a:lumOff val="22855"/>
              <a:alphaOff val="0"/>
            </a:schemeClr>
          </a:fillRef>
          <a:effectRef idx="2">
            <a:schemeClr val="accent1">
              <a:shade val="80000"/>
              <a:hueOff val="271263"/>
              <a:satOff val="5175"/>
              <a:lumOff val="22855"/>
              <a:alphaOff val="0"/>
            </a:schemeClr>
          </a:effectRef>
          <a:fontRef idx="minor">
            <a:schemeClr val="lt1"/>
          </a:fontRef>
        </p:style>
        <p:txBody>
          <a:bodyPr spcFirstLastPara="0" vert="horz" wrap="square" lIns="768351" tIns="768350" rIns="768351" bIns="768352"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Pattern Mining</a:t>
            </a:r>
          </a:p>
        </p:txBody>
      </p:sp>
      <p:sp>
        <p:nvSpPr>
          <p:cNvPr id="21" name="Circular Arrow 20"/>
          <p:cNvSpPr/>
          <p:nvPr/>
        </p:nvSpPr>
        <p:spPr>
          <a:xfrm rot="7769687">
            <a:off x="4725126" y="1655494"/>
            <a:ext cx="3222369" cy="346865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shade val="90000"/>
              <a:hueOff val="271295"/>
              <a:satOff val="-626"/>
              <a:lumOff val="19871"/>
              <a:alphaOff val="0"/>
            </a:schemeClr>
          </a:lnRef>
          <a:fillRef idx="1">
            <a:schemeClr val="accent1">
              <a:shade val="90000"/>
              <a:hueOff val="271295"/>
              <a:satOff val="-626"/>
              <a:lumOff val="19871"/>
              <a:alphaOff val="0"/>
            </a:schemeClr>
          </a:fillRef>
          <a:effectRef idx="0">
            <a:schemeClr val="accent1">
              <a:shade val="90000"/>
              <a:hueOff val="271295"/>
              <a:satOff val="-626"/>
              <a:lumOff val="19871"/>
              <a:alphaOff val="0"/>
            </a:schemeClr>
          </a:effectRef>
          <a:fontRef idx="minor">
            <a:schemeClr val="lt1"/>
          </a:fontRef>
        </p:style>
      </p:sp>
      <p:sp>
        <p:nvSpPr>
          <p:cNvPr id="19" name="TextBox 18"/>
          <p:cNvSpPr txBox="1"/>
          <p:nvPr/>
        </p:nvSpPr>
        <p:spPr>
          <a:xfrm>
            <a:off x="9522637" y="2226775"/>
            <a:ext cx="1010085" cy="369332"/>
          </a:xfrm>
          <a:prstGeom prst="rect">
            <a:avLst/>
          </a:prstGeom>
          <a:noFill/>
        </p:spPr>
        <p:txBody>
          <a:bodyPr wrap="none" rtlCol="0">
            <a:spAutoFit/>
          </a:bodyPr>
          <a:lstStyle/>
          <a:p>
            <a:r>
              <a:rPr lang="en-CA" dirty="0"/>
              <a:t>nasa.gov</a:t>
            </a:r>
          </a:p>
        </p:txBody>
      </p:sp>
      <p:pic>
        <p:nvPicPr>
          <p:cNvPr id="2054" name="Picture 6" descr="http://www.clipartbay.com/cliparts/dna-double-helix-clip-art-454xx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45" y="1684426"/>
            <a:ext cx="1507972" cy="251328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lipartbay.com/cliparts/christmas-shopping-clip-art-free-hj32nf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2055" y="3414114"/>
            <a:ext cx="2023212" cy="181263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7973757" y="5226747"/>
            <a:ext cx="3154485" cy="369332"/>
          </a:xfrm>
          <a:prstGeom prst="rect">
            <a:avLst/>
          </a:prstGeom>
          <a:noFill/>
        </p:spPr>
        <p:txBody>
          <a:bodyPr wrap="square" rtlCol="0">
            <a:spAutoFit/>
          </a:bodyPr>
          <a:lstStyle/>
          <a:p>
            <a:r>
              <a:rPr lang="en-CA" dirty="0"/>
              <a:t>Market Basket Analysis</a:t>
            </a:r>
          </a:p>
        </p:txBody>
      </p:sp>
      <p:sp>
        <p:nvSpPr>
          <p:cNvPr id="27" name="Freeform 26"/>
          <p:cNvSpPr/>
          <p:nvPr/>
        </p:nvSpPr>
        <p:spPr>
          <a:xfrm>
            <a:off x="3794321" y="4289244"/>
            <a:ext cx="2401511" cy="2437503"/>
          </a:xfrm>
          <a:custGeom>
            <a:avLst/>
            <a:gdLst>
              <a:gd name="connsiteX0" fmla="*/ 1710492 w 2285999"/>
              <a:gd name="connsiteY0" fmla="*/ 578985 h 2285999"/>
              <a:gd name="connsiteX1" fmla="*/ 2047754 w 2285999"/>
              <a:gd name="connsiteY1" fmla="*/ 477341 h 2285999"/>
              <a:gd name="connsiteX2" fmla="*/ 2171854 w 2285999"/>
              <a:gd name="connsiteY2" fmla="*/ 692288 h 2285999"/>
              <a:gd name="connsiteX3" fmla="*/ 1915196 w 2285999"/>
              <a:gd name="connsiteY3" fmla="*/ 933544 h 2285999"/>
              <a:gd name="connsiteX4" fmla="*/ 1915196 w 2285999"/>
              <a:gd name="connsiteY4" fmla="*/ 1352456 h 2285999"/>
              <a:gd name="connsiteX5" fmla="*/ 2171854 w 2285999"/>
              <a:gd name="connsiteY5" fmla="*/ 1593711 h 2285999"/>
              <a:gd name="connsiteX6" fmla="*/ 2047754 w 2285999"/>
              <a:gd name="connsiteY6" fmla="*/ 1808658 h 2285999"/>
              <a:gd name="connsiteX7" fmla="*/ 1710492 w 2285999"/>
              <a:gd name="connsiteY7" fmla="*/ 1707014 h 2285999"/>
              <a:gd name="connsiteX8" fmla="*/ 1347704 w 2285999"/>
              <a:gd name="connsiteY8" fmla="*/ 1916470 h 2285999"/>
              <a:gd name="connsiteX9" fmla="*/ 1267099 w 2285999"/>
              <a:gd name="connsiteY9" fmla="*/ 2259369 h 2285999"/>
              <a:gd name="connsiteX10" fmla="*/ 1018900 w 2285999"/>
              <a:gd name="connsiteY10" fmla="*/ 2259369 h 2285999"/>
              <a:gd name="connsiteX11" fmla="*/ 938295 w 2285999"/>
              <a:gd name="connsiteY11" fmla="*/ 1916469 h 2285999"/>
              <a:gd name="connsiteX12" fmla="*/ 575507 w 2285999"/>
              <a:gd name="connsiteY12" fmla="*/ 1707013 h 2285999"/>
              <a:gd name="connsiteX13" fmla="*/ 238245 w 2285999"/>
              <a:gd name="connsiteY13" fmla="*/ 1808658 h 2285999"/>
              <a:gd name="connsiteX14" fmla="*/ 114145 w 2285999"/>
              <a:gd name="connsiteY14" fmla="*/ 1593711 h 2285999"/>
              <a:gd name="connsiteX15" fmla="*/ 370803 w 2285999"/>
              <a:gd name="connsiteY15" fmla="*/ 1352455 h 2285999"/>
              <a:gd name="connsiteX16" fmla="*/ 370803 w 2285999"/>
              <a:gd name="connsiteY16" fmla="*/ 933543 h 2285999"/>
              <a:gd name="connsiteX17" fmla="*/ 114145 w 2285999"/>
              <a:gd name="connsiteY17" fmla="*/ 692288 h 2285999"/>
              <a:gd name="connsiteX18" fmla="*/ 238245 w 2285999"/>
              <a:gd name="connsiteY18" fmla="*/ 477341 h 2285999"/>
              <a:gd name="connsiteX19" fmla="*/ 575507 w 2285999"/>
              <a:gd name="connsiteY19" fmla="*/ 578985 h 2285999"/>
              <a:gd name="connsiteX20" fmla="*/ 938295 w 2285999"/>
              <a:gd name="connsiteY20" fmla="*/ 369529 h 2285999"/>
              <a:gd name="connsiteX21" fmla="*/ 1018900 w 2285999"/>
              <a:gd name="connsiteY21" fmla="*/ 26630 h 2285999"/>
              <a:gd name="connsiteX22" fmla="*/ 1267099 w 2285999"/>
              <a:gd name="connsiteY22" fmla="*/ 26630 h 2285999"/>
              <a:gd name="connsiteX23" fmla="*/ 1347704 w 2285999"/>
              <a:gd name="connsiteY23" fmla="*/ 369530 h 2285999"/>
              <a:gd name="connsiteX24" fmla="*/ 1710492 w 2285999"/>
              <a:gd name="connsiteY24" fmla="*/ 578986 h 2285999"/>
              <a:gd name="connsiteX25" fmla="*/ 1710492 w 2285999"/>
              <a:gd name="connsiteY25" fmla="*/ 578985 h 22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85999" h="2285999">
                <a:moveTo>
                  <a:pt x="1710492" y="578985"/>
                </a:moveTo>
                <a:lnTo>
                  <a:pt x="2047754" y="477341"/>
                </a:lnTo>
                <a:lnTo>
                  <a:pt x="2171854" y="692288"/>
                </a:lnTo>
                <a:lnTo>
                  <a:pt x="1915196" y="933544"/>
                </a:lnTo>
                <a:cubicBezTo>
                  <a:pt x="1952400" y="1070703"/>
                  <a:pt x="1952400" y="1215297"/>
                  <a:pt x="1915196" y="1352456"/>
                </a:cubicBezTo>
                <a:lnTo>
                  <a:pt x="2171854" y="1593711"/>
                </a:lnTo>
                <a:lnTo>
                  <a:pt x="2047754" y="1808658"/>
                </a:lnTo>
                <a:lnTo>
                  <a:pt x="1710492" y="1707014"/>
                </a:lnTo>
                <a:cubicBezTo>
                  <a:pt x="1610311" y="1807813"/>
                  <a:pt x="1485089" y="1880110"/>
                  <a:pt x="1347704" y="1916470"/>
                </a:cubicBezTo>
                <a:lnTo>
                  <a:pt x="1267099" y="2259369"/>
                </a:lnTo>
                <a:lnTo>
                  <a:pt x="1018900" y="2259369"/>
                </a:lnTo>
                <a:lnTo>
                  <a:pt x="938295" y="1916469"/>
                </a:lnTo>
                <a:cubicBezTo>
                  <a:pt x="800910" y="1880109"/>
                  <a:pt x="675688" y="1807812"/>
                  <a:pt x="575507" y="1707013"/>
                </a:cubicBezTo>
                <a:lnTo>
                  <a:pt x="238245" y="1808658"/>
                </a:lnTo>
                <a:lnTo>
                  <a:pt x="114145" y="1593711"/>
                </a:lnTo>
                <a:lnTo>
                  <a:pt x="370803" y="1352455"/>
                </a:lnTo>
                <a:cubicBezTo>
                  <a:pt x="333599" y="1215296"/>
                  <a:pt x="333599" y="1070702"/>
                  <a:pt x="370803" y="933543"/>
                </a:cubicBezTo>
                <a:lnTo>
                  <a:pt x="114145" y="692288"/>
                </a:lnTo>
                <a:lnTo>
                  <a:pt x="238245" y="477341"/>
                </a:lnTo>
                <a:lnTo>
                  <a:pt x="575507" y="578985"/>
                </a:lnTo>
                <a:cubicBezTo>
                  <a:pt x="675688" y="478186"/>
                  <a:pt x="800910" y="405889"/>
                  <a:pt x="938295" y="369529"/>
                </a:cubicBezTo>
                <a:lnTo>
                  <a:pt x="1018900" y="26630"/>
                </a:lnTo>
                <a:lnTo>
                  <a:pt x="1267099" y="26630"/>
                </a:lnTo>
                <a:lnTo>
                  <a:pt x="1347704" y="369530"/>
                </a:lnTo>
                <a:cubicBezTo>
                  <a:pt x="1485089" y="405890"/>
                  <a:pt x="1610311" y="478187"/>
                  <a:pt x="1710492" y="578986"/>
                </a:cubicBezTo>
                <a:lnTo>
                  <a:pt x="1710492" y="578985"/>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80000"/>
              <a:hueOff val="135632"/>
              <a:satOff val="2588"/>
              <a:lumOff val="11428"/>
              <a:alphaOff val="0"/>
            </a:schemeClr>
          </a:fillRef>
          <a:effectRef idx="2">
            <a:schemeClr val="accent1">
              <a:shade val="80000"/>
              <a:hueOff val="135632"/>
              <a:satOff val="2588"/>
              <a:lumOff val="11428"/>
              <a:alphaOff val="0"/>
            </a:schemeClr>
          </a:effectRef>
          <a:fontRef idx="minor">
            <a:schemeClr val="lt1"/>
          </a:fontRef>
        </p:style>
        <p:txBody>
          <a:bodyPr spcFirstLastPara="0" vert="horz" wrap="square" lIns="600907" tIns="604385" rIns="600907" bIns="604385"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Multimedia</a:t>
            </a:r>
          </a:p>
          <a:p>
            <a:pPr lvl="0" algn="ctr" defTabSz="889000">
              <a:lnSpc>
                <a:spcPct val="90000"/>
              </a:lnSpc>
              <a:spcBef>
                <a:spcPct val="0"/>
              </a:spcBef>
              <a:spcAft>
                <a:spcPct val="35000"/>
              </a:spcAft>
            </a:pPr>
            <a:r>
              <a:rPr lang="en-US" sz="2000" kern="1200" dirty="0">
                <a:solidFill>
                  <a:schemeClr val="tx1"/>
                </a:solidFill>
              </a:rPr>
              <a:t>Data</a:t>
            </a:r>
          </a:p>
        </p:txBody>
      </p:sp>
      <p:sp>
        <p:nvSpPr>
          <p:cNvPr id="28" name="Circular Arrow 27"/>
          <p:cNvSpPr/>
          <p:nvPr/>
        </p:nvSpPr>
        <p:spPr>
          <a:xfrm rot="9023131">
            <a:off x="3669127" y="4226107"/>
            <a:ext cx="3222369" cy="346865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shade val="90000"/>
              <a:hueOff val="271295"/>
              <a:satOff val="-626"/>
              <a:lumOff val="19871"/>
              <a:alphaOff val="0"/>
            </a:schemeClr>
          </a:lnRef>
          <a:fillRef idx="1">
            <a:schemeClr val="accent1">
              <a:shade val="90000"/>
              <a:hueOff val="271295"/>
              <a:satOff val="-626"/>
              <a:lumOff val="19871"/>
              <a:alphaOff val="0"/>
            </a:schemeClr>
          </a:fillRef>
          <a:effectRef idx="0">
            <a:schemeClr val="accent1">
              <a:shade val="90000"/>
              <a:hueOff val="271295"/>
              <a:satOff val="-626"/>
              <a:lumOff val="19871"/>
              <a:alphaOff val="0"/>
            </a:schemeClr>
          </a:effectRef>
          <a:fontRef idx="minor">
            <a:schemeClr val="lt1"/>
          </a:fontRef>
        </p:style>
      </p:sp>
      <p:sp>
        <p:nvSpPr>
          <p:cNvPr id="5" name="Slide Number Placeholder 4"/>
          <p:cNvSpPr>
            <a:spLocks noGrp="1"/>
          </p:cNvSpPr>
          <p:nvPr>
            <p:ph type="sldNum" sz="quarter" idx="12"/>
          </p:nvPr>
        </p:nvSpPr>
        <p:spPr/>
        <p:txBody>
          <a:bodyPr/>
          <a:lstStyle/>
          <a:p>
            <a:fld id="{1DC65F28-4AC7-4F10-B6CC-3178A6A08F62}" type="slidenum">
              <a:rPr lang="en-CA" smtClean="0"/>
              <a:t>28</a:t>
            </a:fld>
            <a:endParaRPr lang="en-CA" dirty="0"/>
          </a:p>
        </p:txBody>
      </p:sp>
    </p:spTree>
    <p:extLst>
      <p:ext uri="{BB962C8B-B14F-4D97-AF65-F5344CB8AC3E}">
        <p14:creationId xmlns:p14="http://schemas.microsoft.com/office/powerpoint/2010/main" val="151231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fade">
                                      <p:cBhvr>
                                        <p:cTn id="32" dur="500"/>
                                        <p:tgtEl>
                                          <p:spTgt spid="20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2054"/>
                                        </p:tgtEl>
                                        <p:attrNameLst>
                                          <p:attrName>style.visibility</p:attrName>
                                        </p:attrNameLst>
                                      </p:cBhvr>
                                      <p:to>
                                        <p:strVal val="visible"/>
                                      </p:to>
                                    </p:set>
                                    <p:animEffect transition="in" filter="fade">
                                      <p:cBhvr>
                                        <p:cTn id="48" dur="500"/>
                                        <p:tgtEl>
                                          <p:spTgt spid="205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 grpId="0"/>
      <p:bldP spid="11" grpId="0"/>
      <p:bldP spid="20" grpId="0" animBg="1"/>
      <p:bldP spid="19" grpId="0"/>
      <p:bldP spid="26" grpId="0"/>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0"/>
            <a:ext cx="10464800" cy="1325563"/>
          </a:xfrm>
        </p:spPr>
        <p:txBody>
          <a:bodyPr/>
          <a:lstStyle/>
          <a:p>
            <a:r>
              <a:rPr lang="en-CA" dirty="0"/>
              <a:t>New Data Modeling Concepts – Spatial Data</a:t>
            </a:r>
          </a:p>
        </p:txBody>
      </p:sp>
      <p:sp>
        <p:nvSpPr>
          <p:cNvPr id="7" name="Rectangle 6"/>
          <p:cNvSpPr/>
          <p:nvPr/>
        </p:nvSpPr>
        <p:spPr>
          <a:xfrm>
            <a:off x="1080398" y="245436"/>
            <a:ext cx="5936566" cy="5714999"/>
          </a:xfrm>
          <a:prstGeom prst="rect">
            <a:avLst/>
          </a:prstGeom>
          <a:noFill/>
        </p:spPr>
      </p:sp>
      <p:pic>
        <p:nvPicPr>
          <p:cNvPr id="3074" name="Picture 2" descr="https://learn.arcgis.com/en/arcgis-book/images/ch5/05-fig-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926401"/>
            <a:ext cx="530542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94187" y="5260276"/>
            <a:ext cx="1719830" cy="369332"/>
          </a:xfrm>
          <a:prstGeom prst="rect">
            <a:avLst/>
          </a:prstGeom>
          <a:noFill/>
        </p:spPr>
        <p:txBody>
          <a:bodyPr wrap="none" rtlCol="0">
            <a:spAutoFit/>
          </a:bodyPr>
          <a:lstStyle/>
          <a:p>
            <a:r>
              <a:rPr lang="en-CA" dirty="0"/>
              <a:t>learn.arcgis.com</a:t>
            </a:r>
          </a:p>
        </p:txBody>
      </p:sp>
      <p:sp>
        <p:nvSpPr>
          <p:cNvPr id="6" name="TextBox 5"/>
          <p:cNvSpPr txBox="1"/>
          <p:nvPr/>
        </p:nvSpPr>
        <p:spPr>
          <a:xfrm>
            <a:off x="7016964" y="1473200"/>
            <a:ext cx="4622800" cy="3970318"/>
          </a:xfrm>
          <a:prstGeom prst="rect">
            <a:avLst/>
          </a:prstGeom>
          <a:noFill/>
        </p:spPr>
        <p:txBody>
          <a:bodyPr wrap="square" rtlCol="0">
            <a:spAutoFit/>
          </a:bodyPr>
          <a:lstStyle/>
          <a:p>
            <a:r>
              <a:rPr lang="en-CA" sz="2800" dirty="0"/>
              <a:t>Possible Multi-Dimensional Complex Queries </a:t>
            </a:r>
          </a:p>
          <a:p>
            <a:endParaRPr lang="en-CA" sz="2800" dirty="0"/>
          </a:p>
          <a:p>
            <a:r>
              <a:rPr lang="en-CA" sz="2800" dirty="0"/>
              <a:t>Can we find 10 closest neighbours to a particular location in the city?</a:t>
            </a:r>
          </a:p>
          <a:p>
            <a:endParaRPr lang="en-CA" sz="2800" dirty="0"/>
          </a:p>
          <a:p>
            <a:endParaRPr lang="en-CA" sz="2800" dirty="0"/>
          </a:p>
          <a:p>
            <a:endParaRPr lang="en-CA" sz="2800" dirty="0"/>
          </a:p>
        </p:txBody>
      </p:sp>
      <p:sp>
        <p:nvSpPr>
          <p:cNvPr id="5" name="Slide Number Placeholder 4"/>
          <p:cNvSpPr>
            <a:spLocks noGrp="1"/>
          </p:cNvSpPr>
          <p:nvPr>
            <p:ph type="sldNum" sz="quarter" idx="12"/>
          </p:nvPr>
        </p:nvSpPr>
        <p:spPr/>
        <p:txBody>
          <a:bodyPr/>
          <a:lstStyle/>
          <a:p>
            <a:fld id="{1DC65F28-4AC7-4F10-B6CC-3178A6A08F62}" type="slidenum">
              <a:rPr lang="en-CA" smtClean="0"/>
              <a:t>29</a:t>
            </a:fld>
            <a:endParaRPr lang="en-CA" dirty="0"/>
          </a:p>
        </p:txBody>
      </p:sp>
    </p:spTree>
    <p:extLst>
      <p:ext uri="{BB962C8B-B14F-4D97-AF65-F5344CB8AC3E}">
        <p14:creationId xmlns:p14="http://schemas.microsoft.com/office/powerpoint/2010/main" val="346087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a:t>Motivation</a:t>
            </a:r>
          </a:p>
        </p:txBody>
      </p:sp>
      <p:sp>
        <p:nvSpPr>
          <p:cNvPr id="4" name="Slide Number Placeholder 3"/>
          <p:cNvSpPr>
            <a:spLocks noGrp="1"/>
          </p:cNvSpPr>
          <p:nvPr>
            <p:ph type="sldNum" sz="quarter" idx="12"/>
          </p:nvPr>
        </p:nvSpPr>
        <p:spPr/>
        <p:txBody>
          <a:bodyPr/>
          <a:lstStyle/>
          <a:p>
            <a:fld id="{1DC65F28-4AC7-4F10-B6CC-3178A6A08F62}" type="slidenum">
              <a:rPr lang="en-CA" smtClean="0"/>
              <a:t>3</a:t>
            </a:fld>
            <a:endParaRPr lang="en-CA" dirty="0"/>
          </a:p>
        </p:txBody>
      </p:sp>
    </p:spTree>
    <p:extLst>
      <p:ext uri="{BB962C8B-B14F-4D97-AF65-F5344CB8AC3E}">
        <p14:creationId xmlns:p14="http://schemas.microsoft.com/office/powerpoint/2010/main" val="923058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a:t>Suggested Research Directions</a:t>
            </a:r>
          </a:p>
        </p:txBody>
      </p:sp>
      <p:sp>
        <p:nvSpPr>
          <p:cNvPr id="4" name="Slide Number Placeholder 3"/>
          <p:cNvSpPr>
            <a:spLocks noGrp="1"/>
          </p:cNvSpPr>
          <p:nvPr>
            <p:ph type="sldNum" sz="quarter" idx="12"/>
          </p:nvPr>
        </p:nvSpPr>
        <p:spPr/>
        <p:txBody>
          <a:bodyPr/>
          <a:lstStyle/>
          <a:p>
            <a:fld id="{1DC65F28-4AC7-4F10-B6CC-3178A6A08F62}" type="slidenum">
              <a:rPr lang="en-CA" smtClean="0"/>
              <a:t>30</a:t>
            </a:fld>
            <a:endParaRPr lang="en-CA" dirty="0"/>
          </a:p>
        </p:txBody>
      </p:sp>
    </p:spTree>
    <p:extLst>
      <p:ext uri="{BB962C8B-B14F-4D97-AF65-F5344CB8AC3E}">
        <p14:creationId xmlns:p14="http://schemas.microsoft.com/office/powerpoint/2010/main" val="471300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Rule Based System – Artificial Intelligence</a:t>
            </a:r>
          </a:p>
        </p:txBody>
      </p:sp>
      <p:sp>
        <p:nvSpPr>
          <p:cNvPr id="3" name="Content Placeholder 2"/>
          <p:cNvSpPr>
            <a:spLocks noGrp="1"/>
          </p:cNvSpPr>
          <p:nvPr>
            <p:ph idx="1"/>
          </p:nvPr>
        </p:nvSpPr>
        <p:spPr>
          <a:xfrm>
            <a:off x="838200" y="1510558"/>
            <a:ext cx="4438338" cy="4351338"/>
          </a:xfrm>
        </p:spPr>
        <p:txBody>
          <a:bodyPr>
            <a:normAutofit fontScale="92500" lnSpcReduction="10000"/>
          </a:bodyPr>
          <a:lstStyle/>
          <a:p>
            <a:r>
              <a:rPr lang="en-CA" sz="2400" dirty="0"/>
              <a:t>Classifying a disease based on patients symptoms and lab results</a:t>
            </a:r>
          </a:p>
          <a:p>
            <a:r>
              <a:rPr lang="en-CA" sz="2400" dirty="0"/>
              <a:t>Provided facts are checked with the rule base by an inference module to come up with conclusions.</a:t>
            </a:r>
          </a:p>
          <a:p>
            <a:r>
              <a:rPr lang="en-CA" sz="2400" dirty="0"/>
              <a:t>In the future, the whole rule based system could be extensions of a DBMS.</a:t>
            </a:r>
          </a:p>
          <a:p>
            <a:r>
              <a:rPr lang="en-CA" sz="2400" dirty="0"/>
              <a:t>As the data structures increase over time, the traditional AI tools that assume all relevant data is in main memory wont work</a:t>
            </a:r>
          </a:p>
          <a:p>
            <a:endParaRPr lang="en-CA" sz="2400" dirty="0"/>
          </a:p>
          <a:p>
            <a:endParaRPr lang="en-CA" sz="2400" dirty="0"/>
          </a:p>
        </p:txBody>
      </p:sp>
      <p:sp>
        <p:nvSpPr>
          <p:cNvPr id="4" name="Slide Number Placeholder 3"/>
          <p:cNvSpPr>
            <a:spLocks noGrp="1"/>
          </p:cNvSpPr>
          <p:nvPr>
            <p:ph type="sldNum" sz="quarter" idx="12"/>
          </p:nvPr>
        </p:nvSpPr>
        <p:spPr/>
        <p:txBody>
          <a:bodyPr/>
          <a:lstStyle/>
          <a:p>
            <a:fld id="{1DC65F28-4AC7-4F10-B6CC-3178A6A08F62}" type="slidenum">
              <a:rPr lang="en-CA" smtClean="0"/>
              <a:t>31</a:t>
            </a:fld>
            <a:endParaRPr lang="en-CA" dirty="0"/>
          </a:p>
        </p:txBody>
      </p:sp>
      <p:pic>
        <p:nvPicPr>
          <p:cNvPr id="1026" name="Picture 2" descr="Figure 5. Architecture of the rule based expert system &#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885" y="1690688"/>
            <a:ext cx="6163029" cy="34875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5552885" y="5464920"/>
            <a:ext cx="6003503" cy="307777"/>
          </a:xfrm>
          <a:prstGeom prst="rect">
            <a:avLst/>
          </a:prstGeom>
        </p:spPr>
        <p:txBody>
          <a:bodyPr wrap="none">
            <a:spAutoFit/>
          </a:bodyPr>
          <a:lstStyle/>
          <a:p>
            <a:r>
              <a:rPr lang="en-CA" sz="1400" b="1" dirty="0"/>
              <a:t>Reference: </a:t>
            </a:r>
            <a:r>
              <a:rPr lang="en-CA" sz="1400" dirty="0"/>
              <a:t>A rule-based expert system for automated ECG diagnosis, Sept 2013</a:t>
            </a:r>
          </a:p>
        </p:txBody>
      </p:sp>
    </p:spTree>
    <p:extLst>
      <p:ext uri="{BB962C8B-B14F-4D97-AF65-F5344CB8AC3E}">
        <p14:creationId xmlns:p14="http://schemas.microsoft.com/office/powerpoint/2010/main" val="266535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69" y="0"/>
            <a:ext cx="10464800" cy="1325563"/>
          </a:xfrm>
        </p:spPr>
        <p:txBody>
          <a:bodyPr/>
          <a:lstStyle/>
          <a:p>
            <a:r>
              <a:rPr lang="en-CA" dirty="0"/>
              <a:t>Scaling Up</a:t>
            </a:r>
          </a:p>
        </p:txBody>
      </p:sp>
      <p:sp>
        <p:nvSpPr>
          <p:cNvPr id="7" name="Rectangle 6"/>
          <p:cNvSpPr/>
          <p:nvPr/>
        </p:nvSpPr>
        <p:spPr>
          <a:xfrm>
            <a:off x="1030892" y="307450"/>
            <a:ext cx="5936566" cy="5714999"/>
          </a:xfrm>
          <a:prstGeom prst="rect">
            <a:avLst/>
          </a:prstGeom>
          <a:noFill/>
        </p:spPr>
      </p:sp>
      <p:sp>
        <p:nvSpPr>
          <p:cNvPr id="5" name="TextBox 4"/>
          <p:cNvSpPr txBox="1"/>
          <p:nvPr/>
        </p:nvSpPr>
        <p:spPr>
          <a:xfrm>
            <a:off x="533895" y="1430850"/>
            <a:ext cx="4525923"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a:t>All the DBMS Algorithms (concurrency control, transaction management) also need to scale up as required by the industry in the future</a:t>
            </a:r>
          </a:p>
        </p:txBody>
      </p:sp>
      <p:graphicFrame>
        <p:nvGraphicFramePr>
          <p:cNvPr id="6" name="Diagram 5"/>
          <p:cNvGraphicFramePr/>
          <p:nvPr>
            <p:extLst>
              <p:ext uri="{D42A27DB-BD31-4B8C-83A1-F6EECF244321}">
                <p14:modId xmlns:p14="http://schemas.microsoft.com/office/powerpoint/2010/main" val="1843787495"/>
              </p:ext>
            </p:extLst>
          </p:nvPr>
        </p:nvGraphicFramePr>
        <p:xfrm>
          <a:off x="438178" y="3475130"/>
          <a:ext cx="5657822" cy="1751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6967458" y="903012"/>
            <a:ext cx="4629150" cy="3295650"/>
          </a:xfrm>
          <a:prstGeom prst="rect">
            <a:avLst/>
          </a:prstGeom>
        </p:spPr>
      </p:pic>
      <p:sp>
        <p:nvSpPr>
          <p:cNvPr id="4" name="Slide Number Placeholder 3"/>
          <p:cNvSpPr>
            <a:spLocks noGrp="1"/>
          </p:cNvSpPr>
          <p:nvPr>
            <p:ph type="sldNum" sz="quarter" idx="12"/>
          </p:nvPr>
        </p:nvSpPr>
        <p:spPr/>
        <p:txBody>
          <a:bodyPr/>
          <a:lstStyle/>
          <a:p>
            <a:fld id="{1DC65F28-4AC7-4F10-B6CC-3178A6A08F62}" type="slidenum">
              <a:rPr lang="en-CA" smtClean="0"/>
              <a:t>32</a:t>
            </a:fld>
            <a:endParaRPr lang="en-CA" dirty="0"/>
          </a:p>
        </p:txBody>
      </p:sp>
    </p:spTree>
    <p:extLst>
      <p:ext uri="{BB962C8B-B14F-4D97-AF65-F5344CB8AC3E}">
        <p14:creationId xmlns:p14="http://schemas.microsoft.com/office/powerpoint/2010/main" val="3859236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0"/>
            <a:ext cx="10464800" cy="1325563"/>
          </a:xfrm>
        </p:spPr>
        <p:txBody>
          <a:bodyPr/>
          <a:lstStyle/>
          <a:p>
            <a:r>
              <a:rPr lang="en-CA" dirty="0"/>
              <a:t>Tertiary Storage</a:t>
            </a:r>
          </a:p>
        </p:txBody>
      </p:sp>
      <p:sp>
        <p:nvSpPr>
          <p:cNvPr id="29" name="TextBox 28"/>
          <p:cNvSpPr txBox="1"/>
          <p:nvPr/>
        </p:nvSpPr>
        <p:spPr>
          <a:xfrm>
            <a:off x="705644" y="1376480"/>
            <a:ext cx="4874556" cy="3046988"/>
          </a:xfrm>
          <a:prstGeom prst="rect">
            <a:avLst/>
          </a:prstGeom>
          <a:noFill/>
        </p:spPr>
        <p:txBody>
          <a:bodyPr wrap="square" rtlCol="0">
            <a:spAutoFit/>
          </a:bodyPr>
          <a:lstStyle/>
          <a:p>
            <a:pPr marL="285750" indent="-285750">
              <a:buFont typeface="Arial" panose="020B0604020202020204" pitchFamily="34" charset="0"/>
              <a:buChar char="•"/>
            </a:pPr>
            <a:r>
              <a:rPr lang="en-CA" sz="2400" dirty="0"/>
              <a:t>Ultra large databases will require archive storage</a:t>
            </a:r>
          </a:p>
          <a:p>
            <a:pPr marL="285750" indent="-285750">
              <a:buFont typeface="Arial" panose="020B0604020202020204" pitchFamily="34" charset="0"/>
              <a:buChar char="•"/>
            </a:pPr>
            <a:r>
              <a:rPr lang="en-CA" sz="2400" dirty="0"/>
              <a:t>Since higher latency would work for such data, tertiary storage would be the go-to options</a:t>
            </a:r>
          </a:p>
          <a:p>
            <a:pPr marL="285750" indent="-285750">
              <a:buFont typeface="Arial" panose="020B0604020202020204" pitchFamily="34" charset="0"/>
              <a:buChar char="•"/>
            </a:pPr>
            <a:r>
              <a:rPr lang="en-CA" sz="2400" dirty="0"/>
              <a:t>More research needs to continue as the expansion of the world data is continuing.</a:t>
            </a:r>
          </a:p>
        </p:txBody>
      </p:sp>
      <p:sp>
        <p:nvSpPr>
          <p:cNvPr id="4" name="Slide Number Placeholder 3"/>
          <p:cNvSpPr>
            <a:spLocks noGrp="1"/>
          </p:cNvSpPr>
          <p:nvPr>
            <p:ph type="sldNum" sz="quarter" idx="12"/>
          </p:nvPr>
        </p:nvSpPr>
        <p:spPr/>
        <p:txBody>
          <a:bodyPr/>
          <a:lstStyle/>
          <a:p>
            <a:fld id="{1DC65F28-4AC7-4F10-B6CC-3178A6A08F62}" type="slidenum">
              <a:rPr lang="en-CA" smtClean="0"/>
              <a:t>33</a:t>
            </a:fld>
            <a:endParaRPr lang="en-CA" dirty="0"/>
          </a:p>
        </p:txBody>
      </p:sp>
      <p:sp>
        <p:nvSpPr>
          <p:cNvPr id="3" name="TextBox 2"/>
          <p:cNvSpPr txBox="1"/>
          <p:nvPr/>
        </p:nvSpPr>
        <p:spPr>
          <a:xfrm>
            <a:off x="5580200" y="3295120"/>
            <a:ext cx="6857775" cy="1200329"/>
          </a:xfrm>
          <a:prstGeom prst="rect">
            <a:avLst/>
          </a:prstGeom>
          <a:noFill/>
        </p:spPr>
        <p:txBody>
          <a:bodyPr wrap="none" rtlCol="0">
            <a:spAutoFit/>
          </a:bodyPr>
          <a:lstStyle/>
          <a:p>
            <a:r>
              <a:rPr lang="en-US" dirty="0"/>
              <a:t>Reference</a:t>
            </a:r>
          </a:p>
          <a:p>
            <a:r>
              <a:rPr lang="en-US" dirty="0"/>
              <a:t>Tertiary Storage Systems: Solving Multimedia DBMS Storage Problems</a:t>
            </a:r>
            <a:endParaRPr lang="en-CA" dirty="0"/>
          </a:p>
          <a:p>
            <a:r>
              <a:rPr lang="en-US" dirty="0"/>
              <a:t> Greg </a:t>
            </a:r>
            <a:r>
              <a:rPr lang="en-US" dirty="0" err="1"/>
              <a:t>Magsamen</a:t>
            </a:r>
            <a:r>
              <a:rPr lang="en-US" dirty="0"/>
              <a:t> – September 27, 2007</a:t>
            </a:r>
            <a:endParaRPr lang="en-CA" dirty="0"/>
          </a:p>
          <a:p>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805802526"/>
              </p:ext>
            </p:extLst>
          </p:nvPr>
        </p:nvGraphicFramePr>
        <p:xfrm>
          <a:off x="5779566" y="1415022"/>
          <a:ext cx="5409342" cy="1790639"/>
        </p:xfrm>
        <a:graphic>
          <a:graphicData uri="http://schemas.openxmlformats.org/drawingml/2006/table">
            <a:tbl>
              <a:tblPr firstRow="1" firstCol="1" bandRow="1">
                <a:tableStyleId>{5C22544A-7EE6-4342-B048-85BDC9FD1C3A}</a:tableStyleId>
              </a:tblPr>
              <a:tblGrid>
                <a:gridCol w="1803114">
                  <a:extLst>
                    <a:ext uri="{9D8B030D-6E8A-4147-A177-3AD203B41FA5}">
                      <a16:colId xmlns:a16="http://schemas.microsoft.com/office/drawing/2014/main" val="2496487493"/>
                    </a:ext>
                  </a:extLst>
                </a:gridCol>
                <a:gridCol w="1803114">
                  <a:extLst>
                    <a:ext uri="{9D8B030D-6E8A-4147-A177-3AD203B41FA5}">
                      <a16:colId xmlns:a16="http://schemas.microsoft.com/office/drawing/2014/main" val="625831549"/>
                    </a:ext>
                  </a:extLst>
                </a:gridCol>
                <a:gridCol w="1803114">
                  <a:extLst>
                    <a:ext uri="{9D8B030D-6E8A-4147-A177-3AD203B41FA5}">
                      <a16:colId xmlns:a16="http://schemas.microsoft.com/office/drawing/2014/main" val="1156374700"/>
                    </a:ext>
                  </a:extLst>
                </a:gridCol>
              </a:tblGrid>
              <a:tr h="305370">
                <a:tc>
                  <a:txBody>
                    <a:bodyPr/>
                    <a:lstStyle/>
                    <a:p>
                      <a:pPr>
                        <a:spcAft>
                          <a:spcPts val="0"/>
                        </a:spcAft>
                      </a:pPr>
                      <a:r>
                        <a:rPr lang="en-US" sz="1800">
                          <a:effectLst/>
                        </a:rPr>
                        <a:t>Storage Device</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Cost/MB</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Latency Data Rate</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823187"/>
                  </a:ext>
                </a:extLst>
              </a:tr>
              <a:tr h="305370">
                <a:tc>
                  <a:txBody>
                    <a:bodyPr/>
                    <a:lstStyle/>
                    <a:p>
                      <a:pPr>
                        <a:spcAft>
                          <a:spcPts val="0"/>
                        </a:spcAft>
                      </a:pPr>
                      <a:r>
                        <a:rPr lang="en-US" sz="1800">
                          <a:effectLst/>
                        </a:rPr>
                        <a:t>Magnetic Disks</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20c</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25 ms 5-8 MBps</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7353499"/>
                  </a:ext>
                </a:extLst>
              </a:tr>
              <a:tr h="305370">
                <a:tc>
                  <a:txBody>
                    <a:bodyPr/>
                    <a:lstStyle/>
                    <a:p>
                      <a:pPr>
                        <a:spcAft>
                          <a:spcPts val="0"/>
                        </a:spcAft>
                      </a:pPr>
                      <a:r>
                        <a:rPr lang="en-US" sz="1800">
                          <a:effectLst/>
                        </a:rPr>
                        <a:t>Tapes (low end)</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0.5c</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3 rain 1.5 MBps</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1240594"/>
                  </a:ext>
                </a:extLst>
              </a:tr>
              <a:tr h="305370">
                <a:tc>
                  <a:txBody>
                    <a:bodyPr/>
                    <a:lstStyle/>
                    <a:p>
                      <a:pPr>
                        <a:spcAft>
                          <a:spcPts val="0"/>
                        </a:spcAft>
                      </a:pPr>
                      <a:r>
                        <a:rPr lang="en-US" sz="1800">
                          <a:effectLst/>
                        </a:rPr>
                        <a:t>Tapes (high end)</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0.7c</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3 rain 10 MBps</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2723849"/>
                  </a:ext>
                </a:extLst>
              </a:tr>
              <a:tr h="325889">
                <a:tc>
                  <a:txBody>
                    <a:bodyPr/>
                    <a:lstStyle/>
                    <a:p>
                      <a:pPr>
                        <a:spcAft>
                          <a:spcPts val="0"/>
                        </a:spcAft>
                      </a:pPr>
                      <a:r>
                        <a:rPr lang="en-US" sz="1800" dirty="0">
                          <a:effectLst/>
                        </a:rPr>
                        <a:t>Optical Disks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a:effectLst/>
                        </a:rPr>
                        <a:t>10c</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800" dirty="0">
                          <a:effectLst/>
                        </a:rPr>
                        <a:t>1.25 </a:t>
                      </a:r>
                      <a:r>
                        <a:rPr lang="en-US" sz="1800" dirty="0" err="1">
                          <a:effectLst/>
                        </a:rPr>
                        <a:t>MBps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7093819"/>
                  </a:ext>
                </a:extLst>
              </a:tr>
            </a:tbl>
          </a:graphicData>
        </a:graphic>
      </p:graphicFrame>
    </p:spTree>
    <p:extLst>
      <p:ext uri="{BB962C8B-B14F-4D97-AF65-F5344CB8AC3E}">
        <p14:creationId xmlns:p14="http://schemas.microsoft.com/office/powerpoint/2010/main" val="137313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an 32"/>
          <p:cNvSpPr/>
          <p:nvPr/>
        </p:nvSpPr>
        <p:spPr>
          <a:xfrm>
            <a:off x="6234579" y="779488"/>
            <a:ext cx="4108811" cy="3822492"/>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889000" y="0"/>
            <a:ext cx="10464800" cy="1325563"/>
          </a:xfrm>
        </p:spPr>
        <p:txBody>
          <a:bodyPr/>
          <a:lstStyle/>
          <a:p>
            <a:r>
              <a:rPr lang="en-CA" dirty="0"/>
              <a:t>Parallelism</a:t>
            </a:r>
          </a:p>
        </p:txBody>
      </p:sp>
      <p:sp>
        <p:nvSpPr>
          <p:cNvPr id="29" name="TextBox 28"/>
          <p:cNvSpPr txBox="1"/>
          <p:nvPr/>
        </p:nvSpPr>
        <p:spPr>
          <a:xfrm>
            <a:off x="1080398" y="1359002"/>
            <a:ext cx="4874556" cy="4154984"/>
          </a:xfrm>
          <a:prstGeom prst="rect">
            <a:avLst/>
          </a:prstGeom>
          <a:noFill/>
        </p:spPr>
        <p:txBody>
          <a:bodyPr wrap="square" rtlCol="0">
            <a:spAutoFit/>
          </a:bodyPr>
          <a:lstStyle/>
          <a:p>
            <a:pPr marL="285750" indent="-285750">
              <a:buFont typeface="Arial" panose="020B0604020202020204" pitchFamily="34" charset="0"/>
              <a:buChar char="•"/>
            </a:pPr>
            <a:r>
              <a:rPr lang="en-CA" sz="2400" dirty="0"/>
              <a:t>Can adding more CPU processors and adding more disks  to a database server infrastructure linearly improve the database query speed?</a:t>
            </a:r>
          </a:p>
          <a:p>
            <a:pPr marL="285750" indent="-285750">
              <a:buFont typeface="Arial" panose="020B0604020202020204" pitchFamily="34" charset="0"/>
              <a:buChar char="•"/>
            </a:pPr>
            <a:r>
              <a:rPr lang="en-CA" sz="2400" dirty="0"/>
              <a:t>To obtain linear speedup, research must be done to optimize the architecture to reduce overheads.</a:t>
            </a:r>
          </a:p>
          <a:p>
            <a:pPr marL="285750" indent="-285750">
              <a:buFont typeface="Arial" panose="020B0604020202020204" pitchFamily="34" charset="0"/>
              <a:buChar char="•"/>
            </a:pPr>
            <a:r>
              <a:rPr lang="en-CA" sz="2400" dirty="0"/>
              <a:t>This will be an evolving area considering optimizations and the reducing costs of hardware</a:t>
            </a:r>
          </a:p>
        </p:txBody>
      </p:sp>
      <p:sp>
        <p:nvSpPr>
          <p:cNvPr id="30" name="Rectangle 29"/>
          <p:cNvSpPr/>
          <p:nvPr/>
        </p:nvSpPr>
        <p:spPr>
          <a:xfrm>
            <a:off x="6799607" y="1880198"/>
            <a:ext cx="764498" cy="44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31" name="Rectangle 30"/>
          <p:cNvSpPr/>
          <p:nvPr/>
        </p:nvSpPr>
        <p:spPr>
          <a:xfrm>
            <a:off x="7941841" y="2028585"/>
            <a:ext cx="764498" cy="44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32" name="Rectangle 31"/>
          <p:cNvSpPr/>
          <p:nvPr/>
        </p:nvSpPr>
        <p:spPr>
          <a:xfrm>
            <a:off x="8952251" y="1880196"/>
            <a:ext cx="764498" cy="44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pic>
        <p:nvPicPr>
          <p:cNvPr id="3074" name="Picture 2" descr="Image result for harddisk anim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372" y="2812990"/>
            <a:ext cx="1048645" cy="75896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age result for harddisk anim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565" y="3086459"/>
            <a:ext cx="1048645" cy="75896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mage result for harddisk anim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6759" y="2826480"/>
            <a:ext cx="1048645" cy="758964"/>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6350839" y="3145795"/>
            <a:ext cx="3946501" cy="1125736"/>
          </a:xfrm>
          <a:prstGeom prst="rect">
            <a:avLst/>
          </a:prstGeom>
          <a:noFill/>
        </p:spPr>
        <p:txBody>
          <a:bodyPr spcFirstLastPara="1" wrap="none" lIns="91440" tIns="45720" rIns="91440" bIns="45720" numCol="1">
            <a:prstTxWarp prst="textArchDown">
              <a:avLst>
                <a:gd name="adj" fmla="val 20798472"/>
              </a:avLst>
            </a:prstTxWarp>
            <a:spAutoFit/>
          </a:bodyPr>
          <a:lstStyle/>
          <a:p>
            <a:pPr algn="ctr"/>
            <a:r>
              <a:rPr lang="en-US" sz="4000" dirty="0">
                <a:ln w="0"/>
                <a:solidFill>
                  <a:schemeClr val="accent1"/>
                </a:solidFill>
                <a:effectLst>
                  <a:outerShdw blurRad="38100" dist="25400" dir="5400000" algn="ctr" rotWithShape="0">
                    <a:srgbClr val="6E747A">
                      <a:alpha val="43000"/>
                    </a:srgbClr>
                  </a:outerShdw>
                </a:effectLst>
              </a:rPr>
              <a:t>Database Server</a:t>
            </a:r>
          </a:p>
        </p:txBody>
      </p:sp>
      <p:sp>
        <p:nvSpPr>
          <p:cNvPr id="4" name="Slide Number Placeholder 3"/>
          <p:cNvSpPr>
            <a:spLocks noGrp="1"/>
          </p:cNvSpPr>
          <p:nvPr>
            <p:ph type="sldNum" sz="quarter" idx="12"/>
          </p:nvPr>
        </p:nvSpPr>
        <p:spPr/>
        <p:txBody>
          <a:bodyPr/>
          <a:lstStyle/>
          <a:p>
            <a:fld id="{1DC65F28-4AC7-4F10-B6CC-3178A6A08F62}" type="slidenum">
              <a:rPr lang="en-CA" smtClean="0"/>
              <a:t>34</a:t>
            </a:fld>
            <a:endParaRPr lang="en-CA" dirty="0"/>
          </a:p>
        </p:txBody>
      </p:sp>
    </p:spTree>
    <p:extLst>
      <p:ext uri="{BB962C8B-B14F-4D97-AF65-F5344CB8AC3E}">
        <p14:creationId xmlns:p14="http://schemas.microsoft.com/office/powerpoint/2010/main" val="210015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Rectangle 1023"/>
          <p:cNvSpPr/>
          <p:nvPr/>
        </p:nvSpPr>
        <p:spPr>
          <a:xfrm>
            <a:off x="6001138" y="1301480"/>
            <a:ext cx="5761000" cy="43211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889000" y="89940"/>
            <a:ext cx="10464800" cy="1325563"/>
          </a:xfrm>
        </p:spPr>
        <p:txBody>
          <a:bodyPr/>
          <a:lstStyle/>
          <a:p>
            <a:r>
              <a:rPr lang="en-CA" dirty="0"/>
              <a:t>Heterogeneous, Distributed Databases</a:t>
            </a:r>
          </a:p>
        </p:txBody>
      </p:sp>
      <p:sp>
        <p:nvSpPr>
          <p:cNvPr id="7" name="Rectangle 6"/>
          <p:cNvSpPr/>
          <p:nvPr/>
        </p:nvSpPr>
        <p:spPr>
          <a:xfrm>
            <a:off x="991902" y="1286490"/>
            <a:ext cx="8498317" cy="4701261"/>
          </a:xfrm>
          <a:prstGeom prst="rect">
            <a:avLst/>
          </a:prstGeom>
          <a:noFill/>
        </p:spPr>
      </p:sp>
      <p:sp>
        <p:nvSpPr>
          <p:cNvPr id="4" name="Slide Number Placeholder 3"/>
          <p:cNvSpPr>
            <a:spLocks noGrp="1"/>
          </p:cNvSpPr>
          <p:nvPr>
            <p:ph type="sldNum" sz="quarter" idx="12"/>
          </p:nvPr>
        </p:nvSpPr>
        <p:spPr/>
        <p:txBody>
          <a:bodyPr/>
          <a:lstStyle/>
          <a:p>
            <a:fld id="{1DC65F28-4AC7-4F10-B6CC-3178A6A08F62}" type="slidenum">
              <a:rPr lang="en-CA" smtClean="0"/>
              <a:t>35</a:t>
            </a:fld>
            <a:endParaRPr lang="en-CA" dirty="0"/>
          </a:p>
        </p:txBody>
      </p:sp>
      <p:sp>
        <p:nvSpPr>
          <p:cNvPr id="3" name="TextBox 2"/>
          <p:cNvSpPr txBox="1"/>
          <p:nvPr/>
        </p:nvSpPr>
        <p:spPr>
          <a:xfrm>
            <a:off x="693646" y="1301480"/>
            <a:ext cx="5327623" cy="3416320"/>
          </a:xfrm>
          <a:prstGeom prst="rect">
            <a:avLst/>
          </a:prstGeom>
          <a:noFill/>
        </p:spPr>
        <p:txBody>
          <a:bodyPr wrap="square" rtlCol="0">
            <a:spAutoFit/>
          </a:bodyPr>
          <a:lstStyle/>
          <a:p>
            <a:pPr marL="342900" indent="-342900">
              <a:buFont typeface="Arial" panose="020B0604020202020204" pitchFamily="34" charset="0"/>
              <a:buChar char="•"/>
            </a:pPr>
            <a:r>
              <a:rPr lang="en-CA" sz="2400" dirty="0"/>
              <a:t>The mediator fuses </a:t>
            </a:r>
            <a:r>
              <a:rPr lang="en-CA" sz="2400" dirty="0">
                <a:solidFill>
                  <a:srgbClr val="FF0000"/>
                </a:solidFill>
              </a:rPr>
              <a:t>semantically inconsistent </a:t>
            </a:r>
            <a:r>
              <a:rPr lang="en-CA" sz="2400" dirty="0"/>
              <a:t>data</a:t>
            </a:r>
          </a:p>
          <a:p>
            <a:r>
              <a:rPr lang="en-CA" sz="2400" dirty="0"/>
              <a:t> </a:t>
            </a:r>
          </a:p>
          <a:p>
            <a:pPr marL="342900" indent="-342900">
              <a:buFont typeface="Arial" panose="020B0604020202020204" pitchFamily="34" charset="0"/>
              <a:buChar char="•"/>
            </a:pPr>
            <a:r>
              <a:rPr lang="en-CA" sz="2400" dirty="0"/>
              <a:t>User gets the feeling that interaction is only with a single database with a global schema</a:t>
            </a:r>
          </a:p>
          <a:p>
            <a:pPr marL="342900" indent="-342900">
              <a:buFont typeface="Arial" panose="020B0604020202020204" pitchFamily="34" charset="0"/>
              <a:buChar char="•"/>
            </a:pPr>
            <a:endParaRPr lang="en-CA" sz="2400" dirty="0"/>
          </a:p>
          <a:p>
            <a:endParaRPr lang="en-CA" sz="2400" dirty="0"/>
          </a:p>
          <a:p>
            <a:pPr marL="285750" indent="-285750">
              <a:buFont typeface="Arial" panose="020B0604020202020204" pitchFamily="34" charset="0"/>
              <a:buChar char="•"/>
            </a:pPr>
            <a:endParaRPr lang="en-CA" sz="2400" dirty="0"/>
          </a:p>
        </p:txBody>
      </p:sp>
      <p:sp>
        <p:nvSpPr>
          <p:cNvPr id="5" name="Can 4"/>
          <p:cNvSpPr/>
          <p:nvPr/>
        </p:nvSpPr>
        <p:spPr>
          <a:xfrm>
            <a:off x="6145967" y="1534833"/>
            <a:ext cx="869430" cy="7944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Can 7"/>
          <p:cNvSpPr/>
          <p:nvPr/>
        </p:nvSpPr>
        <p:spPr>
          <a:xfrm>
            <a:off x="8192676" y="1534833"/>
            <a:ext cx="869430" cy="7944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Can 8"/>
          <p:cNvSpPr/>
          <p:nvPr/>
        </p:nvSpPr>
        <p:spPr>
          <a:xfrm>
            <a:off x="10533640" y="1534832"/>
            <a:ext cx="869430" cy="7944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6145967" y="2375927"/>
            <a:ext cx="791692" cy="369332"/>
          </a:xfrm>
          <a:prstGeom prst="rect">
            <a:avLst/>
          </a:prstGeom>
          <a:noFill/>
        </p:spPr>
        <p:txBody>
          <a:bodyPr wrap="none" rtlCol="0">
            <a:spAutoFit/>
          </a:bodyPr>
          <a:lstStyle/>
          <a:p>
            <a:r>
              <a:rPr lang="en-CA" dirty="0"/>
              <a:t>Flights</a:t>
            </a:r>
          </a:p>
        </p:txBody>
      </p:sp>
      <p:sp>
        <p:nvSpPr>
          <p:cNvPr id="10" name="TextBox 9"/>
          <p:cNvSpPr txBox="1"/>
          <p:nvPr/>
        </p:nvSpPr>
        <p:spPr>
          <a:xfrm>
            <a:off x="8270678" y="2386704"/>
            <a:ext cx="783291" cy="369332"/>
          </a:xfrm>
          <a:prstGeom prst="rect">
            <a:avLst/>
          </a:prstGeom>
          <a:noFill/>
        </p:spPr>
        <p:txBody>
          <a:bodyPr wrap="none" rtlCol="0">
            <a:spAutoFit/>
          </a:bodyPr>
          <a:lstStyle/>
          <a:p>
            <a:r>
              <a:rPr lang="en-CA" dirty="0"/>
              <a:t>Hotels</a:t>
            </a:r>
          </a:p>
        </p:txBody>
      </p:sp>
      <p:sp>
        <p:nvSpPr>
          <p:cNvPr id="11" name="TextBox 10"/>
          <p:cNvSpPr txBox="1"/>
          <p:nvPr/>
        </p:nvSpPr>
        <p:spPr>
          <a:xfrm>
            <a:off x="10395389" y="2375927"/>
            <a:ext cx="1235275" cy="369332"/>
          </a:xfrm>
          <a:prstGeom prst="rect">
            <a:avLst/>
          </a:prstGeom>
          <a:noFill/>
        </p:spPr>
        <p:txBody>
          <a:bodyPr wrap="none" rtlCol="0">
            <a:spAutoFit/>
          </a:bodyPr>
          <a:lstStyle/>
          <a:p>
            <a:r>
              <a:rPr lang="en-CA" dirty="0"/>
              <a:t>Car Rentals</a:t>
            </a:r>
          </a:p>
        </p:txBody>
      </p:sp>
      <p:sp>
        <p:nvSpPr>
          <p:cNvPr id="12" name="Rectangle 11"/>
          <p:cNvSpPr/>
          <p:nvPr/>
        </p:nvSpPr>
        <p:spPr>
          <a:xfrm>
            <a:off x="7103346" y="3166625"/>
            <a:ext cx="3117954" cy="722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Mediator</a:t>
            </a:r>
          </a:p>
        </p:txBody>
      </p:sp>
      <p:cxnSp>
        <p:nvCxnSpPr>
          <p:cNvPr id="15" name="Straight Arrow Connector 14"/>
          <p:cNvCxnSpPr>
            <a:stCxn id="10" idx="2"/>
            <a:endCxn id="12" idx="0"/>
          </p:cNvCxnSpPr>
          <p:nvPr/>
        </p:nvCxnSpPr>
        <p:spPr>
          <a:xfrm flipH="1">
            <a:off x="8662323" y="2756036"/>
            <a:ext cx="1" cy="410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2" idx="0"/>
          </p:cNvCxnSpPr>
          <p:nvPr/>
        </p:nvCxnSpPr>
        <p:spPr>
          <a:xfrm>
            <a:off x="6937659" y="2560593"/>
            <a:ext cx="1724664" cy="606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a:endCxn id="12" idx="0"/>
          </p:cNvCxnSpPr>
          <p:nvPr/>
        </p:nvCxnSpPr>
        <p:spPr>
          <a:xfrm flipH="1">
            <a:off x="8662323" y="2745259"/>
            <a:ext cx="2350704" cy="4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252" y="4430523"/>
            <a:ext cx="1192141" cy="1192142"/>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a:stCxn id="12" idx="2"/>
            <a:endCxn id="1026" idx="0"/>
          </p:cNvCxnSpPr>
          <p:nvPr/>
        </p:nvCxnSpPr>
        <p:spPr>
          <a:xfrm>
            <a:off x="8662323" y="3889212"/>
            <a:ext cx="0" cy="541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loud 26"/>
          <p:cNvSpPr/>
          <p:nvPr/>
        </p:nvSpPr>
        <p:spPr>
          <a:xfrm>
            <a:off x="9578714" y="4102158"/>
            <a:ext cx="1434312" cy="5960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9319753" y="4422049"/>
            <a:ext cx="258961" cy="193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9010295" y="4481448"/>
            <a:ext cx="213760" cy="1237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Can 28"/>
          <p:cNvSpPr/>
          <p:nvPr/>
        </p:nvSpPr>
        <p:spPr>
          <a:xfrm>
            <a:off x="10101750" y="4217426"/>
            <a:ext cx="239100" cy="3588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6288836" y="5761815"/>
            <a:ext cx="5709576" cy="646331"/>
          </a:xfrm>
          <a:prstGeom prst="rect">
            <a:avLst/>
          </a:prstGeom>
        </p:spPr>
        <p:txBody>
          <a:bodyPr wrap="none">
            <a:spAutoFit/>
          </a:bodyPr>
          <a:lstStyle/>
          <a:p>
            <a:r>
              <a:rPr lang="en-CA" dirty="0"/>
              <a:t>Source:</a:t>
            </a:r>
            <a:endParaRPr lang="en-CA" dirty="0">
              <a:hlinkClick r:id="rId4"/>
            </a:endParaRPr>
          </a:p>
          <a:p>
            <a:r>
              <a:rPr lang="en-CA" dirty="0">
                <a:hlinkClick r:id="rId4"/>
              </a:rPr>
              <a:t>http://people.scs.carleton.ca/~bertossi/talks/dublin08.pdf</a:t>
            </a:r>
            <a:r>
              <a:rPr lang="en-CA" dirty="0"/>
              <a:t> </a:t>
            </a:r>
          </a:p>
        </p:txBody>
      </p:sp>
    </p:spTree>
    <p:extLst>
      <p:ext uri="{BB962C8B-B14F-4D97-AF65-F5344CB8AC3E}">
        <p14:creationId xmlns:p14="http://schemas.microsoft.com/office/powerpoint/2010/main" val="367205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nodeType="with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500"/>
                                        <p:tgtEl>
                                          <p:spTgt spid="10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P spid="9" grpId="0" animBg="1"/>
      <p:bldP spid="6" grpId="0"/>
      <p:bldP spid="10" grpId="0"/>
      <p:bldP spid="11" grpId="0"/>
      <p:bldP spid="12" grpId="0" animBg="1"/>
      <p:bldP spid="27" grpId="0" animBg="1"/>
      <p:bldP spid="28" grpId="0" animBg="1"/>
      <p:bldP spid="30" grpId="0" animBg="1"/>
      <p:bldP spid="29" grpId="0" animBg="1"/>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89940"/>
            <a:ext cx="10464800" cy="1325563"/>
          </a:xfrm>
        </p:spPr>
        <p:txBody>
          <a:bodyPr/>
          <a:lstStyle/>
          <a:p>
            <a:r>
              <a:rPr lang="en-CA" dirty="0"/>
              <a:t>Heterogeneous, Distributed Databases</a:t>
            </a:r>
          </a:p>
        </p:txBody>
      </p:sp>
      <p:sp>
        <p:nvSpPr>
          <p:cNvPr id="7" name="Rectangle 6"/>
          <p:cNvSpPr/>
          <p:nvPr/>
        </p:nvSpPr>
        <p:spPr>
          <a:xfrm>
            <a:off x="1080397" y="1259174"/>
            <a:ext cx="8498317" cy="4701261"/>
          </a:xfrm>
          <a:prstGeom prst="rect">
            <a:avLst/>
          </a:prstGeom>
          <a:noFill/>
        </p:spPr>
      </p:sp>
      <p:sp>
        <p:nvSpPr>
          <p:cNvPr id="13" name="Rectangle 12"/>
          <p:cNvSpPr/>
          <p:nvPr/>
        </p:nvSpPr>
        <p:spPr>
          <a:xfrm>
            <a:off x="826252" y="1259174"/>
            <a:ext cx="9816764" cy="4401205"/>
          </a:xfrm>
          <a:prstGeom prst="rect">
            <a:avLst/>
          </a:prstGeom>
        </p:spPr>
        <p:txBody>
          <a:bodyPr wrap="square">
            <a:spAutoFit/>
          </a:bodyPr>
          <a:lstStyle/>
          <a:p>
            <a:pPr marL="285750" indent="-285750">
              <a:buFont typeface="Arial" panose="020B0604020202020204" pitchFamily="34" charset="0"/>
              <a:buChar char="•"/>
            </a:pPr>
            <a:r>
              <a:rPr lang="en-CA" sz="2800" dirty="0">
                <a:solidFill>
                  <a:srgbClr val="FF0000"/>
                </a:solidFill>
              </a:rPr>
              <a:t>Interconnection</a:t>
            </a:r>
            <a:r>
              <a:rPr lang="en-CA" sz="2800" dirty="0"/>
              <a:t> of Information will be the key for </a:t>
            </a:r>
            <a:r>
              <a:rPr lang="en-CA" sz="2800" dirty="0">
                <a:solidFill>
                  <a:srgbClr val="FF0000"/>
                </a:solidFill>
              </a:rPr>
              <a:t>collaborative    </a:t>
            </a:r>
            <a:r>
              <a:rPr lang="en-CA" sz="2800" dirty="0"/>
              <a:t>applications </a:t>
            </a:r>
            <a:r>
              <a:rPr lang="en-CA" sz="2800" dirty="0" err="1"/>
              <a:t>Eg</a:t>
            </a:r>
            <a:r>
              <a:rPr lang="en-CA" sz="2800" dirty="0"/>
              <a:t>. The Human Genome Project, </a:t>
            </a:r>
            <a:r>
              <a:rPr lang="en-CA" sz="2800" dirty="0" err="1"/>
              <a:t>wikipedia</a:t>
            </a:r>
            <a:endParaRPr lang="en-CA" sz="2800" dirty="0"/>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Intercompany applications will also pose </a:t>
            </a:r>
            <a:r>
              <a:rPr lang="en-CA" sz="2800" dirty="0">
                <a:solidFill>
                  <a:srgbClr val="FF0000"/>
                </a:solidFill>
              </a:rPr>
              <a:t>interoperability</a:t>
            </a:r>
            <a:r>
              <a:rPr lang="en-CA" sz="2800" dirty="0"/>
              <a:t> issues</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solidFill>
                  <a:srgbClr val="FF0000"/>
                </a:solidFill>
              </a:rPr>
              <a:t>Security</a:t>
            </a:r>
            <a:r>
              <a:rPr lang="en-CA" sz="2800" dirty="0"/>
              <a:t> requirements for heterogeneous distributed databases could also be complex</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endParaRPr lang="en-CA" sz="2800" dirty="0"/>
          </a:p>
        </p:txBody>
      </p:sp>
    </p:spTree>
    <p:extLst>
      <p:ext uri="{BB962C8B-B14F-4D97-AF65-F5344CB8AC3E}">
        <p14:creationId xmlns:p14="http://schemas.microsoft.com/office/powerpoint/2010/main" val="133277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a:t>Conclusion</a:t>
            </a:r>
          </a:p>
        </p:txBody>
      </p:sp>
      <p:sp>
        <p:nvSpPr>
          <p:cNvPr id="4" name="Slide Number Placeholder 3"/>
          <p:cNvSpPr>
            <a:spLocks noGrp="1"/>
          </p:cNvSpPr>
          <p:nvPr>
            <p:ph type="sldNum" sz="quarter" idx="12"/>
          </p:nvPr>
        </p:nvSpPr>
        <p:spPr/>
        <p:txBody>
          <a:bodyPr/>
          <a:lstStyle/>
          <a:p>
            <a:fld id="{1DC65F28-4AC7-4F10-B6CC-3178A6A08F62}" type="slidenum">
              <a:rPr lang="en-CA" smtClean="0"/>
              <a:t>37</a:t>
            </a:fld>
            <a:endParaRPr lang="en-CA" dirty="0"/>
          </a:p>
        </p:txBody>
      </p:sp>
    </p:spTree>
    <p:extLst>
      <p:ext uri="{BB962C8B-B14F-4D97-AF65-F5344CB8AC3E}">
        <p14:creationId xmlns:p14="http://schemas.microsoft.com/office/powerpoint/2010/main" val="1191083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0"/>
            <a:ext cx="10464800" cy="1325563"/>
          </a:xfrm>
        </p:spPr>
        <p:txBody>
          <a:bodyPr/>
          <a:lstStyle/>
          <a:p>
            <a:r>
              <a:rPr lang="en-CA" dirty="0"/>
              <a:t>Conclusion</a:t>
            </a:r>
          </a:p>
        </p:txBody>
      </p:sp>
      <p:sp>
        <p:nvSpPr>
          <p:cNvPr id="7" name="Rectangle 6"/>
          <p:cNvSpPr/>
          <p:nvPr/>
        </p:nvSpPr>
        <p:spPr>
          <a:xfrm>
            <a:off x="1080398" y="245436"/>
            <a:ext cx="5936566" cy="5714999"/>
          </a:xfrm>
          <a:prstGeom prst="rect">
            <a:avLst/>
          </a:prstGeom>
          <a:noFill/>
        </p:spPr>
      </p:sp>
      <p:sp>
        <p:nvSpPr>
          <p:cNvPr id="6" name="TextBox 5"/>
          <p:cNvSpPr txBox="1"/>
          <p:nvPr/>
        </p:nvSpPr>
        <p:spPr>
          <a:xfrm>
            <a:off x="889000" y="5667262"/>
            <a:ext cx="12014200" cy="830997"/>
          </a:xfrm>
          <a:prstGeom prst="rect">
            <a:avLst/>
          </a:prstGeom>
          <a:noFill/>
        </p:spPr>
        <p:txBody>
          <a:bodyPr wrap="square" rtlCol="0">
            <a:spAutoFit/>
          </a:bodyPr>
          <a:lstStyle/>
          <a:p>
            <a:r>
              <a:rPr lang="en-CA" sz="1600" dirty="0"/>
              <a:t>Reference</a:t>
            </a:r>
          </a:p>
          <a:p>
            <a:r>
              <a:rPr lang="en-CA" sz="1600" dirty="0"/>
              <a:t>Andy </a:t>
            </a:r>
            <a:r>
              <a:rPr lang="en-CA" sz="1600" dirty="0" err="1"/>
              <a:t>Pavlo</a:t>
            </a:r>
            <a:r>
              <a:rPr lang="en-CA" sz="1600" dirty="0"/>
              <a:t>, History of Databases, CMU Database Group. Retrieved From </a:t>
            </a:r>
            <a:r>
              <a:rPr lang="en-CA" sz="1600" dirty="0">
                <a:hlinkClick r:id="rId3"/>
              </a:rPr>
              <a:t>https://www.youtube.com/watch?v=MyQzjba1beA</a:t>
            </a:r>
            <a:r>
              <a:rPr lang="en-CA" sz="1600" dirty="0"/>
              <a:t> </a:t>
            </a:r>
          </a:p>
          <a:p>
            <a:endParaRPr lang="en-CA" sz="1600" dirty="0"/>
          </a:p>
        </p:txBody>
      </p:sp>
      <p:sp>
        <p:nvSpPr>
          <p:cNvPr id="3" name="Rectangle 2"/>
          <p:cNvSpPr/>
          <p:nvPr/>
        </p:nvSpPr>
        <p:spPr>
          <a:xfrm>
            <a:off x="920963" y="1227434"/>
            <a:ext cx="9407259" cy="1938992"/>
          </a:xfrm>
          <a:prstGeom prst="rect">
            <a:avLst/>
          </a:prstGeom>
        </p:spPr>
        <p:txBody>
          <a:bodyPr wrap="square">
            <a:spAutoFit/>
          </a:bodyPr>
          <a:lstStyle/>
          <a:p>
            <a:pPr marL="285750" indent="-285750">
              <a:buFont typeface="Arial" panose="020B0604020202020204" pitchFamily="34" charset="0"/>
              <a:buChar char="•"/>
            </a:pPr>
            <a:r>
              <a:rPr lang="en-CA" sz="2400" dirty="0">
                <a:effectLst/>
                <a:latin typeface="Times New Roman" panose="02020603050405020304" pitchFamily="18" charset="0"/>
              </a:rPr>
              <a:t>The </a:t>
            </a:r>
            <a:r>
              <a:rPr lang="en-CA" sz="2400" dirty="0">
                <a:solidFill>
                  <a:srgbClr val="FF0000"/>
                </a:solidFill>
                <a:effectLst/>
                <a:latin typeface="Times New Roman" panose="02020603050405020304" pitchFamily="18" charset="0"/>
              </a:rPr>
              <a:t>inspirations</a:t>
            </a:r>
            <a:r>
              <a:rPr lang="en-CA" sz="2400" dirty="0">
                <a:effectLst/>
                <a:latin typeface="Times New Roman" panose="02020603050405020304" pitchFamily="18" charset="0"/>
              </a:rPr>
              <a:t> of the </a:t>
            </a:r>
            <a:r>
              <a:rPr lang="en-CA" sz="2400" dirty="0">
                <a:solidFill>
                  <a:srgbClr val="FF0000"/>
                </a:solidFill>
                <a:effectLst/>
                <a:latin typeface="Times New Roman" panose="02020603050405020304" pitchFamily="18" charset="0"/>
              </a:rPr>
              <a:t>database research </a:t>
            </a:r>
            <a:r>
              <a:rPr lang="en-CA" sz="2400" dirty="0">
                <a:effectLst/>
                <a:latin typeface="Times New Roman" panose="02020603050405020304" pitchFamily="18" charset="0"/>
              </a:rPr>
              <a:t>suggested by this paper </a:t>
            </a:r>
            <a:r>
              <a:rPr lang="en-CA" sz="2400" dirty="0">
                <a:latin typeface="Times New Roman" panose="02020603050405020304" pitchFamily="18" charset="0"/>
              </a:rPr>
              <a:t>are evident such as the advent of the Big Data technologies.</a:t>
            </a:r>
          </a:p>
          <a:p>
            <a:pPr marL="285750" indent="-285750">
              <a:buFont typeface="Arial" panose="020B0604020202020204" pitchFamily="34" charset="0"/>
              <a:buChar char="•"/>
            </a:pPr>
            <a:endParaRPr lang="en-CA" sz="2400" dirty="0">
              <a:latin typeface="Times New Roman" panose="02020603050405020304" pitchFamily="18" charset="0"/>
            </a:endParaRPr>
          </a:p>
          <a:p>
            <a:pPr marL="285750" indent="-285750">
              <a:buFont typeface="Arial" panose="020B0604020202020204" pitchFamily="34" charset="0"/>
              <a:buChar char="•"/>
            </a:pPr>
            <a:r>
              <a:rPr lang="en-CA" sz="2400" dirty="0">
                <a:latin typeface="Times New Roman" panose="02020603050405020304" pitchFamily="18" charset="0"/>
              </a:rPr>
              <a:t>The </a:t>
            </a:r>
            <a:r>
              <a:rPr lang="en-CA" sz="2400" dirty="0">
                <a:solidFill>
                  <a:srgbClr val="FF0000"/>
                </a:solidFill>
                <a:latin typeface="Times New Roman" panose="02020603050405020304" pitchFamily="18" charset="0"/>
              </a:rPr>
              <a:t>database research </a:t>
            </a:r>
            <a:r>
              <a:rPr lang="en-CA" sz="2400" dirty="0">
                <a:latin typeface="Times New Roman" panose="02020603050405020304" pitchFamily="18" charset="0"/>
              </a:rPr>
              <a:t>still needs to </a:t>
            </a:r>
            <a:r>
              <a:rPr lang="en-CA" sz="2400" dirty="0">
                <a:solidFill>
                  <a:srgbClr val="FFC000"/>
                </a:solidFill>
                <a:latin typeface="Times New Roman" panose="02020603050405020304" pitchFamily="18" charset="0"/>
              </a:rPr>
              <a:t>continue</a:t>
            </a:r>
            <a:r>
              <a:rPr lang="en-CA" sz="2400" dirty="0">
                <a:latin typeface="Times New Roman" panose="02020603050405020304" pitchFamily="18" charset="0"/>
              </a:rPr>
              <a:t> even today for the advancement of various industries and evolving new technologies.</a:t>
            </a:r>
            <a:endParaRPr lang="en-CA" sz="2400" dirty="0">
              <a:effectLst/>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DC65F28-4AC7-4F10-B6CC-3178A6A08F62}" type="slidenum">
              <a:rPr lang="en-CA" smtClean="0"/>
              <a:t>38</a:t>
            </a:fld>
            <a:endParaRPr lang="en-CA" dirty="0"/>
          </a:p>
        </p:txBody>
      </p:sp>
    </p:spTree>
    <p:extLst>
      <p:ext uri="{BB962C8B-B14F-4D97-AF65-F5344CB8AC3E}">
        <p14:creationId xmlns:p14="http://schemas.microsoft.com/office/powerpoint/2010/main" val="449540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a:t>Q&amp;A</a:t>
            </a:r>
          </a:p>
        </p:txBody>
      </p:sp>
      <p:sp>
        <p:nvSpPr>
          <p:cNvPr id="4" name="Slide Number Placeholder 3"/>
          <p:cNvSpPr>
            <a:spLocks noGrp="1"/>
          </p:cNvSpPr>
          <p:nvPr>
            <p:ph type="sldNum" sz="quarter" idx="12"/>
          </p:nvPr>
        </p:nvSpPr>
        <p:spPr/>
        <p:txBody>
          <a:bodyPr/>
          <a:lstStyle/>
          <a:p>
            <a:fld id="{1DC65F28-4AC7-4F10-B6CC-3178A6A08F62}" type="slidenum">
              <a:rPr lang="en-CA" smtClean="0"/>
              <a:t>39</a:t>
            </a:fld>
            <a:endParaRPr lang="en-CA" dirty="0"/>
          </a:p>
        </p:txBody>
      </p:sp>
    </p:spTree>
    <p:extLst>
      <p:ext uri="{BB962C8B-B14F-4D97-AF65-F5344CB8AC3E}">
        <p14:creationId xmlns:p14="http://schemas.microsoft.com/office/powerpoint/2010/main" val="408894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Motivation</a:t>
            </a:r>
          </a:p>
        </p:txBody>
      </p:sp>
      <p:sp>
        <p:nvSpPr>
          <p:cNvPr id="10" name="Oval 9"/>
          <p:cNvSpPr/>
          <p:nvPr/>
        </p:nvSpPr>
        <p:spPr>
          <a:xfrm>
            <a:off x="3835278" y="1296616"/>
            <a:ext cx="4491462" cy="1559825"/>
          </a:xfrm>
          <a:prstGeom prst="ellipse">
            <a:avLst/>
          </a:prstGeom>
        </p:spPr>
        <p:style>
          <a:lnRef idx="0">
            <a:schemeClr val="accent5">
              <a:hueOff val="0"/>
              <a:satOff val="0"/>
              <a:lumOff val="0"/>
              <a:alphaOff val="0"/>
            </a:schemeClr>
          </a:lnRef>
          <a:fillRef idx="1">
            <a:schemeClr val="accent5">
              <a:tint val="50000"/>
              <a:alpha val="40000"/>
              <a:hueOff val="0"/>
              <a:satOff val="0"/>
              <a:lumOff val="0"/>
              <a:alphaOff val="0"/>
            </a:schemeClr>
          </a:fillRef>
          <a:effectRef idx="0">
            <a:schemeClr val="accent5">
              <a:tint val="50000"/>
              <a:alpha val="40000"/>
              <a:hueOff val="0"/>
              <a:satOff val="0"/>
              <a:lumOff val="0"/>
              <a:alphaOff val="0"/>
            </a:schemeClr>
          </a:effectRef>
          <a:fontRef idx="minor">
            <a:schemeClr val="lt1">
              <a:hueOff val="0"/>
              <a:satOff val="0"/>
              <a:lumOff val="0"/>
              <a:alphaOff val="0"/>
            </a:schemeClr>
          </a:fontRef>
        </p:style>
      </p:sp>
      <p:sp>
        <p:nvSpPr>
          <p:cNvPr id="13" name="Freeform 12"/>
          <p:cNvSpPr/>
          <p:nvPr/>
        </p:nvSpPr>
        <p:spPr>
          <a:xfrm>
            <a:off x="5476248" y="2807634"/>
            <a:ext cx="1674060" cy="1630956"/>
          </a:xfrm>
          <a:custGeom>
            <a:avLst/>
            <a:gdLst>
              <a:gd name="connsiteX0" fmla="*/ 0 w 1566789"/>
              <a:gd name="connsiteY0" fmla="*/ 783395 h 1566789"/>
              <a:gd name="connsiteX1" fmla="*/ 783395 w 1566789"/>
              <a:gd name="connsiteY1" fmla="*/ 0 h 1566789"/>
              <a:gd name="connsiteX2" fmla="*/ 1566790 w 1566789"/>
              <a:gd name="connsiteY2" fmla="*/ 783395 h 1566789"/>
              <a:gd name="connsiteX3" fmla="*/ 783395 w 1566789"/>
              <a:gd name="connsiteY3" fmla="*/ 1566790 h 1566789"/>
              <a:gd name="connsiteX4" fmla="*/ 0 w 1566789"/>
              <a:gd name="connsiteY4" fmla="*/ 783395 h 1566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789" h="1566789">
                <a:moveTo>
                  <a:pt x="0" y="783395"/>
                </a:moveTo>
                <a:cubicBezTo>
                  <a:pt x="0" y="350738"/>
                  <a:pt x="350738" y="0"/>
                  <a:pt x="783395" y="0"/>
                </a:cubicBezTo>
                <a:cubicBezTo>
                  <a:pt x="1216052" y="0"/>
                  <a:pt x="1566790" y="350738"/>
                  <a:pt x="1566790" y="783395"/>
                </a:cubicBezTo>
                <a:cubicBezTo>
                  <a:pt x="1566790" y="1216052"/>
                  <a:pt x="1216052" y="1566790"/>
                  <a:pt x="783395" y="1566790"/>
                </a:cubicBezTo>
                <a:cubicBezTo>
                  <a:pt x="350738" y="1566790"/>
                  <a:pt x="0" y="1216052"/>
                  <a:pt x="0" y="783395"/>
                </a:cubicBez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248501" tIns="248501" rIns="248501" bIns="248501" numCol="1" spcCol="1270" anchor="ctr" anchorCtr="0">
            <a:noAutofit/>
          </a:bodyPr>
          <a:lstStyle/>
          <a:p>
            <a:pPr lvl="0" algn="ctr" defTabSz="666750">
              <a:lnSpc>
                <a:spcPct val="90000"/>
              </a:lnSpc>
              <a:spcBef>
                <a:spcPct val="0"/>
              </a:spcBef>
              <a:spcAft>
                <a:spcPct val="35000"/>
              </a:spcAft>
            </a:pPr>
            <a:r>
              <a:rPr lang="en-US" sz="1600" kern="1200" dirty="0"/>
              <a:t>Suggest Current Opportunities</a:t>
            </a:r>
          </a:p>
        </p:txBody>
      </p:sp>
      <p:sp>
        <p:nvSpPr>
          <p:cNvPr id="14" name="Freeform 13"/>
          <p:cNvSpPr/>
          <p:nvPr/>
        </p:nvSpPr>
        <p:spPr>
          <a:xfrm>
            <a:off x="4355123" y="1632194"/>
            <a:ext cx="1566789" cy="1566789"/>
          </a:xfrm>
          <a:custGeom>
            <a:avLst/>
            <a:gdLst>
              <a:gd name="connsiteX0" fmla="*/ 0 w 1566789"/>
              <a:gd name="connsiteY0" fmla="*/ 783395 h 1566789"/>
              <a:gd name="connsiteX1" fmla="*/ 783395 w 1566789"/>
              <a:gd name="connsiteY1" fmla="*/ 0 h 1566789"/>
              <a:gd name="connsiteX2" fmla="*/ 1566790 w 1566789"/>
              <a:gd name="connsiteY2" fmla="*/ 783395 h 1566789"/>
              <a:gd name="connsiteX3" fmla="*/ 783395 w 1566789"/>
              <a:gd name="connsiteY3" fmla="*/ 1566790 h 1566789"/>
              <a:gd name="connsiteX4" fmla="*/ 0 w 1566789"/>
              <a:gd name="connsiteY4" fmla="*/ 783395 h 1566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789" h="1566789">
                <a:moveTo>
                  <a:pt x="0" y="783395"/>
                </a:moveTo>
                <a:cubicBezTo>
                  <a:pt x="0" y="350738"/>
                  <a:pt x="350738" y="0"/>
                  <a:pt x="783395" y="0"/>
                </a:cubicBezTo>
                <a:cubicBezTo>
                  <a:pt x="1216052" y="0"/>
                  <a:pt x="1566790" y="350738"/>
                  <a:pt x="1566790" y="783395"/>
                </a:cubicBezTo>
                <a:cubicBezTo>
                  <a:pt x="1566790" y="1216052"/>
                  <a:pt x="1216052" y="1566790"/>
                  <a:pt x="783395" y="1566790"/>
                </a:cubicBezTo>
                <a:cubicBezTo>
                  <a:pt x="350738" y="1566790"/>
                  <a:pt x="0" y="1216052"/>
                  <a:pt x="0" y="783395"/>
                </a:cubicBezTo>
                <a:close/>
              </a:path>
            </a:pathLst>
          </a:custGeom>
        </p:spPr>
        <p:style>
          <a:lnRef idx="0">
            <a:schemeClr val="lt1">
              <a:hueOff val="0"/>
              <a:satOff val="0"/>
              <a:lumOff val="0"/>
              <a:alphaOff val="0"/>
            </a:schemeClr>
          </a:lnRef>
          <a:fillRef idx="3">
            <a:schemeClr val="accent5">
              <a:hueOff val="-3676672"/>
              <a:satOff val="-5114"/>
              <a:lumOff val="-1961"/>
              <a:alphaOff val="0"/>
            </a:schemeClr>
          </a:fillRef>
          <a:effectRef idx="3">
            <a:schemeClr val="accent5">
              <a:hueOff val="-3676672"/>
              <a:satOff val="-5114"/>
              <a:lumOff val="-1961"/>
              <a:alphaOff val="0"/>
            </a:schemeClr>
          </a:effectRef>
          <a:fontRef idx="minor">
            <a:schemeClr val="lt1"/>
          </a:fontRef>
        </p:style>
        <p:txBody>
          <a:bodyPr spcFirstLastPara="0" vert="horz" wrap="square" lIns="248501" tIns="248501" rIns="248501" bIns="248501" numCol="1" spcCol="1270" anchor="ctr" anchorCtr="0">
            <a:noAutofit/>
          </a:bodyPr>
          <a:lstStyle/>
          <a:p>
            <a:pPr marL="0" lvl="0" indent="0" algn="ctr" defTabSz="666750">
              <a:lnSpc>
                <a:spcPct val="90000"/>
              </a:lnSpc>
              <a:spcBef>
                <a:spcPct val="0"/>
              </a:spcBef>
              <a:spcAft>
                <a:spcPct val="35000"/>
              </a:spcAft>
              <a:buNone/>
            </a:pPr>
            <a:r>
              <a:rPr lang="en-US" sz="2000" kern="1200" dirty="0"/>
              <a:t>Analyze Past</a:t>
            </a:r>
          </a:p>
        </p:txBody>
      </p:sp>
      <p:sp>
        <p:nvSpPr>
          <p:cNvPr id="11" name="Down Arrow 10"/>
          <p:cNvSpPr/>
          <p:nvPr/>
        </p:nvSpPr>
        <p:spPr>
          <a:xfrm>
            <a:off x="5660781" y="4946823"/>
            <a:ext cx="870438" cy="557080"/>
          </a:xfrm>
          <a:prstGeom prst="downArrow">
            <a:avLst/>
          </a:prstGeom>
        </p:spPr>
        <p:style>
          <a:lnRef idx="0">
            <a:schemeClr val="lt1">
              <a:hueOff val="0"/>
              <a:satOff val="0"/>
              <a:lumOff val="0"/>
              <a:alphaOff val="0"/>
            </a:schemeClr>
          </a:lnRef>
          <a:fillRef idx="3">
            <a:schemeClr val="accent5">
              <a:tint val="40000"/>
              <a:hueOff val="0"/>
              <a:satOff val="0"/>
              <a:lumOff val="0"/>
              <a:alphaOff val="0"/>
            </a:schemeClr>
          </a:fillRef>
          <a:effectRef idx="3">
            <a:schemeClr val="accent5">
              <a:tint val="4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4006948" y="5392488"/>
            <a:ext cx="4178104" cy="1044526"/>
          </a:xfrm>
          <a:custGeom>
            <a:avLst/>
            <a:gdLst>
              <a:gd name="connsiteX0" fmla="*/ 0 w 4178104"/>
              <a:gd name="connsiteY0" fmla="*/ 0 h 1044526"/>
              <a:gd name="connsiteX1" fmla="*/ 4178104 w 4178104"/>
              <a:gd name="connsiteY1" fmla="*/ 0 h 1044526"/>
              <a:gd name="connsiteX2" fmla="*/ 4178104 w 4178104"/>
              <a:gd name="connsiteY2" fmla="*/ 1044526 h 1044526"/>
              <a:gd name="connsiteX3" fmla="*/ 0 w 4178104"/>
              <a:gd name="connsiteY3" fmla="*/ 1044526 h 1044526"/>
              <a:gd name="connsiteX4" fmla="*/ 0 w 4178104"/>
              <a:gd name="connsiteY4" fmla="*/ 0 h 1044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104" h="1044526">
                <a:moveTo>
                  <a:pt x="0" y="0"/>
                </a:moveTo>
                <a:lnTo>
                  <a:pt x="4178104" y="0"/>
                </a:lnTo>
                <a:lnTo>
                  <a:pt x="4178104" y="1044526"/>
                </a:lnTo>
                <a:lnTo>
                  <a:pt x="0" y="10445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   </a:t>
            </a:r>
          </a:p>
        </p:txBody>
      </p:sp>
      <p:sp>
        <p:nvSpPr>
          <p:cNvPr id="8" name="Rectangle 7"/>
          <p:cNvSpPr/>
          <p:nvPr/>
        </p:nvSpPr>
        <p:spPr>
          <a:xfrm>
            <a:off x="2309452" y="5247848"/>
            <a:ext cx="757309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50800" dist="38100" algn="l" rotWithShape="0">
                    <a:prstClr val="black">
                      <a:alpha val="40000"/>
                    </a:prstClr>
                  </a:outerShdw>
                </a:effectLst>
              </a:rPr>
              <a:t>Inspir</a:t>
            </a:r>
            <a:r>
              <a:rPr lang="en-US" sz="5400" dirty="0">
                <a:ln w="0"/>
                <a:solidFill>
                  <a:schemeClr val="accent1"/>
                </a:solidFill>
                <a:effectLst>
                  <a:outerShdw blurRad="50800" dist="38100" algn="l" rotWithShape="0">
                    <a:prstClr val="black">
                      <a:alpha val="40000"/>
                    </a:prstClr>
                  </a:outerShdw>
                </a:effectLst>
              </a:rPr>
              <a:t>e </a:t>
            </a:r>
            <a:r>
              <a:rPr lang="en-US" sz="5400" b="0" cap="none" spc="0" dirty="0">
                <a:ln w="0"/>
                <a:solidFill>
                  <a:schemeClr val="accent1"/>
                </a:solidFill>
                <a:effectLst>
                  <a:outerShdw blurRad="50800" dist="38100" algn="l" rotWithShape="0">
                    <a:prstClr val="black">
                      <a:alpha val="40000"/>
                    </a:prstClr>
                  </a:outerShdw>
                </a:effectLst>
              </a:rPr>
              <a:t>Database Research</a:t>
            </a:r>
          </a:p>
        </p:txBody>
      </p:sp>
      <p:sp>
        <p:nvSpPr>
          <p:cNvPr id="3" name="TextBox 2"/>
          <p:cNvSpPr txBox="1"/>
          <p:nvPr/>
        </p:nvSpPr>
        <p:spPr>
          <a:xfrm>
            <a:off x="838200" y="6010538"/>
            <a:ext cx="11165621" cy="461665"/>
          </a:xfrm>
          <a:prstGeom prst="rect">
            <a:avLst/>
          </a:prstGeom>
          <a:noFill/>
        </p:spPr>
        <p:txBody>
          <a:bodyPr wrap="none" rtlCol="0">
            <a:spAutoFit/>
          </a:bodyPr>
          <a:lstStyle/>
          <a:p>
            <a:r>
              <a:rPr lang="en-CA" sz="2400" dirty="0"/>
              <a:t>And contradict the general assumption in 1990’s that the database technology is mature</a:t>
            </a:r>
          </a:p>
        </p:txBody>
      </p:sp>
      <p:sp>
        <p:nvSpPr>
          <p:cNvPr id="5" name="Slide Number Placeholder 4"/>
          <p:cNvSpPr>
            <a:spLocks noGrp="1"/>
          </p:cNvSpPr>
          <p:nvPr>
            <p:ph type="sldNum" sz="quarter" idx="12"/>
          </p:nvPr>
        </p:nvSpPr>
        <p:spPr/>
        <p:txBody>
          <a:bodyPr/>
          <a:lstStyle/>
          <a:p>
            <a:fld id="{1DC65F28-4AC7-4F10-B6CC-3178A6A08F62}" type="slidenum">
              <a:rPr lang="en-CA" smtClean="0"/>
              <a:t>4</a:t>
            </a:fld>
            <a:endParaRPr lang="en-CA" dirty="0"/>
          </a:p>
        </p:txBody>
      </p:sp>
      <p:sp>
        <p:nvSpPr>
          <p:cNvPr id="16" name="Shape 15"/>
          <p:cNvSpPr/>
          <p:nvPr/>
        </p:nvSpPr>
        <p:spPr>
          <a:xfrm>
            <a:off x="3658770" y="1089707"/>
            <a:ext cx="4874455" cy="3899564"/>
          </a:xfrm>
          <a:prstGeom prst="funnel">
            <a:avLst/>
          </a:prstGeom>
        </p:spPr>
        <p:style>
          <a:lnRef idx="1">
            <a:schemeClr val="accent5">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5" name="Freeform 14"/>
          <p:cNvSpPr/>
          <p:nvPr/>
        </p:nvSpPr>
        <p:spPr>
          <a:xfrm>
            <a:off x="5956730" y="1253379"/>
            <a:ext cx="1566789" cy="1566789"/>
          </a:xfrm>
          <a:custGeom>
            <a:avLst/>
            <a:gdLst>
              <a:gd name="connsiteX0" fmla="*/ 0 w 1566789"/>
              <a:gd name="connsiteY0" fmla="*/ 783395 h 1566789"/>
              <a:gd name="connsiteX1" fmla="*/ 783395 w 1566789"/>
              <a:gd name="connsiteY1" fmla="*/ 0 h 1566789"/>
              <a:gd name="connsiteX2" fmla="*/ 1566790 w 1566789"/>
              <a:gd name="connsiteY2" fmla="*/ 783395 h 1566789"/>
              <a:gd name="connsiteX3" fmla="*/ 783395 w 1566789"/>
              <a:gd name="connsiteY3" fmla="*/ 1566790 h 1566789"/>
              <a:gd name="connsiteX4" fmla="*/ 0 w 1566789"/>
              <a:gd name="connsiteY4" fmla="*/ 783395 h 1566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789" h="1566789">
                <a:moveTo>
                  <a:pt x="0" y="783395"/>
                </a:moveTo>
                <a:cubicBezTo>
                  <a:pt x="0" y="350738"/>
                  <a:pt x="350738" y="0"/>
                  <a:pt x="783395" y="0"/>
                </a:cubicBezTo>
                <a:cubicBezTo>
                  <a:pt x="1216052" y="0"/>
                  <a:pt x="1566790" y="350738"/>
                  <a:pt x="1566790" y="783395"/>
                </a:cubicBezTo>
                <a:cubicBezTo>
                  <a:pt x="1566790" y="1216052"/>
                  <a:pt x="1216052" y="1566790"/>
                  <a:pt x="783395" y="1566790"/>
                </a:cubicBezTo>
                <a:cubicBezTo>
                  <a:pt x="350738" y="1566790"/>
                  <a:pt x="0" y="1216052"/>
                  <a:pt x="0" y="783395"/>
                </a:cubicBezTo>
                <a:close/>
              </a:path>
            </a:pathLst>
          </a:custGeom>
        </p:spPr>
        <p:style>
          <a:lnRef idx="0">
            <a:schemeClr val="lt1">
              <a:hueOff val="0"/>
              <a:satOff val="0"/>
              <a:lumOff val="0"/>
              <a:alphaOff val="0"/>
            </a:schemeClr>
          </a:lnRef>
          <a:fillRef idx="3">
            <a:schemeClr val="accent5">
              <a:hueOff val="-7353344"/>
              <a:satOff val="-10228"/>
              <a:lumOff val="-3922"/>
              <a:alphaOff val="0"/>
            </a:schemeClr>
          </a:fillRef>
          <a:effectRef idx="3">
            <a:schemeClr val="accent5">
              <a:hueOff val="-7353344"/>
              <a:satOff val="-10228"/>
              <a:lumOff val="-3922"/>
              <a:alphaOff val="0"/>
            </a:schemeClr>
          </a:effectRef>
          <a:fontRef idx="minor">
            <a:schemeClr val="lt1"/>
          </a:fontRef>
        </p:style>
        <p:txBody>
          <a:bodyPr spcFirstLastPara="0" vert="horz" wrap="square" lIns="248501" tIns="248501" rIns="248501" bIns="248501" numCol="1" spcCol="1270" anchor="ctr" anchorCtr="0">
            <a:noAutofit/>
          </a:bodyPr>
          <a:lstStyle/>
          <a:p>
            <a:pPr lvl="0" algn="ctr" defTabSz="666750">
              <a:lnSpc>
                <a:spcPct val="90000"/>
              </a:lnSpc>
              <a:spcBef>
                <a:spcPct val="0"/>
              </a:spcBef>
              <a:spcAft>
                <a:spcPct val="35000"/>
              </a:spcAft>
            </a:pPr>
            <a:r>
              <a:rPr lang="en-US" sz="2000" kern="1200" dirty="0"/>
              <a:t>Envision </a:t>
            </a:r>
            <a:r>
              <a:rPr lang="en-US" sz="2000" dirty="0"/>
              <a:t>Future</a:t>
            </a:r>
            <a:endParaRPr lang="en-US" sz="2000" kern="1200" dirty="0"/>
          </a:p>
        </p:txBody>
      </p:sp>
    </p:spTree>
    <p:extLst>
      <p:ext uri="{BB962C8B-B14F-4D97-AF65-F5344CB8AC3E}">
        <p14:creationId xmlns:p14="http://schemas.microsoft.com/office/powerpoint/2010/main" val="136920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p:bldP spid="3" grpId="0"/>
      <p:bldP spid="16"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a:t>Database Research Overview</a:t>
            </a:r>
            <a:br>
              <a:rPr lang="en-CA" dirty="0"/>
            </a:br>
            <a:endParaRPr lang="en-CA" dirty="0"/>
          </a:p>
        </p:txBody>
      </p:sp>
      <p:sp>
        <p:nvSpPr>
          <p:cNvPr id="4" name="Slide Number Placeholder 3"/>
          <p:cNvSpPr>
            <a:spLocks noGrp="1"/>
          </p:cNvSpPr>
          <p:nvPr>
            <p:ph type="sldNum" sz="quarter" idx="12"/>
          </p:nvPr>
        </p:nvSpPr>
        <p:spPr/>
        <p:txBody>
          <a:bodyPr/>
          <a:lstStyle/>
          <a:p>
            <a:fld id="{1DC65F28-4AC7-4F10-B6CC-3178A6A08F62}" type="slidenum">
              <a:rPr lang="en-CA" smtClean="0"/>
              <a:t>5</a:t>
            </a:fld>
            <a:endParaRPr lang="en-CA" dirty="0"/>
          </a:p>
        </p:txBody>
      </p:sp>
    </p:spTree>
    <p:extLst>
      <p:ext uri="{BB962C8B-B14F-4D97-AF65-F5344CB8AC3E}">
        <p14:creationId xmlns:p14="http://schemas.microsoft.com/office/powerpoint/2010/main" val="257493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Growing Data</a:t>
            </a:r>
          </a:p>
        </p:txBody>
      </p:sp>
      <p:pic>
        <p:nvPicPr>
          <p:cNvPr id="1026" name="Picture 2" descr="Library and Archives Canad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889" y="909637"/>
            <a:ext cx="5133625" cy="2506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4065" y="3365500"/>
            <a:ext cx="3786806" cy="954107"/>
          </a:xfrm>
          <a:prstGeom prst="rect">
            <a:avLst/>
          </a:prstGeom>
          <a:noFill/>
        </p:spPr>
        <p:txBody>
          <a:bodyPr wrap="none" rtlCol="0">
            <a:spAutoFit/>
          </a:bodyPr>
          <a:lstStyle/>
          <a:p>
            <a:r>
              <a:rPr lang="en-CA" sz="2400" b="1" dirty="0"/>
              <a:t>Library and Archives Canada</a:t>
            </a:r>
          </a:p>
          <a:p>
            <a:r>
              <a:rPr lang="en-CA" sz="1600" dirty="0"/>
              <a:t>Largest Library in Canada</a:t>
            </a:r>
            <a:br>
              <a:rPr lang="en-CA" sz="1600" dirty="0"/>
            </a:br>
            <a:endParaRPr lang="en-CA" sz="1600" dirty="0"/>
          </a:p>
        </p:txBody>
      </p:sp>
      <p:sp>
        <p:nvSpPr>
          <p:cNvPr id="4" name="TextBox 3"/>
          <p:cNvSpPr txBox="1"/>
          <p:nvPr/>
        </p:nvSpPr>
        <p:spPr>
          <a:xfrm>
            <a:off x="6936399" y="3991707"/>
            <a:ext cx="4786965" cy="923330"/>
          </a:xfrm>
          <a:prstGeom prst="rect">
            <a:avLst/>
          </a:prstGeom>
          <a:noFill/>
        </p:spPr>
        <p:txBody>
          <a:bodyPr wrap="square" rtlCol="0">
            <a:spAutoFit/>
          </a:bodyPr>
          <a:lstStyle/>
          <a:p>
            <a:r>
              <a:rPr lang="en-CA" dirty="0">
                <a:effectLst>
                  <a:outerShdw blurRad="50800" dist="38100" dir="2700000" algn="tl" rotWithShape="0">
                    <a:prstClr val="black">
                      <a:alpha val="40000"/>
                    </a:prstClr>
                  </a:outerShdw>
                </a:effectLst>
              </a:rPr>
              <a:t>Can Lieutenant Commander Data from Star Trek find relevant information from this library?</a:t>
            </a:r>
          </a:p>
          <a:p>
            <a:endParaRPr lang="en-CA" dirty="0">
              <a:effectLst>
                <a:outerShdw blurRad="50800" dist="38100" dir="2700000" algn="tl" rotWithShape="0">
                  <a:prstClr val="black">
                    <a:alpha val="40000"/>
                  </a:prstClr>
                </a:outerShdw>
              </a:effectLst>
            </a:endParaRPr>
          </a:p>
        </p:txBody>
      </p:sp>
      <p:pic>
        <p:nvPicPr>
          <p:cNvPr id="1032" name="Picture 8" descr="Image result for data star tre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6399" y="909637"/>
            <a:ext cx="4417401" cy="2993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24065" y="4222539"/>
            <a:ext cx="4703019" cy="2000548"/>
          </a:xfrm>
          <a:prstGeom prst="rect">
            <a:avLst/>
          </a:prstGeom>
          <a:noFill/>
        </p:spPr>
        <p:txBody>
          <a:bodyPr wrap="none" rtlCol="0">
            <a:spAutoFit/>
          </a:bodyPr>
          <a:lstStyle/>
          <a:p>
            <a:endParaRPr lang="en-CA" sz="1600" dirty="0"/>
          </a:p>
          <a:p>
            <a:r>
              <a:rPr lang="en-CA" dirty="0"/>
              <a:t>20 million books and publications</a:t>
            </a:r>
          </a:p>
          <a:p>
            <a:r>
              <a:rPr lang="en-CA" dirty="0"/>
              <a:t>3 million architectural drawings, maps and plans</a:t>
            </a:r>
          </a:p>
          <a:p>
            <a:r>
              <a:rPr lang="en-CA" dirty="0"/>
              <a:t>24 million photographs</a:t>
            </a:r>
          </a:p>
          <a:p>
            <a:r>
              <a:rPr lang="en-CA" dirty="0"/>
              <a:t>350,000 hours of film</a:t>
            </a:r>
          </a:p>
          <a:p>
            <a:r>
              <a:rPr lang="en-CA" dirty="0"/>
              <a:t>More than a billion megabytes of digital content</a:t>
            </a:r>
            <a:endParaRPr lang="en-CA" baseline="30000" dirty="0"/>
          </a:p>
          <a:p>
            <a:endParaRPr lang="en-CA" dirty="0"/>
          </a:p>
        </p:txBody>
      </p:sp>
      <p:sp>
        <p:nvSpPr>
          <p:cNvPr id="5" name="Rectangle 4"/>
          <p:cNvSpPr/>
          <p:nvPr/>
        </p:nvSpPr>
        <p:spPr>
          <a:xfrm>
            <a:off x="924065" y="6270226"/>
            <a:ext cx="2547108" cy="461665"/>
          </a:xfrm>
          <a:prstGeom prst="rect">
            <a:avLst/>
          </a:prstGeom>
        </p:spPr>
        <p:txBody>
          <a:bodyPr wrap="none">
            <a:spAutoFit/>
          </a:bodyPr>
          <a:lstStyle/>
          <a:p>
            <a:r>
              <a:rPr lang="en-CA" sz="2400" b="1" dirty="0"/>
              <a:t>AND GROWING…..</a:t>
            </a:r>
          </a:p>
        </p:txBody>
      </p:sp>
      <p:sp>
        <p:nvSpPr>
          <p:cNvPr id="6" name="Rectangle 5"/>
          <p:cNvSpPr/>
          <p:nvPr/>
        </p:nvSpPr>
        <p:spPr>
          <a:xfrm>
            <a:off x="6936398" y="4899647"/>
            <a:ext cx="5391029" cy="646331"/>
          </a:xfrm>
          <a:prstGeom prst="rect">
            <a:avLst/>
          </a:prstGeom>
        </p:spPr>
        <p:txBody>
          <a:bodyPr wrap="square">
            <a:spAutoFit/>
          </a:bodyPr>
          <a:lstStyle/>
          <a:p>
            <a:r>
              <a:rPr lang="en-CA" dirty="0"/>
              <a:t>His total linear computational </a:t>
            </a:r>
            <a:r>
              <a:rPr lang="en-CA" i="1" dirty="0"/>
              <a:t>speed</a:t>
            </a:r>
            <a:r>
              <a:rPr lang="en-CA" dirty="0"/>
              <a:t> was 60 trillion operations per second. So maybe he could. </a:t>
            </a:r>
            <a:endParaRPr lang="en-CA" dirty="0">
              <a:effectLst>
                <a:outerShdw blurRad="50800" dist="38100" dir="2700000" algn="tl" rotWithShape="0">
                  <a:prstClr val="black">
                    <a:alpha val="40000"/>
                  </a:prstClr>
                </a:outerShdw>
              </a:effectLst>
            </a:endParaRPr>
          </a:p>
        </p:txBody>
      </p:sp>
      <p:sp>
        <p:nvSpPr>
          <p:cNvPr id="9" name="Slide Number Placeholder 8"/>
          <p:cNvSpPr>
            <a:spLocks noGrp="1"/>
          </p:cNvSpPr>
          <p:nvPr>
            <p:ph type="sldNum" sz="quarter" idx="12"/>
          </p:nvPr>
        </p:nvSpPr>
        <p:spPr>
          <a:xfrm>
            <a:off x="8610600" y="6270226"/>
            <a:ext cx="2743200" cy="365125"/>
          </a:xfrm>
        </p:spPr>
        <p:txBody>
          <a:bodyPr/>
          <a:lstStyle/>
          <a:p>
            <a:fld id="{1DC65F28-4AC7-4F10-B6CC-3178A6A08F62}" type="slidenum">
              <a:rPr lang="en-CA" smtClean="0"/>
              <a:t>6</a:t>
            </a:fld>
            <a:endParaRPr lang="en-CA" dirty="0"/>
          </a:p>
        </p:txBody>
      </p:sp>
    </p:spTree>
    <p:extLst>
      <p:ext uri="{BB962C8B-B14F-4D97-AF65-F5344CB8AC3E}">
        <p14:creationId xmlns:p14="http://schemas.microsoft.com/office/powerpoint/2010/main" val="250679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fade">
                                      <p:cBhvr>
                                        <p:cTn id="15" dur="500"/>
                                        <p:tgtEl>
                                          <p:spTgt spid="10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What is a Database?</a:t>
            </a:r>
          </a:p>
        </p:txBody>
      </p:sp>
      <p:sp>
        <p:nvSpPr>
          <p:cNvPr id="3" name="TextBox 2"/>
          <p:cNvSpPr txBox="1"/>
          <p:nvPr/>
        </p:nvSpPr>
        <p:spPr>
          <a:xfrm>
            <a:off x="838199" y="2501464"/>
            <a:ext cx="6012334" cy="830997"/>
          </a:xfrm>
          <a:prstGeom prst="rect">
            <a:avLst/>
          </a:prstGeom>
          <a:noFill/>
        </p:spPr>
        <p:txBody>
          <a:bodyPr wrap="square" rtlCol="0">
            <a:spAutoFit/>
          </a:bodyPr>
          <a:lstStyle/>
          <a:p>
            <a:endParaRPr lang="en-CA" sz="2400" dirty="0"/>
          </a:p>
          <a:p>
            <a:r>
              <a:rPr lang="en-CA" sz="2400" dirty="0"/>
              <a:t>A </a:t>
            </a:r>
            <a:r>
              <a:rPr lang="en-CA" sz="2400" b="1" dirty="0"/>
              <a:t>database</a:t>
            </a:r>
            <a:r>
              <a:rPr lang="en-CA" sz="2400" dirty="0"/>
              <a:t> is an organized collection of data</a:t>
            </a:r>
          </a:p>
        </p:txBody>
      </p:sp>
      <p:sp>
        <p:nvSpPr>
          <p:cNvPr id="6" name="Rectangle 5"/>
          <p:cNvSpPr/>
          <p:nvPr/>
        </p:nvSpPr>
        <p:spPr>
          <a:xfrm>
            <a:off x="838199" y="1228672"/>
            <a:ext cx="8020987" cy="1200329"/>
          </a:xfrm>
          <a:prstGeom prst="rect">
            <a:avLst/>
          </a:prstGeom>
          <a:noFill/>
        </p:spPr>
        <p:txBody>
          <a:bodyPr wrap="square" lIns="91440" tIns="45720" rIns="91440" bIns="45720">
            <a:spAutoFit/>
          </a:bodyPr>
          <a:lstStyle/>
          <a:p>
            <a:r>
              <a:rPr lang="en-US" sz="3600" b="1" cap="none" spc="0" dirty="0">
                <a:ln w="22225">
                  <a:solidFill>
                    <a:schemeClr val="accent2"/>
                  </a:solidFill>
                  <a:prstDash val="solid"/>
                </a:ln>
                <a:solidFill>
                  <a:schemeClr val="accent2">
                    <a:lumMod val="40000"/>
                    <a:lumOff val="60000"/>
                  </a:schemeClr>
                </a:solidFill>
                <a:effectLst/>
              </a:rPr>
              <a:t>Database: The Information you lose, when your memory crashes. Dave Barry</a:t>
            </a:r>
          </a:p>
        </p:txBody>
      </p:sp>
      <p:pic>
        <p:nvPicPr>
          <p:cNvPr id="2052" name="Picture 4" descr="Image result for word cloud indust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996" y="2916962"/>
            <a:ext cx="5033867" cy="25025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DC65F28-4AC7-4F10-B6CC-3178A6A08F62}" type="slidenum">
              <a:rPr lang="en-CA" smtClean="0"/>
              <a:t>7</a:t>
            </a:fld>
            <a:endParaRPr lang="en-CA" dirty="0"/>
          </a:p>
        </p:txBody>
      </p:sp>
    </p:spTree>
    <p:extLst>
      <p:ext uri="{BB962C8B-B14F-4D97-AF65-F5344CB8AC3E}">
        <p14:creationId xmlns:p14="http://schemas.microsoft.com/office/powerpoint/2010/main" val="308455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base management system word 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121" y="1457640"/>
            <a:ext cx="5355666" cy="32329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0"/>
            <a:ext cx="10515600" cy="1325563"/>
          </a:xfrm>
        </p:spPr>
        <p:txBody>
          <a:bodyPr/>
          <a:lstStyle/>
          <a:p>
            <a:r>
              <a:rPr lang="en-CA" dirty="0"/>
              <a:t>Database Management Systems</a:t>
            </a:r>
          </a:p>
        </p:txBody>
      </p:sp>
      <p:sp>
        <p:nvSpPr>
          <p:cNvPr id="11" name="TextBox 10"/>
          <p:cNvSpPr txBox="1"/>
          <p:nvPr/>
        </p:nvSpPr>
        <p:spPr>
          <a:xfrm>
            <a:off x="838200" y="1450913"/>
            <a:ext cx="6012334" cy="2677656"/>
          </a:xfrm>
          <a:prstGeom prst="rect">
            <a:avLst/>
          </a:prstGeom>
          <a:noFill/>
        </p:spPr>
        <p:txBody>
          <a:bodyPr wrap="square" rtlCol="0">
            <a:spAutoFit/>
          </a:bodyPr>
          <a:lstStyle/>
          <a:p>
            <a:r>
              <a:rPr lang="en-CA" sz="2400" dirty="0"/>
              <a:t>A </a:t>
            </a:r>
            <a:r>
              <a:rPr lang="en-CA" sz="2400" b="1" dirty="0"/>
              <a:t>database management system</a:t>
            </a:r>
            <a:r>
              <a:rPr lang="en-CA" sz="2400" dirty="0"/>
              <a:t> (</a:t>
            </a:r>
            <a:r>
              <a:rPr lang="en-CA" sz="2400" b="1" dirty="0"/>
              <a:t>DBMS</a:t>
            </a:r>
            <a:r>
              <a:rPr lang="en-CA" sz="2400" dirty="0"/>
              <a:t>) is system software for creating and managing databases. </a:t>
            </a:r>
          </a:p>
          <a:p>
            <a:endParaRPr lang="en-CA" sz="2400" dirty="0"/>
          </a:p>
          <a:p>
            <a:r>
              <a:rPr lang="en-CA" sz="2400" dirty="0"/>
              <a:t>The </a:t>
            </a:r>
            <a:r>
              <a:rPr lang="en-CA" sz="2400" b="1" dirty="0"/>
              <a:t>DBMS</a:t>
            </a:r>
            <a:r>
              <a:rPr lang="en-CA" sz="2400" dirty="0"/>
              <a:t> provides users and programmers with a systematic way to create, retrieve, update and manage data.. </a:t>
            </a:r>
            <a:endParaRPr lang="en-CA" sz="2400" b="1" dirty="0"/>
          </a:p>
        </p:txBody>
      </p:sp>
      <p:sp>
        <p:nvSpPr>
          <p:cNvPr id="5" name="Slide Number Placeholder 4"/>
          <p:cNvSpPr>
            <a:spLocks noGrp="1"/>
          </p:cNvSpPr>
          <p:nvPr>
            <p:ph type="sldNum" sz="quarter" idx="12"/>
          </p:nvPr>
        </p:nvSpPr>
        <p:spPr/>
        <p:txBody>
          <a:bodyPr/>
          <a:lstStyle/>
          <a:p>
            <a:fld id="{1DC65F28-4AC7-4F10-B6CC-3178A6A08F62}" type="slidenum">
              <a:rPr lang="en-CA" smtClean="0"/>
              <a:t>8</a:t>
            </a:fld>
            <a:endParaRPr lang="en-CA" dirty="0"/>
          </a:p>
        </p:txBody>
      </p:sp>
    </p:spTree>
    <p:extLst>
      <p:ext uri="{BB962C8B-B14F-4D97-AF65-F5344CB8AC3E}">
        <p14:creationId xmlns:p14="http://schemas.microsoft.com/office/powerpoint/2010/main" val="322109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CA" dirty="0"/>
              <a:t>Database Industry Revenue Trend</a:t>
            </a:r>
          </a:p>
        </p:txBody>
      </p:sp>
      <p:pic>
        <p:nvPicPr>
          <p:cNvPr id="3074" name="Picture 2" descr="Image result for database vendor market sh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096962"/>
            <a:ext cx="7908925" cy="4446374"/>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5649698"/>
            <a:ext cx="11823700" cy="338554"/>
          </a:xfrm>
          <a:prstGeom prst="rect">
            <a:avLst/>
          </a:prstGeom>
          <a:noFill/>
        </p:spPr>
        <p:txBody>
          <a:bodyPr wrap="square" rtlCol="0">
            <a:spAutoFit/>
          </a:bodyPr>
          <a:lstStyle/>
          <a:p>
            <a:r>
              <a:rPr lang="en-CA" sz="1600" dirty="0">
                <a:hlinkClick r:id="rId4"/>
              </a:rPr>
              <a:t>http://www.infoworld.com/article/2916057/open-source-software/open-source-threatens-to-eat-the-database-market.html</a:t>
            </a:r>
            <a:r>
              <a:rPr lang="en-CA" sz="1600" dirty="0"/>
              <a:t> </a:t>
            </a:r>
          </a:p>
        </p:txBody>
      </p:sp>
      <p:sp>
        <p:nvSpPr>
          <p:cNvPr id="5" name="TextBox 4"/>
          <p:cNvSpPr txBox="1"/>
          <p:nvPr/>
        </p:nvSpPr>
        <p:spPr>
          <a:xfrm>
            <a:off x="9079160" y="1096962"/>
            <a:ext cx="3112840" cy="923330"/>
          </a:xfrm>
          <a:prstGeom prst="rect">
            <a:avLst/>
          </a:prstGeom>
          <a:noFill/>
        </p:spPr>
        <p:txBody>
          <a:bodyPr wrap="none" rtlCol="0">
            <a:spAutoFit/>
          </a:bodyPr>
          <a:lstStyle/>
          <a:p>
            <a:r>
              <a:rPr lang="en-CA" b="1" dirty="0"/>
              <a:t>The compound annual growth </a:t>
            </a:r>
          </a:p>
          <a:p>
            <a:r>
              <a:rPr lang="en-CA" b="1" dirty="0"/>
              <a:t>rate</a:t>
            </a:r>
            <a:r>
              <a:rPr lang="en-CA" dirty="0"/>
              <a:t> (</a:t>
            </a:r>
            <a:r>
              <a:rPr lang="en-CA" b="1" dirty="0"/>
              <a:t>CAGR</a:t>
            </a:r>
            <a:r>
              <a:rPr lang="en-CA" dirty="0"/>
              <a:t>) from Year 2013 to </a:t>
            </a:r>
          </a:p>
          <a:p>
            <a:r>
              <a:rPr lang="en-CA" dirty="0"/>
              <a:t>Year 2017 is 10%</a:t>
            </a:r>
          </a:p>
        </p:txBody>
      </p:sp>
      <p:sp>
        <p:nvSpPr>
          <p:cNvPr id="6" name="Slide Number Placeholder 5"/>
          <p:cNvSpPr>
            <a:spLocks noGrp="1"/>
          </p:cNvSpPr>
          <p:nvPr>
            <p:ph type="sldNum" sz="quarter" idx="12"/>
          </p:nvPr>
        </p:nvSpPr>
        <p:spPr/>
        <p:txBody>
          <a:bodyPr/>
          <a:lstStyle/>
          <a:p>
            <a:fld id="{1DC65F28-4AC7-4F10-B6CC-3178A6A08F62}" type="slidenum">
              <a:rPr lang="en-CA" smtClean="0"/>
              <a:t>9</a:t>
            </a:fld>
            <a:endParaRPr lang="en-CA" dirty="0"/>
          </a:p>
        </p:txBody>
      </p:sp>
    </p:spTree>
    <p:extLst>
      <p:ext uri="{BB962C8B-B14F-4D97-AF65-F5344CB8AC3E}">
        <p14:creationId xmlns:p14="http://schemas.microsoft.com/office/powerpoint/2010/main" val="292674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4806</TotalTime>
  <Words>2299</Words>
  <Application>Microsoft Office PowerPoint</Application>
  <PresentationFormat>Widescreen</PresentationFormat>
  <Paragraphs>360</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Database Systems: Achievements and Opportunities</vt:lpstr>
      <vt:lpstr>Agenda</vt:lpstr>
      <vt:lpstr>Motivation</vt:lpstr>
      <vt:lpstr>Motivation</vt:lpstr>
      <vt:lpstr>Database Research Overview </vt:lpstr>
      <vt:lpstr>Growing Data</vt:lpstr>
      <vt:lpstr>What is a Database?</vt:lpstr>
      <vt:lpstr>Database Management Systems</vt:lpstr>
      <vt:lpstr>Database Industry Revenue Trend</vt:lpstr>
      <vt:lpstr>Database Research vs Commercialization</vt:lpstr>
      <vt:lpstr>Example: Database Research Impact</vt:lpstr>
      <vt:lpstr>Research Contributions</vt:lpstr>
      <vt:lpstr>Evolution of the Relational Model</vt:lpstr>
      <vt:lpstr>Hierarchical Model</vt:lpstr>
      <vt:lpstr>Network Based Model</vt:lpstr>
      <vt:lpstr>Relational Model</vt:lpstr>
      <vt:lpstr>Research on Relational Model</vt:lpstr>
      <vt:lpstr>Results of Research on Relational Model</vt:lpstr>
      <vt:lpstr>Transaction Management</vt:lpstr>
      <vt:lpstr>Transaction Management</vt:lpstr>
      <vt:lpstr>Transaction Management</vt:lpstr>
      <vt:lpstr>Transaction Management</vt:lpstr>
      <vt:lpstr>Transaction Management</vt:lpstr>
      <vt:lpstr>ACID Techniques</vt:lpstr>
      <vt:lpstr>Distributed Databases</vt:lpstr>
      <vt:lpstr>What Does Future Hold? (late 1990s onwards)</vt:lpstr>
      <vt:lpstr>Future Looks Bright</vt:lpstr>
      <vt:lpstr>Future Challenges in the Industry</vt:lpstr>
      <vt:lpstr>New Data Modeling Concepts – Spatial Data</vt:lpstr>
      <vt:lpstr>Suggested Research Directions</vt:lpstr>
      <vt:lpstr>Rule Based System – Artificial Intelligence</vt:lpstr>
      <vt:lpstr>Scaling Up</vt:lpstr>
      <vt:lpstr>Tertiary Storage</vt:lpstr>
      <vt:lpstr>Parallelism</vt:lpstr>
      <vt:lpstr>Heterogeneous, Distributed Databases</vt:lpstr>
      <vt:lpstr>Heterogeneous, Distributed Databases</vt:lpstr>
      <vt:lpstr>Conclusion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 Ali</dc:creator>
  <cp:lastModifiedBy>Uzma Ali</cp:lastModifiedBy>
  <cp:revision>203</cp:revision>
  <cp:lastPrinted>2017-01-18T19:04:00Z</cp:lastPrinted>
  <dcterms:created xsi:type="dcterms:W3CDTF">2017-01-12T17:25:13Z</dcterms:created>
  <dcterms:modified xsi:type="dcterms:W3CDTF">2017-01-18T19:51:03Z</dcterms:modified>
</cp:coreProperties>
</file>