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16" r:id="rId1"/>
  </p:sldMasterIdLst>
  <p:notesMasterIdLst>
    <p:notesMasterId r:id="rId36"/>
  </p:notesMasterIdLst>
  <p:handoutMasterIdLst>
    <p:handoutMasterId r:id="rId37"/>
  </p:handoutMasterIdLst>
  <p:sldIdLst>
    <p:sldId id="256" r:id="rId2"/>
    <p:sldId id="309" r:id="rId3"/>
    <p:sldId id="279" r:id="rId4"/>
    <p:sldId id="287" r:id="rId5"/>
    <p:sldId id="283" r:id="rId6"/>
    <p:sldId id="288" r:id="rId7"/>
    <p:sldId id="280" r:id="rId8"/>
    <p:sldId id="284" r:id="rId9"/>
    <p:sldId id="285" r:id="rId10"/>
    <p:sldId id="286" r:id="rId11"/>
    <p:sldId id="289" r:id="rId12"/>
    <p:sldId id="290" r:id="rId13"/>
    <p:sldId id="291" r:id="rId14"/>
    <p:sldId id="292" r:id="rId15"/>
    <p:sldId id="295" r:id="rId16"/>
    <p:sldId id="293" r:id="rId17"/>
    <p:sldId id="296" r:id="rId18"/>
    <p:sldId id="294" r:id="rId19"/>
    <p:sldId id="297" r:id="rId20"/>
    <p:sldId id="298" r:id="rId21"/>
    <p:sldId id="299" r:id="rId22"/>
    <p:sldId id="300" r:id="rId23"/>
    <p:sldId id="301" r:id="rId24"/>
    <p:sldId id="302" r:id="rId25"/>
    <p:sldId id="303" r:id="rId26"/>
    <p:sldId id="304" r:id="rId27"/>
    <p:sldId id="305" r:id="rId28"/>
    <p:sldId id="310" r:id="rId29"/>
    <p:sldId id="306" r:id="rId30"/>
    <p:sldId id="311" r:id="rId31"/>
    <p:sldId id="307" r:id="rId32"/>
    <p:sldId id="312" r:id="rId33"/>
    <p:sldId id="308" r:id="rId34"/>
    <p:sldId id="313"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35" autoAdjust="0"/>
  </p:normalViewPr>
  <p:slideViewPr>
    <p:cSldViewPr>
      <p:cViewPr>
        <p:scale>
          <a:sx n="60" d="100"/>
          <a:sy n="60" d="100"/>
        </p:scale>
        <p:origin x="960"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58AD4D-19B2-4753-9F64-CD89B1230D9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A16E9905-DC70-4AE3-9629-134295FD290F}">
      <dgm:prSet phldrT="[Text]"/>
      <dgm:spPr/>
      <dgm:t>
        <a:bodyPr/>
        <a:lstStyle/>
        <a:p>
          <a:r>
            <a:rPr lang="en-US" dirty="0"/>
            <a:t>Declarative querying</a:t>
          </a:r>
        </a:p>
      </dgm:t>
    </dgm:pt>
    <dgm:pt modelId="{33B274B4-AB79-4B80-918A-EE3AEA5F337F}" type="parTrans" cxnId="{8E6D00FC-C82E-46EE-BBCE-C04D650FA64A}">
      <dgm:prSet/>
      <dgm:spPr/>
      <dgm:t>
        <a:bodyPr/>
        <a:lstStyle/>
        <a:p>
          <a:endParaRPr lang="en-US"/>
        </a:p>
      </dgm:t>
    </dgm:pt>
    <dgm:pt modelId="{5E6B8932-E24F-4562-9AB6-5FF6CFB4B607}" type="sibTrans" cxnId="{8E6D00FC-C82E-46EE-BBCE-C04D650FA64A}">
      <dgm:prSet/>
      <dgm:spPr/>
      <dgm:t>
        <a:bodyPr/>
        <a:lstStyle/>
        <a:p>
          <a:endParaRPr lang="en-US"/>
        </a:p>
      </dgm:t>
    </dgm:pt>
    <dgm:pt modelId="{CDF28446-B8DB-41E4-BA86-834633CAA2E3}">
      <dgm:prSet phldrT="[Text]"/>
      <dgm:spPr/>
      <dgm:t>
        <a:bodyPr/>
        <a:lstStyle/>
        <a:p>
          <a:r>
            <a:rPr lang="en-US" dirty="0"/>
            <a:t>Physical and logical independence</a:t>
          </a:r>
        </a:p>
      </dgm:t>
    </dgm:pt>
    <dgm:pt modelId="{185E4548-5826-4651-8C4B-B5DAE36C295E}" type="parTrans" cxnId="{216C80A8-2260-440A-A366-4FAF2E063DDE}">
      <dgm:prSet/>
      <dgm:spPr/>
      <dgm:t>
        <a:bodyPr/>
        <a:lstStyle/>
        <a:p>
          <a:endParaRPr lang="en-US"/>
        </a:p>
      </dgm:t>
    </dgm:pt>
    <dgm:pt modelId="{B86BE890-C384-4BBB-BEE4-F35EE1486BF8}" type="sibTrans" cxnId="{216C80A8-2260-440A-A366-4FAF2E063DDE}">
      <dgm:prSet/>
      <dgm:spPr/>
      <dgm:t>
        <a:bodyPr/>
        <a:lstStyle/>
        <a:p>
          <a:endParaRPr lang="en-US"/>
        </a:p>
      </dgm:t>
    </dgm:pt>
    <dgm:pt modelId="{E06FC7F1-5365-4A28-85B9-778EFBF6E6BF}">
      <dgm:prSet phldrT="[Text]"/>
      <dgm:spPr/>
      <dgm:t>
        <a:bodyPr/>
        <a:lstStyle/>
        <a:p>
          <a:r>
            <a:rPr lang="en-US" dirty="0"/>
            <a:t>Cost-based optimization</a:t>
          </a:r>
        </a:p>
      </dgm:t>
    </dgm:pt>
    <dgm:pt modelId="{D736E0C1-CF37-4327-9B18-C466802C244D}" type="parTrans" cxnId="{AF58542A-0D24-4C15-868B-63B6A718CCC8}">
      <dgm:prSet/>
      <dgm:spPr/>
      <dgm:t>
        <a:bodyPr/>
        <a:lstStyle/>
        <a:p>
          <a:endParaRPr lang="en-US"/>
        </a:p>
      </dgm:t>
    </dgm:pt>
    <dgm:pt modelId="{4F148380-8908-47F1-9591-118F3805289C}" type="sibTrans" cxnId="{AF58542A-0D24-4C15-868B-63B6A718CCC8}">
      <dgm:prSet/>
      <dgm:spPr/>
      <dgm:t>
        <a:bodyPr/>
        <a:lstStyle/>
        <a:p>
          <a:endParaRPr lang="en-US"/>
        </a:p>
      </dgm:t>
    </dgm:pt>
    <dgm:pt modelId="{CF29F7F9-6362-414B-A7F5-40FFBD7DD4F0}">
      <dgm:prSet phldrT="[Text]"/>
      <dgm:spPr/>
      <dgm:t>
        <a:bodyPr/>
        <a:lstStyle/>
        <a:p>
          <a:r>
            <a:rPr lang="en-US" dirty="0"/>
            <a:t>Big Data</a:t>
          </a:r>
        </a:p>
      </dgm:t>
    </dgm:pt>
    <dgm:pt modelId="{73BA3D0C-CBF2-479D-B3C2-8AFC0C6B7BAA}" type="parTrans" cxnId="{59AD77E4-5ACC-42E1-85AA-77B2931C8956}">
      <dgm:prSet/>
      <dgm:spPr/>
      <dgm:t>
        <a:bodyPr/>
        <a:lstStyle/>
        <a:p>
          <a:endParaRPr lang="en-US"/>
        </a:p>
      </dgm:t>
    </dgm:pt>
    <dgm:pt modelId="{68D65A85-4384-4766-9CC6-6928AE9A82D9}" type="sibTrans" cxnId="{59AD77E4-5ACC-42E1-85AA-77B2931C8956}">
      <dgm:prSet/>
      <dgm:spPr/>
      <dgm:t>
        <a:bodyPr/>
        <a:lstStyle/>
        <a:p>
          <a:endParaRPr lang="en-US"/>
        </a:p>
      </dgm:t>
    </dgm:pt>
    <dgm:pt modelId="{27481EEA-63FD-4A53-B814-69BA6D7C5EED}" type="pres">
      <dgm:prSet presAssocID="{F458AD4D-19B2-4753-9F64-CD89B1230D92}" presName="Name0" presStyleCnt="0">
        <dgm:presLayoutVars>
          <dgm:chMax val="4"/>
          <dgm:resizeHandles val="exact"/>
        </dgm:presLayoutVars>
      </dgm:prSet>
      <dgm:spPr/>
    </dgm:pt>
    <dgm:pt modelId="{2023811F-EB73-4EA4-A034-1C15CB71A929}" type="pres">
      <dgm:prSet presAssocID="{F458AD4D-19B2-4753-9F64-CD89B1230D92}" presName="ellipse" presStyleLbl="trBgShp" presStyleIdx="0" presStyleCnt="1"/>
      <dgm:spPr/>
    </dgm:pt>
    <dgm:pt modelId="{0A47EF8D-4CD0-4D80-86AD-D4C582E745DD}" type="pres">
      <dgm:prSet presAssocID="{F458AD4D-19B2-4753-9F64-CD89B1230D92}" presName="arrow1" presStyleLbl="fgShp" presStyleIdx="0" presStyleCnt="1"/>
      <dgm:spPr/>
    </dgm:pt>
    <dgm:pt modelId="{BB374B6B-F467-44FD-920E-249886661829}" type="pres">
      <dgm:prSet presAssocID="{F458AD4D-19B2-4753-9F64-CD89B1230D92}" presName="rectangle" presStyleLbl="revTx" presStyleIdx="0" presStyleCnt="1">
        <dgm:presLayoutVars>
          <dgm:bulletEnabled val="1"/>
        </dgm:presLayoutVars>
      </dgm:prSet>
      <dgm:spPr/>
    </dgm:pt>
    <dgm:pt modelId="{254B44D3-9F78-4A4E-847C-C23C3875DCA8}" type="pres">
      <dgm:prSet presAssocID="{CDF28446-B8DB-41E4-BA86-834633CAA2E3}" presName="item1" presStyleLbl="node1" presStyleIdx="0" presStyleCnt="3">
        <dgm:presLayoutVars>
          <dgm:bulletEnabled val="1"/>
        </dgm:presLayoutVars>
      </dgm:prSet>
      <dgm:spPr/>
    </dgm:pt>
    <dgm:pt modelId="{89B17FDB-A8C6-443E-97D5-C3B303824954}" type="pres">
      <dgm:prSet presAssocID="{E06FC7F1-5365-4A28-85B9-778EFBF6E6BF}" presName="item2" presStyleLbl="node1" presStyleIdx="1" presStyleCnt="3">
        <dgm:presLayoutVars>
          <dgm:bulletEnabled val="1"/>
        </dgm:presLayoutVars>
      </dgm:prSet>
      <dgm:spPr/>
    </dgm:pt>
    <dgm:pt modelId="{6644124E-7ADB-4DAC-98E4-7A47C0349279}" type="pres">
      <dgm:prSet presAssocID="{CF29F7F9-6362-414B-A7F5-40FFBD7DD4F0}" presName="item3" presStyleLbl="node1" presStyleIdx="2" presStyleCnt="3">
        <dgm:presLayoutVars>
          <dgm:bulletEnabled val="1"/>
        </dgm:presLayoutVars>
      </dgm:prSet>
      <dgm:spPr/>
    </dgm:pt>
    <dgm:pt modelId="{C02AC5F6-87F9-47C7-9BCC-86139CB8EEC9}" type="pres">
      <dgm:prSet presAssocID="{F458AD4D-19B2-4753-9F64-CD89B1230D92}" presName="funnel" presStyleLbl="trAlignAcc1" presStyleIdx="0" presStyleCnt="1" custLinFactNeighborX="982" custLinFactNeighborY="474"/>
      <dgm:spPr/>
    </dgm:pt>
  </dgm:ptLst>
  <dgm:cxnLst>
    <dgm:cxn modelId="{65837122-8C5A-4D07-B2CF-DB5D0BE73DE0}" type="presOf" srcId="{A16E9905-DC70-4AE3-9629-134295FD290F}" destId="{6644124E-7ADB-4DAC-98E4-7A47C0349279}" srcOrd="0" destOrd="0" presId="urn:microsoft.com/office/officeart/2005/8/layout/funnel1"/>
    <dgm:cxn modelId="{1A8E3129-659A-492E-B13B-8DAD5F5DB721}" type="presOf" srcId="{F458AD4D-19B2-4753-9F64-CD89B1230D92}" destId="{27481EEA-63FD-4A53-B814-69BA6D7C5EED}" srcOrd="0" destOrd="0" presId="urn:microsoft.com/office/officeart/2005/8/layout/funnel1"/>
    <dgm:cxn modelId="{AF58542A-0D24-4C15-868B-63B6A718CCC8}" srcId="{F458AD4D-19B2-4753-9F64-CD89B1230D92}" destId="{E06FC7F1-5365-4A28-85B9-778EFBF6E6BF}" srcOrd="2" destOrd="0" parTransId="{D736E0C1-CF37-4327-9B18-C466802C244D}" sibTransId="{4F148380-8908-47F1-9591-118F3805289C}"/>
    <dgm:cxn modelId="{8E6D00FC-C82E-46EE-BBCE-C04D650FA64A}" srcId="{F458AD4D-19B2-4753-9F64-CD89B1230D92}" destId="{A16E9905-DC70-4AE3-9629-134295FD290F}" srcOrd="0" destOrd="0" parTransId="{33B274B4-AB79-4B80-918A-EE3AEA5F337F}" sibTransId="{5E6B8932-E24F-4562-9AB6-5FF6CFB4B607}"/>
    <dgm:cxn modelId="{216C80A8-2260-440A-A366-4FAF2E063DDE}" srcId="{F458AD4D-19B2-4753-9F64-CD89B1230D92}" destId="{CDF28446-B8DB-41E4-BA86-834633CAA2E3}" srcOrd="1" destOrd="0" parTransId="{185E4548-5826-4651-8C4B-B5DAE36C295E}" sibTransId="{B86BE890-C384-4BBB-BEE4-F35EE1486BF8}"/>
    <dgm:cxn modelId="{78F512FD-B8E6-4D25-914A-941BB166BBA9}" type="presOf" srcId="{E06FC7F1-5365-4A28-85B9-778EFBF6E6BF}" destId="{254B44D3-9F78-4A4E-847C-C23C3875DCA8}" srcOrd="0" destOrd="0" presId="urn:microsoft.com/office/officeart/2005/8/layout/funnel1"/>
    <dgm:cxn modelId="{21FC9C4C-E39D-4D11-AF16-03302DD46E8F}" type="presOf" srcId="{CF29F7F9-6362-414B-A7F5-40FFBD7DD4F0}" destId="{BB374B6B-F467-44FD-920E-249886661829}" srcOrd="0" destOrd="0" presId="urn:microsoft.com/office/officeart/2005/8/layout/funnel1"/>
    <dgm:cxn modelId="{59AD77E4-5ACC-42E1-85AA-77B2931C8956}" srcId="{F458AD4D-19B2-4753-9F64-CD89B1230D92}" destId="{CF29F7F9-6362-414B-A7F5-40FFBD7DD4F0}" srcOrd="3" destOrd="0" parTransId="{73BA3D0C-CBF2-479D-B3C2-8AFC0C6B7BAA}" sibTransId="{68D65A85-4384-4766-9CC6-6928AE9A82D9}"/>
    <dgm:cxn modelId="{4989F8B3-53CF-4DB8-AF84-75936832E5B7}" type="presOf" srcId="{CDF28446-B8DB-41E4-BA86-834633CAA2E3}" destId="{89B17FDB-A8C6-443E-97D5-C3B303824954}" srcOrd="0" destOrd="0" presId="urn:microsoft.com/office/officeart/2005/8/layout/funnel1"/>
    <dgm:cxn modelId="{456D1914-D244-4E3E-B983-2B3FBA9170D4}" type="presParOf" srcId="{27481EEA-63FD-4A53-B814-69BA6D7C5EED}" destId="{2023811F-EB73-4EA4-A034-1C15CB71A929}" srcOrd="0" destOrd="0" presId="urn:microsoft.com/office/officeart/2005/8/layout/funnel1"/>
    <dgm:cxn modelId="{707C36FC-CED1-45E3-AE9B-3E05C966F7A3}" type="presParOf" srcId="{27481EEA-63FD-4A53-B814-69BA6D7C5EED}" destId="{0A47EF8D-4CD0-4D80-86AD-D4C582E745DD}" srcOrd="1" destOrd="0" presId="urn:microsoft.com/office/officeart/2005/8/layout/funnel1"/>
    <dgm:cxn modelId="{2E6FA431-9605-412A-B049-E1CF6D0190B4}" type="presParOf" srcId="{27481EEA-63FD-4A53-B814-69BA6D7C5EED}" destId="{BB374B6B-F467-44FD-920E-249886661829}" srcOrd="2" destOrd="0" presId="urn:microsoft.com/office/officeart/2005/8/layout/funnel1"/>
    <dgm:cxn modelId="{4D3D8457-3A8B-4C3A-ACEB-9126A17176D3}" type="presParOf" srcId="{27481EEA-63FD-4A53-B814-69BA6D7C5EED}" destId="{254B44D3-9F78-4A4E-847C-C23C3875DCA8}" srcOrd="3" destOrd="0" presId="urn:microsoft.com/office/officeart/2005/8/layout/funnel1"/>
    <dgm:cxn modelId="{9070D329-26E2-4151-9D47-F23E7A4D9239}" type="presParOf" srcId="{27481EEA-63FD-4A53-B814-69BA6D7C5EED}" destId="{89B17FDB-A8C6-443E-97D5-C3B303824954}" srcOrd="4" destOrd="0" presId="urn:microsoft.com/office/officeart/2005/8/layout/funnel1"/>
    <dgm:cxn modelId="{92F724A8-B066-44B1-B0B8-FE9E0C9EC473}" type="presParOf" srcId="{27481EEA-63FD-4A53-B814-69BA6D7C5EED}" destId="{6644124E-7ADB-4DAC-98E4-7A47C0349279}" srcOrd="5" destOrd="0" presId="urn:microsoft.com/office/officeart/2005/8/layout/funnel1"/>
    <dgm:cxn modelId="{0C10AAD6-5862-4854-9F27-1C1D82E6B8BA}" type="presParOf" srcId="{27481EEA-63FD-4A53-B814-69BA6D7C5EED}" destId="{C02AC5F6-87F9-47C7-9BCC-86139CB8EEC9}"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A66BD6-2C3B-4509-9ED3-A964779B2C7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355C1E0-4B28-4133-A6A1-99BE60486B56}">
      <dgm:prSet phldrT="[Text]"/>
      <dgm:spPr/>
      <dgm:t>
        <a:bodyPr/>
        <a:lstStyle/>
        <a:p>
          <a:r>
            <a:rPr lang="en-CA" dirty="0"/>
            <a:t>Raw unformatted data </a:t>
          </a:r>
          <a:endParaRPr lang="en-US" dirty="0"/>
        </a:p>
      </dgm:t>
    </dgm:pt>
    <dgm:pt modelId="{DDB78E15-9A1F-49E8-91F4-C8EFC7FE0D68}" type="parTrans" cxnId="{115D7943-0160-4F8D-8F07-B513276D59C1}">
      <dgm:prSet/>
      <dgm:spPr/>
      <dgm:t>
        <a:bodyPr/>
        <a:lstStyle/>
        <a:p>
          <a:endParaRPr lang="en-US"/>
        </a:p>
      </dgm:t>
    </dgm:pt>
    <dgm:pt modelId="{CBD608E0-C235-4C0D-8299-010614027AD9}" type="sibTrans" cxnId="{115D7943-0160-4F8D-8F07-B513276D59C1}">
      <dgm:prSet/>
      <dgm:spPr/>
      <dgm:t>
        <a:bodyPr/>
        <a:lstStyle/>
        <a:p>
          <a:endParaRPr lang="en-US"/>
        </a:p>
      </dgm:t>
    </dgm:pt>
    <dgm:pt modelId="{7E17A631-1861-4857-9FD4-213844732C35}">
      <dgm:prSet phldrT="[Text]"/>
      <dgm:spPr/>
      <dgm:t>
        <a:bodyPr/>
        <a:lstStyle/>
        <a:p>
          <a:r>
            <a:rPr lang="en-CA" dirty="0"/>
            <a:t>Structured and suitable data for analysis</a:t>
          </a:r>
          <a:endParaRPr lang="en-US" dirty="0"/>
        </a:p>
      </dgm:t>
    </dgm:pt>
    <dgm:pt modelId="{B0228B06-AD09-4ADD-8276-C2F949A27300}" type="parTrans" cxnId="{549C73B9-E788-4D60-ACCA-EE827EA69B69}">
      <dgm:prSet/>
      <dgm:spPr/>
      <dgm:t>
        <a:bodyPr/>
        <a:lstStyle/>
        <a:p>
          <a:endParaRPr lang="en-US"/>
        </a:p>
      </dgm:t>
    </dgm:pt>
    <dgm:pt modelId="{5650D2BC-4CBF-45E7-B921-72E160E82CCD}" type="sibTrans" cxnId="{549C73B9-E788-4D60-ACCA-EE827EA69B69}">
      <dgm:prSet/>
      <dgm:spPr/>
      <dgm:t>
        <a:bodyPr/>
        <a:lstStyle/>
        <a:p>
          <a:endParaRPr lang="en-US"/>
        </a:p>
      </dgm:t>
    </dgm:pt>
    <dgm:pt modelId="{55590E6F-0D1D-42DA-A4F1-B3DE3B856E5C}">
      <dgm:prSet phldrT="[Text]">
        <dgm:style>
          <a:lnRef idx="2">
            <a:schemeClr val="accent1"/>
          </a:lnRef>
          <a:fillRef idx="1">
            <a:schemeClr val="lt1"/>
          </a:fillRef>
          <a:effectRef idx="0">
            <a:schemeClr val="accent1"/>
          </a:effectRef>
          <a:fontRef idx="minor">
            <a:schemeClr val="dk1"/>
          </a:fontRef>
        </dgm:style>
      </dgm:prSet>
      <dgm:spPr/>
      <dgm:t>
        <a:bodyPr/>
        <a:lstStyle/>
        <a:p>
          <a:r>
            <a:rPr lang="en-CA" b="1" dirty="0"/>
            <a:t>Technical challenge </a:t>
          </a:r>
          <a:endParaRPr lang="en-US" dirty="0"/>
        </a:p>
      </dgm:t>
    </dgm:pt>
    <dgm:pt modelId="{6C1A4A69-ADAA-4D4B-B5C8-343CACFA26F3}" type="parTrans" cxnId="{3580C2A7-3189-4244-BF63-1AE09362FF64}">
      <dgm:prSet/>
      <dgm:spPr/>
      <dgm:t>
        <a:bodyPr/>
        <a:lstStyle/>
        <a:p>
          <a:endParaRPr lang="en-US"/>
        </a:p>
      </dgm:t>
    </dgm:pt>
    <dgm:pt modelId="{2E3FA932-9F17-4B24-AFAD-474978901C63}" type="sibTrans" cxnId="{3580C2A7-3189-4244-BF63-1AE09362FF64}">
      <dgm:prSet/>
      <dgm:spPr/>
      <dgm:t>
        <a:bodyPr/>
        <a:lstStyle/>
        <a:p>
          <a:endParaRPr lang="en-US"/>
        </a:p>
      </dgm:t>
    </dgm:pt>
    <dgm:pt modelId="{E3193965-F6AC-4554-AE74-3DB2D1112835}" type="pres">
      <dgm:prSet presAssocID="{1CA66BD6-2C3B-4509-9ED3-A964779B2C79}" presName="rootnode" presStyleCnt="0">
        <dgm:presLayoutVars>
          <dgm:chMax/>
          <dgm:chPref/>
          <dgm:dir/>
          <dgm:animLvl val="lvl"/>
        </dgm:presLayoutVars>
      </dgm:prSet>
      <dgm:spPr/>
    </dgm:pt>
    <dgm:pt modelId="{9CCFE4E9-4251-4B29-B3C0-6C30EDDCE05B}" type="pres">
      <dgm:prSet presAssocID="{E355C1E0-4B28-4133-A6A1-99BE60486B56}" presName="composite" presStyleCnt="0"/>
      <dgm:spPr/>
    </dgm:pt>
    <dgm:pt modelId="{DDF59914-8FC2-4AE3-8D0C-6DB475EF7305}" type="pres">
      <dgm:prSet presAssocID="{E355C1E0-4B28-4133-A6A1-99BE60486B56}" presName="bentUpArrow1" presStyleLbl="alignImgPlace1" presStyleIdx="0" presStyleCnt="2"/>
      <dgm:spPr/>
    </dgm:pt>
    <dgm:pt modelId="{11D0CAC8-3CA0-401C-A7A8-DA62161081FF}" type="pres">
      <dgm:prSet presAssocID="{E355C1E0-4B28-4133-A6A1-99BE60486B56}" presName="ParentText" presStyleLbl="node1" presStyleIdx="0" presStyleCnt="3" custScaleX="295430" custScaleY="59250" custLinFactNeighborX="-6288" custLinFactNeighborY="14496">
        <dgm:presLayoutVars>
          <dgm:chMax val="1"/>
          <dgm:chPref val="1"/>
          <dgm:bulletEnabled val="1"/>
        </dgm:presLayoutVars>
      </dgm:prSet>
      <dgm:spPr/>
    </dgm:pt>
    <dgm:pt modelId="{EB5DC2FB-4A07-4F71-A5B8-C5C3AE8E5E3F}" type="pres">
      <dgm:prSet presAssocID="{E355C1E0-4B28-4133-A6A1-99BE60486B56}" presName="ChildText" presStyleLbl="revTx" presStyleIdx="0" presStyleCnt="2">
        <dgm:presLayoutVars>
          <dgm:chMax val="0"/>
          <dgm:chPref val="0"/>
          <dgm:bulletEnabled val="1"/>
        </dgm:presLayoutVars>
      </dgm:prSet>
      <dgm:spPr/>
    </dgm:pt>
    <dgm:pt modelId="{69F9B232-38AF-4EFF-8D46-22C32B217AA2}" type="pres">
      <dgm:prSet presAssocID="{CBD608E0-C235-4C0D-8299-010614027AD9}" presName="sibTrans" presStyleCnt="0"/>
      <dgm:spPr/>
    </dgm:pt>
    <dgm:pt modelId="{F6B61071-9B51-422D-AE77-CD54C88574B8}" type="pres">
      <dgm:prSet presAssocID="{7E17A631-1861-4857-9FD4-213844732C35}" presName="composite" presStyleCnt="0"/>
      <dgm:spPr/>
    </dgm:pt>
    <dgm:pt modelId="{4111407F-320C-4BE7-A97D-6154C2E6AB69}" type="pres">
      <dgm:prSet presAssocID="{7E17A631-1861-4857-9FD4-213844732C35}" presName="bentUpArrow1" presStyleLbl="alignImgPlace1" presStyleIdx="1" presStyleCnt="2"/>
      <dgm:spPr/>
    </dgm:pt>
    <dgm:pt modelId="{1FCEFB06-E14B-4C30-8D8C-DE18D983817E}" type="pres">
      <dgm:prSet presAssocID="{7E17A631-1861-4857-9FD4-213844732C35}" presName="ParentText" presStyleLbl="node1" presStyleIdx="1" presStyleCnt="3" custScaleX="219934" custScaleY="58307" custLinFactNeighborX="38932" custLinFactNeighborY="12234">
        <dgm:presLayoutVars>
          <dgm:chMax val="1"/>
          <dgm:chPref val="1"/>
          <dgm:bulletEnabled val="1"/>
        </dgm:presLayoutVars>
      </dgm:prSet>
      <dgm:spPr/>
    </dgm:pt>
    <dgm:pt modelId="{A2F2C43D-72CB-4B57-8FF3-17343006D86D}" type="pres">
      <dgm:prSet presAssocID="{7E17A631-1861-4857-9FD4-213844732C35}" presName="ChildText" presStyleLbl="revTx" presStyleIdx="1" presStyleCnt="2">
        <dgm:presLayoutVars>
          <dgm:chMax val="0"/>
          <dgm:chPref val="0"/>
          <dgm:bulletEnabled val="1"/>
        </dgm:presLayoutVars>
      </dgm:prSet>
      <dgm:spPr/>
    </dgm:pt>
    <dgm:pt modelId="{2E3D8660-0BA4-4E5F-B66A-1D57680A414A}" type="pres">
      <dgm:prSet presAssocID="{5650D2BC-4CBF-45E7-B921-72E160E82CCD}" presName="sibTrans" presStyleCnt="0"/>
      <dgm:spPr/>
    </dgm:pt>
    <dgm:pt modelId="{7C34390F-3F19-43E3-A2D2-2CBEE1433DA1}" type="pres">
      <dgm:prSet presAssocID="{55590E6F-0D1D-42DA-A4F1-B3DE3B856E5C}" presName="composite" presStyleCnt="0"/>
      <dgm:spPr/>
    </dgm:pt>
    <dgm:pt modelId="{FAE558AF-C267-4445-A817-22D7DDD0BFAB}" type="pres">
      <dgm:prSet presAssocID="{55590E6F-0D1D-42DA-A4F1-B3DE3B856E5C}" presName="ParentText" presStyleLbl="node1" presStyleIdx="2" presStyleCnt="3">
        <dgm:presLayoutVars>
          <dgm:chMax val="1"/>
          <dgm:chPref val="1"/>
          <dgm:bulletEnabled val="1"/>
        </dgm:presLayoutVars>
      </dgm:prSet>
      <dgm:spPr/>
    </dgm:pt>
  </dgm:ptLst>
  <dgm:cxnLst>
    <dgm:cxn modelId="{95DCACE5-C7A0-4E47-9981-5BAB56D475CB}" type="presOf" srcId="{1CA66BD6-2C3B-4509-9ED3-A964779B2C79}" destId="{E3193965-F6AC-4554-AE74-3DB2D1112835}" srcOrd="0" destOrd="0" presId="urn:microsoft.com/office/officeart/2005/8/layout/StepDownProcess"/>
    <dgm:cxn modelId="{115D7943-0160-4F8D-8F07-B513276D59C1}" srcId="{1CA66BD6-2C3B-4509-9ED3-A964779B2C79}" destId="{E355C1E0-4B28-4133-A6A1-99BE60486B56}" srcOrd="0" destOrd="0" parTransId="{DDB78E15-9A1F-49E8-91F4-C8EFC7FE0D68}" sibTransId="{CBD608E0-C235-4C0D-8299-010614027AD9}"/>
    <dgm:cxn modelId="{121E165E-94E1-4681-A302-071353B8506B}" type="presOf" srcId="{55590E6F-0D1D-42DA-A4F1-B3DE3B856E5C}" destId="{FAE558AF-C267-4445-A817-22D7DDD0BFAB}" srcOrd="0" destOrd="0" presId="urn:microsoft.com/office/officeart/2005/8/layout/StepDownProcess"/>
    <dgm:cxn modelId="{1414D619-812B-42AC-8092-FEBFCA833F6D}" type="presOf" srcId="{7E17A631-1861-4857-9FD4-213844732C35}" destId="{1FCEFB06-E14B-4C30-8D8C-DE18D983817E}" srcOrd="0" destOrd="0" presId="urn:microsoft.com/office/officeart/2005/8/layout/StepDownProcess"/>
    <dgm:cxn modelId="{549C73B9-E788-4D60-ACCA-EE827EA69B69}" srcId="{1CA66BD6-2C3B-4509-9ED3-A964779B2C79}" destId="{7E17A631-1861-4857-9FD4-213844732C35}" srcOrd="1" destOrd="0" parTransId="{B0228B06-AD09-4ADD-8276-C2F949A27300}" sibTransId="{5650D2BC-4CBF-45E7-B921-72E160E82CCD}"/>
    <dgm:cxn modelId="{3580C2A7-3189-4244-BF63-1AE09362FF64}" srcId="{1CA66BD6-2C3B-4509-9ED3-A964779B2C79}" destId="{55590E6F-0D1D-42DA-A4F1-B3DE3B856E5C}" srcOrd="2" destOrd="0" parTransId="{6C1A4A69-ADAA-4D4B-B5C8-343CACFA26F3}" sibTransId="{2E3FA932-9F17-4B24-AFAD-474978901C63}"/>
    <dgm:cxn modelId="{18FD6213-C5AB-4870-A6E9-883E99BFA368}" type="presOf" srcId="{E355C1E0-4B28-4133-A6A1-99BE60486B56}" destId="{11D0CAC8-3CA0-401C-A7A8-DA62161081FF}" srcOrd="0" destOrd="0" presId="urn:microsoft.com/office/officeart/2005/8/layout/StepDownProcess"/>
    <dgm:cxn modelId="{56B8FE89-F552-403B-9D02-D417910BBF20}" type="presParOf" srcId="{E3193965-F6AC-4554-AE74-3DB2D1112835}" destId="{9CCFE4E9-4251-4B29-B3C0-6C30EDDCE05B}" srcOrd="0" destOrd="0" presId="urn:microsoft.com/office/officeart/2005/8/layout/StepDownProcess"/>
    <dgm:cxn modelId="{A2B0C57F-A487-401A-B206-2C2009802316}" type="presParOf" srcId="{9CCFE4E9-4251-4B29-B3C0-6C30EDDCE05B}" destId="{DDF59914-8FC2-4AE3-8D0C-6DB475EF7305}" srcOrd="0" destOrd="0" presId="urn:microsoft.com/office/officeart/2005/8/layout/StepDownProcess"/>
    <dgm:cxn modelId="{19EB5111-4F56-4EA4-AAD3-B2CA9D31A208}" type="presParOf" srcId="{9CCFE4E9-4251-4B29-B3C0-6C30EDDCE05B}" destId="{11D0CAC8-3CA0-401C-A7A8-DA62161081FF}" srcOrd="1" destOrd="0" presId="urn:microsoft.com/office/officeart/2005/8/layout/StepDownProcess"/>
    <dgm:cxn modelId="{2420D53E-9646-4A7E-89A7-4C6415497A0F}" type="presParOf" srcId="{9CCFE4E9-4251-4B29-B3C0-6C30EDDCE05B}" destId="{EB5DC2FB-4A07-4F71-A5B8-C5C3AE8E5E3F}" srcOrd="2" destOrd="0" presId="urn:microsoft.com/office/officeart/2005/8/layout/StepDownProcess"/>
    <dgm:cxn modelId="{E9B24F91-FF8D-423C-9E1E-33D38E82BB98}" type="presParOf" srcId="{E3193965-F6AC-4554-AE74-3DB2D1112835}" destId="{69F9B232-38AF-4EFF-8D46-22C32B217AA2}" srcOrd="1" destOrd="0" presId="urn:microsoft.com/office/officeart/2005/8/layout/StepDownProcess"/>
    <dgm:cxn modelId="{020039B3-06DA-4428-9A59-4CFB5F11092F}" type="presParOf" srcId="{E3193965-F6AC-4554-AE74-3DB2D1112835}" destId="{F6B61071-9B51-422D-AE77-CD54C88574B8}" srcOrd="2" destOrd="0" presId="urn:microsoft.com/office/officeart/2005/8/layout/StepDownProcess"/>
    <dgm:cxn modelId="{04A29021-91BD-4409-B84E-4D41AB6F35DD}" type="presParOf" srcId="{F6B61071-9B51-422D-AE77-CD54C88574B8}" destId="{4111407F-320C-4BE7-A97D-6154C2E6AB69}" srcOrd="0" destOrd="0" presId="urn:microsoft.com/office/officeart/2005/8/layout/StepDownProcess"/>
    <dgm:cxn modelId="{B8735D30-B84E-43D2-8720-AC8615FB453C}" type="presParOf" srcId="{F6B61071-9B51-422D-AE77-CD54C88574B8}" destId="{1FCEFB06-E14B-4C30-8D8C-DE18D983817E}" srcOrd="1" destOrd="0" presId="urn:microsoft.com/office/officeart/2005/8/layout/StepDownProcess"/>
    <dgm:cxn modelId="{3BD90B67-6FCC-4D95-A25A-86AE2A9FC775}" type="presParOf" srcId="{F6B61071-9B51-422D-AE77-CD54C88574B8}" destId="{A2F2C43D-72CB-4B57-8FF3-17343006D86D}" srcOrd="2" destOrd="0" presId="urn:microsoft.com/office/officeart/2005/8/layout/StepDownProcess"/>
    <dgm:cxn modelId="{879C9845-AE68-476B-B8C3-DEDF83D64E0D}" type="presParOf" srcId="{E3193965-F6AC-4554-AE74-3DB2D1112835}" destId="{2E3D8660-0BA4-4E5F-B66A-1D57680A414A}" srcOrd="3" destOrd="0" presId="urn:microsoft.com/office/officeart/2005/8/layout/StepDownProcess"/>
    <dgm:cxn modelId="{FD0FBE1B-A80B-4FFC-BDB9-FA785F654F88}" type="presParOf" srcId="{E3193965-F6AC-4554-AE74-3DB2D1112835}" destId="{7C34390F-3F19-43E3-A2D2-2CBEE1433DA1}" srcOrd="4" destOrd="0" presId="urn:microsoft.com/office/officeart/2005/8/layout/StepDownProcess"/>
    <dgm:cxn modelId="{C0F1906C-D68C-411B-8613-0B3DFE32D380}" type="presParOf" srcId="{7C34390F-3F19-43E3-A2D2-2CBEE1433DA1}" destId="{FAE558AF-C267-4445-A817-22D7DDD0BFAB}" srcOrd="0"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A66BD6-2C3B-4509-9ED3-A964779B2C7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355C1E0-4B28-4133-A6A1-99BE60486B56}">
      <dgm:prSet phldrT="[Text]"/>
      <dgm:spPr/>
      <dgm:t>
        <a:bodyPr/>
        <a:lstStyle/>
        <a:p>
          <a:r>
            <a:rPr lang="en-CA" dirty="0">
              <a:latin typeface="+mj-lt"/>
            </a:rPr>
            <a:t>Increasing </a:t>
          </a:r>
          <a:r>
            <a:rPr lang="en-CA" b="1" dirty="0">
              <a:latin typeface="+mj-lt"/>
            </a:rPr>
            <a:t>numbers of cores </a:t>
          </a:r>
          <a:r>
            <a:rPr lang="en-CA" dirty="0"/>
            <a:t> </a:t>
          </a:r>
          <a:endParaRPr lang="en-US" dirty="0"/>
        </a:p>
      </dgm:t>
    </dgm:pt>
    <dgm:pt modelId="{DDB78E15-9A1F-49E8-91F4-C8EFC7FE0D68}" type="parTrans" cxnId="{115D7943-0160-4F8D-8F07-B513276D59C1}">
      <dgm:prSet/>
      <dgm:spPr/>
      <dgm:t>
        <a:bodyPr/>
        <a:lstStyle/>
        <a:p>
          <a:endParaRPr lang="en-US"/>
        </a:p>
      </dgm:t>
    </dgm:pt>
    <dgm:pt modelId="{CBD608E0-C235-4C0D-8299-010614027AD9}" type="sibTrans" cxnId="{115D7943-0160-4F8D-8F07-B513276D59C1}">
      <dgm:prSet/>
      <dgm:spPr/>
      <dgm:t>
        <a:bodyPr/>
        <a:lstStyle/>
        <a:p>
          <a:endParaRPr lang="en-US"/>
        </a:p>
      </dgm:t>
    </dgm:pt>
    <dgm:pt modelId="{7E17A631-1861-4857-9FD4-213844732C35}">
      <dgm:prSet phldrT="[Text]"/>
      <dgm:spPr/>
      <dgm:t>
        <a:bodyPr/>
        <a:lstStyle/>
        <a:p>
          <a:r>
            <a:rPr lang="en-CA" dirty="0">
              <a:latin typeface="+mj-lt"/>
            </a:rPr>
            <a:t>Parallelism within a single node</a:t>
          </a:r>
          <a:endParaRPr lang="en-US" dirty="0"/>
        </a:p>
      </dgm:t>
    </dgm:pt>
    <dgm:pt modelId="{B0228B06-AD09-4ADD-8276-C2F949A27300}" type="parTrans" cxnId="{549C73B9-E788-4D60-ACCA-EE827EA69B69}">
      <dgm:prSet/>
      <dgm:spPr/>
      <dgm:t>
        <a:bodyPr/>
        <a:lstStyle/>
        <a:p>
          <a:endParaRPr lang="en-US"/>
        </a:p>
      </dgm:t>
    </dgm:pt>
    <dgm:pt modelId="{5650D2BC-4CBF-45E7-B921-72E160E82CCD}" type="sibTrans" cxnId="{549C73B9-E788-4D60-ACCA-EE827EA69B69}">
      <dgm:prSet/>
      <dgm:spPr/>
      <dgm:t>
        <a:bodyPr/>
        <a:lstStyle/>
        <a:p>
          <a:endParaRPr lang="en-US"/>
        </a:p>
      </dgm:t>
    </dgm:pt>
    <dgm:pt modelId="{55590E6F-0D1D-42DA-A4F1-B3DE3B856E5C}">
      <dgm:prSet phldrT="[Text]" custT="1">
        <dgm:style>
          <a:lnRef idx="2">
            <a:schemeClr val="accent1"/>
          </a:lnRef>
          <a:fillRef idx="1">
            <a:schemeClr val="lt1"/>
          </a:fillRef>
          <a:effectRef idx="0">
            <a:schemeClr val="accent1"/>
          </a:effectRef>
          <a:fontRef idx="minor">
            <a:schemeClr val="dk1"/>
          </a:fontRef>
        </dgm:style>
      </dgm:prSet>
      <dgm:spPr/>
      <dgm:t>
        <a:bodyPr/>
        <a:lstStyle/>
        <a:p>
          <a:r>
            <a:rPr lang="en-CA" sz="1900" dirty="0">
              <a:latin typeface="+mj-lt"/>
            </a:rPr>
            <a:t>Parallel data processing techniques that were applied in the past for processing data across nodes </a:t>
          </a:r>
          <a:r>
            <a:rPr lang="en-CA" sz="2000" b="1" dirty="0">
              <a:latin typeface="+mj-lt"/>
            </a:rPr>
            <a:t>don’t directly apply</a:t>
          </a:r>
          <a:r>
            <a:rPr lang="en-CA" sz="1900" dirty="0">
              <a:latin typeface="+mj-lt"/>
            </a:rPr>
            <a:t> for intra-node parallelism</a:t>
          </a:r>
          <a:endParaRPr lang="en-US" sz="1900" dirty="0"/>
        </a:p>
      </dgm:t>
    </dgm:pt>
    <dgm:pt modelId="{6C1A4A69-ADAA-4D4B-B5C8-343CACFA26F3}" type="parTrans" cxnId="{3580C2A7-3189-4244-BF63-1AE09362FF64}">
      <dgm:prSet/>
      <dgm:spPr/>
      <dgm:t>
        <a:bodyPr/>
        <a:lstStyle/>
        <a:p>
          <a:endParaRPr lang="en-US"/>
        </a:p>
      </dgm:t>
    </dgm:pt>
    <dgm:pt modelId="{2E3FA932-9F17-4B24-AFAD-474978901C63}" type="sibTrans" cxnId="{3580C2A7-3189-4244-BF63-1AE09362FF64}">
      <dgm:prSet/>
      <dgm:spPr/>
      <dgm:t>
        <a:bodyPr/>
        <a:lstStyle/>
        <a:p>
          <a:endParaRPr lang="en-US"/>
        </a:p>
      </dgm:t>
    </dgm:pt>
    <dgm:pt modelId="{E3193965-F6AC-4554-AE74-3DB2D1112835}" type="pres">
      <dgm:prSet presAssocID="{1CA66BD6-2C3B-4509-9ED3-A964779B2C79}" presName="rootnode" presStyleCnt="0">
        <dgm:presLayoutVars>
          <dgm:chMax/>
          <dgm:chPref/>
          <dgm:dir/>
          <dgm:animLvl val="lvl"/>
        </dgm:presLayoutVars>
      </dgm:prSet>
      <dgm:spPr/>
    </dgm:pt>
    <dgm:pt modelId="{9CCFE4E9-4251-4B29-B3C0-6C30EDDCE05B}" type="pres">
      <dgm:prSet presAssocID="{E355C1E0-4B28-4133-A6A1-99BE60486B56}" presName="composite" presStyleCnt="0"/>
      <dgm:spPr/>
    </dgm:pt>
    <dgm:pt modelId="{DDF59914-8FC2-4AE3-8D0C-6DB475EF7305}" type="pres">
      <dgm:prSet presAssocID="{E355C1E0-4B28-4133-A6A1-99BE60486B56}" presName="bentUpArrow1" presStyleLbl="alignImgPlace1" presStyleIdx="0" presStyleCnt="2" custScaleX="78467" custScaleY="61666" custLinFactNeighborX="8281" custLinFactNeighborY="-67557"/>
      <dgm:spPr/>
    </dgm:pt>
    <dgm:pt modelId="{11D0CAC8-3CA0-401C-A7A8-DA62161081FF}" type="pres">
      <dgm:prSet presAssocID="{E355C1E0-4B28-4133-A6A1-99BE60486B56}" presName="ParentText" presStyleLbl="node1" presStyleIdx="0" presStyleCnt="3" custScaleX="154178" custScaleY="35353" custLinFactNeighborX="-32" custLinFactNeighborY="-8792">
        <dgm:presLayoutVars>
          <dgm:chMax val="1"/>
          <dgm:chPref val="1"/>
          <dgm:bulletEnabled val="1"/>
        </dgm:presLayoutVars>
      </dgm:prSet>
      <dgm:spPr/>
    </dgm:pt>
    <dgm:pt modelId="{EB5DC2FB-4A07-4F71-A5B8-C5C3AE8E5E3F}" type="pres">
      <dgm:prSet presAssocID="{E355C1E0-4B28-4133-A6A1-99BE60486B56}" presName="ChildText" presStyleLbl="revTx" presStyleIdx="0" presStyleCnt="2">
        <dgm:presLayoutVars>
          <dgm:chMax val="0"/>
          <dgm:chPref val="0"/>
          <dgm:bulletEnabled val="1"/>
        </dgm:presLayoutVars>
      </dgm:prSet>
      <dgm:spPr/>
    </dgm:pt>
    <dgm:pt modelId="{69F9B232-38AF-4EFF-8D46-22C32B217AA2}" type="pres">
      <dgm:prSet presAssocID="{CBD608E0-C235-4C0D-8299-010614027AD9}" presName="sibTrans" presStyleCnt="0"/>
      <dgm:spPr/>
    </dgm:pt>
    <dgm:pt modelId="{F6B61071-9B51-422D-AE77-CD54C88574B8}" type="pres">
      <dgm:prSet presAssocID="{7E17A631-1861-4857-9FD4-213844732C35}" presName="composite" presStyleCnt="0"/>
      <dgm:spPr/>
    </dgm:pt>
    <dgm:pt modelId="{4111407F-320C-4BE7-A97D-6154C2E6AB69}" type="pres">
      <dgm:prSet presAssocID="{7E17A631-1861-4857-9FD4-213844732C35}" presName="bentUpArrow1" presStyleLbl="alignImgPlace1" presStyleIdx="1" presStyleCnt="2" custScaleX="61384" custScaleY="72923" custLinFactNeighborX="-41625" custLinFactNeighborY="-94583"/>
      <dgm:spPr/>
    </dgm:pt>
    <dgm:pt modelId="{1FCEFB06-E14B-4C30-8D8C-DE18D983817E}" type="pres">
      <dgm:prSet presAssocID="{7E17A631-1861-4857-9FD4-213844732C35}" presName="ParentText" presStyleLbl="node1" presStyleIdx="1" presStyleCnt="3" custScaleX="172549" custScaleY="30672" custLinFactNeighborX="7043" custLinFactNeighborY="-42177">
        <dgm:presLayoutVars>
          <dgm:chMax val="1"/>
          <dgm:chPref val="1"/>
          <dgm:bulletEnabled val="1"/>
        </dgm:presLayoutVars>
      </dgm:prSet>
      <dgm:spPr/>
    </dgm:pt>
    <dgm:pt modelId="{A2F2C43D-72CB-4B57-8FF3-17343006D86D}" type="pres">
      <dgm:prSet presAssocID="{7E17A631-1861-4857-9FD4-213844732C35}" presName="ChildText" presStyleLbl="revTx" presStyleIdx="1" presStyleCnt="2">
        <dgm:presLayoutVars>
          <dgm:chMax val="0"/>
          <dgm:chPref val="0"/>
          <dgm:bulletEnabled val="1"/>
        </dgm:presLayoutVars>
      </dgm:prSet>
      <dgm:spPr/>
    </dgm:pt>
    <dgm:pt modelId="{2E3D8660-0BA4-4E5F-B66A-1D57680A414A}" type="pres">
      <dgm:prSet presAssocID="{5650D2BC-4CBF-45E7-B921-72E160E82CCD}" presName="sibTrans" presStyleCnt="0"/>
      <dgm:spPr/>
    </dgm:pt>
    <dgm:pt modelId="{7C34390F-3F19-43E3-A2D2-2CBEE1433DA1}" type="pres">
      <dgm:prSet presAssocID="{55590E6F-0D1D-42DA-A4F1-B3DE3B856E5C}" presName="composite" presStyleCnt="0"/>
      <dgm:spPr/>
    </dgm:pt>
    <dgm:pt modelId="{FAE558AF-C267-4445-A817-22D7DDD0BFAB}" type="pres">
      <dgm:prSet presAssocID="{55590E6F-0D1D-42DA-A4F1-B3DE3B856E5C}" presName="ParentText" presStyleLbl="node1" presStyleIdx="2" presStyleCnt="3" custScaleX="148641" custLinFactNeighborX="-9732" custLinFactNeighborY="-65085">
        <dgm:presLayoutVars>
          <dgm:chMax val="1"/>
          <dgm:chPref val="1"/>
          <dgm:bulletEnabled val="1"/>
        </dgm:presLayoutVars>
      </dgm:prSet>
      <dgm:spPr/>
    </dgm:pt>
  </dgm:ptLst>
  <dgm:cxnLst>
    <dgm:cxn modelId="{95DCACE5-C7A0-4E47-9981-5BAB56D475CB}" type="presOf" srcId="{1CA66BD6-2C3B-4509-9ED3-A964779B2C79}" destId="{E3193965-F6AC-4554-AE74-3DB2D1112835}" srcOrd="0" destOrd="0" presId="urn:microsoft.com/office/officeart/2005/8/layout/StepDownProcess"/>
    <dgm:cxn modelId="{115D7943-0160-4F8D-8F07-B513276D59C1}" srcId="{1CA66BD6-2C3B-4509-9ED3-A964779B2C79}" destId="{E355C1E0-4B28-4133-A6A1-99BE60486B56}" srcOrd="0" destOrd="0" parTransId="{DDB78E15-9A1F-49E8-91F4-C8EFC7FE0D68}" sibTransId="{CBD608E0-C235-4C0D-8299-010614027AD9}"/>
    <dgm:cxn modelId="{121E165E-94E1-4681-A302-071353B8506B}" type="presOf" srcId="{55590E6F-0D1D-42DA-A4F1-B3DE3B856E5C}" destId="{FAE558AF-C267-4445-A817-22D7DDD0BFAB}" srcOrd="0" destOrd="0" presId="urn:microsoft.com/office/officeart/2005/8/layout/StepDownProcess"/>
    <dgm:cxn modelId="{1414D619-812B-42AC-8092-FEBFCA833F6D}" type="presOf" srcId="{7E17A631-1861-4857-9FD4-213844732C35}" destId="{1FCEFB06-E14B-4C30-8D8C-DE18D983817E}" srcOrd="0" destOrd="0" presId="urn:microsoft.com/office/officeart/2005/8/layout/StepDownProcess"/>
    <dgm:cxn modelId="{549C73B9-E788-4D60-ACCA-EE827EA69B69}" srcId="{1CA66BD6-2C3B-4509-9ED3-A964779B2C79}" destId="{7E17A631-1861-4857-9FD4-213844732C35}" srcOrd="1" destOrd="0" parTransId="{B0228B06-AD09-4ADD-8276-C2F949A27300}" sibTransId="{5650D2BC-4CBF-45E7-B921-72E160E82CCD}"/>
    <dgm:cxn modelId="{3580C2A7-3189-4244-BF63-1AE09362FF64}" srcId="{1CA66BD6-2C3B-4509-9ED3-A964779B2C79}" destId="{55590E6F-0D1D-42DA-A4F1-B3DE3B856E5C}" srcOrd="2" destOrd="0" parTransId="{6C1A4A69-ADAA-4D4B-B5C8-343CACFA26F3}" sibTransId="{2E3FA932-9F17-4B24-AFAD-474978901C63}"/>
    <dgm:cxn modelId="{18FD6213-C5AB-4870-A6E9-883E99BFA368}" type="presOf" srcId="{E355C1E0-4B28-4133-A6A1-99BE60486B56}" destId="{11D0CAC8-3CA0-401C-A7A8-DA62161081FF}" srcOrd="0" destOrd="0" presId="urn:microsoft.com/office/officeart/2005/8/layout/StepDownProcess"/>
    <dgm:cxn modelId="{56B8FE89-F552-403B-9D02-D417910BBF20}" type="presParOf" srcId="{E3193965-F6AC-4554-AE74-3DB2D1112835}" destId="{9CCFE4E9-4251-4B29-B3C0-6C30EDDCE05B}" srcOrd="0" destOrd="0" presId="urn:microsoft.com/office/officeart/2005/8/layout/StepDownProcess"/>
    <dgm:cxn modelId="{A2B0C57F-A487-401A-B206-2C2009802316}" type="presParOf" srcId="{9CCFE4E9-4251-4B29-B3C0-6C30EDDCE05B}" destId="{DDF59914-8FC2-4AE3-8D0C-6DB475EF7305}" srcOrd="0" destOrd="0" presId="urn:microsoft.com/office/officeart/2005/8/layout/StepDownProcess"/>
    <dgm:cxn modelId="{19EB5111-4F56-4EA4-AAD3-B2CA9D31A208}" type="presParOf" srcId="{9CCFE4E9-4251-4B29-B3C0-6C30EDDCE05B}" destId="{11D0CAC8-3CA0-401C-A7A8-DA62161081FF}" srcOrd="1" destOrd="0" presId="urn:microsoft.com/office/officeart/2005/8/layout/StepDownProcess"/>
    <dgm:cxn modelId="{2420D53E-9646-4A7E-89A7-4C6415497A0F}" type="presParOf" srcId="{9CCFE4E9-4251-4B29-B3C0-6C30EDDCE05B}" destId="{EB5DC2FB-4A07-4F71-A5B8-C5C3AE8E5E3F}" srcOrd="2" destOrd="0" presId="urn:microsoft.com/office/officeart/2005/8/layout/StepDownProcess"/>
    <dgm:cxn modelId="{E9B24F91-FF8D-423C-9E1E-33D38E82BB98}" type="presParOf" srcId="{E3193965-F6AC-4554-AE74-3DB2D1112835}" destId="{69F9B232-38AF-4EFF-8D46-22C32B217AA2}" srcOrd="1" destOrd="0" presId="urn:microsoft.com/office/officeart/2005/8/layout/StepDownProcess"/>
    <dgm:cxn modelId="{020039B3-06DA-4428-9A59-4CFB5F11092F}" type="presParOf" srcId="{E3193965-F6AC-4554-AE74-3DB2D1112835}" destId="{F6B61071-9B51-422D-AE77-CD54C88574B8}" srcOrd="2" destOrd="0" presId="urn:microsoft.com/office/officeart/2005/8/layout/StepDownProcess"/>
    <dgm:cxn modelId="{04A29021-91BD-4409-B84E-4D41AB6F35DD}" type="presParOf" srcId="{F6B61071-9B51-422D-AE77-CD54C88574B8}" destId="{4111407F-320C-4BE7-A97D-6154C2E6AB69}" srcOrd="0" destOrd="0" presId="urn:microsoft.com/office/officeart/2005/8/layout/StepDownProcess"/>
    <dgm:cxn modelId="{B8735D30-B84E-43D2-8720-AC8615FB453C}" type="presParOf" srcId="{F6B61071-9B51-422D-AE77-CD54C88574B8}" destId="{1FCEFB06-E14B-4C30-8D8C-DE18D983817E}" srcOrd="1" destOrd="0" presId="urn:microsoft.com/office/officeart/2005/8/layout/StepDownProcess"/>
    <dgm:cxn modelId="{3BD90B67-6FCC-4D95-A25A-86AE2A9FC775}" type="presParOf" srcId="{F6B61071-9B51-422D-AE77-CD54C88574B8}" destId="{A2F2C43D-72CB-4B57-8FF3-17343006D86D}" srcOrd="2" destOrd="0" presId="urn:microsoft.com/office/officeart/2005/8/layout/StepDownProcess"/>
    <dgm:cxn modelId="{879C9845-AE68-476B-B8C3-DEDF83D64E0D}" type="presParOf" srcId="{E3193965-F6AC-4554-AE74-3DB2D1112835}" destId="{2E3D8660-0BA4-4E5F-B66A-1D57680A414A}" srcOrd="3" destOrd="0" presId="urn:microsoft.com/office/officeart/2005/8/layout/StepDownProcess"/>
    <dgm:cxn modelId="{FD0FBE1B-A80B-4FFC-BDB9-FA785F654F88}" type="presParOf" srcId="{E3193965-F6AC-4554-AE74-3DB2D1112835}" destId="{7C34390F-3F19-43E3-A2D2-2CBEE1433DA1}" srcOrd="4" destOrd="0" presId="urn:microsoft.com/office/officeart/2005/8/layout/StepDownProcess"/>
    <dgm:cxn modelId="{C0F1906C-D68C-411B-8613-0B3DFE32D380}" type="presParOf" srcId="{7C34390F-3F19-43E3-A2D2-2CBEE1433DA1}" destId="{FAE558AF-C267-4445-A817-22D7DDD0BFAB}" srcOrd="0"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E66992-390E-4684-ABFC-7AD759E154D8}" type="doc">
      <dgm:prSet loTypeId="urn:microsoft.com/office/officeart/2005/8/layout/radial5" loCatId="cycle" qsTypeId="urn:microsoft.com/office/officeart/2005/8/quickstyle/simple1" qsCatId="simple" csTypeId="urn:microsoft.com/office/officeart/2005/8/colors/accent1_1" csCatId="accent1" phldr="1"/>
      <dgm:spPr/>
      <dgm:t>
        <a:bodyPr/>
        <a:lstStyle/>
        <a:p>
          <a:endParaRPr lang="en-US"/>
        </a:p>
      </dgm:t>
    </dgm:pt>
    <dgm:pt modelId="{6890ED98-8463-4339-BB29-25C7D73171FD}">
      <dgm:prSet phldrT="[Text]" custT="1"/>
      <dgm:spPr/>
      <dgm:t>
        <a:bodyPr/>
        <a:lstStyle/>
        <a:p>
          <a:r>
            <a:rPr lang="en-CA" sz="1800" b="1" dirty="0"/>
            <a:t>Challenges</a:t>
          </a:r>
          <a:endParaRPr lang="en-US" sz="1800" dirty="0"/>
        </a:p>
      </dgm:t>
    </dgm:pt>
    <dgm:pt modelId="{7F07524A-B18C-42D7-97E4-AEF81DAEDDEB}" type="parTrans" cxnId="{42CE5296-3CD8-4113-85BF-3D577249EE66}">
      <dgm:prSet/>
      <dgm:spPr/>
      <dgm:t>
        <a:bodyPr/>
        <a:lstStyle/>
        <a:p>
          <a:endParaRPr lang="en-US"/>
        </a:p>
      </dgm:t>
    </dgm:pt>
    <dgm:pt modelId="{42032911-3B6D-4594-A396-D29CB624854F}" type="sibTrans" cxnId="{42CE5296-3CD8-4113-85BF-3D577249EE66}">
      <dgm:prSet/>
      <dgm:spPr/>
      <dgm:t>
        <a:bodyPr/>
        <a:lstStyle/>
        <a:p>
          <a:endParaRPr lang="en-US"/>
        </a:p>
      </dgm:t>
    </dgm:pt>
    <dgm:pt modelId="{2A917149-5859-4A38-ABE5-7F61C56856E1}">
      <dgm:prSet phldrT="[Text]" custT="1"/>
      <dgm:spPr/>
      <dgm:t>
        <a:bodyPr/>
        <a:lstStyle/>
        <a:p>
          <a:r>
            <a:rPr lang="en-CA" sz="1600" b="0" dirty="0"/>
            <a:t>Heterogeneity  Incompleteness</a:t>
          </a:r>
          <a:endParaRPr lang="en-US" sz="1600" b="0" dirty="0"/>
        </a:p>
      </dgm:t>
    </dgm:pt>
    <dgm:pt modelId="{086FD425-282A-4B88-96EA-E6954AEE061F}" type="parTrans" cxnId="{7E90F4AD-91DA-40AB-8EE2-2AEC839F34E2}">
      <dgm:prSet/>
      <dgm:spPr/>
      <dgm:t>
        <a:bodyPr/>
        <a:lstStyle/>
        <a:p>
          <a:endParaRPr lang="en-US"/>
        </a:p>
      </dgm:t>
    </dgm:pt>
    <dgm:pt modelId="{7463CA80-1362-41E0-9BC6-7CDDF621F9FB}" type="sibTrans" cxnId="{7E90F4AD-91DA-40AB-8EE2-2AEC839F34E2}">
      <dgm:prSet/>
      <dgm:spPr/>
      <dgm:t>
        <a:bodyPr/>
        <a:lstStyle/>
        <a:p>
          <a:endParaRPr lang="en-US"/>
        </a:p>
      </dgm:t>
    </dgm:pt>
    <dgm:pt modelId="{6B36A47C-311A-4089-BEC9-86C7C07B9866}">
      <dgm:prSet phldrT="[Text]" custT="1"/>
      <dgm:spPr/>
      <dgm:t>
        <a:bodyPr/>
        <a:lstStyle/>
        <a:p>
          <a:r>
            <a:rPr lang="en-CA" sz="1800" dirty="0"/>
            <a:t>Timeliness</a:t>
          </a:r>
          <a:endParaRPr lang="en-US" sz="1800" dirty="0"/>
        </a:p>
      </dgm:t>
    </dgm:pt>
    <dgm:pt modelId="{555069F1-6C2E-429F-9092-6FBBCBE7CCED}" type="parTrans" cxnId="{95F8BD08-4099-470C-AA8A-D1490896B4C2}">
      <dgm:prSet/>
      <dgm:spPr/>
      <dgm:t>
        <a:bodyPr/>
        <a:lstStyle/>
        <a:p>
          <a:endParaRPr lang="en-US"/>
        </a:p>
      </dgm:t>
    </dgm:pt>
    <dgm:pt modelId="{7EAD4BDB-D9AB-4ECE-B6D5-DC6A99D90FE0}" type="sibTrans" cxnId="{95F8BD08-4099-470C-AA8A-D1490896B4C2}">
      <dgm:prSet/>
      <dgm:spPr/>
      <dgm:t>
        <a:bodyPr/>
        <a:lstStyle/>
        <a:p>
          <a:endParaRPr lang="en-US"/>
        </a:p>
      </dgm:t>
    </dgm:pt>
    <dgm:pt modelId="{F0852290-5350-4637-A5D7-A28F10AFF584}">
      <dgm:prSet phldrT="[Text]" custT="1"/>
      <dgm:spPr/>
      <dgm:t>
        <a:bodyPr/>
        <a:lstStyle/>
        <a:p>
          <a:r>
            <a:rPr lang="en-US" sz="1600" dirty="0"/>
            <a:t>Privacy</a:t>
          </a:r>
        </a:p>
      </dgm:t>
    </dgm:pt>
    <dgm:pt modelId="{72B82362-09D7-4673-AE90-BDD2758B3A53}" type="parTrans" cxnId="{D9980DC3-EC44-4EF8-B961-1096AFD3EBDD}">
      <dgm:prSet/>
      <dgm:spPr/>
      <dgm:t>
        <a:bodyPr/>
        <a:lstStyle/>
        <a:p>
          <a:endParaRPr lang="en-US"/>
        </a:p>
      </dgm:t>
    </dgm:pt>
    <dgm:pt modelId="{DF1FAB30-3001-4F7E-9D12-C19D1DD05E55}" type="sibTrans" cxnId="{D9980DC3-EC44-4EF8-B961-1096AFD3EBDD}">
      <dgm:prSet/>
      <dgm:spPr/>
      <dgm:t>
        <a:bodyPr/>
        <a:lstStyle/>
        <a:p>
          <a:endParaRPr lang="en-US"/>
        </a:p>
      </dgm:t>
    </dgm:pt>
    <dgm:pt modelId="{41650402-B149-4D0D-9AFC-95A5E861620E}">
      <dgm:prSet phldrT="[Text]" custT="1"/>
      <dgm:spPr/>
      <dgm:t>
        <a:bodyPr/>
        <a:lstStyle/>
        <a:p>
          <a:r>
            <a:rPr lang="en-CA" sz="1600" dirty="0"/>
            <a:t>Scale</a:t>
          </a:r>
          <a:endParaRPr lang="en-US" sz="1600" dirty="0"/>
        </a:p>
      </dgm:t>
    </dgm:pt>
    <dgm:pt modelId="{8E8F1A75-BDEC-43BA-9961-096AE8E571A2}" type="parTrans" cxnId="{D9E1977F-8C23-4E58-8E45-4F87D150064F}">
      <dgm:prSet/>
      <dgm:spPr/>
      <dgm:t>
        <a:bodyPr/>
        <a:lstStyle/>
        <a:p>
          <a:endParaRPr lang="en-US"/>
        </a:p>
      </dgm:t>
    </dgm:pt>
    <dgm:pt modelId="{66936DBD-FB3C-4437-A5D4-8505199DA70F}" type="sibTrans" cxnId="{D9E1977F-8C23-4E58-8E45-4F87D150064F}">
      <dgm:prSet/>
      <dgm:spPr/>
      <dgm:t>
        <a:bodyPr/>
        <a:lstStyle/>
        <a:p>
          <a:endParaRPr lang="en-US"/>
        </a:p>
      </dgm:t>
    </dgm:pt>
    <dgm:pt modelId="{1203FBA7-4871-4DEB-94B9-33A28DF80D71}">
      <dgm:prSet phldrT="[Text]" custT="1"/>
      <dgm:spPr/>
      <dgm:t>
        <a:bodyPr/>
        <a:lstStyle/>
        <a:p>
          <a:r>
            <a:rPr lang="en-CA" sz="1600" dirty="0"/>
            <a:t>Human collaboration</a:t>
          </a:r>
          <a:endParaRPr lang="en-US" sz="1600" dirty="0"/>
        </a:p>
      </dgm:t>
    </dgm:pt>
    <dgm:pt modelId="{D2BFDADB-6BF9-4693-894D-11A8FC268C80}" type="parTrans" cxnId="{905033DF-2C81-4374-AF04-C40DA1AFFC38}">
      <dgm:prSet/>
      <dgm:spPr/>
      <dgm:t>
        <a:bodyPr/>
        <a:lstStyle/>
        <a:p>
          <a:endParaRPr lang="en-US"/>
        </a:p>
      </dgm:t>
    </dgm:pt>
    <dgm:pt modelId="{149E417A-A9BC-45A5-96BD-7267708C02BD}" type="sibTrans" cxnId="{905033DF-2C81-4374-AF04-C40DA1AFFC38}">
      <dgm:prSet/>
      <dgm:spPr/>
      <dgm:t>
        <a:bodyPr/>
        <a:lstStyle/>
        <a:p>
          <a:endParaRPr lang="en-US"/>
        </a:p>
      </dgm:t>
    </dgm:pt>
    <dgm:pt modelId="{404AFF57-D931-4D4A-9CDD-A316867E025E}" type="pres">
      <dgm:prSet presAssocID="{FFE66992-390E-4684-ABFC-7AD759E154D8}" presName="Name0" presStyleCnt="0">
        <dgm:presLayoutVars>
          <dgm:chMax val="1"/>
          <dgm:dir/>
          <dgm:animLvl val="ctr"/>
          <dgm:resizeHandles val="exact"/>
        </dgm:presLayoutVars>
      </dgm:prSet>
      <dgm:spPr/>
    </dgm:pt>
    <dgm:pt modelId="{E10C5782-45FD-4409-837F-9A3B62A4FE66}" type="pres">
      <dgm:prSet presAssocID="{6890ED98-8463-4339-BB29-25C7D73171FD}" presName="centerShape" presStyleLbl="node0" presStyleIdx="0" presStyleCnt="1" custScaleX="159269" custScaleY="85282" custLinFactNeighborX="-2992" custLinFactNeighborY="-472"/>
      <dgm:spPr/>
    </dgm:pt>
    <dgm:pt modelId="{61840EA6-505E-4F2F-9B3A-FD0DF4825DB0}" type="pres">
      <dgm:prSet presAssocID="{086FD425-282A-4B88-96EA-E6954AEE061F}" presName="parTrans" presStyleLbl="sibTrans2D1" presStyleIdx="0" presStyleCnt="5"/>
      <dgm:spPr/>
    </dgm:pt>
    <dgm:pt modelId="{432E00FA-4958-4502-8326-EAACBE9579C5}" type="pres">
      <dgm:prSet presAssocID="{086FD425-282A-4B88-96EA-E6954AEE061F}" presName="connectorText" presStyleLbl="sibTrans2D1" presStyleIdx="0" presStyleCnt="5"/>
      <dgm:spPr/>
    </dgm:pt>
    <dgm:pt modelId="{7752A204-03F0-4088-ADB0-B2347E791F81}" type="pres">
      <dgm:prSet presAssocID="{2A917149-5859-4A38-ABE5-7F61C56856E1}" presName="node" presStyleLbl="node1" presStyleIdx="0" presStyleCnt="5" custScaleX="164935" custScaleY="82080" custRadScaleRad="79466" custRadScaleInc="-8105">
        <dgm:presLayoutVars>
          <dgm:bulletEnabled val="1"/>
        </dgm:presLayoutVars>
      </dgm:prSet>
      <dgm:spPr/>
    </dgm:pt>
    <dgm:pt modelId="{C42C0FAF-C7D4-4950-86BC-D051E7B90CFD}" type="pres">
      <dgm:prSet presAssocID="{555069F1-6C2E-429F-9092-6FBBCBE7CCED}" presName="parTrans" presStyleLbl="sibTrans2D1" presStyleIdx="1" presStyleCnt="5"/>
      <dgm:spPr/>
    </dgm:pt>
    <dgm:pt modelId="{8A270102-D796-40C5-A17B-439A1409B19D}" type="pres">
      <dgm:prSet presAssocID="{555069F1-6C2E-429F-9092-6FBBCBE7CCED}" presName="connectorText" presStyleLbl="sibTrans2D1" presStyleIdx="1" presStyleCnt="5"/>
      <dgm:spPr/>
    </dgm:pt>
    <dgm:pt modelId="{80528334-487F-4EE5-857E-A0B591BA9E1F}" type="pres">
      <dgm:prSet presAssocID="{6B36A47C-311A-4089-BEC9-86C7C07B9866}" presName="node" presStyleLbl="node1" presStyleIdx="1" presStyleCnt="5" custScaleX="123455" custScaleY="52259" custRadScaleRad="100994" custRadScaleInc="-9484">
        <dgm:presLayoutVars>
          <dgm:bulletEnabled val="1"/>
        </dgm:presLayoutVars>
      </dgm:prSet>
      <dgm:spPr/>
    </dgm:pt>
    <dgm:pt modelId="{00994B48-6E3F-4A4D-BA78-23BAD379A9AA}" type="pres">
      <dgm:prSet presAssocID="{72B82362-09D7-4673-AE90-BDD2758B3A53}" presName="parTrans" presStyleLbl="sibTrans2D1" presStyleIdx="2" presStyleCnt="5"/>
      <dgm:spPr/>
    </dgm:pt>
    <dgm:pt modelId="{9CE623B3-E1A3-4AD1-9BC5-29F618FCDBA2}" type="pres">
      <dgm:prSet presAssocID="{72B82362-09D7-4673-AE90-BDD2758B3A53}" presName="connectorText" presStyleLbl="sibTrans2D1" presStyleIdx="2" presStyleCnt="5"/>
      <dgm:spPr/>
    </dgm:pt>
    <dgm:pt modelId="{0828BD30-6760-4824-A98A-0543B5D8A5C6}" type="pres">
      <dgm:prSet presAssocID="{F0852290-5350-4637-A5D7-A28F10AFF584}" presName="node" presStyleLbl="node1" presStyleIdx="2" presStyleCnt="5" custScaleY="58515" custRadScaleRad="89918" custRadScaleInc="-41500">
        <dgm:presLayoutVars>
          <dgm:bulletEnabled val="1"/>
        </dgm:presLayoutVars>
      </dgm:prSet>
      <dgm:spPr/>
    </dgm:pt>
    <dgm:pt modelId="{9267606F-3E39-44C3-9973-C940C8F15070}" type="pres">
      <dgm:prSet presAssocID="{8E8F1A75-BDEC-43BA-9961-096AE8E571A2}" presName="parTrans" presStyleLbl="sibTrans2D1" presStyleIdx="3" presStyleCnt="5"/>
      <dgm:spPr/>
    </dgm:pt>
    <dgm:pt modelId="{3A44FC51-2915-41A5-9FC3-680B789E4E03}" type="pres">
      <dgm:prSet presAssocID="{8E8F1A75-BDEC-43BA-9961-096AE8E571A2}" presName="connectorText" presStyleLbl="sibTrans2D1" presStyleIdx="3" presStyleCnt="5"/>
      <dgm:spPr/>
    </dgm:pt>
    <dgm:pt modelId="{15E5D69A-0426-4833-B5DD-1E5D12201558}" type="pres">
      <dgm:prSet presAssocID="{41650402-B149-4D0D-9AFC-95A5E861620E}" presName="node" presStyleLbl="node1" presStyleIdx="3" presStyleCnt="5" custScaleY="57327" custRadScaleRad="90370" custRadScaleInc="43102">
        <dgm:presLayoutVars>
          <dgm:bulletEnabled val="1"/>
        </dgm:presLayoutVars>
      </dgm:prSet>
      <dgm:spPr/>
    </dgm:pt>
    <dgm:pt modelId="{4C799E03-D3B5-44F4-9F7E-79224093A74B}" type="pres">
      <dgm:prSet presAssocID="{D2BFDADB-6BF9-4693-894D-11A8FC268C80}" presName="parTrans" presStyleLbl="sibTrans2D1" presStyleIdx="4" presStyleCnt="5"/>
      <dgm:spPr/>
    </dgm:pt>
    <dgm:pt modelId="{48D057DB-FA1C-4ABF-829E-A9A08E8BCD7F}" type="pres">
      <dgm:prSet presAssocID="{D2BFDADB-6BF9-4693-894D-11A8FC268C80}" presName="connectorText" presStyleLbl="sibTrans2D1" presStyleIdx="4" presStyleCnt="5"/>
      <dgm:spPr/>
    </dgm:pt>
    <dgm:pt modelId="{DA04DB3A-E45F-4A18-83D1-80F54738CC17}" type="pres">
      <dgm:prSet presAssocID="{1203FBA7-4871-4DEB-94B9-33A28DF80D71}" presName="node" presStyleLbl="node1" presStyleIdx="4" presStyleCnt="5" custScaleX="130111" custScaleY="74514" custRadScaleRad="121830" custRadScaleInc="-5992">
        <dgm:presLayoutVars>
          <dgm:bulletEnabled val="1"/>
        </dgm:presLayoutVars>
      </dgm:prSet>
      <dgm:spPr/>
    </dgm:pt>
  </dgm:ptLst>
  <dgm:cxnLst>
    <dgm:cxn modelId="{1E7AB297-0F69-452E-90A9-178F07A06975}" type="presOf" srcId="{6B36A47C-311A-4089-BEC9-86C7C07B9866}" destId="{80528334-487F-4EE5-857E-A0B591BA9E1F}" srcOrd="0" destOrd="0" presId="urn:microsoft.com/office/officeart/2005/8/layout/radial5"/>
    <dgm:cxn modelId="{2527D0AC-41BA-47D2-A1B6-B7C710CE5AF1}" type="presOf" srcId="{72B82362-09D7-4673-AE90-BDD2758B3A53}" destId="{00994B48-6E3F-4A4D-BA78-23BAD379A9AA}" srcOrd="0" destOrd="0" presId="urn:microsoft.com/office/officeart/2005/8/layout/radial5"/>
    <dgm:cxn modelId="{498CE6BD-9985-4B83-AACB-53017A9E1002}" type="presOf" srcId="{555069F1-6C2E-429F-9092-6FBBCBE7CCED}" destId="{8A270102-D796-40C5-A17B-439A1409B19D}" srcOrd="1" destOrd="0" presId="urn:microsoft.com/office/officeart/2005/8/layout/radial5"/>
    <dgm:cxn modelId="{00564796-0C99-4BD5-A2C8-8A39036CC8E4}" type="presOf" srcId="{8E8F1A75-BDEC-43BA-9961-096AE8E571A2}" destId="{3A44FC51-2915-41A5-9FC3-680B789E4E03}" srcOrd="1" destOrd="0" presId="urn:microsoft.com/office/officeart/2005/8/layout/radial5"/>
    <dgm:cxn modelId="{E37F60AF-453D-4460-A37F-6036031654E6}" type="presOf" srcId="{D2BFDADB-6BF9-4693-894D-11A8FC268C80}" destId="{48D057DB-FA1C-4ABF-829E-A9A08E8BCD7F}" srcOrd="1" destOrd="0" presId="urn:microsoft.com/office/officeart/2005/8/layout/radial5"/>
    <dgm:cxn modelId="{273458A7-9C7E-4DD2-8AB6-0CF651A808DF}" type="presOf" srcId="{D2BFDADB-6BF9-4693-894D-11A8FC268C80}" destId="{4C799E03-D3B5-44F4-9F7E-79224093A74B}" srcOrd="0" destOrd="0" presId="urn:microsoft.com/office/officeart/2005/8/layout/radial5"/>
    <dgm:cxn modelId="{9614232E-8B9B-41A7-BA74-0D3D4DE7D9C4}" type="presOf" srcId="{FFE66992-390E-4684-ABFC-7AD759E154D8}" destId="{404AFF57-D931-4D4A-9CDD-A316867E025E}" srcOrd="0" destOrd="0" presId="urn:microsoft.com/office/officeart/2005/8/layout/radial5"/>
    <dgm:cxn modelId="{07B998C5-1AEA-4156-BF30-B70C0F703215}" type="presOf" srcId="{6890ED98-8463-4339-BB29-25C7D73171FD}" destId="{E10C5782-45FD-4409-837F-9A3B62A4FE66}" srcOrd="0" destOrd="0" presId="urn:microsoft.com/office/officeart/2005/8/layout/radial5"/>
    <dgm:cxn modelId="{034448AC-AE4C-48B4-B3E2-08C6CE781608}" type="presOf" srcId="{72B82362-09D7-4673-AE90-BDD2758B3A53}" destId="{9CE623B3-E1A3-4AD1-9BC5-29F618FCDBA2}" srcOrd="1" destOrd="0" presId="urn:microsoft.com/office/officeart/2005/8/layout/radial5"/>
    <dgm:cxn modelId="{905033DF-2C81-4374-AF04-C40DA1AFFC38}" srcId="{6890ED98-8463-4339-BB29-25C7D73171FD}" destId="{1203FBA7-4871-4DEB-94B9-33A28DF80D71}" srcOrd="4" destOrd="0" parTransId="{D2BFDADB-6BF9-4693-894D-11A8FC268C80}" sibTransId="{149E417A-A9BC-45A5-96BD-7267708C02BD}"/>
    <dgm:cxn modelId="{D9E1977F-8C23-4E58-8E45-4F87D150064F}" srcId="{6890ED98-8463-4339-BB29-25C7D73171FD}" destId="{41650402-B149-4D0D-9AFC-95A5E861620E}" srcOrd="3" destOrd="0" parTransId="{8E8F1A75-BDEC-43BA-9961-096AE8E571A2}" sibTransId="{66936DBD-FB3C-4437-A5D4-8505199DA70F}"/>
    <dgm:cxn modelId="{AF344ED0-3406-4760-B22C-04A1058D83A9}" type="presOf" srcId="{1203FBA7-4871-4DEB-94B9-33A28DF80D71}" destId="{DA04DB3A-E45F-4A18-83D1-80F54738CC17}" srcOrd="0" destOrd="0" presId="urn:microsoft.com/office/officeart/2005/8/layout/radial5"/>
    <dgm:cxn modelId="{992B639A-BE79-4947-A421-B4C5450B8266}" type="presOf" srcId="{555069F1-6C2E-429F-9092-6FBBCBE7CCED}" destId="{C42C0FAF-C7D4-4950-86BC-D051E7B90CFD}" srcOrd="0" destOrd="0" presId="urn:microsoft.com/office/officeart/2005/8/layout/radial5"/>
    <dgm:cxn modelId="{42CE5296-3CD8-4113-85BF-3D577249EE66}" srcId="{FFE66992-390E-4684-ABFC-7AD759E154D8}" destId="{6890ED98-8463-4339-BB29-25C7D73171FD}" srcOrd="0" destOrd="0" parTransId="{7F07524A-B18C-42D7-97E4-AEF81DAEDDEB}" sibTransId="{42032911-3B6D-4594-A396-D29CB624854F}"/>
    <dgm:cxn modelId="{EEE77A01-427D-4CBE-93BA-9A82DE40E22A}" type="presOf" srcId="{41650402-B149-4D0D-9AFC-95A5E861620E}" destId="{15E5D69A-0426-4833-B5DD-1E5D12201558}" srcOrd="0" destOrd="0" presId="urn:microsoft.com/office/officeart/2005/8/layout/radial5"/>
    <dgm:cxn modelId="{BF366C30-F8E2-4879-9BC8-58664FBB9597}" type="presOf" srcId="{8E8F1A75-BDEC-43BA-9961-096AE8E571A2}" destId="{9267606F-3E39-44C3-9973-C940C8F15070}" srcOrd="0" destOrd="0" presId="urn:microsoft.com/office/officeart/2005/8/layout/radial5"/>
    <dgm:cxn modelId="{7E90F4AD-91DA-40AB-8EE2-2AEC839F34E2}" srcId="{6890ED98-8463-4339-BB29-25C7D73171FD}" destId="{2A917149-5859-4A38-ABE5-7F61C56856E1}" srcOrd="0" destOrd="0" parTransId="{086FD425-282A-4B88-96EA-E6954AEE061F}" sibTransId="{7463CA80-1362-41E0-9BC6-7CDDF621F9FB}"/>
    <dgm:cxn modelId="{D9980DC3-EC44-4EF8-B961-1096AFD3EBDD}" srcId="{6890ED98-8463-4339-BB29-25C7D73171FD}" destId="{F0852290-5350-4637-A5D7-A28F10AFF584}" srcOrd="2" destOrd="0" parTransId="{72B82362-09D7-4673-AE90-BDD2758B3A53}" sibTransId="{DF1FAB30-3001-4F7E-9D12-C19D1DD05E55}"/>
    <dgm:cxn modelId="{95F8BD08-4099-470C-AA8A-D1490896B4C2}" srcId="{6890ED98-8463-4339-BB29-25C7D73171FD}" destId="{6B36A47C-311A-4089-BEC9-86C7C07B9866}" srcOrd="1" destOrd="0" parTransId="{555069F1-6C2E-429F-9092-6FBBCBE7CCED}" sibTransId="{7EAD4BDB-D9AB-4ECE-B6D5-DC6A99D90FE0}"/>
    <dgm:cxn modelId="{7CF9C1F3-794D-4F70-AE95-3F9885D927C9}" type="presOf" srcId="{F0852290-5350-4637-A5D7-A28F10AFF584}" destId="{0828BD30-6760-4824-A98A-0543B5D8A5C6}" srcOrd="0" destOrd="0" presId="urn:microsoft.com/office/officeart/2005/8/layout/radial5"/>
    <dgm:cxn modelId="{8D7A01A0-7160-4786-B619-1CAD30138A7D}" type="presOf" srcId="{2A917149-5859-4A38-ABE5-7F61C56856E1}" destId="{7752A204-03F0-4088-ADB0-B2347E791F81}" srcOrd="0" destOrd="0" presId="urn:microsoft.com/office/officeart/2005/8/layout/radial5"/>
    <dgm:cxn modelId="{FBA0AA6F-1EE0-44DF-B3E0-48FF63FCDA4D}" type="presOf" srcId="{086FD425-282A-4B88-96EA-E6954AEE061F}" destId="{432E00FA-4958-4502-8326-EAACBE9579C5}" srcOrd="1" destOrd="0" presId="urn:microsoft.com/office/officeart/2005/8/layout/radial5"/>
    <dgm:cxn modelId="{A44EEB87-6021-41B0-9A70-26E60B2157E1}" type="presOf" srcId="{086FD425-282A-4B88-96EA-E6954AEE061F}" destId="{61840EA6-505E-4F2F-9B3A-FD0DF4825DB0}" srcOrd="0" destOrd="0" presId="urn:microsoft.com/office/officeart/2005/8/layout/radial5"/>
    <dgm:cxn modelId="{5078658E-B5E5-4012-B3EB-16694CAAB0FE}" type="presParOf" srcId="{404AFF57-D931-4D4A-9CDD-A316867E025E}" destId="{E10C5782-45FD-4409-837F-9A3B62A4FE66}" srcOrd="0" destOrd="0" presId="urn:microsoft.com/office/officeart/2005/8/layout/radial5"/>
    <dgm:cxn modelId="{FA291AF7-D4F4-4F3D-82A5-91320972C748}" type="presParOf" srcId="{404AFF57-D931-4D4A-9CDD-A316867E025E}" destId="{61840EA6-505E-4F2F-9B3A-FD0DF4825DB0}" srcOrd="1" destOrd="0" presId="urn:microsoft.com/office/officeart/2005/8/layout/radial5"/>
    <dgm:cxn modelId="{9EAE0AA4-FEA1-40E1-BEE5-CEC88D9A5501}" type="presParOf" srcId="{61840EA6-505E-4F2F-9B3A-FD0DF4825DB0}" destId="{432E00FA-4958-4502-8326-EAACBE9579C5}" srcOrd="0" destOrd="0" presId="urn:microsoft.com/office/officeart/2005/8/layout/radial5"/>
    <dgm:cxn modelId="{9B4907CC-CA76-48CE-90FE-698A5D66B9B1}" type="presParOf" srcId="{404AFF57-D931-4D4A-9CDD-A316867E025E}" destId="{7752A204-03F0-4088-ADB0-B2347E791F81}" srcOrd="2" destOrd="0" presId="urn:microsoft.com/office/officeart/2005/8/layout/radial5"/>
    <dgm:cxn modelId="{848C5E90-C191-4115-88DA-B6AFCC6DEABB}" type="presParOf" srcId="{404AFF57-D931-4D4A-9CDD-A316867E025E}" destId="{C42C0FAF-C7D4-4950-86BC-D051E7B90CFD}" srcOrd="3" destOrd="0" presId="urn:microsoft.com/office/officeart/2005/8/layout/radial5"/>
    <dgm:cxn modelId="{7AFFCE0C-33F3-44B9-AE42-2CD436B426A7}" type="presParOf" srcId="{C42C0FAF-C7D4-4950-86BC-D051E7B90CFD}" destId="{8A270102-D796-40C5-A17B-439A1409B19D}" srcOrd="0" destOrd="0" presId="urn:microsoft.com/office/officeart/2005/8/layout/radial5"/>
    <dgm:cxn modelId="{6BF96E3A-26DF-41A6-B27D-B152E1BD9013}" type="presParOf" srcId="{404AFF57-D931-4D4A-9CDD-A316867E025E}" destId="{80528334-487F-4EE5-857E-A0B591BA9E1F}" srcOrd="4" destOrd="0" presId="urn:microsoft.com/office/officeart/2005/8/layout/radial5"/>
    <dgm:cxn modelId="{61749E7B-6563-46C0-BE7E-A7B4FBD627B3}" type="presParOf" srcId="{404AFF57-D931-4D4A-9CDD-A316867E025E}" destId="{00994B48-6E3F-4A4D-BA78-23BAD379A9AA}" srcOrd="5" destOrd="0" presId="urn:microsoft.com/office/officeart/2005/8/layout/radial5"/>
    <dgm:cxn modelId="{06E90CDD-C9E4-4690-9355-65D6C318D859}" type="presParOf" srcId="{00994B48-6E3F-4A4D-BA78-23BAD379A9AA}" destId="{9CE623B3-E1A3-4AD1-9BC5-29F618FCDBA2}" srcOrd="0" destOrd="0" presId="urn:microsoft.com/office/officeart/2005/8/layout/radial5"/>
    <dgm:cxn modelId="{33C0CB4D-6CC0-47CE-96B4-9093DB404993}" type="presParOf" srcId="{404AFF57-D931-4D4A-9CDD-A316867E025E}" destId="{0828BD30-6760-4824-A98A-0543B5D8A5C6}" srcOrd="6" destOrd="0" presId="urn:microsoft.com/office/officeart/2005/8/layout/radial5"/>
    <dgm:cxn modelId="{D4BFFF1E-52DE-400D-AA94-973C7163ADCF}" type="presParOf" srcId="{404AFF57-D931-4D4A-9CDD-A316867E025E}" destId="{9267606F-3E39-44C3-9973-C940C8F15070}" srcOrd="7" destOrd="0" presId="urn:microsoft.com/office/officeart/2005/8/layout/radial5"/>
    <dgm:cxn modelId="{6F854232-560C-4103-B580-E1AC1A24C110}" type="presParOf" srcId="{9267606F-3E39-44C3-9973-C940C8F15070}" destId="{3A44FC51-2915-41A5-9FC3-680B789E4E03}" srcOrd="0" destOrd="0" presId="urn:microsoft.com/office/officeart/2005/8/layout/radial5"/>
    <dgm:cxn modelId="{32E58E30-EFDF-431A-9F66-960CD653C964}" type="presParOf" srcId="{404AFF57-D931-4D4A-9CDD-A316867E025E}" destId="{15E5D69A-0426-4833-B5DD-1E5D12201558}" srcOrd="8" destOrd="0" presId="urn:microsoft.com/office/officeart/2005/8/layout/radial5"/>
    <dgm:cxn modelId="{A960B622-0A81-48B8-AC52-5660A4022FDD}" type="presParOf" srcId="{404AFF57-D931-4D4A-9CDD-A316867E025E}" destId="{4C799E03-D3B5-44F4-9F7E-79224093A74B}" srcOrd="9" destOrd="0" presId="urn:microsoft.com/office/officeart/2005/8/layout/radial5"/>
    <dgm:cxn modelId="{CF91045C-38AA-4D5D-B56C-CCA6A0E3A9D7}" type="presParOf" srcId="{4C799E03-D3B5-44F4-9F7E-79224093A74B}" destId="{48D057DB-FA1C-4ABF-829E-A9A08E8BCD7F}" srcOrd="0" destOrd="0" presId="urn:microsoft.com/office/officeart/2005/8/layout/radial5"/>
    <dgm:cxn modelId="{6BDAA85B-44F6-4C53-B916-2BB44F58D135}" type="presParOf" srcId="{404AFF57-D931-4D4A-9CDD-A316867E025E}" destId="{DA04DB3A-E45F-4A18-83D1-80F54738CC17}" srcOrd="10"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CA5D8D-4DB7-47C7-8932-8D8E79199630}" type="doc">
      <dgm:prSet loTypeId="urn:microsoft.com/office/officeart/2005/8/layout/radial4" loCatId="relationship" qsTypeId="urn:microsoft.com/office/officeart/2005/8/quickstyle/simple1" qsCatId="simple" csTypeId="urn:microsoft.com/office/officeart/2005/8/colors/accent1_1" csCatId="accent1" phldr="1"/>
      <dgm:spPr/>
      <dgm:t>
        <a:bodyPr/>
        <a:lstStyle/>
        <a:p>
          <a:endParaRPr lang="en-US"/>
        </a:p>
      </dgm:t>
    </dgm:pt>
    <dgm:pt modelId="{86A3242F-649A-4201-A0C6-8B5910C1277E}">
      <dgm:prSet phldrT="[Text]"/>
      <dgm:spPr/>
      <dgm:t>
        <a:bodyPr/>
        <a:lstStyle/>
        <a:p>
          <a:r>
            <a:rPr lang="en-CA" b="1" dirty="0"/>
            <a:t>Big Data analysis pipeline</a:t>
          </a:r>
          <a:endParaRPr lang="en-US" dirty="0"/>
        </a:p>
      </dgm:t>
    </dgm:pt>
    <dgm:pt modelId="{08F5EA6A-EA1E-4FA3-AFD3-784D19675B89}" type="parTrans" cxnId="{4F6EDC46-2B97-481C-968C-DBB882BAFBE4}">
      <dgm:prSet/>
      <dgm:spPr/>
      <dgm:t>
        <a:bodyPr/>
        <a:lstStyle/>
        <a:p>
          <a:endParaRPr lang="en-US"/>
        </a:p>
      </dgm:t>
    </dgm:pt>
    <dgm:pt modelId="{8D31F92E-8A63-4255-9300-4295052EAA5B}" type="sibTrans" cxnId="{4F6EDC46-2B97-481C-968C-DBB882BAFBE4}">
      <dgm:prSet/>
      <dgm:spPr/>
      <dgm:t>
        <a:bodyPr/>
        <a:lstStyle/>
        <a:p>
          <a:endParaRPr lang="en-US"/>
        </a:p>
      </dgm:t>
    </dgm:pt>
    <dgm:pt modelId="{A52E2C13-BCD3-4798-8269-715A980DFA85}">
      <dgm:prSet phldrT="[Text]"/>
      <dgm:spPr/>
      <dgm:t>
        <a:bodyPr/>
        <a:lstStyle/>
        <a:p>
          <a:r>
            <a:rPr lang="en-CA" dirty="0"/>
            <a:t>Analysis</a:t>
          </a:r>
          <a:endParaRPr lang="en-US" dirty="0"/>
        </a:p>
      </dgm:t>
    </dgm:pt>
    <dgm:pt modelId="{AE93FC28-B972-4F7E-AEFA-1DB7716DBD49}" type="parTrans" cxnId="{64A8318B-0C6C-4819-8BCF-CE74B10B8060}">
      <dgm:prSet/>
      <dgm:spPr/>
      <dgm:t>
        <a:bodyPr/>
        <a:lstStyle/>
        <a:p>
          <a:endParaRPr lang="en-US"/>
        </a:p>
      </dgm:t>
    </dgm:pt>
    <dgm:pt modelId="{4A8E21A2-A966-4668-8395-328C017C03DF}" type="sibTrans" cxnId="{64A8318B-0C6C-4819-8BCF-CE74B10B8060}">
      <dgm:prSet/>
      <dgm:spPr/>
      <dgm:t>
        <a:bodyPr/>
        <a:lstStyle/>
        <a:p>
          <a:endParaRPr lang="en-US"/>
        </a:p>
      </dgm:t>
    </dgm:pt>
    <dgm:pt modelId="{C698D839-BC38-4719-BE55-E4E468380A6D}">
      <dgm:prSet phldrT="[Text]"/>
      <dgm:spPr/>
      <dgm:t>
        <a:bodyPr/>
        <a:lstStyle/>
        <a:p>
          <a:r>
            <a:rPr lang="en-CA" dirty="0"/>
            <a:t>Interpretation</a:t>
          </a:r>
          <a:endParaRPr lang="en-US" dirty="0"/>
        </a:p>
      </dgm:t>
    </dgm:pt>
    <dgm:pt modelId="{FAAD7BCD-41ED-4A1D-85C8-7C76D99563F5}" type="parTrans" cxnId="{06FFB847-C243-400A-B997-1D009393D1B4}">
      <dgm:prSet/>
      <dgm:spPr/>
      <dgm:t>
        <a:bodyPr/>
        <a:lstStyle/>
        <a:p>
          <a:endParaRPr lang="en-US"/>
        </a:p>
      </dgm:t>
    </dgm:pt>
    <dgm:pt modelId="{AB26D777-3908-468C-BA44-CD14444BC788}" type="sibTrans" cxnId="{06FFB847-C243-400A-B997-1D009393D1B4}">
      <dgm:prSet/>
      <dgm:spPr/>
      <dgm:t>
        <a:bodyPr/>
        <a:lstStyle/>
        <a:p>
          <a:endParaRPr lang="en-US"/>
        </a:p>
      </dgm:t>
    </dgm:pt>
    <dgm:pt modelId="{274F1703-B243-4FC5-AAB9-E3F4F0D9118E}">
      <dgm:prSet phldrT="[Text]"/>
      <dgm:spPr/>
      <dgm:t>
        <a:bodyPr/>
        <a:lstStyle/>
        <a:p>
          <a:r>
            <a:rPr lang="en-CA" dirty="0"/>
            <a:t>Integration</a:t>
          </a:r>
        </a:p>
        <a:p>
          <a:r>
            <a:rPr lang="en-CA" dirty="0"/>
            <a:t>Representation </a:t>
          </a:r>
          <a:endParaRPr lang="en-US" dirty="0"/>
        </a:p>
      </dgm:t>
    </dgm:pt>
    <dgm:pt modelId="{2683C1C6-1A34-4E7C-9C05-F431C9B9E7FC}" type="parTrans" cxnId="{C64239B6-05B7-4D54-B0F2-981040B2FE7C}">
      <dgm:prSet/>
      <dgm:spPr/>
      <dgm:t>
        <a:bodyPr/>
        <a:lstStyle/>
        <a:p>
          <a:endParaRPr lang="en-US"/>
        </a:p>
      </dgm:t>
    </dgm:pt>
    <dgm:pt modelId="{371AD5EE-1817-4143-94BD-290018616534}" type="sibTrans" cxnId="{C64239B6-05B7-4D54-B0F2-981040B2FE7C}">
      <dgm:prSet/>
      <dgm:spPr/>
      <dgm:t>
        <a:bodyPr/>
        <a:lstStyle/>
        <a:p>
          <a:endParaRPr lang="en-US"/>
        </a:p>
      </dgm:t>
    </dgm:pt>
    <dgm:pt modelId="{BEC5CD49-BFE4-4B99-928E-90BEA8321607}">
      <dgm:prSet phldrT="[Text]"/>
      <dgm:spPr/>
      <dgm:t>
        <a:bodyPr/>
        <a:lstStyle/>
        <a:p>
          <a:r>
            <a:rPr lang="en-CA" dirty="0"/>
            <a:t>Acquisition</a:t>
          </a:r>
        </a:p>
        <a:p>
          <a:r>
            <a:rPr lang="en-CA" dirty="0"/>
            <a:t>Recording </a:t>
          </a:r>
          <a:endParaRPr lang="en-US" dirty="0"/>
        </a:p>
      </dgm:t>
    </dgm:pt>
    <dgm:pt modelId="{61570C06-003A-4BEA-9E72-9421A0D73F1F}" type="parTrans" cxnId="{07524F19-5964-41A0-A2EC-D2ED43DB9419}">
      <dgm:prSet/>
      <dgm:spPr/>
      <dgm:t>
        <a:bodyPr/>
        <a:lstStyle/>
        <a:p>
          <a:endParaRPr lang="en-US"/>
        </a:p>
      </dgm:t>
    </dgm:pt>
    <dgm:pt modelId="{21104993-7278-4021-9473-4C509513364D}" type="sibTrans" cxnId="{07524F19-5964-41A0-A2EC-D2ED43DB9419}">
      <dgm:prSet/>
      <dgm:spPr/>
      <dgm:t>
        <a:bodyPr/>
        <a:lstStyle/>
        <a:p>
          <a:endParaRPr lang="en-US"/>
        </a:p>
      </dgm:t>
    </dgm:pt>
    <dgm:pt modelId="{73FF7A39-D465-422A-A5ED-F623D79EE573}">
      <dgm:prSet phldrT="[Text]"/>
      <dgm:spPr/>
      <dgm:t>
        <a:bodyPr/>
        <a:lstStyle/>
        <a:p>
          <a:r>
            <a:rPr lang="en-CA" dirty="0"/>
            <a:t>Extraction</a:t>
          </a:r>
        </a:p>
        <a:p>
          <a:r>
            <a:rPr lang="en-CA" dirty="0"/>
            <a:t>Cleaning</a:t>
          </a:r>
          <a:endParaRPr lang="en-US" dirty="0"/>
        </a:p>
      </dgm:t>
    </dgm:pt>
    <dgm:pt modelId="{BC6ADED3-FECA-41E1-A728-9CC5AEE1100B}" type="parTrans" cxnId="{8B1BED7F-5EF6-4597-8D7C-E7ED166D2C50}">
      <dgm:prSet/>
      <dgm:spPr/>
      <dgm:t>
        <a:bodyPr/>
        <a:lstStyle/>
        <a:p>
          <a:endParaRPr lang="en-US"/>
        </a:p>
      </dgm:t>
    </dgm:pt>
    <dgm:pt modelId="{4686A855-EF89-4DAE-B965-A5CE7CC7B025}" type="sibTrans" cxnId="{8B1BED7F-5EF6-4597-8D7C-E7ED166D2C50}">
      <dgm:prSet/>
      <dgm:spPr/>
      <dgm:t>
        <a:bodyPr/>
        <a:lstStyle/>
        <a:p>
          <a:endParaRPr lang="en-US"/>
        </a:p>
      </dgm:t>
    </dgm:pt>
    <dgm:pt modelId="{438A451D-9275-41D9-9287-183581150691}" type="pres">
      <dgm:prSet presAssocID="{3DCA5D8D-4DB7-47C7-8932-8D8E79199630}" presName="cycle" presStyleCnt="0">
        <dgm:presLayoutVars>
          <dgm:chMax val="1"/>
          <dgm:dir/>
          <dgm:animLvl val="ctr"/>
          <dgm:resizeHandles val="exact"/>
        </dgm:presLayoutVars>
      </dgm:prSet>
      <dgm:spPr/>
    </dgm:pt>
    <dgm:pt modelId="{2C4CB347-3851-47B6-B2E2-47554B1E49C6}" type="pres">
      <dgm:prSet presAssocID="{86A3242F-649A-4201-A0C6-8B5910C1277E}" presName="centerShape" presStyleLbl="node0" presStyleIdx="0" presStyleCnt="1"/>
      <dgm:spPr/>
    </dgm:pt>
    <dgm:pt modelId="{5D9CEC4B-214F-4D3D-9CE0-F8C52FB1CED8}" type="pres">
      <dgm:prSet presAssocID="{AE93FC28-B972-4F7E-AEFA-1DB7716DBD49}" presName="parTrans" presStyleLbl="bgSibTrans2D1" presStyleIdx="0" presStyleCnt="5"/>
      <dgm:spPr/>
    </dgm:pt>
    <dgm:pt modelId="{081EB534-1C80-414A-85CD-E622478AE560}" type="pres">
      <dgm:prSet presAssocID="{A52E2C13-BCD3-4798-8269-715A980DFA85}" presName="node" presStyleLbl="node1" presStyleIdx="0" presStyleCnt="5">
        <dgm:presLayoutVars>
          <dgm:bulletEnabled val="1"/>
        </dgm:presLayoutVars>
      </dgm:prSet>
      <dgm:spPr/>
    </dgm:pt>
    <dgm:pt modelId="{5CBB94CA-4890-429E-9C4D-D308C7929522}" type="pres">
      <dgm:prSet presAssocID="{FAAD7BCD-41ED-4A1D-85C8-7C76D99563F5}" presName="parTrans" presStyleLbl="bgSibTrans2D1" presStyleIdx="1" presStyleCnt="5"/>
      <dgm:spPr/>
    </dgm:pt>
    <dgm:pt modelId="{2898F0B5-AAA7-4F42-A51B-6A2A004C5BD6}" type="pres">
      <dgm:prSet presAssocID="{C698D839-BC38-4719-BE55-E4E468380A6D}" presName="node" presStyleLbl="node1" presStyleIdx="1" presStyleCnt="5">
        <dgm:presLayoutVars>
          <dgm:bulletEnabled val="1"/>
        </dgm:presLayoutVars>
      </dgm:prSet>
      <dgm:spPr/>
    </dgm:pt>
    <dgm:pt modelId="{3D148E64-B5D9-4A91-AA0D-AC761E6620A2}" type="pres">
      <dgm:prSet presAssocID="{2683C1C6-1A34-4E7C-9C05-F431C9B9E7FC}" presName="parTrans" presStyleLbl="bgSibTrans2D1" presStyleIdx="2" presStyleCnt="5"/>
      <dgm:spPr/>
    </dgm:pt>
    <dgm:pt modelId="{6B53274B-80CC-4219-B536-729246F1DA3C}" type="pres">
      <dgm:prSet presAssocID="{274F1703-B243-4FC5-AAB9-E3F4F0D9118E}" presName="node" presStyleLbl="node1" presStyleIdx="2" presStyleCnt="5">
        <dgm:presLayoutVars>
          <dgm:bulletEnabled val="1"/>
        </dgm:presLayoutVars>
      </dgm:prSet>
      <dgm:spPr/>
    </dgm:pt>
    <dgm:pt modelId="{407EF62A-92D1-4641-B7EC-9A9F77F71F1D}" type="pres">
      <dgm:prSet presAssocID="{61570C06-003A-4BEA-9E72-9421A0D73F1F}" presName="parTrans" presStyleLbl="bgSibTrans2D1" presStyleIdx="3" presStyleCnt="5"/>
      <dgm:spPr/>
    </dgm:pt>
    <dgm:pt modelId="{512C7A8F-BE7E-4A95-B95C-31D78072D0D6}" type="pres">
      <dgm:prSet presAssocID="{BEC5CD49-BFE4-4B99-928E-90BEA8321607}" presName="node" presStyleLbl="node1" presStyleIdx="3" presStyleCnt="5">
        <dgm:presLayoutVars>
          <dgm:bulletEnabled val="1"/>
        </dgm:presLayoutVars>
      </dgm:prSet>
      <dgm:spPr/>
    </dgm:pt>
    <dgm:pt modelId="{300908A7-DF6E-4F0C-9B43-7AA1418D03A4}" type="pres">
      <dgm:prSet presAssocID="{BC6ADED3-FECA-41E1-A728-9CC5AEE1100B}" presName="parTrans" presStyleLbl="bgSibTrans2D1" presStyleIdx="4" presStyleCnt="5"/>
      <dgm:spPr/>
    </dgm:pt>
    <dgm:pt modelId="{E023359E-F821-4708-83DC-D237EBF1D297}" type="pres">
      <dgm:prSet presAssocID="{73FF7A39-D465-422A-A5ED-F623D79EE573}" presName="node" presStyleLbl="node1" presStyleIdx="4" presStyleCnt="5">
        <dgm:presLayoutVars>
          <dgm:bulletEnabled val="1"/>
        </dgm:presLayoutVars>
      </dgm:prSet>
      <dgm:spPr/>
    </dgm:pt>
  </dgm:ptLst>
  <dgm:cxnLst>
    <dgm:cxn modelId="{33D55AA9-1B7D-497D-ADC6-B4A629538595}" type="presOf" srcId="{61570C06-003A-4BEA-9E72-9421A0D73F1F}" destId="{407EF62A-92D1-4641-B7EC-9A9F77F71F1D}" srcOrd="0" destOrd="0" presId="urn:microsoft.com/office/officeart/2005/8/layout/radial4"/>
    <dgm:cxn modelId="{D07FB76C-38ED-40E8-9B0F-2CDFF6F102E4}" type="presOf" srcId="{274F1703-B243-4FC5-AAB9-E3F4F0D9118E}" destId="{6B53274B-80CC-4219-B536-729246F1DA3C}" srcOrd="0" destOrd="0" presId="urn:microsoft.com/office/officeart/2005/8/layout/radial4"/>
    <dgm:cxn modelId="{9AFE5CC1-37A8-4CEC-872C-92810E8465D8}" type="presOf" srcId="{2683C1C6-1A34-4E7C-9C05-F431C9B9E7FC}" destId="{3D148E64-B5D9-4A91-AA0D-AC761E6620A2}" srcOrd="0" destOrd="0" presId="urn:microsoft.com/office/officeart/2005/8/layout/radial4"/>
    <dgm:cxn modelId="{A0A8DB43-664C-4F73-AC45-585ECFF059D5}" type="presOf" srcId="{FAAD7BCD-41ED-4A1D-85C8-7C76D99563F5}" destId="{5CBB94CA-4890-429E-9C4D-D308C7929522}" srcOrd="0" destOrd="0" presId="urn:microsoft.com/office/officeart/2005/8/layout/radial4"/>
    <dgm:cxn modelId="{07524F19-5964-41A0-A2EC-D2ED43DB9419}" srcId="{86A3242F-649A-4201-A0C6-8B5910C1277E}" destId="{BEC5CD49-BFE4-4B99-928E-90BEA8321607}" srcOrd="3" destOrd="0" parTransId="{61570C06-003A-4BEA-9E72-9421A0D73F1F}" sibTransId="{21104993-7278-4021-9473-4C509513364D}"/>
    <dgm:cxn modelId="{FFA4A2D9-3C05-4B7B-9C94-9DCDF9408DB8}" type="presOf" srcId="{BEC5CD49-BFE4-4B99-928E-90BEA8321607}" destId="{512C7A8F-BE7E-4A95-B95C-31D78072D0D6}" srcOrd="0" destOrd="0" presId="urn:microsoft.com/office/officeart/2005/8/layout/radial4"/>
    <dgm:cxn modelId="{F5197708-2670-44CE-B221-E825FE854036}" type="presOf" srcId="{C698D839-BC38-4719-BE55-E4E468380A6D}" destId="{2898F0B5-AAA7-4F42-A51B-6A2A004C5BD6}" srcOrd="0" destOrd="0" presId="urn:microsoft.com/office/officeart/2005/8/layout/radial4"/>
    <dgm:cxn modelId="{60269EB0-3ED0-4718-9A0B-B87B0950C5D3}" type="presOf" srcId="{AE93FC28-B972-4F7E-AEFA-1DB7716DBD49}" destId="{5D9CEC4B-214F-4D3D-9CE0-F8C52FB1CED8}" srcOrd="0" destOrd="0" presId="urn:microsoft.com/office/officeart/2005/8/layout/radial4"/>
    <dgm:cxn modelId="{B1B8B751-8085-412B-AED4-A3AD84A0B0C9}" type="presOf" srcId="{3DCA5D8D-4DB7-47C7-8932-8D8E79199630}" destId="{438A451D-9275-41D9-9287-183581150691}" srcOrd="0" destOrd="0" presId="urn:microsoft.com/office/officeart/2005/8/layout/radial4"/>
    <dgm:cxn modelId="{63CEA81B-6B7E-4EA8-8AC4-D773F3C84C9A}" type="presOf" srcId="{73FF7A39-D465-422A-A5ED-F623D79EE573}" destId="{E023359E-F821-4708-83DC-D237EBF1D297}" srcOrd="0" destOrd="0" presId="urn:microsoft.com/office/officeart/2005/8/layout/radial4"/>
    <dgm:cxn modelId="{7F217A22-E729-49B6-9A55-749C16173B30}" type="presOf" srcId="{BC6ADED3-FECA-41E1-A728-9CC5AEE1100B}" destId="{300908A7-DF6E-4F0C-9B43-7AA1418D03A4}" srcOrd="0" destOrd="0" presId="urn:microsoft.com/office/officeart/2005/8/layout/radial4"/>
    <dgm:cxn modelId="{8B1BED7F-5EF6-4597-8D7C-E7ED166D2C50}" srcId="{86A3242F-649A-4201-A0C6-8B5910C1277E}" destId="{73FF7A39-D465-422A-A5ED-F623D79EE573}" srcOrd="4" destOrd="0" parTransId="{BC6ADED3-FECA-41E1-A728-9CC5AEE1100B}" sibTransId="{4686A855-EF89-4DAE-B965-A5CE7CC7B025}"/>
    <dgm:cxn modelId="{06FFB847-C243-400A-B997-1D009393D1B4}" srcId="{86A3242F-649A-4201-A0C6-8B5910C1277E}" destId="{C698D839-BC38-4719-BE55-E4E468380A6D}" srcOrd="1" destOrd="0" parTransId="{FAAD7BCD-41ED-4A1D-85C8-7C76D99563F5}" sibTransId="{AB26D777-3908-468C-BA44-CD14444BC788}"/>
    <dgm:cxn modelId="{8A85D604-29D9-4108-8CC8-1465AA20A518}" type="presOf" srcId="{A52E2C13-BCD3-4798-8269-715A980DFA85}" destId="{081EB534-1C80-414A-85CD-E622478AE560}" srcOrd="0" destOrd="0" presId="urn:microsoft.com/office/officeart/2005/8/layout/radial4"/>
    <dgm:cxn modelId="{71EA2E0B-01B9-43F5-8180-7A942E144466}" type="presOf" srcId="{86A3242F-649A-4201-A0C6-8B5910C1277E}" destId="{2C4CB347-3851-47B6-B2E2-47554B1E49C6}" srcOrd="0" destOrd="0" presId="urn:microsoft.com/office/officeart/2005/8/layout/radial4"/>
    <dgm:cxn modelId="{C64239B6-05B7-4D54-B0F2-981040B2FE7C}" srcId="{86A3242F-649A-4201-A0C6-8B5910C1277E}" destId="{274F1703-B243-4FC5-AAB9-E3F4F0D9118E}" srcOrd="2" destOrd="0" parTransId="{2683C1C6-1A34-4E7C-9C05-F431C9B9E7FC}" sibTransId="{371AD5EE-1817-4143-94BD-290018616534}"/>
    <dgm:cxn modelId="{4F6EDC46-2B97-481C-968C-DBB882BAFBE4}" srcId="{3DCA5D8D-4DB7-47C7-8932-8D8E79199630}" destId="{86A3242F-649A-4201-A0C6-8B5910C1277E}" srcOrd="0" destOrd="0" parTransId="{08F5EA6A-EA1E-4FA3-AFD3-784D19675B89}" sibTransId="{8D31F92E-8A63-4255-9300-4295052EAA5B}"/>
    <dgm:cxn modelId="{64A8318B-0C6C-4819-8BCF-CE74B10B8060}" srcId="{86A3242F-649A-4201-A0C6-8B5910C1277E}" destId="{A52E2C13-BCD3-4798-8269-715A980DFA85}" srcOrd="0" destOrd="0" parTransId="{AE93FC28-B972-4F7E-AEFA-1DB7716DBD49}" sibTransId="{4A8E21A2-A966-4668-8395-328C017C03DF}"/>
    <dgm:cxn modelId="{1ED85596-14E4-4107-8CB0-04AB35FE6AF1}" type="presParOf" srcId="{438A451D-9275-41D9-9287-183581150691}" destId="{2C4CB347-3851-47B6-B2E2-47554B1E49C6}" srcOrd="0" destOrd="0" presId="urn:microsoft.com/office/officeart/2005/8/layout/radial4"/>
    <dgm:cxn modelId="{6A0B35D8-4422-418F-A0FA-46CDBDE96835}" type="presParOf" srcId="{438A451D-9275-41D9-9287-183581150691}" destId="{5D9CEC4B-214F-4D3D-9CE0-F8C52FB1CED8}" srcOrd="1" destOrd="0" presId="urn:microsoft.com/office/officeart/2005/8/layout/radial4"/>
    <dgm:cxn modelId="{C9EAA1C2-2430-427A-BB8D-C24B74E0D8EB}" type="presParOf" srcId="{438A451D-9275-41D9-9287-183581150691}" destId="{081EB534-1C80-414A-85CD-E622478AE560}" srcOrd="2" destOrd="0" presId="urn:microsoft.com/office/officeart/2005/8/layout/radial4"/>
    <dgm:cxn modelId="{F63FEEC8-5DC7-4713-B269-6EED953A64BD}" type="presParOf" srcId="{438A451D-9275-41D9-9287-183581150691}" destId="{5CBB94CA-4890-429E-9C4D-D308C7929522}" srcOrd="3" destOrd="0" presId="urn:microsoft.com/office/officeart/2005/8/layout/radial4"/>
    <dgm:cxn modelId="{A13B6B97-D8D5-48E8-AEF7-C43A2062FCBA}" type="presParOf" srcId="{438A451D-9275-41D9-9287-183581150691}" destId="{2898F0B5-AAA7-4F42-A51B-6A2A004C5BD6}" srcOrd="4" destOrd="0" presId="urn:microsoft.com/office/officeart/2005/8/layout/radial4"/>
    <dgm:cxn modelId="{38E34DAF-5E9C-45C2-B34E-4B14FAB5BF22}" type="presParOf" srcId="{438A451D-9275-41D9-9287-183581150691}" destId="{3D148E64-B5D9-4A91-AA0D-AC761E6620A2}" srcOrd="5" destOrd="0" presId="urn:microsoft.com/office/officeart/2005/8/layout/radial4"/>
    <dgm:cxn modelId="{7B3C226A-0C40-4B89-89CE-A2939F1D2F05}" type="presParOf" srcId="{438A451D-9275-41D9-9287-183581150691}" destId="{6B53274B-80CC-4219-B536-729246F1DA3C}" srcOrd="6" destOrd="0" presId="urn:microsoft.com/office/officeart/2005/8/layout/radial4"/>
    <dgm:cxn modelId="{EE097AA8-B22C-4B1F-A372-578060306395}" type="presParOf" srcId="{438A451D-9275-41D9-9287-183581150691}" destId="{407EF62A-92D1-4641-B7EC-9A9F77F71F1D}" srcOrd="7" destOrd="0" presId="urn:microsoft.com/office/officeart/2005/8/layout/radial4"/>
    <dgm:cxn modelId="{DAE547B9-84EA-42F8-A9C4-C0B2A89FCA64}" type="presParOf" srcId="{438A451D-9275-41D9-9287-183581150691}" destId="{512C7A8F-BE7E-4A95-B95C-31D78072D0D6}" srcOrd="8" destOrd="0" presId="urn:microsoft.com/office/officeart/2005/8/layout/radial4"/>
    <dgm:cxn modelId="{B98BF89B-5E3C-41F1-BFDF-88FAAF61A6EA}" type="presParOf" srcId="{438A451D-9275-41D9-9287-183581150691}" destId="{300908A7-DF6E-4F0C-9B43-7AA1418D03A4}" srcOrd="9" destOrd="0" presId="urn:microsoft.com/office/officeart/2005/8/layout/radial4"/>
    <dgm:cxn modelId="{65608EC3-791E-458B-B6F7-3016FF1224AD}" type="presParOf" srcId="{438A451D-9275-41D9-9287-183581150691}" destId="{E023359E-F821-4708-83DC-D237EBF1D297}" srcOrd="10" destOrd="0" presId="urn:microsoft.com/office/officeart/2005/8/layout/radial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EBB509-35F6-4A35-93B1-A18E95A752A2}" type="doc">
      <dgm:prSet loTypeId="urn:microsoft.com/office/officeart/2005/8/layout/gear1" loCatId="relationship" qsTypeId="urn:microsoft.com/office/officeart/2005/8/quickstyle/simple1" qsCatId="simple" csTypeId="urn:microsoft.com/office/officeart/2005/8/colors/accent1_2" csCatId="accent1" phldr="1"/>
      <dgm:spPr/>
    </dgm:pt>
    <dgm:pt modelId="{8BF3EF24-C198-4818-AFC4-85A2DA165F80}">
      <dgm:prSet phldrT="[Text]"/>
      <dgm:spPr/>
      <dgm:t>
        <a:bodyPr/>
        <a:lstStyle/>
        <a:p>
          <a:r>
            <a:rPr lang="en-CA" dirty="0"/>
            <a:t>Volume</a:t>
          </a:r>
          <a:endParaRPr lang="en-US" dirty="0"/>
        </a:p>
      </dgm:t>
    </dgm:pt>
    <dgm:pt modelId="{4AC85303-1662-4ECB-AAB4-CDA3CC40A335}" type="parTrans" cxnId="{DA60640E-3577-4CA1-87B9-41AF002EEA50}">
      <dgm:prSet/>
      <dgm:spPr/>
      <dgm:t>
        <a:bodyPr/>
        <a:lstStyle/>
        <a:p>
          <a:endParaRPr lang="en-US"/>
        </a:p>
      </dgm:t>
    </dgm:pt>
    <dgm:pt modelId="{7B39F94F-D41E-436C-9F9D-203A5A755AA1}" type="sibTrans" cxnId="{DA60640E-3577-4CA1-87B9-41AF002EEA50}">
      <dgm:prSet/>
      <dgm:spPr/>
      <dgm:t>
        <a:bodyPr/>
        <a:lstStyle/>
        <a:p>
          <a:endParaRPr lang="en-US"/>
        </a:p>
      </dgm:t>
    </dgm:pt>
    <dgm:pt modelId="{5F4437CB-7900-463B-A73A-0468F7A142A0}">
      <dgm:prSet phldrT="[Text]"/>
      <dgm:spPr/>
      <dgm:t>
        <a:bodyPr/>
        <a:lstStyle/>
        <a:p>
          <a:r>
            <a:rPr lang="en-CA" dirty="0"/>
            <a:t>Velocity</a:t>
          </a:r>
          <a:endParaRPr lang="en-US" dirty="0"/>
        </a:p>
      </dgm:t>
    </dgm:pt>
    <dgm:pt modelId="{E995FEF3-B39B-4332-9F50-1DBB7ADAEBEB}" type="parTrans" cxnId="{91821C9E-2FD0-45C0-AFDC-6C5FFB2DCEF4}">
      <dgm:prSet/>
      <dgm:spPr/>
      <dgm:t>
        <a:bodyPr/>
        <a:lstStyle/>
        <a:p>
          <a:endParaRPr lang="en-US"/>
        </a:p>
      </dgm:t>
    </dgm:pt>
    <dgm:pt modelId="{6FE2A792-0F8C-40EB-9400-4E0760F9259B}" type="sibTrans" cxnId="{91821C9E-2FD0-45C0-AFDC-6C5FFB2DCEF4}">
      <dgm:prSet/>
      <dgm:spPr/>
      <dgm:t>
        <a:bodyPr/>
        <a:lstStyle/>
        <a:p>
          <a:endParaRPr lang="en-US"/>
        </a:p>
      </dgm:t>
    </dgm:pt>
    <dgm:pt modelId="{8A331C35-9CC3-4CCC-AE59-3C0D183E4FFF}">
      <dgm:prSet phldrT="[Text]"/>
      <dgm:spPr/>
      <dgm:t>
        <a:bodyPr/>
        <a:lstStyle/>
        <a:p>
          <a:r>
            <a:rPr lang="en-CA" dirty="0"/>
            <a:t>Variety</a:t>
          </a:r>
          <a:endParaRPr lang="en-US" dirty="0"/>
        </a:p>
      </dgm:t>
    </dgm:pt>
    <dgm:pt modelId="{DEA2E85D-08A4-482A-AA06-AE21C4F8234C}" type="parTrans" cxnId="{8C375CDA-617C-4423-B624-A274D8DC9B41}">
      <dgm:prSet/>
      <dgm:spPr/>
      <dgm:t>
        <a:bodyPr/>
        <a:lstStyle/>
        <a:p>
          <a:endParaRPr lang="en-US"/>
        </a:p>
      </dgm:t>
    </dgm:pt>
    <dgm:pt modelId="{3846DA58-EFA2-454D-A819-DAFFCE47D118}" type="sibTrans" cxnId="{8C375CDA-617C-4423-B624-A274D8DC9B41}">
      <dgm:prSet/>
      <dgm:spPr/>
      <dgm:t>
        <a:bodyPr/>
        <a:lstStyle/>
        <a:p>
          <a:endParaRPr lang="en-US"/>
        </a:p>
      </dgm:t>
    </dgm:pt>
    <dgm:pt modelId="{6EDE09FD-4A1B-4000-87EB-F1750975BA10}" type="pres">
      <dgm:prSet presAssocID="{99EBB509-35F6-4A35-93B1-A18E95A752A2}" presName="composite" presStyleCnt="0">
        <dgm:presLayoutVars>
          <dgm:chMax val="3"/>
          <dgm:animLvl val="lvl"/>
          <dgm:resizeHandles val="exact"/>
        </dgm:presLayoutVars>
      </dgm:prSet>
      <dgm:spPr/>
    </dgm:pt>
    <dgm:pt modelId="{67DDB320-6992-40C5-BEC7-6C2F555F1949}" type="pres">
      <dgm:prSet presAssocID="{8BF3EF24-C198-4818-AFC4-85A2DA165F80}" presName="gear1" presStyleLbl="node1" presStyleIdx="0" presStyleCnt="3" custLinFactNeighborX="54977" custLinFactNeighborY="-52516">
        <dgm:presLayoutVars>
          <dgm:chMax val="1"/>
          <dgm:bulletEnabled val="1"/>
        </dgm:presLayoutVars>
      </dgm:prSet>
      <dgm:spPr/>
    </dgm:pt>
    <dgm:pt modelId="{2C9DE7DE-4887-469F-B482-B7B038A62E22}" type="pres">
      <dgm:prSet presAssocID="{8BF3EF24-C198-4818-AFC4-85A2DA165F80}" presName="gear1srcNode" presStyleLbl="node1" presStyleIdx="0" presStyleCnt="3"/>
      <dgm:spPr/>
    </dgm:pt>
    <dgm:pt modelId="{84067431-DC70-40E4-AAA5-F940BEF837FE}" type="pres">
      <dgm:prSet presAssocID="{8BF3EF24-C198-4818-AFC4-85A2DA165F80}" presName="gear1dstNode" presStyleLbl="node1" presStyleIdx="0" presStyleCnt="3"/>
      <dgm:spPr/>
    </dgm:pt>
    <dgm:pt modelId="{0BB16859-7A52-468D-911F-FFC9FE067105}" type="pres">
      <dgm:prSet presAssocID="{5F4437CB-7900-463B-A73A-0468F7A142A0}" presName="gear2" presStyleLbl="node1" presStyleIdx="1" presStyleCnt="3" custLinFactNeighborX="14835" custLinFactNeighborY="14580">
        <dgm:presLayoutVars>
          <dgm:chMax val="1"/>
          <dgm:bulletEnabled val="1"/>
        </dgm:presLayoutVars>
      </dgm:prSet>
      <dgm:spPr/>
    </dgm:pt>
    <dgm:pt modelId="{21F8F58A-1CBC-45E3-A4D4-A2B2172DF7DD}" type="pres">
      <dgm:prSet presAssocID="{5F4437CB-7900-463B-A73A-0468F7A142A0}" presName="gear2srcNode" presStyleLbl="node1" presStyleIdx="1" presStyleCnt="3"/>
      <dgm:spPr/>
    </dgm:pt>
    <dgm:pt modelId="{172A0DFF-3946-4727-975C-484B56436804}" type="pres">
      <dgm:prSet presAssocID="{5F4437CB-7900-463B-A73A-0468F7A142A0}" presName="gear2dstNode" presStyleLbl="node1" presStyleIdx="1" presStyleCnt="3"/>
      <dgm:spPr/>
    </dgm:pt>
    <dgm:pt modelId="{BF0C61CE-CC74-415D-8AFA-A712B0046153}" type="pres">
      <dgm:prSet presAssocID="{8A331C35-9CC3-4CCC-AE59-3C0D183E4FFF}" presName="gear3" presStyleLbl="node1" presStyleIdx="2" presStyleCnt="3" custLinFactNeighborX="14117" custLinFactNeighborY="12386"/>
      <dgm:spPr/>
    </dgm:pt>
    <dgm:pt modelId="{AA6D1594-979F-446B-992F-AFDE6E2356D5}" type="pres">
      <dgm:prSet presAssocID="{8A331C35-9CC3-4CCC-AE59-3C0D183E4FFF}" presName="gear3tx" presStyleLbl="node1" presStyleIdx="2" presStyleCnt="3">
        <dgm:presLayoutVars>
          <dgm:chMax val="1"/>
          <dgm:bulletEnabled val="1"/>
        </dgm:presLayoutVars>
      </dgm:prSet>
      <dgm:spPr/>
    </dgm:pt>
    <dgm:pt modelId="{EAE3C1AF-2AD3-4852-BDB5-50A6758C32AE}" type="pres">
      <dgm:prSet presAssocID="{8A331C35-9CC3-4CCC-AE59-3C0D183E4FFF}" presName="gear3srcNode" presStyleLbl="node1" presStyleIdx="2" presStyleCnt="3"/>
      <dgm:spPr/>
    </dgm:pt>
    <dgm:pt modelId="{46A01C9F-4C4B-48BA-ABF6-89151F8271AF}" type="pres">
      <dgm:prSet presAssocID="{8A331C35-9CC3-4CCC-AE59-3C0D183E4FFF}" presName="gear3dstNode" presStyleLbl="node1" presStyleIdx="2" presStyleCnt="3"/>
      <dgm:spPr/>
    </dgm:pt>
    <dgm:pt modelId="{2FF36FBD-57A0-4AB9-8247-7BD5BF2D7FCB}" type="pres">
      <dgm:prSet presAssocID="{7B39F94F-D41E-436C-9F9D-203A5A755AA1}" presName="connector1" presStyleLbl="sibTrans2D1" presStyleIdx="0" presStyleCnt="3" custLinFactNeighborX="47745" custLinFactNeighborY="-46384"/>
      <dgm:spPr/>
    </dgm:pt>
    <dgm:pt modelId="{F95CF8A9-DE86-4CAA-BC5C-3A90F6E14FB2}" type="pres">
      <dgm:prSet presAssocID="{6FE2A792-0F8C-40EB-9400-4E0760F9259B}" presName="connector2" presStyleLbl="sibTrans2D1" presStyleIdx="1" presStyleCnt="3" custLinFactNeighborX="12228" custLinFactNeighborY="13767"/>
      <dgm:spPr/>
    </dgm:pt>
    <dgm:pt modelId="{DB827047-1884-4BC5-AE5B-EC128919442D}" type="pres">
      <dgm:prSet presAssocID="{3846DA58-EFA2-454D-A819-DAFFCE47D118}" presName="connector3" presStyleLbl="sibTrans2D1" presStyleIdx="2" presStyleCnt="3" custLinFactNeighborX="13022" custLinFactNeighborY="15097"/>
      <dgm:spPr/>
    </dgm:pt>
  </dgm:ptLst>
  <dgm:cxnLst>
    <dgm:cxn modelId="{DA60640E-3577-4CA1-87B9-41AF002EEA50}" srcId="{99EBB509-35F6-4A35-93B1-A18E95A752A2}" destId="{8BF3EF24-C198-4818-AFC4-85A2DA165F80}" srcOrd="0" destOrd="0" parTransId="{4AC85303-1662-4ECB-AAB4-CDA3CC40A335}" sibTransId="{7B39F94F-D41E-436C-9F9D-203A5A755AA1}"/>
    <dgm:cxn modelId="{2249149B-0968-466A-A4C7-0FCFB55CCC32}" type="presOf" srcId="{8A331C35-9CC3-4CCC-AE59-3C0D183E4FFF}" destId="{EAE3C1AF-2AD3-4852-BDB5-50A6758C32AE}" srcOrd="2" destOrd="0" presId="urn:microsoft.com/office/officeart/2005/8/layout/gear1"/>
    <dgm:cxn modelId="{5BE3A49D-9D8F-45E5-AEA9-E853FA12BB20}" type="presOf" srcId="{8BF3EF24-C198-4818-AFC4-85A2DA165F80}" destId="{67DDB320-6992-40C5-BEC7-6C2F555F1949}" srcOrd="0" destOrd="0" presId="urn:microsoft.com/office/officeart/2005/8/layout/gear1"/>
    <dgm:cxn modelId="{5226F73F-CDF4-424F-87E7-1645B5C4B2A2}" type="presOf" srcId="{5F4437CB-7900-463B-A73A-0468F7A142A0}" destId="{21F8F58A-1CBC-45E3-A4D4-A2B2172DF7DD}" srcOrd="1" destOrd="0" presId="urn:microsoft.com/office/officeart/2005/8/layout/gear1"/>
    <dgm:cxn modelId="{3D3B652A-6F5F-463A-AFAD-ECBDD9489474}" type="presOf" srcId="{8BF3EF24-C198-4818-AFC4-85A2DA165F80}" destId="{2C9DE7DE-4887-469F-B482-B7B038A62E22}" srcOrd="1" destOrd="0" presId="urn:microsoft.com/office/officeart/2005/8/layout/gear1"/>
    <dgm:cxn modelId="{91821C9E-2FD0-45C0-AFDC-6C5FFB2DCEF4}" srcId="{99EBB509-35F6-4A35-93B1-A18E95A752A2}" destId="{5F4437CB-7900-463B-A73A-0468F7A142A0}" srcOrd="1" destOrd="0" parTransId="{E995FEF3-B39B-4332-9F50-1DBB7ADAEBEB}" sibTransId="{6FE2A792-0F8C-40EB-9400-4E0760F9259B}"/>
    <dgm:cxn modelId="{D9C1718A-74FA-49F8-B880-38ED181E724E}" type="presOf" srcId="{5F4437CB-7900-463B-A73A-0468F7A142A0}" destId="{172A0DFF-3946-4727-975C-484B56436804}" srcOrd="2" destOrd="0" presId="urn:microsoft.com/office/officeart/2005/8/layout/gear1"/>
    <dgm:cxn modelId="{FE6DE288-9156-4B96-ABB3-9A545441357B}" type="presOf" srcId="{8BF3EF24-C198-4818-AFC4-85A2DA165F80}" destId="{84067431-DC70-40E4-AAA5-F940BEF837FE}" srcOrd="2" destOrd="0" presId="urn:microsoft.com/office/officeart/2005/8/layout/gear1"/>
    <dgm:cxn modelId="{CFEEFDCA-FF00-481B-87D2-1D9B3686FD41}" type="presOf" srcId="{5F4437CB-7900-463B-A73A-0468F7A142A0}" destId="{0BB16859-7A52-468D-911F-FFC9FE067105}" srcOrd="0" destOrd="0" presId="urn:microsoft.com/office/officeart/2005/8/layout/gear1"/>
    <dgm:cxn modelId="{A7C641E5-10AD-406A-B89E-5A35367A63EF}" type="presOf" srcId="{3846DA58-EFA2-454D-A819-DAFFCE47D118}" destId="{DB827047-1884-4BC5-AE5B-EC128919442D}" srcOrd="0" destOrd="0" presId="urn:microsoft.com/office/officeart/2005/8/layout/gear1"/>
    <dgm:cxn modelId="{87B4723F-D7E9-42CE-9A9C-F14723F1D88B}" type="presOf" srcId="{8A331C35-9CC3-4CCC-AE59-3C0D183E4FFF}" destId="{BF0C61CE-CC74-415D-8AFA-A712B0046153}" srcOrd="0" destOrd="0" presId="urn:microsoft.com/office/officeart/2005/8/layout/gear1"/>
    <dgm:cxn modelId="{144B74A9-19A8-46B6-B26D-7FE5AC21D096}" type="presOf" srcId="{8A331C35-9CC3-4CCC-AE59-3C0D183E4FFF}" destId="{46A01C9F-4C4B-48BA-ABF6-89151F8271AF}" srcOrd="3" destOrd="0" presId="urn:microsoft.com/office/officeart/2005/8/layout/gear1"/>
    <dgm:cxn modelId="{ABC5CBF7-C566-4007-A1C1-BACB8EAEA700}" type="presOf" srcId="{7B39F94F-D41E-436C-9F9D-203A5A755AA1}" destId="{2FF36FBD-57A0-4AB9-8247-7BD5BF2D7FCB}" srcOrd="0" destOrd="0" presId="urn:microsoft.com/office/officeart/2005/8/layout/gear1"/>
    <dgm:cxn modelId="{8C375CDA-617C-4423-B624-A274D8DC9B41}" srcId="{99EBB509-35F6-4A35-93B1-A18E95A752A2}" destId="{8A331C35-9CC3-4CCC-AE59-3C0D183E4FFF}" srcOrd="2" destOrd="0" parTransId="{DEA2E85D-08A4-482A-AA06-AE21C4F8234C}" sibTransId="{3846DA58-EFA2-454D-A819-DAFFCE47D118}"/>
    <dgm:cxn modelId="{94AE5FC7-E101-4EB8-A52B-274F37ED6204}" type="presOf" srcId="{99EBB509-35F6-4A35-93B1-A18E95A752A2}" destId="{6EDE09FD-4A1B-4000-87EB-F1750975BA10}" srcOrd="0" destOrd="0" presId="urn:microsoft.com/office/officeart/2005/8/layout/gear1"/>
    <dgm:cxn modelId="{FAF0B6C2-420F-460E-B95F-D4BE51B3BBDF}" type="presOf" srcId="{6FE2A792-0F8C-40EB-9400-4E0760F9259B}" destId="{F95CF8A9-DE86-4CAA-BC5C-3A90F6E14FB2}" srcOrd="0" destOrd="0" presId="urn:microsoft.com/office/officeart/2005/8/layout/gear1"/>
    <dgm:cxn modelId="{59B26213-86B6-402F-8912-7C4F4E3D7977}" type="presOf" srcId="{8A331C35-9CC3-4CCC-AE59-3C0D183E4FFF}" destId="{AA6D1594-979F-446B-992F-AFDE6E2356D5}" srcOrd="1" destOrd="0" presId="urn:microsoft.com/office/officeart/2005/8/layout/gear1"/>
    <dgm:cxn modelId="{62A321E9-802F-408F-AF54-EBBFC560A867}" type="presParOf" srcId="{6EDE09FD-4A1B-4000-87EB-F1750975BA10}" destId="{67DDB320-6992-40C5-BEC7-6C2F555F1949}" srcOrd="0" destOrd="0" presId="urn:microsoft.com/office/officeart/2005/8/layout/gear1"/>
    <dgm:cxn modelId="{90D4D7B3-DBFE-439C-BD3C-75BDB50EAFC7}" type="presParOf" srcId="{6EDE09FD-4A1B-4000-87EB-F1750975BA10}" destId="{2C9DE7DE-4887-469F-B482-B7B038A62E22}" srcOrd="1" destOrd="0" presId="urn:microsoft.com/office/officeart/2005/8/layout/gear1"/>
    <dgm:cxn modelId="{DD367685-3AA9-4990-87CA-740FF8D84BBE}" type="presParOf" srcId="{6EDE09FD-4A1B-4000-87EB-F1750975BA10}" destId="{84067431-DC70-40E4-AAA5-F940BEF837FE}" srcOrd="2" destOrd="0" presId="urn:microsoft.com/office/officeart/2005/8/layout/gear1"/>
    <dgm:cxn modelId="{2AE3270F-E498-4638-8F44-119DC645B0FC}" type="presParOf" srcId="{6EDE09FD-4A1B-4000-87EB-F1750975BA10}" destId="{0BB16859-7A52-468D-911F-FFC9FE067105}" srcOrd="3" destOrd="0" presId="urn:microsoft.com/office/officeart/2005/8/layout/gear1"/>
    <dgm:cxn modelId="{5A004466-FADD-4FC8-B108-BDF4616A2122}" type="presParOf" srcId="{6EDE09FD-4A1B-4000-87EB-F1750975BA10}" destId="{21F8F58A-1CBC-45E3-A4D4-A2B2172DF7DD}" srcOrd="4" destOrd="0" presId="urn:microsoft.com/office/officeart/2005/8/layout/gear1"/>
    <dgm:cxn modelId="{2039217F-ADC3-4E2B-B3B4-E47CE7E35FA6}" type="presParOf" srcId="{6EDE09FD-4A1B-4000-87EB-F1750975BA10}" destId="{172A0DFF-3946-4727-975C-484B56436804}" srcOrd="5" destOrd="0" presId="urn:microsoft.com/office/officeart/2005/8/layout/gear1"/>
    <dgm:cxn modelId="{110B6312-4B91-4E34-943A-F58BD1424274}" type="presParOf" srcId="{6EDE09FD-4A1B-4000-87EB-F1750975BA10}" destId="{BF0C61CE-CC74-415D-8AFA-A712B0046153}" srcOrd="6" destOrd="0" presId="urn:microsoft.com/office/officeart/2005/8/layout/gear1"/>
    <dgm:cxn modelId="{8755173E-4D31-4F11-AD26-4F408BBB2DB3}" type="presParOf" srcId="{6EDE09FD-4A1B-4000-87EB-F1750975BA10}" destId="{AA6D1594-979F-446B-992F-AFDE6E2356D5}" srcOrd="7" destOrd="0" presId="urn:microsoft.com/office/officeart/2005/8/layout/gear1"/>
    <dgm:cxn modelId="{4A0DD298-BA71-4BFA-A397-7C68BA5B1323}" type="presParOf" srcId="{6EDE09FD-4A1B-4000-87EB-F1750975BA10}" destId="{EAE3C1AF-2AD3-4852-BDB5-50A6758C32AE}" srcOrd="8" destOrd="0" presId="urn:microsoft.com/office/officeart/2005/8/layout/gear1"/>
    <dgm:cxn modelId="{5B4FDD5A-85B6-493F-B1F8-27AC82AB4FBD}" type="presParOf" srcId="{6EDE09FD-4A1B-4000-87EB-F1750975BA10}" destId="{46A01C9F-4C4B-48BA-ABF6-89151F8271AF}" srcOrd="9" destOrd="0" presId="urn:microsoft.com/office/officeart/2005/8/layout/gear1"/>
    <dgm:cxn modelId="{C788F222-B2C5-4EE3-BEC1-A9CF1BB0DD61}" type="presParOf" srcId="{6EDE09FD-4A1B-4000-87EB-F1750975BA10}" destId="{2FF36FBD-57A0-4AB9-8247-7BD5BF2D7FCB}" srcOrd="10" destOrd="0" presId="urn:microsoft.com/office/officeart/2005/8/layout/gear1"/>
    <dgm:cxn modelId="{830475D4-95DF-46DB-8F93-0D1FCC6C0E5B}" type="presParOf" srcId="{6EDE09FD-4A1B-4000-87EB-F1750975BA10}" destId="{F95CF8A9-DE86-4CAA-BC5C-3A90F6E14FB2}" srcOrd="11" destOrd="0" presId="urn:microsoft.com/office/officeart/2005/8/layout/gear1"/>
    <dgm:cxn modelId="{DCA31DDD-8682-4926-986B-3EC5204B4B73}" type="presParOf" srcId="{6EDE09FD-4A1B-4000-87EB-F1750975BA10}" destId="{DB827047-1884-4BC5-AE5B-EC128919442D}" srcOrd="12" destOrd="0" presId="urn:microsoft.com/office/officeart/2005/8/layout/gear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3811F-EB73-4EA4-A034-1C15CB71A929}">
      <dsp:nvSpPr>
        <dsp:cNvPr id="0" name=""/>
        <dsp:cNvSpPr/>
      </dsp:nvSpPr>
      <dsp:spPr>
        <a:xfrm>
          <a:off x="1404620" y="165099"/>
          <a:ext cx="3276600" cy="11379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7EF8D-4CD0-4D80-86AD-D4C582E745DD}">
      <dsp:nvSpPr>
        <dsp:cNvPr id="0" name=""/>
        <dsp:cNvSpPr/>
      </dsp:nvSpPr>
      <dsp:spPr>
        <a:xfrm>
          <a:off x="2730500" y="2951479"/>
          <a:ext cx="635000" cy="406400"/>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374B6B-F467-44FD-920E-249886661829}">
      <dsp:nvSpPr>
        <dsp:cNvPr id="0" name=""/>
        <dsp:cNvSpPr/>
      </dsp:nvSpPr>
      <dsp:spPr>
        <a:xfrm>
          <a:off x="1524000" y="3276600"/>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Big Data</a:t>
          </a:r>
        </a:p>
      </dsp:txBody>
      <dsp:txXfrm>
        <a:off x="1524000" y="3276600"/>
        <a:ext cx="3048000" cy="762000"/>
      </dsp:txXfrm>
    </dsp:sp>
    <dsp:sp modelId="{254B44D3-9F78-4A4E-847C-C23C3875DCA8}">
      <dsp:nvSpPr>
        <dsp:cNvPr id="0" name=""/>
        <dsp:cNvSpPr/>
      </dsp:nvSpPr>
      <dsp:spPr>
        <a:xfrm>
          <a:off x="2595880" y="1390904"/>
          <a:ext cx="1143000" cy="1143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Cost-based optimization</a:t>
          </a:r>
        </a:p>
      </dsp:txBody>
      <dsp:txXfrm>
        <a:off x="2763268" y="1558292"/>
        <a:ext cx="808224" cy="808224"/>
      </dsp:txXfrm>
    </dsp:sp>
    <dsp:sp modelId="{89B17FDB-A8C6-443E-97D5-C3B303824954}">
      <dsp:nvSpPr>
        <dsp:cNvPr id="0" name=""/>
        <dsp:cNvSpPr/>
      </dsp:nvSpPr>
      <dsp:spPr>
        <a:xfrm>
          <a:off x="1778000" y="533399"/>
          <a:ext cx="1143000" cy="1143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Physical and logical independence</a:t>
          </a:r>
        </a:p>
      </dsp:txBody>
      <dsp:txXfrm>
        <a:off x="1945388" y="700787"/>
        <a:ext cx="808224" cy="808224"/>
      </dsp:txXfrm>
    </dsp:sp>
    <dsp:sp modelId="{6644124E-7ADB-4DAC-98E4-7A47C0349279}">
      <dsp:nvSpPr>
        <dsp:cNvPr id="0" name=""/>
        <dsp:cNvSpPr/>
      </dsp:nvSpPr>
      <dsp:spPr>
        <a:xfrm>
          <a:off x="2946400" y="257047"/>
          <a:ext cx="1143000" cy="1143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Declarative querying</a:t>
          </a:r>
        </a:p>
      </dsp:txBody>
      <dsp:txXfrm>
        <a:off x="3113788" y="424435"/>
        <a:ext cx="808224" cy="808224"/>
      </dsp:txXfrm>
    </dsp:sp>
    <dsp:sp modelId="{C02AC5F6-87F9-47C7-9BCC-86139CB8EEC9}">
      <dsp:nvSpPr>
        <dsp:cNvPr id="0" name=""/>
        <dsp:cNvSpPr/>
      </dsp:nvSpPr>
      <dsp:spPr>
        <a:xfrm>
          <a:off x="1304919" y="38884"/>
          <a:ext cx="3556000" cy="284480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59914-8FC2-4AE3-8D0C-6DB475EF7305}">
      <dsp:nvSpPr>
        <dsp:cNvPr id="0" name=""/>
        <dsp:cNvSpPr/>
      </dsp:nvSpPr>
      <dsp:spPr>
        <a:xfrm rot="5400000">
          <a:off x="2486516" y="1131067"/>
          <a:ext cx="1120139" cy="127523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D0CAC8-3CA0-401C-A7A8-DA62161081FF}">
      <dsp:nvSpPr>
        <dsp:cNvPr id="0" name=""/>
        <dsp:cNvSpPr/>
      </dsp:nvSpPr>
      <dsp:spPr>
        <a:xfrm>
          <a:off x="228607" y="349631"/>
          <a:ext cx="5570794" cy="78203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a:t>Raw unformatted data </a:t>
          </a:r>
          <a:endParaRPr lang="en-US" sz="2100" kern="1200" dirty="0"/>
        </a:p>
      </dsp:txBody>
      <dsp:txXfrm>
        <a:off x="266790" y="387814"/>
        <a:ext cx="5494428" cy="705673"/>
      </dsp:txXfrm>
    </dsp:sp>
    <dsp:sp modelId="{EB5DC2FB-4A07-4F71-A5B8-C5C3AE8E5E3F}">
      <dsp:nvSpPr>
        <dsp:cNvPr id="0" name=""/>
        <dsp:cNvSpPr/>
      </dsp:nvSpPr>
      <dsp:spPr>
        <a:xfrm>
          <a:off x="4075403" y="15251"/>
          <a:ext cx="1371446" cy="1066799"/>
        </a:xfrm>
        <a:prstGeom prst="rect">
          <a:avLst/>
        </a:prstGeom>
        <a:noFill/>
        <a:ln>
          <a:noFill/>
        </a:ln>
        <a:effectLst/>
      </dsp:spPr>
      <dsp:style>
        <a:lnRef idx="0">
          <a:scrgbClr r="0" g="0" b="0"/>
        </a:lnRef>
        <a:fillRef idx="0">
          <a:scrgbClr r="0" g="0" b="0"/>
        </a:fillRef>
        <a:effectRef idx="0">
          <a:scrgbClr r="0" g="0" b="0"/>
        </a:effectRef>
        <a:fontRef idx="minor"/>
      </dsp:style>
    </dsp:sp>
    <dsp:sp modelId="{4111407F-320C-4BE7-A97D-6154C2E6AB69}">
      <dsp:nvSpPr>
        <dsp:cNvPr id="0" name=""/>
        <dsp:cNvSpPr/>
      </dsp:nvSpPr>
      <dsp:spPr>
        <a:xfrm rot="5400000">
          <a:off x="4448699" y="2487866"/>
          <a:ext cx="1120139" cy="127523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CEFB06-E14B-4C30-8D8C-DE18D983817E}">
      <dsp:nvSpPr>
        <dsp:cNvPr id="0" name=""/>
        <dsp:cNvSpPr/>
      </dsp:nvSpPr>
      <dsp:spPr>
        <a:xfrm>
          <a:off x="3755283" y="1682797"/>
          <a:ext cx="4147199" cy="76959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a:t>Structured and suitable data for analysis</a:t>
          </a:r>
          <a:endParaRPr lang="en-US" sz="2100" kern="1200" dirty="0"/>
        </a:p>
      </dsp:txBody>
      <dsp:txXfrm>
        <a:off x="3792858" y="1720372"/>
        <a:ext cx="4072049" cy="694443"/>
      </dsp:txXfrm>
    </dsp:sp>
    <dsp:sp modelId="{A2F2C43D-72CB-4B57-8FF3-17343006D86D}">
      <dsp:nvSpPr>
        <dsp:cNvPr id="0" name=""/>
        <dsp:cNvSpPr/>
      </dsp:nvSpPr>
      <dsp:spPr>
        <a:xfrm>
          <a:off x="6037587" y="1372050"/>
          <a:ext cx="1371446" cy="1066799"/>
        </a:xfrm>
        <a:prstGeom prst="rect">
          <a:avLst/>
        </a:prstGeom>
        <a:noFill/>
        <a:ln>
          <a:noFill/>
        </a:ln>
        <a:effectLst/>
      </dsp:spPr>
      <dsp:style>
        <a:lnRef idx="0">
          <a:scrgbClr r="0" g="0" b="0"/>
        </a:lnRef>
        <a:fillRef idx="0">
          <a:scrgbClr r="0" g="0" b="0"/>
        </a:fillRef>
        <a:effectRef idx="0">
          <a:scrgbClr r="0" g="0" b="0"/>
        </a:effectRef>
        <a:fontRef idx="minor"/>
      </dsp:style>
    </dsp:sp>
    <dsp:sp modelId="{FAE558AF-C267-4445-A817-22D7DDD0BFAB}">
      <dsp:nvSpPr>
        <dsp:cNvPr id="0" name=""/>
        <dsp:cNvSpPr/>
      </dsp:nvSpPr>
      <dsp:spPr>
        <a:xfrm>
          <a:off x="5695140" y="2728849"/>
          <a:ext cx="1885656" cy="1319898"/>
        </a:xfrm>
        <a:prstGeom prst="roundRect">
          <a:avLst>
            <a:gd name="adj" fmla="val 16670"/>
          </a:avLst>
        </a:prstGeom>
        <a:solidFill>
          <a:schemeClr val="lt1"/>
        </a:solidFill>
        <a:ln w="127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b="1" kern="1200" dirty="0"/>
            <a:t>Technical challenge </a:t>
          </a:r>
          <a:endParaRPr lang="en-US" sz="2100" kern="1200" dirty="0"/>
        </a:p>
      </dsp:txBody>
      <dsp:txXfrm>
        <a:off x="5759584" y="2793293"/>
        <a:ext cx="1756768" cy="1191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59914-8FC2-4AE3-8D0C-6DB475EF7305}">
      <dsp:nvSpPr>
        <dsp:cNvPr id="0" name=""/>
        <dsp:cNvSpPr/>
      </dsp:nvSpPr>
      <dsp:spPr>
        <a:xfrm rot="5400000">
          <a:off x="1420613" y="758398"/>
          <a:ext cx="869560" cy="125968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D0CAC8-3CA0-401C-A7A8-DA62161081FF}">
      <dsp:nvSpPr>
        <dsp:cNvPr id="0" name=""/>
        <dsp:cNvSpPr/>
      </dsp:nvSpPr>
      <dsp:spPr>
        <a:xfrm>
          <a:off x="4" y="366044"/>
          <a:ext cx="3659877" cy="58741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latin typeface="+mj-lt"/>
            </a:rPr>
            <a:t>Increasing </a:t>
          </a:r>
          <a:r>
            <a:rPr lang="en-CA" sz="2000" b="1" kern="1200" dirty="0">
              <a:latin typeface="+mj-lt"/>
            </a:rPr>
            <a:t>numbers of cores </a:t>
          </a:r>
          <a:r>
            <a:rPr lang="en-CA" sz="2000" kern="1200" dirty="0"/>
            <a:t> </a:t>
          </a:r>
          <a:endParaRPr lang="en-US" sz="2000" kern="1200" dirty="0"/>
        </a:p>
      </dsp:txBody>
      <dsp:txXfrm>
        <a:off x="28685" y="394725"/>
        <a:ext cx="3602515" cy="530057"/>
      </dsp:txXfrm>
    </dsp:sp>
    <dsp:sp modelId="{EB5DC2FB-4A07-4F71-A5B8-C5C3AE8E5E3F}">
      <dsp:nvSpPr>
        <dsp:cNvPr id="0" name=""/>
        <dsp:cNvSpPr/>
      </dsp:nvSpPr>
      <dsp:spPr>
        <a:xfrm>
          <a:off x="3017602" y="133518"/>
          <a:ext cx="1726476" cy="1342964"/>
        </a:xfrm>
        <a:prstGeom prst="rect">
          <a:avLst/>
        </a:prstGeom>
        <a:noFill/>
        <a:ln>
          <a:noFill/>
        </a:ln>
        <a:effectLst/>
      </dsp:spPr>
      <dsp:style>
        <a:lnRef idx="0">
          <a:scrgbClr r="0" g="0" b="0"/>
        </a:lnRef>
        <a:fillRef idx="0">
          <a:scrgbClr r="0" g="0" b="0"/>
        </a:fillRef>
        <a:effectRef idx="0">
          <a:scrgbClr r="0" g="0" b="0"/>
        </a:effectRef>
        <a:fontRef idx="minor"/>
      </dsp:style>
    </dsp:sp>
    <dsp:sp modelId="{4111407F-320C-4BE7-A97D-6154C2E6AB69}">
      <dsp:nvSpPr>
        <dsp:cNvPr id="0" name=""/>
        <dsp:cNvSpPr/>
      </dsp:nvSpPr>
      <dsp:spPr>
        <a:xfrm rot="5400000">
          <a:off x="3034908" y="1952183"/>
          <a:ext cx="1028296" cy="98543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CEFB06-E14B-4C30-8D8C-DE18D983817E}">
      <dsp:nvSpPr>
        <dsp:cNvPr id="0" name=""/>
        <dsp:cNvSpPr/>
      </dsp:nvSpPr>
      <dsp:spPr>
        <a:xfrm>
          <a:off x="2444741" y="1287973"/>
          <a:ext cx="4095968" cy="50964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latin typeface="+mj-lt"/>
            </a:rPr>
            <a:t>Parallelism within a single node</a:t>
          </a:r>
          <a:endParaRPr lang="en-US" sz="2000" kern="1200" dirty="0"/>
        </a:p>
      </dsp:txBody>
      <dsp:txXfrm>
        <a:off x="2469624" y="1312856"/>
        <a:ext cx="4046202" cy="459874"/>
      </dsp:txXfrm>
    </dsp:sp>
    <dsp:sp modelId="{A2F2C43D-72CB-4B57-8FF3-17343006D86D}">
      <dsp:nvSpPr>
        <dsp:cNvPr id="0" name=""/>
        <dsp:cNvSpPr/>
      </dsp:nvSpPr>
      <dsp:spPr>
        <a:xfrm>
          <a:off x="5512439" y="1571278"/>
          <a:ext cx="1726476" cy="1342964"/>
        </a:xfrm>
        <a:prstGeom prst="rect">
          <a:avLst/>
        </a:prstGeom>
        <a:noFill/>
        <a:ln>
          <a:noFill/>
        </a:ln>
        <a:effectLst/>
      </dsp:spPr>
      <dsp:style>
        <a:lnRef idx="0">
          <a:scrgbClr r="0" g="0" b="0"/>
        </a:lnRef>
        <a:fillRef idx="0">
          <a:scrgbClr r="0" g="0" b="0"/>
        </a:fillRef>
        <a:effectRef idx="0">
          <a:scrgbClr r="0" g="0" b="0"/>
        </a:effectRef>
        <a:fontRef idx="minor"/>
      </dsp:style>
    </dsp:sp>
    <dsp:sp modelId="{FAE558AF-C267-4445-A817-22D7DDD0BFAB}">
      <dsp:nvSpPr>
        <dsp:cNvPr id="0" name=""/>
        <dsp:cNvSpPr/>
      </dsp:nvSpPr>
      <dsp:spPr>
        <a:xfrm>
          <a:off x="4323327" y="2006965"/>
          <a:ext cx="3528440" cy="1661583"/>
        </a:xfrm>
        <a:prstGeom prst="roundRect">
          <a:avLst>
            <a:gd name="adj" fmla="val 16670"/>
          </a:avLst>
        </a:prstGeom>
        <a:solidFill>
          <a:schemeClr val="lt1"/>
        </a:solidFill>
        <a:ln w="127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kern="1200" dirty="0">
              <a:latin typeface="+mj-lt"/>
            </a:rPr>
            <a:t>Parallel data processing techniques that were applied in the past for processing data across nodes </a:t>
          </a:r>
          <a:r>
            <a:rPr lang="en-CA" sz="2000" b="1" kern="1200" dirty="0">
              <a:latin typeface="+mj-lt"/>
            </a:rPr>
            <a:t>don’t directly apply</a:t>
          </a:r>
          <a:r>
            <a:rPr lang="en-CA" sz="1900" kern="1200" dirty="0">
              <a:latin typeface="+mj-lt"/>
            </a:rPr>
            <a:t> for intra-node parallelism</a:t>
          </a:r>
          <a:endParaRPr lang="en-US" sz="1900" kern="1200" dirty="0"/>
        </a:p>
      </dsp:txBody>
      <dsp:txXfrm>
        <a:off x="4404453" y="2088091"/>
        <a:ext cx="3366188" cy="14993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5782-45FD-4409-837F-9A3B62A4FE66}">
      <dsp:nvSpPr>
        <dsp:cNvPr id="0" name=""/>
        <dsp:cNvSpPr/>
      </dsp:nvSpPr>
      <dsp:spPr>
        <a:xfrm>
          <a:off x="2067195" y="1754255"/>
          <a:ext cx="1807308" cy="96773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CA" sz="1800" b="1" kern="1200" dirty="0"/>
            <a:t>Challenges</a:t>
          </a:r>
          <a:endParaRPr lang="en-US" sz="1800" kern="1200" dirty="0"/>
        </a:p>
      </dsp:txBody>
      <dsp:txXfrm>
        <a:off x="2331869" y="1895977"/>
        <a:ext cx="1277960" cy="684295"/>
      </dsp:txXfrm>
    </dsp:sp>
    <dsp:sp modelId="{61840EA6-505E-4F2F-9B3A-FD0DF4825DB0}">
      <dsp:nvSpPr>
        <dsp:cNvPr id="0" name=""/>
        <dsp:cNvSpPr/>
      </dsp:nvSpPr>
      <dsp:spPr>
        <a:xfrm rot="16284982">
          <a:off x="2905301" y="1410439"/>
          <a:ext cx="162367"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929054" y="1512916"/>
        <a:ext cx="113657" cy="234386"/>
      </dsp:txXfrm>
    </dsp:sp>
    <dsp:sp modelId="{7752A204-03F0-4088-ADB0-B2347E791F81}">
      <dsp:nvSpPr>
        <dsp:cNvPr id="0" name=""/>
        <dsp:cNvSpPr/>
      </dsp:nvSpPr>
      <dsp:spPr>
        <a:xfrm>
          <a:off x="2054529" y="505012"/>
          <a:ext cx="1895025" cy="943060"/>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0" kern="1200" dirty="0"/>
            <a:t>Heterogeneity  Incompleteness</a:t>
          </a:r>
          <a:endParaRPr lang="en-US" sz="1600" b="0" kern="1200" dirty="0"/>
        </a:p>
      </dsp:txBody>
      <dsp:txXfrm>
        <a:off x="2332049" y="643120"/>
        <a:ext cx="1339985" cy="666844"/>
      </dsp:txXfrm>
    </dsp:sp>
    <dsp:sp modelId="{C42C0FAF-C7D4-4950-86BC-D051E7B90CFD}">
      <dsp:nvSpPr>
        <dsp:cNvPr id="0" name=""/>
        <dsp:cNvSpPr/>
      </dsp:nvSpPr>
      <dsp:spPr>
        <a:xfrm rot="20414271">
          <a:off x="3785878" y="1717836"/>
          <a:ext cx="178949"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787459" y="1805041"/>
        <a:ext cx="125264" cy="234386"/>
      </dsp:txXfrm>
    </dsp:sp>
    <dsp:sp modelId="{80528334-487F-4EE5-857E-A0B591BA9E1F}">
      <dsp:nvSpPr>
        <dsp:cNvPr id="0" name=""/>
        <dsp:cNvSpPr/>
      </dsp:nvSpPr>
      <dsp:spPr>
        <a:xfrm>
          <a:off x="3870495" y="1359882"/>
          <a:ext cx="1418440" cy="60043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CA" sz="1800" kern="1200" dirty="0"/>
            <a:t>Timeliness</a:t>
          </a:r>
          <a:endParaRPr lang="en-US" sz="1800" kern="1200" dirty="0"/>
        </a:p>
      </dsp:txBody>
      <dsp:txXfrm>
        <a:off x="4078221" y="1447813"/>
        <a:ext cx="1002988" cy="424569"/>
      </dsp:txXfrm>
    </dsp:sp>
    <dsp:sp modelId="{00994B48-6E3F-4A4D-BA78-23BAD379A9AA}">
      <dsp:nvSpPr>
        <dsp:cNvPr id="0" name=""/>
        <dsp:cNvSpPr/>
      </dsp:nvSpPr>
      <dsp:spPr>
        <a:xfrm rot="2233896">
          <a:off x="3544388" y="2566789"/>
          <a:ext cx="231995"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551480" y="2623863"/>
        <a:ext cx="162397" cy="234386"/>
      </dsp:txXfrm>
    </dsp:sp>
    <dsp:sp modelId="{0828BD30-6760-4824-A98A-0543B5D8A5C6}">
      <dsp:nvSpPr>
        <dsp:cNvPr id="0" name=""/>
        <dsp:cNvSpPr/>
      </dsp:nvSpPr>
      <dsp:spPr>
        <a:xfrm>
          <a:off x="3615887" y="2828692"/>
          <a:ext cx="1148953" cy="6723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Privacy</a:t>
          </a:r>
        </a:p>
      </dsp:txBody>
      <dsp:txXfrm>
        <a:off x="3784147" y="2927149"/>
        <a:ext cx="812433" cy="475395"/>
      </dsp:txXfrm>
    </dsp:sp>
    <dsp:sp modelId="{9267606F-3E39-44C3-9973-C940C8F15070}">
      <dsp:nvSpPr>
        <dsp:cNvPr id="0" name=""/>
        <dsp:cNvSpPr/>
      </dsp:nvSpPr>
      <dsp:spPr>
        <a:xfrm rot="8313335">
          <a:off x="2283934" y="2568060"/>
          <a:ext cx="184115"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2332253" y="2627909"/>
        <a:ext cx="128881" cy="234386"/>
      </dsp:txXfrm>
    </dsp:sp>
    <dsp:sp modelId="{15E5D69A-0426-4833-B5DD-1E5D12201558}">
      <dsp:nvSpPr>
        <dsp:cNvPr id="0" name=""/>
        <dsp:cNvSpPr/>
      </dsp:nvSpPr>
      <dsp:spPr>
        <a:xfrm>
          <a:off x="1354586" y="2828689"/>
          <a:ext cx="1148953" cy="658660"/>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Scale</a:t>
          </a:r>
          <a:endParaRPr lang="en-US" sz="1600" kern="1200" dirty="0"/>
        </a:p>
      </dsp:txBody>
      <dsp:txXfrm>
        <a:off x="1522846" y="2925148"/>
        <a:ext cx="812433" cy="465742"/>
      </dsp:txXfrm>
    </dsp:sp>
    <dsp:sp modelId="{4C799E03-D3B5-44F4-9F7E-79224093A74B}">
      <dsp:nvSpPr>
        <dsp:cNvPr id="0" name=""/>
        <dsp:cNvSpPr/>
      </dsp:nvSpPr>
      <dsp:spPr>
        <a:xfrm rot="11772107">
          <a:off x="1926683" y="1765742"/>
          <a:ext cx="181261"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1979981" y="1851457"/>
        <a:ext cx="126883" cy="234386"/>
      </dsp:txXfrm>
    </dsp:sp>
    <dsp:sp modelId="{DA04DB3A-E45F-4A18-83D1-80F54738CC17}">
      <dsp:nvSpPr>
        <dsp:cNvPr id="0" name=""/>
        <dsp:cNvSpPr/>
      </dsp:nvSpPr>
      <dsp:spPr>
        <a:xfrm>
          <a:off x="434147" y="1290175"/>
          <a:ext cx="1494914" cy="856130"/>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kern="1200" dirty="0"/>
            <a:t>Human collaboration</a:t>
          </a:r>
          <a:endParaRPr lang="en-US" sz="1600" kern="1200" dirty="0"/>
        </a:p>
      </dsp:txBody>
      <dsp:txXfrm>
        <a:off x="653072" y="1415552"/>
        <a:ext cx="1057064" cy="6053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CB347-3851-47B6-B2E2-47554B1E49C6}">
      <dsp:nvSpPr>
        <dsp:cNvPr id="0" name=""/>
        <dsp:cNvSpPr/>
      </dsp:nvSpPr>
      <dsp:spPr>
        <a:xfrm>
          <a:off x="1784955" y="1900940"/>
          <a:ext cx="1237038" cy="1237038"/>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b="1" kern="1200" dirty="0"/>
            <a:t>Big Data analysis pipeline</a:t>
          </a:r>
          <a:endParaRPr lang="en-US" sz="1800" kern="1200" dirty="0"/>
        </a:p>
      </dsp:txBody>
      <dsp:txXfrm>
        <a:off x="1966115" y="2082100"/>
        <a:ext cx="874718" cy="874718"/>
      </dsp:txXfrm>
    </dsp:sp>
    <dsp:sp modelId="{5D9CEC4B-214F-4D3D-9CE0-F8C52FB1CED8}">
      <dsp:nvSpPr>
        <dsp:cNvPr id="0" name=""/>
        <dsp:cNvSpPr/>
      </dsp:nvSpPr>
      <dsp:spPr>
        <a:xfrm rot="10800000">
          <a:off x="587961" y="2343181"/>
          <a:ext cx="1131159" cy="35255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1EB534-1C80-414A-85CD-E622478AE560}">
      <dsp:nvSpPr>
        <dsp:cNvPr id="0" name=""/>
        <dsp:cNvSpPr/>
      </dsp:nvSpPr>
      <dsp:spPr>
        <a:xfrm>
          <a:off x="368" y="2049384"/>
          <a:ext cx="1175186" cy="94014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CA" sz="1500" kern="1200" dirty="0"/>
            <a:t>Analysis</a:t>
          </a:r>
          <a:endParaRPr lang="en-US" sz="1500" kern="1200" dirty="0"/>
        </a:p>
      </dsp:txBody>
      <dsp:txXfrm>
        <a:off x="27904" y="2076920"/>
        <a:ext cx="1120114" cy="885077"/>
      </dsp:txXfrm>
    </dsp:sp>
    <dsp:sp modelId="{5CBB94CA-4890-429E-9C4D-D308C7929522}">
      <dsp:nvSpPr>
        <dsp:cNvPr id="0" name=""/>
        <dsp:cNvSpPr/>
      </dsp:nvSpPr>
      <dsp:spPr>
        <a:xfrm rot="13500000">
          <a:off x="954058" y="1459344"/>
          <a:ext cx="1131159" cy="35255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98F0B5-AAA7-4F42-A51B-6A2A004C5BD6}">
      <dsp:nvSpPr>
        <dsp:cNvPr id="0" name=""/>
        <dsp:cNvSpPr/>
      </dsp:nvSpPr>
      <dsp:spPr>
        <a:xfrm>
          <a:off x="532119" y="765622"/>
          <a:ext cx="1175186" cy="94014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CA" sz="1500" kern="1200" dirty="0"/>
            <a:t>Interpretation</a:t>
          </a:r>
          <a:endParaRPr lang="en-US" sz="1500" kern="1200" dirty="0"/>
        </a:p>
      </dsp:txBody>
      <dsp:txXfrm>
        <a:off x="559655" y="793158"/>
        <a:ext cx="1120114" cy="885077"/>
      </dsp:txXfrm>
    </dsp:sp>
    <dsp:sp modelId="{3D148E64-B5D9-4A91-AA0D-AC761E6620A2}">
      <dsp:nvSpPr>
        <dsp:cNvPr id="0" name=""/>
        <dsp:cNvSpPr/>
      </dsp:nvSpPr>
      <dsp:spPr>
        <a:xfrm rot="16200000">
          <a:off x="1837895" y="1093247"/>
          <a:ext cx="1131159" cy="35255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53274B-80CC-4219-B536-729246F1DA3C}">
      <dsp:nvSpPr>
        <dsp:cNvPr id="0" name=""/>
        <dsp:cNvSpPr/>
      </dsp:nvSpPr>
      <dsp:spPr>
        <a:xfrm>
          <a:off x="1815881" y="233871"/>
          <a:ext cx="1175186" cy="94014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CA" sz="1500" kern="1200" dirty="0"/>
            <a:t>Integration</a:t>
          </a:r>
        </a:p>
        <a:p>
          <a:pPr marL="0" lvl="0" indent="0" algn="ctr" defTabSz="666750">
            <a:lnSpc>
              <a:spcPct val="90000"/>
            </a:lnSpc>
            <a:spcBef>
              <a:spcPct val="0"/>
            </a:spcBef>
            <a:spcAft>
              <a:spcPct val="35000"/>
            </a:spcAft>
            <a:buNone/>
          </a:pPr>
          <a:r>
            <a:rPr lang="en-CA" sz="1500" kern="1200" dirty="0"/>
            <a:t>Representation </a:t>
          </a:r>
          <a:endParaRPr lang="en-US" sz="1500" kern="1200" dirty="0"/>
        </a:p>
      </dsp:txBody>
      <dsp:txXfrm>
        <a:off x="1843417" y="261407"/>
        <a:ext cx="1120114" cy="885077"/>
      </dsp:txXfrm>
    </dsp:sp>
    <dsp:sp modelId="{407EF62A-92D1-4641-B7EC-9A9F77F71F1D}">
      <dsp:nvSpPr>
        <dsp:cNvPr id="0" name=""/>
        <dsp:cNvSpPr/>
      </dsp:nvSpPr>
      <dsp:spPr>
        <a:xfrm rot="18900000">
          <a:off x="2721731" y="1459344"/>
          <a:ext cx="1131159" cy="35255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2C7A8F-BE7E-4A95-B95C-31D78072D0D6}">
      <dsp:nvSpPr>
        <dsp:cNvPr id="0" name=""/>
        <dsp:cNvSpPr/>
      </dsp:nvSpPr>
      <dsp:spPr>
        <a:xfrm>
          <a:off x="3099643" y="765622"/>
          <a:ext cx="1175186" cy="94014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CA" sz="1500" kern="1200" dirty="0"/>
            <a:t>Acquisition</a:t>
          </a:r>
        </a:p>
        <a:p>
          <a:pPr marL="0" lvl="0" indent="0" algn="ctr" defTabSz="666750">
            <a:lnSpc>
              <a:spcPct val="90000"/>
            </a:lnSpc>
            <a:spcBef>
              <a:spcPct val="0"/>
            </a:spcBef>
            <a:spcAft>
              <a:spcPct val="35000"/>
            </a:spcAft>
            <a:buNone/>
          </a:pPr>
          <a:r>
            <a:rPr lang="en-CA" sz="1500" kern="1200" dirty="0"/>
            <a:t>Recording </a:t>
          </a:r>
          <a:endParaRPr lang="en-US" sz="1500" kern="1200" dirty="0"/>
        </a:p>
      </dsp:txBody>
      <dsp:txXfrm>
        <a:off x="3127179" y="793158"/>
        <a:ext cx="1120114" cy="885077"/>
      </dsp:txXfrm>
    </dsp:sp>
    <dsp:sp modelId="{300908A7-DF6E-4F0C-9B43-7AA1418D03A4}">
      <dsp:nvSpPr>
        <dsp:cNvPr id="0" name=""/>
        <dsp:cNvSpPr/>
      </dsp:nvSpPr>
      <dsp:spPr>
        <a:xfrm>
          <a:off x="3087828" y="2343181"/>
          <a:ext cx="1131159" cy="35255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23359E-F821-4708-83DC-D237EBF1D297}">
      <dsp:nvSpPr>
        <dsp:cNvPr id="0" name=""/>
        <dsp:cNvSpPr/>
      </dsp:nvSpPr>
      <dsp:spPr>
        <a:xfrm>
          <a:off x="3631395" y="2049384"/>
          <a:ext cx="1175186" cy="94014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CA" sz="1500" kern="1200" dirty="0"/>
            <a:t>Extraction</a:t>
          </a:r>
        </a:p>
        <a:p>
          <a:pPr marL="0" lvl="0" indent="0" algn="ctr" defTabSz="666750">
            <a:lnSpc>
              <a:spcPct val="90000"/>
            </a:lnSpc>
            <a:spcBef>
              <a:spcPct val="0"/>
            </a:spcBef>
            <a:spcAft>
              <a:spcPct val="35000"/>
            </a:spcAft>
            <a:buNone/>
          </a:pPr>
          <a:r>
            <a:rPr lang="en-CA" sz="1500" kern="1200" dirty="0"/>
            <a:t>Cleaning</a:t>
          </a:r>
          <a:endParaRPr lang="en-US" sz="1500" kern="1200" dirty="0"/>
        </a:p>
      </dsp:txBody>
      <dsp:txXfrm>
        <a:off x="3658931" y="2076920"/>
        <a:ext cx="1120114" cy="8850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B320-6992-40C5-BEC7-6C2F555F1949}">
      <dsp:nvSpPr>
        <dsp:cNvPr id="0" name=""/>
        <dsp:cNvSpPr/>
      </dsp:nvSpPr>
      <dsp:spPr>
        <a:xfrm>
          <a:off x="3227586" y="406642"/>
          <a:ext cx="1387755" cy="1387755"/>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CA" sz="1200" kern="1200" dirty="0"/>
            <a:t>Volume</a:t>
          </a:r>
          <a:endParaRPr lang="en-US" sz="1200" kern="1200" dirty="0"/>
        </a:p>
      </dsp:txBody>
      <dsp:txXfrm>
        <a:off x="3506586" y="731717"/>
        <a:ext cx="829755" cy="713335"/>
      </dsp:txXfrm>
    </dsp:sp>
    <dsp:sp modelId="{0BB16859-7A52-468D-911F-FFC9FE067105}">
      <dsp:nvSpPr>
        <dsp:cNvPr id="0" name=""/>
        <dsp:cNvSpPr/>
      </dsp:nvSpPr>
      <dsp:spPr>
        <a:xfrm>
          <a:off x="1806945" y="954573"/>
          <a:ext cx="1009276" cy="1009276"/>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CA" sz="1200" kern="1200" dirty="0"/>
            <a:t>Velocity</a:t>
          </a:r>
          <a:endParaRPr lang="en-US" sz="1200" kern="1200" dirty="0"/>
        </a:p>
      </dsp:txBody>
      <dsp:txXfrm>
        <a:off x="2061033" y="1210197"/>
        <a:ext cx="501100" cy="498028"/>
      </dsp:txXfrm>
    </dsp:sp>
    <dsp:sp modelId="{BF0C61CE-CC74-415D-8AFA-A712B0046153}">
      <dsp:nvSpPr>
        <dsp:cNvPr id="0" name=""/>
        <dsp:cNvSpPr/>
      </dsp:nvSpPr>
      <dsp:spPr>
        <a:xfrm rot="20700000">
          <a:off x="2393492" y="261134"/>
          <a:ext cx="988885" cy="988885"/>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CA" sz="1200" kern="1200" dirty="0"/>
            <a:t>Variety</a:t>
          </a:r>
          <a:endParaRPr lang="en-US" sz="1200" kern="1200" dirty="0"/>
        </a:p>
      </dsp:txBody>
      <dsp:txXfrm rot="-20700000">
        <a:off x="2610384" y="478025"/>
        <a:ext cx="555102" cy="555102"/>
      </dsp:txXfrm>
    </dsp:sp>
    <dsp:sp modelId="{2FF36FBD-57A0-4AB9-8247-7BD5BF2D7FCB}">
      <dsp:nvSpPr>
        <dsp:cNvPr id="0" name=""/>
        <dsp:cNvSpPr/>
      </dsp:nvSpPr>
      <dsp:spPr>
        <a:xfrm>
          <a:off x="3188707" y="111763"/>
          <a:ext cx="1776327" cy="1776327"/>
        </a:xfrm>
        <a:prstGeom prst="circularArrow">
          <a:avLst>
            <a:gd name="adj1" fmla="val 4687"/>
            <a:gd name="adj2" fmla="val 299029"/>
            <a:gd name="adj3" fmla="val 2455824"/>
            <a:gd name="adj4" fmla="val 15997995"/>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5CF8A9-DE86-4CAA-BC5C-3A90F6E14FB2}">
      <dsp:nvSpPr>
        <dsp:cNvPr id="0" name=""/>
        <dsp:cNvSpPr/>
      </dsp:nvSpPr>
      <dsp:spPr>
        <a:xfrm>
          <a:off x="1636294" y="768956"/>
          <a:ext cx="1290612" cy="129061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827047-1884-4BC5-AE5B-EC128919442D}">
      <dsp:nvSpPr>
        <dsp:cNvPr id="0" name=""/>
        <dsp:cNvSpPr/>
      </dsp:nvSpPr>
      <dsp:spPr>
        <a:xfrm>
          <a:off x="2174984" y="111772"/>
          <a:ext cx="1391540" cy="139154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34BF7A5-5F88-466C-BE26-89F0BEF662FF}" type="datetimeFigureOut">
              <a:rPr lang="en-US"/>
              <a:pPr>
                <a:defRPr/>
              </a:pPr>
              <a:t>2/21/2017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6C3C713-CC96-46B0-AF25-33D3826C45A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0972EA5-F54D-4E3C-954C-FDACEDEC393A}" type="datetimeFigureOut">
              <a:rPr lang="en-US"/>
              <a:pPr>
                <a:defRPr/>
              </a:pPr>
              <a:t>2/21/2017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1E6EC5D-D48C-4757-9751-0C92B9406B3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Good afternoon. My name is Tanya. Thank you very much for coming today.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Do you know that every minute on the internet there are more than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2,000,000 Google searches,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700,000 (seven hundred thousand) Facebook updates and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200 million sent emails.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It is huge volume of data. Isn’t it?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So, today I am going to talk about Challenges and Opportunities with Big Data. </a:t>
            </a:r>
          </a:p>
        </p:txBody>
      </p:sp>
      <p:sp>
        <p:nvSpPr>
          <p:cNvPr id="4" name="Slide Number Placeholder 3"/>
          <p:cNvSpPr>
            <a:spLocks noGrp="1"/>
          </p:cNvSpPr>
          <p:nvPr>
            <p:ph type="sldNum" sz="quarter" idx="10"/>
          </p:nvPr>
        </p:nvSpPr>
        <p:spPr/>
        <p:txBody>
          <a:bodyPr/>
          <a:lstStyle/>
          <a:p>
            <a:pPr>
              <a:defRPr/>
            </a:pPr>
            <a:fld id="{61E6EC5D-D48C-4757-9751-0C92B9406B33}" type="slidenum">
              <a:rPr lang="en-US" smtClean="0"/>
              <a:pPr>
                <a:defRPr/>
              </a:pPr>
              <a:t>1</a:t>
            </a:fld>
            <a:endParaRPr lang="en-US"/>
          </a:p>
        </p:txBody>
      </p:sp>
    </p:spTree>
    <p:extLst>
      <p:ext uri="{BB962C8B-B14F-4D97-AF65-F5344CB8AC3E}">
        <p14:creationId xmlns:p14="http://schemas.microsoft.com/office/powerpoint/2010/main" val="648212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Data today comes in different </a:t>
            </a:r>
            <a:r>
              <a:rPr lang="en-CA" sz="1200" b="1" i="0" u="none" strike="noStrike" kern="1200" baseline="0" dirty="0">
                <a:solidFill>
                  <a:schemeClr val="tx1"/>
                </a:solidFill>
                <a:latin typeface="+mn-lt"/>
                <a:ea typeface="+mn-ea"/>
                <a:cs typeface="+mn-cs"/>
              </a:rPr>
              <a:t>formats. </a:t>
            </a:r>
            <a:r>
              <a:rPr lang="en-CA" sz="1200" b="0" i="0" u="none" strike="noStrike" kern="1200" baseline="0" dirty="0">
                <a:solidFill>
                  <a:schemeClr val="tx1"/>
                </a:solidFill>
                <a:latin typeface="+mn-lt"/>
                <a:ea typeface="+mn-ea"/>
                <a:cs typeface="+mn-cs"/>
              </a:rPr>
              <a:t>Structured (files systems and relational database records) and unstructured (text, video, email, audio). </a:t>
            </a:r>
          </a:p>
          <a:p>
            <a:r>
              <a:rPr lang="en-CA" sz="1200" b="0" i="0" u="none" strike="noStrike" kern="1200" baseline="0" dirty="0">
                <a:solidFill>
                  <a:schemeClr val="tx1"/>
                </a:solidFill>
                <a:latin typeface="+mn-lt"/>
                <a:ea typeface="+mn-ea"/>
                <a:cs typeface="+mn-cs"/>
              </a:rPr>
              <a:t>Managing, merging and governing different formats of data is challenge.</a:t>
            </a:r>
          </a:p>
          <a:p>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10</a:t>
            </a:fld>
            <a:endParaRPr lang="en-US"/>
          </a:p>
        </p:txBody>
      </p:sp>
    </p:spTree>
    <p:extLst>
      <p:ext uri="{BB962C8B-B14F-4D97-AF65-F5344CB8AC3E}">
        <p14:creationId xmlns:p14="http://schemas.microsoft.com/office/powerpoint/2010/main" val="89210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z="1200" b="0" i="0" u="none" strike="noStrike" kern="1200" baseline="0" dirty="0">
                <a:solidFill>
                  <a:schemeClr val="tx1"/>
                </a:solidFill>
                <a:latin typeface="+mn-lt"/>
                <a:ea typeface="+mn-ea"/>
                <a:cs typeface="+mn-cs"/>
              </a:rPr>
              <a:t>During the last 35 years, data management principles such as: </a:t>
            </a:r>
          </a:p>
          <a:p>
            <a:r>
              <a:rPr lang="en-CA" sz="1200" b="0" i="0" u="none" strike="noStrike" kern="1200" baseline="0" dirty="0">
                <a:solidFill>
                  <a:schemeClr val="tx1"/>
                </a:solidFill>
                <a:latin typeface="+mn-lt"/>
                <a:ea typeface="+mn-ea"/>
                <a:cs typeface="+mn-cs"/>
              </a:rPr>
              <a:t>• physical and logical independence, </a:t>
            </a:r>
          </a:p>
          <a:p>
            <a:r>
              <a:rPr lang="en-CA" sz="1200" b="0" i="0" u="none" strike="noStrike" kern="1200" baseline="0" dirty="0">
                <a:solidFill>
                  <a:schemeClr val="tx1"/>
                </a:solidFill>
                <a:latin typeface="+mn-lt"/>
                <a:ea typeface="+mn-ea"/>
                <a:cs typeface="+mn-cs"/>
              </a:rPr>
              <a:t>• declarative querying and </a:t>
            </a:r>
          </a:p>
          <a:p>
            <a:r>
              <a:rPr lang="en-CA" sz="1200" b="0" i="0" u="none" strike="noStrike" kern="1200" baseline="0" dirty="0">
                <a:solidFill>
                  <a:schemeClr val="tx1"/>
                </a:solidFill>
                <a:latin typeface="+mn-lt"/>
                <a:ea typeface="+mn-ea"/>
                <a:cs typeface="+mn-cs"/>
              </a:rPr>
              <a:t>• cost-based optimization </a:t>
            </a:r>
          </a:p>
          <a:p>
            <a:r>
              <a:rPr lang="en-CA" sz="1200" b="0" i="0" u="none" strike="noStrike" kern="1200" baseline="0" dirty="0">
                <a:solidFill>
                  <a:schemeClr val="tx1"/>
                </a:solidFill>
                <a:latin typeface="+mn-lt"/>
                <a:ea typeface="+mn-ea"/>
                <a:cs typeface="+mn-cs"/>
              </a:rPr>
              <a:t>laid the </a:t>
            </a:r>
            <a:r>
              <a:rPr lang="en-CA" sz="1200" b="1" i="0" u="none" strike="noStrike" kern="1200" baseline="0" dirty="0">
                <a:solidFill>
                  <a:schemeClr val="tx1"/>
                </a:solidFill>
                <a:latin typeface="+mn-lt"/>
                <a:ea typeface="+mn-ea"/>
                <a:cs typeface="+mn-cs"/>
              </a:rPr>
              <a:t>foundation </a:t>
            </a:r>
            <a:r>
              <a:rPr lang="en-CA" sz="1200" b="0" i="0" u="none" strike="noStrike" kern="1200" baseline="0" dirty="0">
                <a:solidFill>
                  <a:schemeClr val="tx1"/>
                </a:solidFill>
                <a:latin typeface="+mn-lt"/>
                <a:ea typeface="+mn-ea"/>
                <a:cs typeface="+mn-cs"/>
              </a:rPr>
              <a:t>for managing and analyzing Big Data today </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3 min = 5 + 3 = 8</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11</a:t>
            </a:fld>
            <a:endParaRPr lang="en-US"/>
          </a:p>
        </p:txBody>
      </p:sp>
    </p:spTree>
    <p:extLst>
      <p:ext uri="{BB962C8B-B14F-4D97-AF65-F5344CB8AC3E}">
        <p14:creationId xmlns:p14="http://schemas.microsoft.com/office/powerpoint/2010/main" val="2969347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z="1200" b="0" i="0" kern="1200" dirty="0">
                <a:solidFill>
                  <a:schemeClr val="tx1"/>
                </a:solidFill>
                <a:effectLst/>
                <a:latin typeface="+mn-lt"/>
                <a:ea typeface="+mn-ea"/>
                <a:cs typeface="+mn-cs"/>
              </a:rPr>
              <a:t>Now I'd like to discuss the Big Data Analysis Pipeline.</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There are five phases in Big Data pipeline </a:t>
            </a:r>
          </a:p>
          <a:p>
            <a:r>
              <a:rPr lang="en-CA" sz="1200" b="0" i="0" u="none" strike="noStrike" kern="1200" baseline="0" dirty="0">
                <a:solidFill>
                  <a:schemeClr val="tx1"/>
                </a:solidFill>
                <a:latin typeface="+mn-lt"/>
                <a:ea typeface="+mn-ea"/>
                <a:cs typeface="+mn-cs"/>
              </a:rPr>
              <a:t>•Acquisition/Recording </a:t>
            </a:r>
          </a:p>
          <a:p>
            <a:r>
              <a:rPr lang="en-CA" sz="1200" b="0" i="0" u="none" strike="noStrike" kern="1200" baseline="0" dirty="0">
                <a:solidFill>
                  <a:schemeClr val="tx1"/>
                </a:solidFill>
                <a:latin typeface="+mn-lt"/>
                <a:ea typeface="+mn-ea"/>
                <a:cs typeface="+mn-cs"/>
              </a:rPr>
              <a:t>•Extraction, Cleaning/Annotation </a:t>
            </a:r>
          </a:p>
          <a:p>
            <a:r>
              <a:rPr lang="en-CA" sz="1200" b="0" i="0" u="none" strike="noStrike" kern="1200" baseline="0" dirty="0">
                <a:solidFill>
                  <a:schemeClr val="tx1"/>
                </a:solidFill>
                <a:latin typeface="+mn-lt"/>
                <a:ea typeface="+mn-ea"/>
                <a:cs typeface="+mn-cs"/>
              </a:rPr>
              <a:t>•Integration/Aggregation/Representation </a:t>
            </a:r>
          </a:p>
          <a:p>
            <a:r>
              <a:rPr lang="en-CA" sz="1200" b="0" i="0" u="none" strike="noStrike" kern="1200" baseline="0" dirty="0">
                <a:solidFill>
                  <a:schemeClr val="tx1"/>
                </a:solidFill>
                <a:latin typeface="+mn-lt"/>
                <a:ea typeface="+mn-ea"/>
                <a:cs typeface="+mn-cs"/>
              </a:rPr>
              <a:t>•Analysis/Modeling </a:t>
            </a:r>
          </a:p>
          <a:p>
            <a:r>
              <a:rPr lang="en-CA" sz="1200" b="0" i="0" u="none" strike="noStrike" kern="1200" baseline="0" dirty="0">
                <a:solidFill>
                  <a:schemeClr val="tx1"/>
                </a:solidFill>
                <a:latin typeface="+mn-lt"/>
                <a:ea typeface="+mn-ea"/>
                <a:cs typeface="+mn-cs"/>
              </a:rPr>
              <a:t>•Interpretation </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Each phase has challenges.</a:t>
            </a:r>
          </a:p>
          <a:p>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12</a:t>
            </a:fld>
            <a:endParaRPr lang="en-US"/>
          </a:p>
        </p:txBody>
      </p:sp>
    </p:spTree>
    <p:extLst>
      <p:ext uri="{BB962C8B-B14F-4D97-AF65-F5344CB8AC3E}">
        <p14:creationId xmlns:p14="http://schemas.microsoft.com/office/powerpoint/2010/main" val="2531744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z="1200" b="0" i="0" u="none" strike="noStrike" kern="1200" baseline="0" dirty="0">
                <a:solidFill>
                  <a:schemeClr val="tx1"/>
                </a:solidFill>
                <a:latin typeface="+mn-lt"/>
                <a:ea typeface="+mn-ea"/>
                <a:cs typeface="+mn-cs"/>
              </a:rPr>
              <a:t>Let’s consider first stage – Acquisition / Recording.</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13</a:t>
            </a:fld>
            <a:endParaRPr lang="en-US"/>
          </a:p>
        </p:txBody>
      </p:sp>
    </p:spTree>
    <p:extLst>
      <p:ext uri="{BB962C8B-B14F-4D97-AF65-F5344CB8AC3E}">
        <p14:creationId xmlns:p14="http://schemas.microsoft.com/office/powerpoint/2010/main" val="1480684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sz="1200" b="0" i="0" u="none" strike="noStrike" kern="1200" baseline="0" dirty="0">
                <a:solidFill>
                  <a:schemeClr val="tx1"/>
                </a:solidFill>
                <a:latin typeface="+mn-lt"/>
                <a:ea typeface="+mn-ea"/>
                <a:cs typeface="+mn-cs"/>
              </a:rPr>
              <a:t>As we know, data comes from the different sources.</a:t>
            </a:r>
          </a:p>
          <a:p>
            <a:r>
              <a:rPr lang="en-CA" sz="1200" b="0" i="0" u="none" strike="noStrike" kern="1200" baseline="0" dirty="0">
                <a:solidFill>
                  <a:schemeClr val="tx1"/>
                </a:solidFill>
                <a:latin typeface="+mn-lt"/>
                <a:ea typeface="+mn-ea"/>
                <a:cs typeface="+mn-cs"/>
              </a:rPr>
              <a:t>However, part of this data is not interesting, and it can be </a:t>
            </a:r>
            <a:r>
              <a:rPr lang="en-CA" sz="1200" b="1" i="0" u="none" strike="noStrike" kern="1200" baseline="0" dirty="0">
                <a:solidFill>
                  <a:schemeClr val="tx1"/>
                </a:solidFill>
                <a:latin typeface="+mn-lt"/>
                <a:ea typeface="+mn-ea"/>
                <a:cs typeface="+mn-cs"/>
              </a:rPr>
              <a:t>filtered </a:t>
            </a:r>
            <a:r>
              <a:rPr lang="en-CA" sz="1200" b="0" i="0" u="none" strike="noStrike" kern="1200" baseline="0" dirty="0">
                <a:solidFill>
                  <a:schemeClr val="tx1"/>
                </a:solidFill>
                <a:latin typeface="+mn-lt"/>
                <a:ea typeface="+mn-ea"/>
                <a:cs typeface="+mn-cs"/>
              </a:rPr>
              <a:t>out.</a:t>
            </a:r>
          </a:p>
          <a:p>
            <a:r>
              <a:rPr lang="en-CA" sz="1200" b="0" i="0" u="none" strike="noStrike" kern="1200" baseline="0" dirty="0">
                <a:solidFill>
                  <a:schemeClr val="tx1"/>
                </a:solidFill>
                <a:latin typeface="+mn-lt"/>
                <a:ea typeface="+mn-ea"/>
                <a:cs typeface="+mn-cs"/>
              </a:rPr>
              <a:t>One challenge is to </a:t>
            </a:r>
            <a:r>
              <a:rPr lang="en-CA" sz="1200" b="1" i="0" u="none" strike="noStrike" kern="1200" baseline="0" dirty="0">
                <a:solidFill>
                  <a:schemeClr val="tx1"/>
                </a:solidFill>
                <a:latin typeface="+mn-lt"/>
                <a:ea typeface="+mn-ea"/>
                <a:cs typeface="+mn-cs"/>
              </a:rPr>
              <a:t>define </a:t>
            </a:r>
            <a:r>
              <a:rPr lang="en-CA" sz="1200" b="0" i="0" u="none" strike="noStrike" kern="1200" baseline="0" dirty="0">
                <a:solidFill>
                  <a:schemeClr val="tx1"/>
                </a:solidFill>
                <a:latin typeface="+mn-lt"/>
                <a:ea typeface="+mn-ea"/>
                <a:cs typeface="+mn-cs"/>
              </a:rPr>
              <a:t>these </a:t>
            </a:r>
            <a:r>
              <a:rPr lang="en-CA" sz="1200" b="1" i="0" u="none" strike="noStrike" kern="1200" baseline="0" dirty="0">
                <a:solidFill>
                  <a:schemeClr val="tx1"/>
                </a:solidFill>
                <a:latin typeface="+mn-lt"/>
                <a:ea typeface="+mn-ea"/>
                <a:cs typeface="+mn-cs"/>
              </a:rPr>
              <a:t>filters </a:t>
            </a:r>
            <a:r>
              <a:rPr lang="en-CA" sz="1200" b="0" i="0" u="none" strike="noStrike" kern="1200" baseline="0" dirty="0">
                <a:solidFill>
                  <a:schemeClr val="tx1"/>
                </a:solidFill>
                <a:latin typeface="+mn-lt"/>
                <a:ea typeface="+mn-ea"/>
                <a:cs typeface="+mn-cs"/>
              </a:rPr>
              <a:t>in such a way that they do </a:t>
            </a:r>
            <a:r>
              <a:rPr lang="en-CA" sz="1200" b="1" i="0" u="none" strike="noStrike" kern="1200" baseline="0" dirty="0">
                <a:solidFill>
                  <a:schemeClr val="tx1"/>
                </a:solidFill>
                <a:latin typeface="+mn-lt"/>
                <a:ea typeface="+mn-ea"/>
                <a:cs typeface="+mn-cs"/>
              </a:rPr>
              <a:t>not discard </a:t>
            </a:r>
            <a:r>
              <a:rPr lang="en-CA" sz="1200" b="0" i="0" u="none" strike="noStrike" kern="1200" baseline="0" dirty="0">
                <a:solidFill>
                  <a:schemeClr val="tx1"/>
                </a:solidFill>
                <a:latin typeface="+mn-lt"/>
                <a:ea typeface="+mn-ea"/>
                <a:cs typeface="+mn-cs"/>
              </a:rPr>
              <a:t>useful information. </a:t>
            </a:r>
          </a:p>
          <a:p>
            <a:r>
              <a:rPr lang="en-CA" sz="1200" b="0" i="0" u="none" strike="noStrike" kern="1200" baseline="0" dirty="0">
                <a:solidFill>
                  <a:schemeClr val="tx1"/>
                </a:solidFill>
                <a:latin typeface="+mn-lt"/>
                <a:ea typeface="+mn-ea"/>
                <a:cs typeface="+mn-cs"/>
              </a:rPr>
              <a:t>In addition to this we, want to filter out </a:t>
            </a:r>
            <a:r>
              <a:rPr lang="en-CA" dirty="0"/>
              <a:t>data on the fly.  It means, do not store it first and reduce afterward.</a:t>
            </a:r>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The second big challenge is to automatically generate the </a:t>
            </a:r>
            <a:r>
              <a:rPr lang="en-CA" sz="1200" b="1" i="0" u="none" strike="noStrike" kern="1200" baseline="0" dirty="0">
                <a:solidFill>
                  <a:schemeClr val="tx1"/>
                </a:solidFill>
                <a:latin typeface="+mn-lt"/>
                <a:ea typeface="+mn-ea"/>
                <a:cs typeface="+mn-cs"/>
              </a:rPr>
              <a:t>right metadata.</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 For example, in scientific experiments, information about </a:t>
            </a:r>
            <a:r>
              <a:rPr lang="en-CA" sz="1200" b="1" i="0" u="none" strike="noStrike" kern="1200" baseline="0" dirty="0">
                <a:solidFill>
                  <a:schemeClr val="tx1"/>
                </a:solidFill>
                <a:latin typeface="+mn-lt"/>
                <a:ea typeface="+mn-ea"/>
                <a:cs typeface="+mn-cs"/>
              </a:rPr>
              <a:t>experimental conditions </a:t>
            </a:r>
            <a:r>
              <a:rPr lang="en-CA" sz="1200" b="0" i="0" u="none" strike="noStrike" kern="1200" baseline="0" dirty="0">
                <a:solidFill>
                  <a:schemeClr val="tx1"/>
                </a:solidFill>
                <a:latin typeface="+mn-lt"/>
                <a:ea typeface="+mn-ea"/>
                <a:cs typeface="+mn-cs"/>
              </a:rPr>
              <a:t>and </a:t>
            </a:r>
            <a:r>
              <a:rPr lang="en-CA" sz="1200" b="1" i="0" u="none" strike="noStrike" kern="1200" baseline="0" dirty="0">
                <a:solidFill>
                  <a:schemeClr val="tx1"/>
                </a:solidFill>
                <a:latin typeface="+mn-lt"/>
                <a:ea typeface="+mn-ea"/>
                <a:cs typeface="+mn-cs"/>
              </a:rPr>
              <a:t>procedures </a:t>
            </a:r>
            <a:r>
              <a:rPr lang="en-CA" sz="1200" b="0" i="0" u="none" strike="noStrike" kern="1200" baseline="0" dirty="0">
                <a:solidFill>
                  <a:schemeClr val="tx1"/>
                </a:solidFill>
                <a:latin typeface="+mn-lt"/>
                <a:ea typeface="+mn-ea"/>
                <a:cs typeface="+mn-cs"/>
              </a:rPr>
              <a:t>may be required to interpret the results correctly, </a:t>
            </a:r>
          </a:p>
          <a:p>
            <a:r>
              <a:rPr lang="en-CA" sz="1200" b="0" i="0" u="none" strike="noStrike" kern="1200" baseline="0" dirty="0">
                <a:solidFill>
                  <a:schemeClr val="tx1"/>
                </a:solidFill>
                <a:latin typeface="+mn-lt"/>
                <a:ea typeface="+mn-ea"/>
                <a:cs typeface="+mn-cs"/>
              </a:rPr>
              <a:t>and it is important that such </a:t>
            </a:r>
            <a:r>
              <a:rPr lang="en-CA" sz="1200" b="1" i="0" u="none" strike="noStrike" kern="1200" baseline="0" dirty="0">
                <a:solidFill>
                  <a:schemeClr val="tx1"/>
                </a:solidFill>
                <a:latin typeface="+mn-lt"/>
                <a:ea typeface="+mn-ea"/>
                <a:cs typeface="+mn-cs"/>
              </a:rPr>
              <a:t>metadata </a:t>
            </a:r>
            <a:r>
              <a:rPr lang="en-CA" sz="1200" b="0" i="0" u="none" strike="noStrike" kern="1200" baseline="0" dirty="0">
                <a:solidFill>
                  <a:schemeClr val="tx1"/>
                </a:solidFill>
                <a:latin typeface="+mn-lt"/>
                <a:ea typeface="+mn-ea"/>
                <a:cs typeface="+mn-cs"/>
              </a:rPr>
              <a:t>be recorded with observational data. </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Another important issue here is data </a:t>
            </a:r>
            <a:r>
              <a:rPr lang="en-CA" sz="1200" b="1" i="0" u="none" strike="noStrike" kern="1200" baseline="0" dirty="0">
                <a:solidFill>
                  <a:schemeClr val="tx1"/>
                </a:solidFill>
                <a:latin typeface="+mn-lt"/>
                <a:ea typeface="+mn-ea"/>
                <a:cs typeface="+mn-cs"/>
              </a:rPr>
              <a:t>provenance</a:t>
            </a:r>
            <a:r>
              <a:rPr lang="en-CA" sz="1200" b="0" i="0" u="none" strike="noStrike" kern="1200" baseline="0" dirty="0">
                <a:solidFill>
                  <a:schemeClr val="tx1"/>
                </a:solidFill>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14</a:t>
            </a:fld>
            <a:endParaRPr lang="en-US"/>
          </a:p>
        </p:txBody>
      </p:sp>
    </p:spTree>
    <p:extLst>
      <p:ext uri="{BB962C8B-B14F-4D97-AF65-F5344CB8AC3E}">
        <p14:creationId xmlns:p14="http://schemas.microsoft.com/office/powerpoint/2010/main" val="3880572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sz="1200" b="0" i="0" u="none" strike="noStrike" kern="1200" baseline="0" dirty="0">
                <a:solidFill>
                  <a:schemeClr val="tx1"/>
                </a:solidFill>
                <a:latin typeface="+mn-lt"/>
                <a:ea typeface="+mn-ea"/>
                <a:cs typeface="+mn-cs"/>
              </a:rPr>
              <a:t>Next stage is </a:t>
            </a:r>
            <a:r>
              <a:rPr lang="en-CA" dirty="0"/>
              <a:t>Information Extraction and Cleaning.</a:t>
            </a:r>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15</a:t>
            </a:fld>
            <a:endParaRPr lang="en-US"/>
          </a:p>
        </p:txBody>
      </p:sp>
    </p:spTree>
    <p:extLst>
      <p:ext uri="{BB962C8B-B14F-4D97-AF65-F5344CB8AC3E}">
        <p14:creationId xmlns:p14="http://schemas.microsoft.com/office/powerpoint/2010/main" val="1417009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sz="1200" b="0" i="0" u="none" strike="noStrike" kern="1200" baseline="0" dirty="0">
                <a:solidFill>
                  <a:schemeClr val="tx1"/>
                </a:solidFill>
                <a:latin typeface="+mn-lt"/>
                <a:ea typeface="+mn-ea"/>
                <a:cs typeface="+mn-cs"/>
              </a:rPr>
              <a:t>The collected information has not got suitable format for analysis. </a:t>
            </a:r>
          </a:p>
          <a:p>
            <a:r>
              <a:rPr lang="en-CA" sz="1200" b="0" i="0" u="none" strike="noStrike" kern="1200" baseline="0" dirty="0">
                <a:solidFill>
                  <a:schemeClr val="tx1"/>
                </a:solidFill>
                <a:latin typeface="+mn-lt"/>
                <a:ea typeface="+mn-ea"/>
                <a:cs typeface="+mn-cs"/>
              </a:rPr>
              <a:t>For example, lets consider information in a hospital such as x-rays image, information from physicians, data from sensors.</a:t>
            </a:r>
          </a:p>
          <a:p>
            <a:r>
              <a:rPr lang="en-CA" sz="1200" b="0" i="0" u="none" strike="noStrike" kern="1200" baseline="0" dirty="0">
                <a:solidFill>
                  <a:schemeClr val="tx1"/>
                </a:solidFill>
                <a:latin typeface="+mn-lt"/>
                <a:ea typeface="+mn-ea"/>
                <a:cs typeface="+mn-cs"/>
              </a:rPr>
              <a:t>We can not analyze these data in that formats.</a:t>
            </a:r>
          </a:p>
          <a:p>
            <a:r>
              <a:rPr lang="en-CA" sz="1200" b="0" i="0" u="none" strike="noStrike" kern="1200" baseline="0" dirty="0">
                <a:solidFill>
                  <a:schemeClr val="tx1"/>
                </a:solidFill>
                <a:latin typeface="+mn-lt"/>
                <a:ea typeface="+mn-ea"/>
                <a:cs typeface="+mn-cs"/>
              </a:rPr>
              <a:t>So, we require an information extraction process that </a:t>
            </a:r>
            <a:r>
              <a:rPr lang="en-CA" sz="1200" b="1" i="0" u="none" strike="noStrike" kern="1200" baseline="0" dirty="0">
                <a:solidFill>
                  <a:schemeClr val="tx1"/>
                </a:solidFill>
                <a:latin typeface="+mn-lt"/>
                <a:ea typeface="+mn-ea"/>
                <a:cs typeface="+mn-cs"/>
              </a:rPr>
              <a:t>pulls out </a:t>
            </a:r>
            <a:r>
              <a:rPr lang="en-CA" sz="1200" b="0" i="0" u="none" strike="noStrike" kern="1200" baseline="0" dirty="0">
                <a:solidFill>
                  <a:schemeClr val="tx1"/>
                </a:solidFill>
                <a:latin typeface="+mn-lt"/>
                <a:ea typeface="+mn-ea"/>
                <a:cs typeface="+mn-cs"/>
              </a:rPr>
              <a:t>the required information from the these sources and expresses it in a </a:t>
            </a:r>
            <a:r>
              <a:rPr lang="en-CA" sz="1200" b="1" i="0" u="none" strike="noStrike" kern="1200" baseline="0" dirty="0">
                <a:solidFill>
                  <a:schemeClr val="tx1"/>
                </a:solidFill>
                <a:latin typeface="+mn-lt"/>
                <a:ea typeface="+mn-ea"/>
                <a:cs typeface="+mn-cs"/>
              </a:rPr>
              <a:t>structured form </a:t>
            </a:r>
            <a:r>
              <a:rPr lang="en-CA" sz="1200" b="0" i="0" u="none" strike="noStrike" kern="1200" baseline="0" dirty="0">
                <a:solidFill>
                  <a:schemeClr val="tx1"/>
                </a:solidFill>
                <a:latin typeface="+mn-lt"/>
                <a:ea typeface="+mn-ea"/>
                <a:cs typeface="+mn-cs"/>
              </a:rPr>
              <a:t>suitable for analysis </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However, doing this correctly and completely is a </a:t>
            </a:r>
            <a:r>
              <a:rPr lang="en-CA" sz="1200" b="1" i="0" u="none" strike="noStrike" kern="1200" baseline="0" dirty="0">
                <a:solidFill>
                  <a:schemeClr val="tx1"/>
                </a:solidFill>
                <a:latin typeface="+mn-lt"/>
                <a:ea typeface="+mn-ea"/>
                <a:cs typeface="+mn-cs"/>
              </a:rPr>
              <a:t>technical challenge</a:t>
            </a:r>
            <a:r>
              <a:rPr lang="en-CA" sz="1200" b="0" i="0" u="none" strike="noStrike" kern="1200" baseline="0" dirty="0">
                <a:solidFill>
                  <a:schemeClr val="tx1"/>
                </a:solidFill>
                <a:latin typeface="+mn-lt"/>
                <a:ea typeface="+mn-ea"/>
                <a:cs typeface="+mn-cs"/>
              </a:rPr>
              <a:t>. </a:t>
            </a:r>
          </a:p>
          <a:p>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16</a:t>
            </a:fld>
            <a:endParaRPr lang="en-US"/>
          </a:p>
        </p:txBody>
      </p:sp>
    </p:spTree>
    <p:extLst>
      <p:ext uri="{BB962C8B-B14F-4D97-AF65-F5344CB8AC3E}">
        <p14:creationId xmlns:p14="http://schemas.microsoft.com/office/powerpoint/2010/main" val="2622897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sz="1200" b="0" i="0" u="none" strike="noStrike" kern="1200" baseline="0" dirty="0">
                <a:solidFill>
                  <a:schemeClr val="tx1"/>
                </a:solidFill>
                <a:latin typeface="+mn-lt"/>
                <a:ea typeface="+mn-ea"/>
                <a:cs typeface="+mn-cs"/>
              </a:rPr>
              <a:t>Now let’s take a look at 3</a:t>
            </a:r>
            <a:r>
              <a:rPr lang="en-CA" sz="1200" b="0" i="0" u="none" strike="noStrike" kern="1200" baseline="30000" dirty="0">
                <a:solidFill>
                  <a:schemeClr val="tx1"/>
                </a:solidFill>
                <a:latin typeface="+mn-lt"/>
                <a:ea typeface="+mn-ea"/>
                <a:cs typeface="+mn-cs"/>
              </a:rPr>
              <a:t>rd</a:t>
            </a:r>
            <a:r>
              <a:rPr lang="en-CA" sz="1200" b="0" i="0" u="none" strike="noStrike" kern="1200" baseline="0" dirty="0">
                <a:solidFill>
                  <a:schemeClr val="tx1"/>
                </a:solidFill>
                <a:latin typeface="+mn-lt"/>
                <a:ea typeface="+mn-ea"/>
                <a:cs typeface="+mn-cs"/>
              </a:rPr>
              <a:t> stage.</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17</a:t>
            </a:fld>
            <a:endParaRPr lang="en-US"/>
          </a:p>
        </p:txBody>
      </p:sp>
    </p:spTree>
    <p:extLst>
      <p:ext uri="{BB962C8B-B14F-4D97-AF65-F5344CB8AC3E}">
        <p14:creationId xmlns:p14="http://schemas.microsoft.com/office/powerpoint/2010/main" val="3423318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sz="1200" b="0" i="0" u="none" strike="noStrike" kern="1200" baseline="0" dirty="0">
                <a:solidFill>
                  <a:schemeClr val="tx1"/>
                </a:solidFill>
                <a:latin typeface="+mn-lt"/>
                <a:ea typeface="+mn-ea"/>
                <a:cs typeface="+mn-cs"/>
              </a:rPr>
              <a:t>In this stage we should think about how to </a:t>
            </a:r>
            <a:r>
              <a:rPr lang="en-CA" dirty="0"/>
              <a:t>combine heterogeneous data and how to select a suitable database design</a:t>
            </a:r>
            <a:r>
              <a:rPr lang="ru-RU" dirty="0"/>
              <a:t>?</a:t>
            </a:r>
            <a:endParaRPr lang="en-CA" dirty="0"/>
          </a:p>
          <a:p>
            <a:r>
              <a:rPr lang="en-CA" sz="1200" b="0" i="0" u="none" strike="noStrike" kern="1200" baseline="0" dirty="0">
                <a:solidFill>
                  <a:schemeClr val="tx1"/>
                </a:solidFill>
                <a:latin typeface="+mn-lt"/>
                <a:ea typeface="+mn-ea"/>
                <a:cs typeface="+mn-cs"/>
              </a:rPr>
              <a:t>Even for simpler analyses </a:t>
            </a:r>
            <a:r>
              <a:rPr lang="en-CA" sz="1200" b="1" i="0" u="none" strike="noStrike" kern="1200" baseline="0" dirty="0">
                <a:solidFill>
                  <a:schemeClr val="tx1"/>
                </a:solidFill>
                <a:latin typeface="+mn-lt"/>
                <a:ea typeface="+mn-ea"/>
                <a:cs typeface="+mn-cs"/>
              </a:rPr>
              <a:t>suitable database design is very important.</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•Usually, there will be </a:t>
            </a:r>
            <a:r>
              <a:rPr lang="en-CA" sz="1200" b="1" i="0" u="none" strike="noStrike" kern="1200" baseline="0" dirty="0">
                <a:solidFill>
                  <a:schemeClr val="tx1"/>
                </a:solidFill>
                <a:latin typeface="+mn-lt"/>
                <a:ea typeface="+mn-ea"/>
                <a:cs typeface="+mn-cs"/>
              </a:rPr>
              <a:t>many alternative ways </a:t>
            </a:r>
            <a:r>
              <a:rPr lang="en-CA" sz="1200" b="0" i="0" u="none" strike="noStrike" kern="1200" baseline="0" dirty="0">
                <a:solidFill>
                  <a:schemeClr val="tx1"/>
                </a:solidFill>
                <a:latin typeface="+mn-lt"/>
                <a:ea typeface="+mn-ea"/>
                <a:cs typeface="+mn-cs"/>
              </a:rPr>
              <a:t>in which to store the same information. </a:t>
            </a:r>
          </a:p>
          <a:p>
            <a:r>
              <a:rPr lang="en-CA" sz="1200" b="0" i="0" u="none" strike="noStrike" kern="1200" baseline="0" dirty="0">
                <a:solidFill>
                  <a:schemeClr val="tx1"/>
                </a:solidFill>
                <a:latin typeface="+mn-lt"/>
                <a:ea typeface="+mn-ea"/>
                <a:cs typeface="+mn-cs"/>
              </a:rPr>
              <a:t>• </a:t>
            </a:r>
            <a:r>
              <a:rPr lang="en-CA" sz="1200" b="1" i="0" u="none" strike="noStrike" kern="1200" baseline="0" dirty="0">
                <a:solidFill>
                  <a:schemeClr val="tx1"/>
                </a:solidFill>
                <a:latin typeface="+mn-lt"/>
                <a:ea typeface="+mn-ea"/>
                <a:cs typeface="+mn-cs"/>
              </a:rPr>
              <a:t>Certain designs </a:t>
            </a:r>
            <a:r>
              <a:rPr lang="en-CA" sz="1200" b="0" i="0" u="none" strike="noStrike" kern="1200" baseline="0" dirty="0">
                <a:solidFill>
                  <a:schemeClr val="tx1"/>
                </a:solidFill>
                <a:latin typeface="+mn-lt"/>
                <a:ea typeface="+mn-ea"/>
                <a:cs typeface="+mn-cs"/>
              </a:rPr>
              <a:t>will have </a:t>
            </a:r>
            <a:r>
              <a:rPr lang="en-CA" sz="1200" b="1" i="0" u="none" strike="noStrike" kern="1200" baseline="0" dirty="0">
                <a:solidFill>
                  <a:schemeClr val="tx1"/>
                </a:solidFill>
                <a:latin typeface="+mn-lt"/>
                <a:ea typeface="+mn-ea"/>
                <a:cs typeface="+mn-cs"/>
              </a:rPr>
              <a:t>advantages </a:t>
            </a:r>
            <a:r>
              <a:rPr lang="en-CA" sz="1200" b="0" i="0" u="none" strike="noStrike" kern="1200" baseline="0" dirty="0">
                <a:solidFill>
                  <a:schemeClr val="tx1"/>
                </a:solidFill>
                <a:latin typeface="+mn-lt"/>
                <a:ea typeface="+mn-ea"/>
                <a:cs typeface="+mn-cs"/>
              </a:rPr>
              <a:t>over others for certain purposes, and possibly drawbacks for other purposes. </a:t>
            </a:r>
          </a:p>
          <a:p>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18</a:t>
            </a:fld>
            <a:endParaRPr lang="en-US"/>
          </a:p>
        </p:txBody>
      </p:sp>
    </p:spTree>
    <p:extLst>
      <p:ext uri="{BB962C8B-B14F-4D97-AF65-F5344CB8AC3E}">
        <p14:creationId xmlns:p14="http://schemas.microsoft.com/office/powerpoint/2010/main" val="1994059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sz="1200" b="0" i="0" u="none" strike="noStrike" kern="1200" baseline="0" dirty="0">
                <a:solidFill>
                  <a:schemeClr val="tx1"/>
                </a:solidFill>
                <a:latin typeface="+mn-lt"/>
                <a:ea typeface="+mn-ea"/>
                <a:cs typeface="+mn-cs"/>
              </a:rPr>
              <a:t>Our next stage is analysis.</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19</a:t>
            </a:fld>
            <a:endParaRPr lang="en-US"/>
          </a:p>
        </p:txBody>
      </p:sp>
    </p:spTree>
    <p:extLst>
      <p:ext uri="{BB962C8B-B14F-4D97-AF65-F5344CB8AC3E}">
        <p14:creationId xmlns:p14="http://schemas.microsoft.com/office/powerpoint/2010/main" val="51967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dirty="0"/>
              <a:t>I will begin by discussing what Big Data is, why it is important and in what areas we can use Big Data . </a:t>
            </a:r>
          </a:p>
          <a:p>
            <a:r>
              <a:rPr lang="en-CA" dirty="0"/>
              <a:t>After that we will focus on 3 main characteristics of Big Data and</a:t>
            </a:r>
          </a:p>
          <a:p>
            <a:r>
              <a:rPr lang="en-CA" dirty="0"/>
              <a:t>finally I will cover phases of Big Data analysis pipeline in detail and </a:t>
            </a:r>
            <a:r>
              <a:rPr lang="en-CA" dirty="0"/>
              <a:t>challenges that </a:t>
            </a:r>
            <a:r>
              <a:rPr lang="en-CA" dirty="0"/>
              <a:t>connected with them.</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2</a:t>
            </a:fld>
            <a:endParaRPr lang="en-US"/>
          </a:p>
        </p:txBody>
      </p:sp>
    </p:spTree>
    <p:extLst>
      <p:ext uri="{BB962C8B-B14F-4D97-AF65-F5344CB8AC3E}">
        <p14:creationId xmlns:p14="http://schemas.microsoft.com/office/powerpoint/2010/main" val="1809604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dirty="0"/>
              <a:t>Methods for querying Big Data are fundamentally </a:t>
            </a:r>
            <a:r>
              <a:rPr lang="en-CA" b="1" dirty="0"/>
              <a:t>different</a:t>
            </a:r>
            <a:r>
              <a:rPr lang="en-CA" dirty="0"/>
              <a:t> from traditional statistical analysis.</a:t>
            </a:r>
          </a:p>
          <a:p>
            <a:r>
              <a:rPr lang="en-CA" dirty="0"/>
              <a:t>Heterogeneous information redundancy of Big Data can be used to compensate for many things for example: </a:t>
            </a:r>
          </a:p>
          <a:p>
            <a:r>
              <a:rPr lang="en-CA" dirty="0"/>
              <a:t>– missing data, </a:t>
            </a:r>
          </a:p>
          <a:p>
            <a:r>
              <a:rPr lang="en-CA" dirty="0"/>
              <a:t>– to crosscheck conflicting cases, </a:t>
            </a:r>
          </a:p>
          <a:p>
            <a:r>
              <a:rPr lang="en-CA" dirty="0"/>
              <a:t>– to uncover hidden relationships and models </a:t>
            </a:r>
          </a:p>
          <a:p>
            <a:endParaRPr lang="en-CA" dirty="0"/>
          </a:p>
          <a:p>
            <a:r>
              <a:rPr lang="en-CA" dirty="0"/>
              <a:t>Etc.</a:t>
            </a:r>
          </a:p>
          <a:p>
            <a:endParaRPr lang="en-CA" dirty="0"/>
          </a:p>
          <a:p>
            <a:r>
              <a:rPr lang="en-CA" dirty="0"/>
              <a:t>For example, a physician may write “DVT” as the diagnosis for a patient. This abbreviation is commonly used for both “deep vein thrombosis” and “diverticulitis,” . A knowledge-base constructed from related data can use associated symptoms or medications to determine which of two the physician meant.</a:t>
            </a:r>
          </a:p>
          <a:p>
            <a:endParaRPr lang="en-CA" dirty="0"/>
          </a:p>
          <a:p>
            <a:r>
              <a:rPr lang="en-CA" dirty="0"/>
              <a:t>Moreover, A problem with current Big Data analysis is the lack of coordination between database systems with analytics packages. For that reason, user has to export data from the database, performing statistical analyses and bringing the data back. </a:t>
            </a:r>
          </a:p>
          <a:p>
            <a:endParaRPr lang="en-CA" dirty="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20</a:t>
            </a:fld>
            <a:endParaRPr lang="en-US"/>
          </a:p>
        </p:txBody>
      </p:sp>
    </p:spTree>
    <p:extLst>
      <p:ext uri="{BB962C8B-B14F-4D97-AF65-F5344CB8AC3E}">
        <p14:creationId xmlns:p14="http://schemas.microsoft.com/office/powerpoint/2010/main" val="3181666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sz="1200" b="0" i="0" u="none" strike="noStrike" kern="1200" baseline="0" dirty="0">
                <a:solidFill>
                  <a:schemeClr val="tx1"/>
                </a:solidFill>
                <a:latin typeface="+mn-lt"/>
                <a:ea typeface="+mn-ea"/>
                <a:cs typeface="+mn-cs"/>
              </a:rPr>
              <a:t>So, last stage is interpretation</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21</a:t>
            </a:fld>
            <a:endParaRPr lang="en-US"/>
          </a:p>
        </p:txBody>
      </p:sp>
    </p:spTree>
    <p:extLst>
      <p:ext uri="{BB962C8B-B14F-4D97-AF65-F5344CB8AC3E}">
        <p14:creationId xmlns:p14="http://schemas.microsoft.com/office/powerpoint/2010/main" val="529303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endParaRPr lang="en-CA" sz="1200" b="0" i="0" u="none" strike="noStrike" kern="1200" baseline="0" dirty="0">
              <a:solidFill>
                <a:schemeClr val="tx1"/>
              </a:solidFill>
              <a:latin typeface="+mn-lt"/>
              <a:ea typeface="+mn-ea"/>
              <a:cs typeface="+mn-cs"/>
            </a:endParaRPr>
          </a:p>
          <a:p>
            <a:r>
              <a:rPr lang="en-CA" dirty="0"/>
              <a:t>There are many possible sources of error: computer systems can have bugs, models almost always have assumptions, and results can be based on erroneous data. </a:t>
            </a:r>
          </a:p>
          <a:p>
            <a:r>
              <a:rPr lang="en-CA" dirty="0"/>
              <a:t>•For all of these reasons, user will not rely on the computer system completely. Analyst will try to understand, and verify, the results produced by the computer.  </a:t>
            </a:r>
          </a:p>
          <a:p>
            <a:r>
              <a:rPr lang="en-CA" dirty="0"/>
              <a:t>The computer system must make it easy for user to do that. </a:t>
            </a:r>
          </a:p>
          <a:p>
            <a:endParaRPr lang="en-CA" dirty="0"/>
          </a:p>
          <a:p>
            <a:r>
              <a:rPr lang="en-CA" dirty="0"/>
              <a:t>In short, it is not enough to provide just the results. </a:t>
            </a:r>
          </a:p>
          <a:p>
            <a:endParaRPr lang="en-CA" dirty="0"/>
          </a:p>
          <a:p>
            <a:r>
              <a:rPr lang="en-CA" dirty="0"/>
              <a:t>The system should provide opportunities to repeat the analysis with different assumptions, parameters, or data sets.</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8 min = 8 + 8 = 16 min</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22</a:t>
            </a:fld>
            <a:endParaRPr lang="en-US"/>
          </a:p>
        </p:txBody>
      </p:sp>
    </p:spTree>
    <p:extLst>
      <p:ext uri="{BB962C8B-B14F-4D97-AF65-F5344CB8AC3E}">
        <p14:creationId xmlns:p14="http://schemas.microsoft.com/office/powerpoint/2010/main" val="7683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dirty="0"/>
              <a:t>We now turn to some common challenges that underlie these phases.</a:t>
            </a:r>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23</a:t>
            </a:fld>
            <a:endParaRPr lang="en-US"/>
          </a:p>
        </p:txBody>
      </p:sp>
    </p:spTree>
    <p:extLst>
      <p:ext uri="{BB962C8B-B14F-4D97-AF65-F5344CB8AC3E}">
        <p14:creationId xmlns:p14="http://schemas.microsoft.com/office/powerpoint/2010/main" val="399615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dirty="0"/>
              <a:t>As we know, analysis algorithms expect </a:t>
            </a:r>
            <a:r>
              <a:rPr lang="en-CA" b="1" dirty="0"/>
              <a:t>homogeneous data</a:t>
            </a:r>
            <a:r>
              <a:rPr lang="en-CA" dirty="0"/>
              <a:t>, and cannot understand nuance.</a:t>
            </a:r>
          </a:p>
          <a:p>
            <a:endParaRPr lang="en-CA" dirty="0"/>
          </a:p>
          <a:p>
            <a:r>
              <a:rPr lang="en-CA" dirty="0"/>
              <a:t>Also, After data cleaning and error correction, some </a:t>
            </a:r>
            <a:r>
              <a:rPr lang="en-CA" b="1" dirty="0"/>
              <a:t>incompleteness</a:t>
            </a:r>
            <a:r>
              <a:rPr lang="en-CA" dirty="0"/>
              <a:t> and some errors in data are likely to remain.</a:t>
            </a:r>
          </a:p>
          <a:p>
            <a:endParaRPr lang="en-CA" dirty="0"/>
          </a:p>
          <a:p>
            <a:r>
              <a:rPr lang="en-CA" dirty="0"/>
              <a:t>This incompleteness and these errors must be managed during data analysis. It is challenge. 	</a:t>
            </a:r>
          </a:p>
          <a:p>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24</a:t>
            </a:fld>
            <a:endParaRPr lang="en-US"/>
          </a:p>
        </p:txBody>
      </p:sp>
    </p:spTree>
    <p:extLst>
      <p:ext uri="{BB962C8B-B14F-4D97-AF65-F5344CB8AC3E}">
        <p14:creationId xmlns:p14="http://schemas.microsoft.com/office/powerpoint/2010/main" val="1893377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sz="1200" b="0" i="0" u="none" strike="noStrike" kern="1200" baseline="0" dirty="0">
                <a:solidFill>
                  <a:schemeClr val="tx1"/>
                </a:solidFill>
                <a:latin typeface="+mn-lt"/>
                <a:ea typeface="+mn-ea"/>
                <a:cs typeface="+mn-cs"/>
              </a:rPr>
              <a:t>Next issue is scale.</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25</a:t>
            </a:fld>
            <a:endParaRPr lang="en-US"/>
          </a:p>
        </p:txBody>
      </p:sp>
    </p:spTree>
    <p:extLst>
      <p:ext uri="{BB962C8B-B14F-4D97-AF65-F5344CB8AC3E}">
        <p14:creationId xmlns:p14="http://schemas.microsoft.com/office/powerpoint/2010/main" val="690602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dirty="0"/>
              <a:t>Today we faced the problem that data volume is scaling faster than compute resources, and CPU speeds are static.</a:t>
            </a:r>
          </a:p>
          <a:p>
            <a:r>
              <a:rPr lang="en-CA" dirty="0"/>
              <a:t>In order to solve this problem, we started to increase numbers of cores. It means that we deal with parallelism within a single node. However, we can not apply techniques that we used for processing data across nodes. </a:t>
            </a:r>
          </a:p>
          <a:p>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26</a:t>
            </a:fld>
            <a:endParaRPr lang="en-US"/>
          </a:p>
        </p:txBody>
      </p:sp>
    </p:spTree>
    <p:extLst>
      <p:ext uri="{BB962C8B-B14F-4D97-AF65-F5344CB8AC3E}">
        <p14:creationId xmlns:p14="http://schemas.microsoft.com/office/powerpoint/2010/main" val="1529427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sz="1200" b="0" i="0" u="none" strike="noStrike" kern="1200" baseline="0" dirty="0">
                <a:solidFill>
                  <a:schemeClr val="tx1"/>
                </a:solidFill>
                <a:latin typeface="+mn-lt"/>
                <a:ea typeface="+mn-ea"/>
                <a:cs typeface="+mn-cs"/>
              </a:rPr>
              <a:t>Next problem is timeliness.</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27</a:t>
            </a:fld>
            <a:endParaRPr lang="en-US"/>
          </a:p>
        </p:txBody>
      </p:sp>
    </p:spTree>
    <p:extLst>
      <p:ext uri="{BB962C8B-B14F-4D97-AF65-F5344CB8AC3E}">
        <p14:creationId xmlns:p14="http://schemas.microsoft.com/office/powerpoint/2010/main" val="552354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dirty="0"/>
              <a:t>With increasing volume of data, the time for analysis this data is also increasing.</a:t>
            </a:r>
          </a:p>
          <a:p>
            <a:r>
              <a:rPr lang="en-CA" sz="1200" b="0" i="0" u="none" strike="noStrike" kern="1200" baseline="0" dirty="0">
                <a:solidFill>
                  <a:schemeClr val="tx1"/>
                </a:solidFill>
                <a:latin typeface="+mn-lt"/>
                <a:ea typeface="+mn-ea"/>
                <a:cs typeface="+mn-cs"/>
              </a:rPr>
              <a:t>But t</a:t>
            </a:r>
            <a:r>
              <a:rPr lang="en-CA" dirty="0"/>
              <a:t>here are many situations in which the result of the analysis is required immediately. </a:t>
            </a:r>
          </a:p>
          <a:p>
            <a:r>
              <a:rPr lang="en-CA" sz="1200" b="0" i="0" u="none" strike="noStrike" kern="1200" baseline="0" dirty="0">
                <a:solidFill>
                  <a:schemeClr val="tx1"/>
                </a:solidFill>
                <a:latin typeface="+mn-lt"/>
                <a:ea typeface="+mn-ea"/>
                <a:cs typeface="+mn-cs"/>
              </a:rPr>
              <a:t>For example, in order to prevent </a:t>
            </a:r>
            <a:r>
              <a:rPr lang="en-CA" dirty="0"/>
              <a:t>fraudulent credit card transaction, the analysis should be done before transaction is complete. Obviously, full analysis of client history is not feasible in real-time.</a:t>
            </a:r>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28</a:t>
            </a:fld>
            <a:endParaRPr lang="en-US"/>
          </a:p>
        </p:txBody>
      </p:sp>
    </p:spTree>
    <p:extLst>
      <p:ext uri="{BB962C8B-B14F-4D97-AF65-F5344CB8AC3E}">
        <p14:creationId xmlns:p14="http://schemas.microsoft.com/office/powerpoint/2010/main" val="3240778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sz="1200" b="0" i="0" u="none" strike="noStrike" kern="1200" baseline="0" dirty="0">
                <a:solidFill>
                  <a:schemeClr val="tx1"/>
                </a:solidFill>
                <a:latin typeface="+mn-lt"/>
                <a:ea typeface="+mn-ea"/>
                <a:cs typeface="+mn-cs"/>
              </a:rPr>
              <a:t>So far I have concentrated on the computational, and technological challenges of</a:t>
            </a:r>
          </a:p>
          <a:p>
            <a:r>
              <a:rPr lang="en-CA" sz="1200" b="0" i="0" u="none" strike="noStrike" kern="1200" baseline="0" dirty="0">
                <a:solidFill>
                  <a:schemeClr val="tx1"/>
                </a:solidFill>
                <a:latin typeface="+mn-lt"/>
                <a:ea typeface="+mn-ea"/>
                <a:cs typeface="+mn-cs"/>
              </a:rPr>
              <a:t>Big Data.</a:t>
            </a:r>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29</a:t>
            </a:fld>
            <a:endParaRPr lang="en-US"/>
          </a:p>
        </p:txBody>
      </p:sp>
    </p:spTree>
    <p:extLst>
      <p:ext uri="{BB962C8B-B14F-4D97-AF65-F5344CB8AC3E}">
        <p14:creationId xmlns:p14="http://schemas.microsoft.com/office/powerpoint/2010/main" val="221411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dirty="0"/>
              <a:t>Every day we create huge volume of data.</a:t>
            </a:r>
          </a:p>
          <a:p>
            <a:r>
              <a:rPr lang="en-CA" dirty="0"/>
              <a:t>This data comes from everywhere: </a:t>
            </a:r>
          </a:p>
          <a:p>
            <a:pPr marL="171450" indent="-171450">
              <a:buFont typeface="Arial" panose="020B0604020202020204" pitchFamily="34" charset="0"/>
              <a:buChar char="•"/>
            </a:pPr>
            <a:r>
              <a:rPr lang="en-CA" dirty="0"/>
              <a:t>sensors, </a:t>
            </a:r>
          </a:p>
          <a:p>
            <a:pPr marL="171450" indent="-171450">
              <a:buFont typeface="Arial" panose="020B0604020202020204" pitchFamily="34" charset="0"/>
              <a:buChar char="•"/>
            </a:pPr>
            <a:r>
              <a:rPr lang="en-CA" dirty="0"/>
              <a:t>social media, digital pictures and videos, </a:t>
            </a:r>
          </a:p>
          <a:p>
            <a:pPr marL="171450" indent="-171450">
              <a:buFont typeface="Arial" panose="020B0604020202020204" pitchFamily="34" charset="0"/>
              <a:buChar char="•"/>
            </a:pPr>
            <a:r>
              <a:rPr lang="en-CA" dirty="0"/>
              <a:t>transaction records, </a:t>
            </a:r>
          </a:p>
          <a:p>
            <a:pPr marL="171450" indent="-171450">
              <a:buFont typeface="Arial" panose="020B0604020202020204" pitchFamily="34" charset="0"/>
              <a:buChar char="•"/>
            </a:pPr>
            <a:r>
              <a:rPr lang="en-CA" dirty="0"/>
              <a:t>cell phone GPS signals.</a:t>
            </a:r>
          </a:p>
          <a:p>
            <a:r>
              <a:rPr lang="en-CA" dirty="0"/>
              <a:t>Why is it important?  </a:t>
            </a:r>
          </a:p>
          <a:p>
            <a:r>
              <a:rPr lang="en-CA" dirty="0"/>
              <a:t>Because more data leads to better analysis and better decisions! </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3</a:t>
            </a:fld>
            <a:endParaRPr lang="en-US"/>
          </a:p>
        </p:txBody>
      </p:sp>
    </p:spTree>
    <p:extLst>
      <p:ext uri="{BB962C8B-B14F-4D97-AF65-F5344CB8AC3E}">
        <p14:creationId xmlns:p14="http://schemas.microsoft.com/office/powerpoint/2010/main" val="27205619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dirty="0"/>
              <a:t>The privacy of data is another huge concern. We know that big data is extremely exciting and there are more amazing possibilities of things that we can do with large of datasets </a:t>
            </a:r>
            <a:r>
              <a:rPr lang="en-CA" sz="1200" b="0" i="0" kern="1200" dirty="0">
                <a:solidFill>
                  <a:schemeClr val="tx1"/>
                </a:solidFill>
                <a:effectLst/>
                <a:latin typeface="+mn-lt"/>
                <a:ea typeface="+mn-ea"/>
                <a:cs typeface="+mn-cs"/>
              </a:rPr>
              <a:t>regardless of that there are technical problems. But it is important to realize that there is a lot of fear out there. </a:t>
            </a:r>
          </a:p>
          <a:p>
            <a:r>
              <a:rPr lang="en-CA" sz="1200" b="0" i="0" u="none" strike="noStrike" kern="1200" baseline="0" dirty="0">
                <a:solidFill>
                  <a:schemeClr val="tx1"/>
                </a:solidFill>
                <a:latin typeface="+mn-lt"/>
                <a:ea typeface="+mn-ea"/>
                <a:cs typeface="+mn-cs"/>
              </a:rPr>
              <a:t>There is now data your age, where you live, your social class, your salary,</a:t>
            </a:r>
          </a:p>
          <a:p>
            <a:r>
              <a:rPr lang="en-CA" sz="1200" b="0" i="0" u="none" strike="noStrike" kern="1200" baseline="0" dirty="0">
                <a:solidFill>
                  <a:schemeClr val="tx1"/>
                </a:solidFill>
                <a:latin typeface="+mn-lt"/>
                <a:ea typeface="+mn-ea"/>
                <a:cs typeface="+mn-cs"/>
              </a:rPr>
              <a:t>what credit cards you use and what Web sites you visit. Data is also available on your ethnicity, job history, financial status, health, education, social life, food intake, religion, and the number of cars you own.</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A lot of fear about what’s happening with this data, who is using this data to do what and a lot of questions connected with privacy. </a:t>
            </a:r>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30</a:t>
            </a:fld>
            <a:endParaRPr lang="en-US"/>
          </a:p>
        </p:txBody>
      </p:sp>
    </p:spTree>
    <p:extLst>
      <p:ext uri="{BB962C8B-B14F-4D97-AF65-F5344CB8AC3E}">
        <p14:creationId xmlns:p14="http://schemas.microsoft.com/office/powerpoint/2010/main" val="1656095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31</a:t>
            </a:fld>
            <a:endParaRPr lang="en-US"/>
          </a:p>
        </p:txBody>
      </p:sp>
    </p:spTree>
    <p:extLst>
      <p:ext uri="{BB962C8B-B14F-4D97-AF65-F5344CB8AC3E}">
        <p14:creationId xmlns:p14="http://schemas.microsoft.com/office/powerpoint/2010/main" val="2011547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sz="1200" b="0" i="0" u="none" strike="noStrike" kern="1200" baseline="0" dirty="0">
                <a:solidFill>
                  <a:schemeClr val="tx1"/>
                </a:solidFill>
                <a:latin typeface="+mn-lt"/>
                <a:ea typeface="+mn-ea"/>
                <a:cs typeface="+mn-cs"/>
              </a:rPr>
              <a:t>Last thing, that I am going to talk today is Human collaboration. </a:t>
            </a:r>
            <a:r>
              <a:rPr lang="en-CA" sz="1200" b="0" i="0" u="none" strike="noStrike" kern="1200" baseline="0" dirty="0">
                <a:solidFill>
                  <a:schemeClr val="tx1"/>
                </a:solidFill>
                <a:latin typeface="+mn-lt"/>
                <a:ea typeface="+mn-ea"/>
                <a:cs typeface="+mn-cs"/>
              </a:rPr>
              <a:t>T</a:t>
            </a:r>
            <a:r>
              <a:rPr lang="en-CA" dirty="0"/>
              <a:t>here are many patterns that humans can easily detect but computer algorithms have a hard time finding.</a:t>
            </a:r>
          </a:p>
          <a:p>
            <a:r>
              <a:rPr lang="en-CA" dirty="0"/>
              <a:t>Ideally, Big Data system must have a human in the loop. A popular new method of using human to solve problems is crowdsourcing. </a:t>
            </a:r>
          </a:p>
          <a:p>
            <a:r>
              <a:rPr lang="en-CA" dirty="0"/>
              <a:t>Wikipedia is the best known example of crowd-sourced data.  In this example, one person can provide false information. While most such errors will be detected and corrected by others in the crowd, we need technologies to facilitate this. We also need a framework that can analyze conflicting crowd-sourced data. </a:t>
            </a:r>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32</a:t>
            </a:fld>
            <a:endParaRPr lang="en-US"/>
          </a:p>
        </p:txBody>
      </p:sp>
    </p:spTree>
    <p:extLst>
      <p:ext uri="{BB962C8B-B14F-4D97-AF65-F5344CB8AC3E}">
        <p14:creationId xmlns:p14="http://schemas.microsoft.com/office/powerpoint/2010/main" val="4138093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dirty="0"/>
              <a:t>We have entered an era of Big Data. </a:t>
            </a:r>
            <a:r>
              <a:rPr lang="en-CA" dirty="0"/>
              <a:t>Through b</a:t>
            </a:r>
            <a:r>
              <a:rPr lang="en-CA" dirty="0"/>
              <a:t>etter analysis of the large volumes of data, there is the potential for making faster analysis in many scientific disciplines and improving the income and success of many organizations. However, many technical and ethnical challenges must be addressed before this potential can be realized fully.</a:t>
            </a:r>
          </a:p>
          <a:p>
            <a:r>
              <a:rPr lang="en-CA" dirty="0"/>
              <a:t>Heterogeneity, scale, timeliness, complexity, and privacy problems with Big Data exist at al</a:t>
            </a:r>
            <a:r>
              <a:rPr lang="en-CA" dirty="0"/>
              <a:t>l </a:t>
            </a:r>
            <a:r>
              <a:rPr lang="en-CA" dirty="0"/>
              <a:t>phases of the pipeline. The authors of this paper believe that these research problems have the potential to create huge economic value in the world economy. </a:t>
            </a:r>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33</a:t>
            </a:fld>
            <a:endParaRPr lang="en-US"/>
          </a:p>
        </p:txBody>
      </p:sp>
    </p:spTree>
    <p:extLst>
      <p:ext uri="{BB962C8B-B14F-4D97-AF65-F5344CB8AC3E}">
        <p14:creationId xmlns:p14="http://schemas.microsoft.com/office/powerpoint/2010/main" val="1772578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CA" dirty="0"/>
              <a:t>We have entered an era of Big Data. </a:t>
            </a:r>
            <a:r>
              <a:rPr lang="en-CA" dirty="0"/>
              <a:t>Through b</a:t>
            </a:r>
            <a:r>
              <a:rPr lang="en-CA" dirty="0"/>
              <a:t>etter analysis of the large volumes of data, there is the potential for making faster analysis in many scientific disciplines and improving the income and success of many organizations. However, many technical and ethnical challenges must be addressed before this potential can be realized fully.</a:t>
            </a:r>
          </a:p>
          <a:p>
            <a:r>
              <a:rPr lang="en-CA" dirty="0"/>
              <a:t>Heterogeneity, scale, timeliness, complexity, and privacy problems with Big Data exist at al</a:t>
            </a:r>
            <a:r>
              <a:rPr lang="en-CA" dirty="0"/>
              <a:t>l </a:t>
            </a:r>
            <a:r>
              <a:rPr lang="en-CA" dirty="0"/>
              <a:t>phases of the pipeline. The authors of this paper believe that these research problems have the potential to create huge economic value in the economy. </a:t>
            </a:r>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34</a:t>
            </a:fld>
            <a:endParaRPr lang="en-US"/>
          </a:p>
        </p:txBody>
      </p:sp>
    </p:spTree>
    <p:extLst>
      <p:ext uri="{BB962C8B-B14F-4D97-AF65-F5344CB8AC3E}">
        <p14:creationId xmlns:p14="http://schemas.microsoft.com/office/powerpoint/2010/main" val="357450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dirty="0"/>
              <a:t>Now let’s take a look at more incredible examples.</a:t>
            </a:r>
          </a:p>
          <a:p>
            <a:r>
              <a:rPr lang="en-CA" dirty="0"/>
              <a:t>For instances:</a:t>
            </a:r>
          </a:p>
          <a:p>
            <a:pPr marL="171450" indent="-171450">
              <a:buFont typeface="Arial" panose="020B0604020202020204" pitchFamily="34" charset="0"/>
              <a:buChar char="•"/>
            </a:pPr>
            <a:r>
              <a:rPr lang="en-US" dirty="0"/>
              <a:t>Walmart handles more than 1 million customer transactions every hour.</a:t>
            </a:r>
          </a:p>
          <a:p>
            <a:pPr marL="171450" indent="-171450">
              <a:buFont typeface="Arial" panose="020B0604020202020204" pitchFamily="34" charset="0"/>
              <a:buChar char="•"/>
            </a:pPr>
            <a:r>
              <a:rPr lang="en-US" dirty="0"/>
              <a:t>Facebook handles 40 billion photos.</a:t>
            </a:r>
          </a:p>
          <a:p>
            <a:pPr marL="171450" indent="-171450">
              <a:buFont typeface="Arial" panose="020B0604020202020204" pitchFamily="34" charset="0"/>
              <a:buChar char="•"/>
            </a:pPr>
            <a:r>
              <a:rPr lang="en-US" dirty="0"/>
              <a:t>Decoding the human genome originally took 10 years to process; now – it is  one week.</a:t>
            </a:r>
          </a:p>
          <a:p>
            <a:pPr eaLnBrk="1" hangingPunct="1">
              <a:spcBef>
                <a:spcPct val="0"/>
              </a:spcBef>
            </a:pPr>
            <a:endParaRPr lang="en-CA" dirty="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4</a:t>
            </a:fld>
            <a:endParaRPr lang="en-US"/>
          </a:p>
        </p:txBody>
      </p:sp>
    </p:spTree>
    <p:extLst>
      <p:ext uri="{BB962C8B-B14F-4D97-AF65-F5344CB8AC3E}">
        <p14:creationId xmlns:p14="http://schemas.microsoft.com/office/powerpoint/2010/main" val="378647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CA" dirty="0"/>
              <a:t>Such Big Data	analysis would be part of every aspect of our modern society, including mobile services, retail, financial services, life sciences, and physical sciences.</a:t>
            </a:r>
          </a:p>
          <a:p>
            <a:pPr eaLnBrk="1" hangingPunct="1">
              <a:spcBef>
                <a:spcPct val="0"/>
              </a:spcBef>
            </a:pPr>
            <a:endParaRPr lang="en-CA" dirty="0"/>
          </a:p>
          <a:p>
            <a:pPr eaLnBrk="1" hangingPunct="1">
              <a:spcBef>
                <a:spcPct val="0"/>
              </a:spcBef>
            </a:pPr>
            <a:r>
              <a:rPr lang="en-CA" dirty="0"/>
              <a:t>For example, It is widely believed that the use of information technology can reduce the cost of healthcare while improving its quality. </a:t>
            </a:r>
          </a:p>
          <a:p>
            <a:pPr eaLnBrk="1" hangingPunct="1">
              <a:spcBef>
                <a:spcPct val="0"/>
              </a:spcBef>
            </a:pPr>
            <a:r>
              <a:rPr lang="en-CA" dirty="0"/>
              <a:t>It can be achieved by making care more personalized and basing it on more home-based monitoring. </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5</a:t>
            </a:fld>
            <a:endParaRPr lang="en-US"/>
          </a:p>
        </p:txBody>
      </p:sp>
    </p:spTree>
    <p:extLst>
      <p:ext uri="{BB962C8B-B14F-4D97-AF65-F5344CB8AC3E}">
        <p14:creationId xmlns:p14="http://schemas.microsoft.com/office/powerpoint/2010/main" val="268035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CA" dirty="0"/>
              <a:t>May be our future would be like that, who knows.</a:t>
            </a:r>
          </a:p>
          <a:p>
            <a:pPr eaLnBrk="1" hangingPunct="1">
              <a:spcBef>
                <a:spcPct val="0"/>
              </a:spcBef>
            </a:pPr>
            <a:endParaRPr lang="en-CA" dirty="0"/>
          </a:p>
          <a:p>
            <a:pPr eaLnBrk="1" hangingPunct="1">
              <a:spcBef>
                <a:spcPct val="0"/>
              </a:spcBef>
            </a:pPr>
            <a:r>
              <a:rPr lang="en-CA" dirty="0"/>
              <a:t>5 min.</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6</a:t>
            </a:fld>
            <a:endParaRPr lang="en-US"/>
          </a:p>
        </p:txBody>
      </p:sp>
    </p:spTree>
    <p:extLst>
      <p:ext uri="{BB962C8B-B14F-4D97-AF65-F5344CB8AC3E}">
        <p14:creationId xmlns:p14="http://schemas.microsoft.com/office/powerpoint/2010/main" val="2906516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CA" dirty="0"/>
              <a:t>The term “Big data” can be defined in terms of 3 V’s: volume, velocity and variety</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7</a:t>
            </a:fld>
            <a:endParaRPr lang="en-US"/>
          </a:p>
        </p:txBody>
      </p:sp>
    </p:spTree>
    <p:extLst>
      <p:ext uri="{BB962C8B-B14F-4D97-AF65-F5344CB8AC3E}">
        <p14:creationId xmlns:p14="http://schemas.microsoft.com/office/powerpoint/2010/main" val="3483053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z="1200" b="0" i="0" u="none" strike="noStrike" kern="1200" baseline="0" dirty="0">
                <a:solidFill>
                  <a:schemeClr val="tx1"/>
                </a:solidFill>
                <a:latin typeface="+mn-lt"/>
                <a:ea typeface="+mn-ea"/>
                <a:cs typeface="+mn-cs"/>
              </a:rPr>
              <a:t>Big data has a large volume. </a:t>
            </a:r>
          </a:p>
          <a:p>
            <a:r>
              <a:rPr lang="en-CA" sz="1200" b="0" i="0" u="none" strike="noStrike" kern="1200" baseline="0" dirty="0">
                <a:solidFill>
                  <a:schemeClr val="tx1"/>
                </a:solidFill>
                <a:latin typeface="+mn-lt"/>
                <a:ea typeface="+mn-ea"/>
                <a:cs typeface="+mn-cs"/>
              </a:rPr>
              <a:t>– Transactions-based data stored through the years. </a:t>
            </a:r>
          </a:p>
          <a:p>
            <a:r>
              <a:rPr lang="en-CA" sz="1200" b="0" i="0" u="none" strike="noStrike" kern="1200" baseline="0" dirty="0">
                <a:solidFill>
                  <a:schemeClr val="tx1"/>
                </a:solidFill>
                <a:latin typeface="+mn-lt"/>
                <a:ea typeface="+mn-ea"/>
                <a:cs typeface="+mn-cs"/>
              </a:rPr>
              <a:t>– There is unstructured data from social media </a:t>
            </a:r>
          </a:p>
          <a:p>
            <a:r>
              <a:rPr lang="en-CA" sz="1200" b="0" i="0" u="none" strike="noStrike" kern="1200" baseline="0" dirty="0">
                <a:solidFill>
                  <a:schemeClr val="tx1"/>
                </a:solidFill>
                <a:latin typeface="+mn-lt"/>
                <a:ea typeface="+mn-ea"/>
                <a:cs typeface="+mn-cs"/>
              </a:rPr>
              <a:t>–  Also, Sensor and machine-to-machine data is increasing with time.</a:t>
            </a:r>
          </a:p>
          <a:p>
            <a:r>
              <a:rPr lang="en-CA" sz="1200" b="0" i="0" u="none" strike="noStrike" kern="1200" baseline="0" dirty="0">
                <a:solidFill>
                  <a:schemeClr val="tx1"/>
                </a:solidFill>
                <a:latin typeface="+mn-lt"/>
                <a:ea typeface="+mn-ea"/>
                <a:cs typeface="+mn-cs"/>
              </a:rPr>
              <a:t>All these factors contribute to increase in volume of data.</a:t>
            </a:r>
            <a:endParaRPr lang="en-CA" dirty="0"/>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Previously data storage was a big issue ; today it is not. But there are other issues, for instance: </a:t>
            </a:r>
          </a:p>
          <a:p>
            <a:r>
              <a:rPr lang="en-CA" sz="1200" b="0" i="0" u="none" strike="noStrike" kern="1200" baseline="0" dirty="0">
                <a:solidFill>
                  <a:schemeClr val="tx1"/>
                </a:solidFill>
                <a:latin typeface="+mn-lt"/>
                <a:ea typeface="+mn-ea"/>
                <a:cs typeface="+mn-cs"/>
              </a:rPr>
              <a:t>•How to determine </a:t>
            </a:r>
            <a:r>
              <a:rPr lang="en-CA" sz="1200" b="1" i="0" u="none" strike="noStrike" kern="1200" baseline="0" dirty="0">
                <a:solidFill>
                  <a:schemeClr val="tx1"/>
                </a:solidFill>
                <a:latin typeface="+mn-lt"/>
                <a:ea typeface="+mn-ea"/>
                <a:cs typeface="+mn-cs"/>
              </a:rPr>
              <a:t>relevance </a:t>
            </a:r>
            <a:r>
              <a:rPr lang="en-CA" sz="1200" b="0" i="0" u="none" strike="noStrike" kern="1200" baseline="0" dirty="0">
                <a:solidFill>
                  <a:schemeClr val="tx1"/>
                </a:solidFill>
                <a:latin typeface="+mn-lt"/>
                <a:ea typeface="+mn-ea"/>
                <a:cs typeface="+mn-cs"/>
              </a:rPr>
              <a:t>within large data volumes? </a:t>
            </a:r>
          </a:p>
          <a:p>
            <a:pPr eaLnBrk="1" hangingPunct="1">
              <a:spcBef>
                <a:spcPct val="0"/>
              </a:spcBef>
            </a:pPr>
            <a:endParaRPr lang="en-CA" dirty="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8</a:t>
            </a:fld>
            <a:endParaRPr lang="en-US"/>
          </a:p>
        </p:txBody>
      </p:sp>
    </p:spTree>
    <p:extLst>
      <p:ext uri="{BB962C8B-B14F-4D97-AF65-F5344CB8AC3E}">
        <p14:creationId xmlns:p14="http://schemas.microsoft.com/office/powerpoint/2010/main" val="2497017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Data is streaming in at </a:t>
            </a:r>
            <a:r>
              <a:rPr lang="en-CA" sz="1200" b="1" i="0" u="none" strike="noStrike" kern="1200" baseline="0" dirty="0">
                <a:solidFill>
                  <a:schemeClr val="tx1"/>
                </a:solidFill>
                <a:latin typeface="+mn-lt"/>
                <a:ea typeface="+mn-ea"/>
                <a:cs typeface="+mn-cs"/>
              </a:rPr>
              <a:t>speed </a:t>
            </a:r>
            <a:r>
              <a:rPr lang="en-CA" sz="1200" b="0" i="0" u="none" strike="noStrike" kern="1200" baseline="0" dirty="0">
                <a:solidFill>
                  <a:schemeClr val="tx1"/>
                </a:solidFill>
                <a:latin typeface="+mn-lt"/>
                <a:ea typeface="+mn-ea"/>
                <a:cs typeface="+mn-cs"/>
              </a:rPr>
              <a:t>and must be dealt with in a </a:t>
            </a:r>
            <a:r>
              <a:rPr lang="en-CA" sz="1200" b="1" i="0" u="none" strike="noStrike" kern="1200" baseline="0" dirty="0">
                <a:solidFill>
                  <a:schemeClr val="tx1"/>
                </a:solidFill>
                <a:latin typeface="+mn-lt"/>
                <a:ea typeface="+mn-ea"/>
                <a:cs typeface="+mn-cs"/>
              </a:rPr>
              <a:t>timely </a:t>
            </a:r>
            <a:r>
              <a:rPr lang="en-CA" sz="1200" b="0" i="0" u="none" strike="noStrike" kern="1200" baseline="0" dirty="0">
                <a:solidFill>
                  <a:schemeClr val="tx1"/>
                </a:solidFill>
                <a:latin typeface="+mn-lt"/>
                <a:ea typeface="+mn-ea"/>
                <a:cs typeface="+mn-cs"/>
              </a:rPr>
              <a:t>manner. For example, sensors.</a:t>
            </a:r>
          </a:p>
          <a:p>
            <a:r>
              <a:rPr lang="en-CA" sz="1200" b="0" i="0" u="none" strike="noStrike" kern="1200" baseline="0" dirty="0">
                <a:solidFill>
                  <a:schemeClr val="tx1"/>
                </a:solidFill>
                <a:latin typeface="+mn-lt"/>
                <a:ea typeface="+mn-ea"/>
                <a:cs typeface="+mn-cs"/>
              </a:rPr>
              <a:t>Reacting </a:t>
            </a:r>
            <a:r>
              <a:rPr lang="en-CA" sz="1200" b="1" i="0" u="none" strike="noStrike" kern="1200" baseline="0" dirty="0">
                <a:solidFill>
                  <a:schemeClr val="tx1"/>
                </a:solidFill>
                <a:latin typeface="+mn-lt"/>
                <a:ea typeface="+mn-ea"/>
                <a:cs typeface="+mn-cs"/>
              </a:rPr>
              <a:t>quickly </a:t>
            </a:r>
            <a:r>
              <a:rPr lang="en-CA" sz="1200" b="0" i="0" u="none" strike="noStrike" kern="1200" baseline="0" dirty="0">
                <a:solidFill>
                  <a:schemeClr val="tx1"/>
                </a:solidFill>
                <a:latin typeface="+mn-lt"/>
                <a:ea typeface="+mn-ea"/>
                <a:cs typeface="+mn-cs"/>
              </a:rPr>
              <a:t>enough to deal with data velocity is a challenge for most organizations. </a:t>
            </a:r>
          </a:p>
          <a:p>
            <a:endParaRPr lang="en-CA" sz="1200" b="0" i="0" u="none" strike="noStrike" kern="1200" baseline="0" dirty="0">
              <a:solidFill>
                <a:schemeClr val="tx1"/>
              </a:solidFill>
              <a:latin typeface="+mn-lt"/>
              <a:ea typeface="+mn-ea"/>
              <a:cs typeface="+mn-cs"/>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EA4A8A-E660-4CA3-9BD0-1E181DEEA7E3}" type="slidenum">
              <a:rPr lang="en-US"/>
              <a:pPr fontAlgn="base">
                <a:spcBef>
                  <a:spcPct val="0"/>
                </a:spcBef>
                <a:spcAft>
                  <a:spcPct val="0"/>
                </a:spcAft>
                <a:defRPr/>
              </a:pPr>
              <a:t>9</a:t>
            </a:fld>
            <a:endParaRPr lang="en-US"/>
          </a:p>
        </p:txBody>
      </p:sp>
    </p:spTree>
    <p:extLst>
      <p:ext uri="{BB962C8B-B14F-4D97-AF65-F5344CB8AC3E}">
        <p14:creationId xmlns:p14="http://schemas.microsoft.com/office/powerpoint/2010/main" val="84831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7AD554AA-4BC0-4561-8BD5-D56374A104D6}" type="datetime1">
              <a:rPr lang="en-US"/>
              <a:pPr>
                <a:defRPr/>
              </a:pPr>
              <a:t>2/21/2017</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Simon Fraser University</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03B69B03-6ED3-4961-B7C1-696E134D1F6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E7929A8-6144-4774-AF22-217E18DA023D}" type="datetime1">
              <a:rPr lang="en-US"/>
              <a:pPr>
                <a:defRPr/>
              </a:pPr>
              <a:t>2/21/2017</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Simon Fraser University</a:t>
            </a:r>
          </a:p>
        </p:txBody>
      </p:sp>
      <p:sp>
        <p:nvSpPr>
          <p:cNvPr id="6" name="Slide Number Placeholder 22"/>
          <p:cNvSpPr>
            <a:spLocks noGrp="1"/>
          </p:cNvSpPr>
          <p:nvPr>
            <p:ph type="sldNum" sz="quarter" idx="12"/>
          </p:nvPr>
        </p:nvSpPr>
        <p:spPr/>
        <p:txBody>
          <a:bodyPr/>
          <a:lstStyle>
            <a:lvl1pPr>
              <a:defRPr/>
            </a:lvl1pPr>
          </a:lstStyle>
          <a:p>
            <a:pPr>
              <a:defRPr/>
            </a:pPr>
            <a:fld id="{5FDA41AA-D427-49BE-90C4-38A1633B85B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3EF625AD-E89C-49B6-B710-11D72A6B4164}" type="datetime1">
              <a:rPr lang="en-US"/>
              <a:pPr>
                <a:defRPr/>
              </a:pPr>
              <a:t>2/21/2017</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Simon Fraser University</a:t>
            </a:r>
          </a:p>
        </p:txBody>
      </p:sp>
      <p:sp>
        <p:nvSpPr>
          <p:cNvPr id="6" name="Slide Number Placeholder 22"/>
          <p:cNvSpPr>
            <a:spLocks noGrp="1"/>
          </p:cNvSpPr>
          <p:nvPr>
            <p:ph type="sldNum" sz="quarter" idx="12"/>
          </p:nvPr>
        </p:nvSpPr>
        <p:spPr/>
        <p:txBody>
          <a:bodyPr/>
          <a:lstStyle>
            <a:lvl1pPr>
              <a:defRPr/>
            </a:lvl1pPr>
          </a:lstStyle>
          <a:p>
            <a:pPr>
              <a:defRPr/>
            </a:pPr>
            <a:fld id="{6A64C8BE-1417-4F7B-9AE8-57D1B26B80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3BE581D-2FDF-4362-A70B-C3985AE2B007}" type="datetime1">
              <a:rPr lang="en-US"/>
              <a:pPr>
                <a:defRPr/>
              </a:pPr>
              <a:t>2/21/2017</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Simon Fraser University</a:t>
            </a:r>
          </a:p>
        </p:txBody>
      </p:sp>
      <p:sp>
        <p:nvSpPr>
          <p:cNvPr id="6" name="Slide Number Placeholder 22"/>
          <p:cNvSpPr>
            <a:spLocks noGrp="1"/>
          </p:cNvSpPr>
          <p:nvPr>
            <p:ph type="sldNum" sz="quarter" idx="12"/>
          </p:nvPr>
        </p:nvSpPr>
        <p:spPr/>
        <p:txBody>
          <a:bodyPr/>
          <a:lstStyle>
            <a:lvl1pPr>
              <a:defRPr/>
            </a:lvl1pPr>
          </a:lstStyle>
          <a:p>
            <a:pPr>
              <a:defRPr/>
            </a:pPr>
            <a:fld id="{9D19F06B-856D-4C7F-8120-445EE6FDDC6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EDE6C5C7-C67A-48ED-B893-60AB3B8E5218}" type="datetime1">
              <a:rPr lang="en-US"/>
              <a:pPr>
                <a:defRPr/>
              </a:pPr>
              <a:t>2/21/2017</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Simon Fraser University</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D6991A4B-9822-42F5-85D4-F988653A2C2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7EA5FB6D-0279-422D-B534-883DB7B0905C}" type="datetime1">
              <a:rPr lang="en-US"/>
              <a:pPr>
                <a:defRPr/>
              </a:pPr>
              <a:t>2/21/2017</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Simon Fraser University</a:t>
            </a:r>
          </a:p>
        </p:txBody>
      </p:sp>
      <p:sp>
        <p:nvSpPr>
          <p:cNvPr id="7" name="Slide Number Placeholder 22"/>
          <p:cNvSpPr>
            <a:spLocks noGrp="1"/>
          </p:cNvSpPr>
          <p:nvPr>
            <p:ph type="sldNum" sz="quarter" idx="12"/>
          </p:nvPr>
        </p:nvSpPr>
        <p:spPr/>
        <p:txBody>
          <a:bodyPr/>
          <a:lstStyle>
            <a:lvl1pPr>
              <a:defRPr/>
            </a:lvl1pPr>
          </a:lstStyle>
          <a:p>
            <a:pPr>
              <a:defRPr/>
            </a:pPr>
            <a:fld id="{43445FB6-91E8-4805-A2FF-CFA836292D1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63D8DD45-1978-40D2-8360-C93E2C57C66E}" type="datetime1">
              <a:rPr lang="en-US"/>
              <a:pPr>
                <a:defRPr/>
              </a:pPr>
              <a:t>2/21/2017</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Simon Fraser University</a:t>
            </a:r>
          </a:p>
        </p:txBody>
      </p:sp>
      <p:sp>
        <p:nvSpPr>
          <p:cNvPr id="9" name="Slide Number Placeholder 22"/>
          <p:cNvSpPr>
            <a:spLocks noGrp="1"/>
          </p:cNvSpPr>
          <p:nvPr>
            <p:ph type="sldNum" sz="quarter" idx="12"/>
          </p:nvPr>
        </p:nvSpPr>
        <p:spPr/>
        <p:txBody>
          <a:bodyPr/>
          <a:lstStyle>
            <a:lvl1pPr>
              <a:defRPr/>
            </a:lvl1pPr>
          </a:lstStyle>
          <a:p>
            <a:pPr>
              <a:defRPr/>
            </a:pPr>
            <a:fld id="{B89DDB92-F658-4B7A-8761-9842E1CD712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6DE9A08F-C365-43C9-B514-A72C6ACC5F9F}" type="datetime1">
              <a:rPr lang="en-US"/>
              <a:pPr>
                <a:defRPr/>
              </a:pPr>
              <a:t>2/21/2017</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Simon Fraser University</a:t>
            </a:r>
          </a:p>
        </p:txBody>
      </p:sp>
      <p:sp>
        <p:nvSpPr>
          <p:cNvPr id="5" name="Slide Number Placeholder 22"/>
          <p:cNvSpPr>
            <a:spLocks noGrp="1"/>
          </p:cNvSpPr>
          <p:nvPr>
            <p:ph type="sldNum" sz="quarter" idx="12"/>
          </p:nvPr>
        </p:nvSpPr>
        <p:spPr/>
        <p:txBody>
          <a:bodyPr/>
          <a:lstStyle>
            <a:lvl1pPr>
              <a:defRPr/>
            </a:lvl1pPr>
          </a:lstStyle>
          <a:p>
            <a:pPr>
              <a:defRPr/>
            </a:pPr>
            <a:fld id="{C2771BFD-D0A2-43CA-A4BA-EC9FE81C553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4B87667-6849-4148-A5A5-DEA856BE3B99}" type="datetime1">
              <a:rPr lang="en-US"/>
              <a:pPr>
                <a:defRPr/>
              </a:pPr>
              <a:t>2/21/2017</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Simon Fraser University</a:t>
            </a:r>
          </a:p>
        </p:txBody>
      </p:sp>
      <p:sp>
        <p:nvSpPr>
          <p:cNvPr id="4" name="Slide Number Placeholder 22"/>
          <p:cNvSpPr>
            <a:spLocks noGrp="1"/>
          </p:cNvSpPr>
          <p:nvPr>
            <p:ph type="sldNum" sz="quarter" idx="12"/>
          </p:nvPr>
        </p:nvSpPr>
        <p:spPr/>
        <p:txBody>
          <a:bodyPr/>
          <a:lstStyle>
            <a:lvl1pPr>
              <a:defRPr/>
            </a:lvl1pPr>
          </a:lstStyle>
          <a:p>
            <a:pPr>
              <a:defRPr/>
            </a:pPr>
            <a:fld id="{09E92A39-F644-4174-9BD6-E99F2DE08DB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5EE265E5-3C29-431D-BAEF-0503BD01856B}" type="datetime1">
              <a:rPr lang="en-US"/>
              <a:pPr>
                <a:defRPr/>
              </a:pPr>
              <a:t>2/21/2017</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Simon Fraser University</a:t>
            </a:r>
          </a:p>
        </p:txBody>
      </p:sp>
      <p:sp>
        <p:nvSpPr>
          <p:cNvPr id="9" name="Slide Number Placeholder 6"/>
          <p:cNvSpPr>
            <a:spLocks noGrp="1"/>
          </p:cNvSpPr>
          <p:nvPr>
            <p:ph type="sldNum" sz="quarter" idx="12"/>
          </p:nvPr>
        </p:nvSpPr>
        <p:spPr/>
        <p:txBody>
          <a:bodyPr/>
          <a:lstStyle>
            <a:lvl1pPr>
              <a:defRPr/>
            </a:lvl1pPr>
          </a:lstStyle>
          <a:p>
            <a:pPr>
              <a:defRPr/>
            </a:pPr>
            <a:fld id="{55CF4760-E72F-4497-B437-E4FB5E6038E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DC9F2D8-8ACD-44A4-BC48-849698226738}" type="datetime1">
              <a:rPr lang="en-US"/>
              <a:pPr>
                <a:defRPr/>
              </a:pPr>
              <a:t>2/21/2017</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Simon Fraser University</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C350C316-19A7-4DE7-A3EE-40A351501FC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defRPr>
            </a:lvl1pPr>
          </a:lstStyle>
          <a:p>
            <a:pPr>
              <a:defRPr/>
            </a:pPr>
            <a:fld id="{1D3DD0DA-A023-4AD4-80CD-C6B0ABA0B76A}" type="datetime1">
              <a:rPr lang="en-US"/>
              <a:pPr>
                <a:defRPr/>
              </a:pPr>
              <a:t>2/21/2017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defRPr>
            </a:lvl1pPr>
          </a:lstStyle>
          <a:p>
            <a:pPr>
              <a:defRPr/>
            </a:pPr>
            <a:r>
              <a:rPr lang="en-US"/>
              <a:t>Simon Fraser University</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0D7B27D8-BE0B-4D5E-9F90-5B47C55E14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28" r:id="rId1"/>
    <p:sldLayoutId id="2147484121" r:id="rId2"/>
    <p:sldLayoutId id="2147484129" r:id="rId3"/>
    <p:sldLayoutId id="2147484122" r:id="rId4"/>
    <p:sldLayoutId id="2147484123" r:id="rId5"/>
    <p:sldLayoutId id="2147484124" r:id="rId6"/>
    <p:sldLayoutId id="2147484125" r:id="rId7"/>
    <p:sldLayoutId id="2147484130" r:id="rId8"/>
    <p:sldLayoutId id="2147484131" r:id="rId9"/>
    <p:sldLayoutId id="2147484126" r:id="rId10"/>
    <p:sldLayoutId id="2147484127"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D7AA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mailto:tmozgach@sfu.c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1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4.xml"/><Relationship Id="rId12" Type="http://schemas.openxmlformats.org/officeDocument/2006/relationships/diagramColors" Target="../diagrams/colors5.xml"/><Relationship Id="rId17" Type="http://schemas.openxmlformats.org/officeDocument/2006/relationships/diagramColors" Target="../diagrams/colors6.xml"/><Relationship Id="rId2" Type="http://schemas.openxmlformats.org/officeDocument/2006/relationships/notesSlide" Target="../notesSlides/notesSlide33.xml"/><Relationship Id="rId16" Type="http://schemas.openxmlformats.org/officeDocument/2006/relationships/diagramQuickStyle" Target="../diagrams/quickStyl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5" Type="http://schemas.openxmlformats.org/officeDocument/2006/relationships/diagramLayout" Target="../diagrams/layout6.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 Id="rId14" Type="http://schemas.openxmlformats.org/officeDocument/2006/relationships/diagramData" Target="../diagrams/data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457200" y="1506538"/>
            <a:ext cx="8229600" cy="1470025"/>
          </a:xfrm>
        </p:spPr>
        <p:txBody>
          <a:bodyPr/>
          <a:lstStyle/>
          <a:p>
            <a:pPr eaLnBrk="1" hangingPunct="1"/>
            <a:r>
              <a:rPr lang="en-CA" sz="3200" b="1" dirty="0"/>
              <a:t>Challenges and	Opportunities with Big Data</a:t>
            </a:r>
            <a:endParaRPr sz="3200" b="1" dirty="0"/>
          </a:p>
        </p:txBody>
      </p:sp>
      <p:pic>
        <p:nvPicPr>
          <p:cNvPr id="15363" name="Picture 2"/>
          <p:cNvPicPr>
            <a:picLocks noChangeAspect="1" noChangeArrowheads="1"/>
          </p:cNvPicPr>
          <p:nvPr/>
        </p:nvPicPr>
        <p:blipFill>
          <a:blip r:embed="rId3"/>
          <a:srcRect/>
          <a:stretch>
            <a:fillRect/>
          </a:stretch>
        </p:blipFill>
        <p:spPr bwMode="auto">
          <a:xfrm>
            <a:off x="304800" y="228600"/>
            <a:ext cx="1905000" cy="952500"/>
          </a:xfrm>
          <a:prstGeom prst="rect">
            <a:avLst/>
          </a:prstGeom>
          <a:noFill/>
          <a:ln w="9525">
            <a:noFill/>
            <a:miter lim="800000"/>
            <a:headEnd/>
            <a:tailEnd/>
          </a:ln>
        </p:spPr>
      </p:pic>
      <p:sp>
        <p:nvSpPr>
          <p:cNvPr id="2" name="Rectangle 1"/>
          <p:cNvSpPr/>
          <p:nvPr/>
        </p:nvSpPr>
        <p:spPr>
          <a:xfrm>
            <a:off x="3276600" y="228600"/>
            <a:ext cx="4572000" cy="954107"/>
          </a:xfrm>
          <a:prstGeom prst="rect">
            <a:avLst/>
          </a:prstGeom>
        </p:spPr>
        <p:txBody>
          <a:bodyPr>
            <a:spAutoFit/>
          </a:bodyPr>
          <a:lstStyle/>
          <a:p>
            <a:pPr algn="ctr"/>
            <a:r>
              <a:rPr lang="en-US" sz="2800" dirty="0">
                <a:solidFill>
                  <a:schemeClr val="tx2"/>
                </a:solidFill>
                <a:latin typeface="+mn-lt"/>
              </a:rPr>
              <a:t>Slides: Tatyana </a:t>
            </a:r>
            <a:r>
              <a:rPr lang="en-US" sz="2800" dirty="0" err="1">
                <a:solidFill>
                  <a:schemeClr val="tx2"/>
                </a:solidFill>
                <a:latin typeface="+mn-lt"/>
              </a:rPr>
              <a:t>Mozgacheva</a:t>
            </a:r>
            <a:r>
              <a:rPr lang="en-US" sz="2800" dirty="0">
                <a:solidFill>
                  <a:schemeClr val="tx2"/>
                </a:solidFill>
                <a:latin typeface="+mn-lt"/>
              </a:rPr>
              <a:t> </a:t>
            </a:r>
          </a:p>
          <a:p>
            <a:pPr algn="ctr"/>
            <a:r>
              <a:rPr lang="en-US" sz="2800" dirty="0">
                <a:solidFill>
                  <a:srgbClr val="0070C0"/>
                </a:solidFill>
                <a:latin typeface="+mn-lt"/>
                <a:hlinkClick r:id="rId4"/>
              </a:rPr>
              <a:t>tmozgach@sfu.ca</a:t>
            </a:r>
            <a:endParaRPr lang="en-US" sz="2800" dirty="0">
              <a:solidFill>
                <a:srgbClr val="0070C0"/>
              </a:solidFill>
              <a:latin typeface="+mn-lt"/>
            </a:endParaRPr>
          </a:p>
        </p:txBody>
      </p:sp>
      <p:pic>
        <p:nvPicPr>
          <p:cNvPr id="9218" name="Picture 2" descr="big-data-ad-te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124200"/>
            <a:ext cx="6746358" cy="3581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Variety</a:t>
            </a:r>
            <a:endParaRPr lang="en-US" dirty="0"/>
          </a:p>
        </p:txBody>
      </p:sp>
      <p:sp>
        <p:nvSpPr>
          <p:cNvPr id="4" name="Slide Number Placeholder 3"/>
          <p:cNvSpPr>
            <a:spLocks noGrp="1"/>
          </p:cNvSpPr>
          <p:nvPr>
            <p:ph type="sldNum" sz="quarter" idx="12"/>
          </p:nvPr>
        </p:nvSpPr>
        <p:spPr/>
        <p:txBody>
          <a:bodyPr/>
          <a:lstStyle/>
          <a:p>
            <a:pPr>
              <a:defRPr/>
            </a:pPr>
            <a:r>
              <a:rPr lang="en-US" dirty="0"/>
              <a:t>9</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2033587" y="1428750"/>
            <a:ext cx="5076825" cy="4000500"/>
          </a:xfrm>
          <a:prstGeom prst="rect">
            <a:avLst/>
          </a:prstGeom>
        </p:spPr>
      </p:pic>
      <p:pic>
        <p:nvPicPr>
          <p:cNvPr id="3" name="Picture 2"/>
          <p:cNvPicPr>
            <a:picLocks noChangeAspect="1"/>
          </p:cNvPicPr>
          <p:nvPr/>
        </p:nvPicPr>
        <p:blipFill>
          <a:blip r:embed="rId5"/>
          <a:stretch>
            <a:fillRect/>
          </a:stretch>
        </p:blipFill>
        <p:spPr>
          <a:xfrm>
            <a:off x="1613080" y="1417638"/>
            <a:ext cx="6063890" cy="4471988"/>
          </a:xfrm>
          <a:prstGeom prst="rect">
            <a:avLst/>
          </a:prstGeom>
        </p:spPr>
      </p:pic>
      <p:sp>
        <p:nvSpPr>
          <p:cNvPr id="7" name="Rectangle 6"/>
          <p:cNvSpPr/>
          <p:nvPr/>
        </p:nvSpPr>
        <p:spPr>
          <a:xfrm>
            <a:off x="1400175" y="6247540"/>
            <a:ext cx="6092825" cy="323165"/>
          </a:xfrm>
          <a:prstGeom prst="rect">
            <a:avLst/>
          </a:prstGeom>
        </p:spPr>
        <p:txBody>
          <a:bodyPr wrap="square">
            <a:spAutoFit/>
          </a:bodyPr>
          <a:lstStyle/>
          <a:p>
            <a:r>
              <a:rPr lang="en-CA" sz="1500" dirty="0">
                <a:latin typeface="+mj-lt"/>
              </a:rPr>
              <a:t>Source: McKinsey Global Institute, Twitter, CISCO, Gartner, EMC, SAS, IBM</a:t>
            </a:r>
          </a:p>
        </p:txBody>
      </p:sp>
    </p:spTree>
    <p:extLst>
      <p:ext uri="{BB962C8B-B14F-4D97-AF65-F5344CB8AC3E}">
        <p14:creationId xmlns:p14="http://schemas.microsoft.com/office/powerpoint/2010/main" val="377420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What has been Achieved…</a:t>
            </a:r>
            <a:endParaRPr lang="en-US" dirty="0"/>
          </a:p>
        </p:txBody>
      </p:sp>
      <p:sp>
        <p:nvSpPr>
          <p:cNvPr id="4" name="Slide Number Placeholder 3"/>
          <p:cNvSpPr>
            <a:spLocks noGrp="1"/>
          </p:cNvSpPr>
          <p:nvPr>
            <p:ph type="sldNum" sz="quarter" idx="12"/>
          </p:nvPr>
        </p:nvSpPr>
        <p:spPr/>
        <p:txBody>
          <a:bodyPr/>
          <a:lstStyle/>
          <a:p>
            <a:pPr>
              <a:defRPr/>
            </a:pPr>
            <a:r>
              <a:rPr lang="en-US" dirty="0"/>
              <a:t>10</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413157287"/>
              </p:ext>
            </p:extLst>
          </p:nvPr>
        </p:nvGraphicFramePr>
        <p:xfrm>
          <a:off x="1562100" y="1789907"/>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61405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39345" y="609600"/>
            <a:ext cx="8083550" cy="1143000"/>
          </a:xfrm>
        </p:spPr>
        <p:txBody>
          <a:bodyPr/>
          <a:lstStyle/>
          <a:p>
            <a:pPr algn="ctr"/>
            <a:r>
              <a:rPr lang="en-CA" dirty="0"/>
              <a:t>Phases and challenges in the Big Data Analysis Pipeline</a:t>
            </a:r>
            <a:endParaRPr lang="en-US" dirty="0"/>
          </a:p>
        </p:txBody>
      </p:sp>
      <p:sp>
        <p:nvSpPr>
          <p:cNvPr id="4" name="Slide Number Placeholder 3"/>
          <p:cNvSpPr>
            <a:spLocks noGrp="1"/>
          </p:cNvSpPr>
          <p:nvPr>
            <p:ph type="sldNum" sz="quarter" idx="12"/>
          </p:nvPr>
        </p:nvSpPr>
        <p:spPr/>
        <p:txBody>
          <a:bodyPr/>
          <a:lstStyle/>
          <a:p>
            <a:pPr>
              <a:defRPr/>
            </a:pPr>
            <a:r>
              <a:rPr lang="en-US" dirty="0"/>
              <a:t>11</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1611312" y="2133600"/>
            <a:ext cx="6067425" cy="3752850"/>
          </a:xfrm>
          <a:prstGeom prst="rect">
            <a:avLst/>
          </a:prstGeom>
        </p:spPr>
      </p:pic>
    </p:spTree>
    <p:extLst>
      <p:ext uri="{BB962C8B-B14F-4D97-AF65-F5344CB8AC3E}">
        <p14:creationId xmlns:p14="http://schemas.microsoft.com/office/powerpoint/2010/main" val="230577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The Big Data Analysis Pipeline</a:t>
            </a:r>
            <a:endParaRPr lang="en-US" dirty="0"/>
          </a:p>
        </p:txBody>
      </p:sp>
      <p:sp>
        <p:nvSpPr>
          <p:cNvPr id="4" name="Slide Number Placeholder 3"/>
          <p:cNvSpPr>
            <a:spLocks noGrp="1"/>
          </p:cNvSpPr>
          <p:nvPr>
            <p:ph type="sldNum" sz="quarter" idx="12"/>
          </p:nvPr>
        </p:nvSpPr>
        <p:spPr/>
        <p:txBody>
          <a:bodyPr/>
          <a:lstStyle/>
          <a:p>
            <a:pPr>
              <a:defRPr/>
            </a:pPr>
            <a:r>
              <a:rPr lang="en-US" dirty="0"/>
              <a:t>12</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930400" y="2667000"/>
            <a:ext cx="5429250" cy="1581150"/>
          </a:xfrm>
          <a:prstGeom prst="rect">
            <a:avLst/>
          </a:prstGeom>
        </p:spPr>
      </p:pic>
    </p:spTree>
    <p:extLst>
      <p:ext uri="{BB962C8B-B14F-4D97-AF65-F5344CB8AC3E}">
        <p14:creationId xmlns:p14="http://schemas.microsoft.com/office/powerpoint/2010/main" val="3541051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Data Acquisition and Recording</a:t>
            </a:r>
            <a:endParaRPr lang="en-US" dirty="0"/>
          </a:p>
        </p:txBody>
      </p:sp>
      <p:sp>
        <p:nvSpPr>
          <p:cNvPr id="4" name="Slide Number Placeholder 3"/>
          <p:cNvSpPr>
            <a:spLocks noGrp="1"/>
          </p:cNvSpPr>
          <p:nvPr>
            <p:ph type="sldNum" sz="quarter" idx="12"/>
          </p:nvPr>
        </p:nvSpPr>
        <p:spPr/>
        <p:txBody>
          <a:bodyPr/>
          <a:lstStyle/>
          <a:p>
            <a:pPr>
              <a:defRPr/>
            </a:pPr>
            <a:r>
              <a:rPr lang="en-US" dirty="0"/>
              <a:t>13</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603250" y="1690311"/>
            <a:ext cx="5187950" cy="2123658"/>
          </a:xfrm>
          <a:prstGeom prst="rect">
            <a:avLst/>
          </a:prstGeom>
        </p:spPr>
        <p:txBody>
          <a:bodyPr wrap="square">
            <a:spAutoFit/>
          </a:bodyPr>
          <a:lstStyle/>
          <a:p>
            <a:pPr marL="342900" indent="-342900">
              <a:buFont typeface="Wingdings" panose="05000000000000000000" pitchFamily="2" charset="2"/>
              <a:buChar char="q"/>
            </a:pPr>
            <a:r>
              <a:rPr lang="en-CA" sz="2300" dirty="0">
                <a:latin typeface="+mj-lt"/>
              </a:rPr>
              <a:t>What data to </a:t>
            </a:r>
            <a:r>
              <a:rPr lang="en-CA" sz="2400" b="1" dirty="0">
                <a:latin typeface="+mj-lt"/>
              </a:rPr>
              <a:t>keep</a:t>
            </a:r>
            <a:r>
              <a:rPr lang="en-CA" sz="2300" dirty="0">
                <a:latin typeface="+mj-lt"/>
              </a:rPr>
              <a:t>?</a:t>
            </a:r>
          </a:p>
          <a:p>
            <a:pPr marL="342900" indent="-342900">
              <a:buFont typeface="Wingdings" panose="05000000000000000000" pitchFamily="2" charset="2"/>
              <a:buChar char="q"/>
            </a:pPr>
            <a:r>
              <a:rPr lang="en-CA" sz="2300" dirty="0">
                <a:latin typeface="+mj-lt"/>
              </a:rPr>
              <a:t>What to </a:t>
            </a:r>
            <a:r>
              <a:rPr lang="en-CA" sz="2400" b="1" dirty="0">
                <a:latin typeface="+mj-lt"/>
              </a:rPr>
              <a:t>discard</a:t>
            </a:r>
            <a:r>
              <a:rPr lang="en-CA" sz="2300" dirty="0">
                <a:latin typeface="+mj-lt"/>
              </a:rPr>
              <a:t>?</a:t>
            </a:r>
          </a:p>
          <a:p>
            <a:pPr marL="342900" indent="-342900">
              <a:buFont typeface="Wingdings" panose="05000000000000000000" pitchFamily="2" charset="2"/>
              <a:buChar char="q"/>
            </a:pPr>
            <a:r>
              <a:rPr lang="en-CA" sz="2300" dirty="0">
                <a:latin typeface="+mj-lt"/>
              </a:rPr>
              <a:t>How to filter out the data </a:t>
            </a:r>
            <a:r>
              <a:rPr lang="en-CA" sz="2400" b="1" dirty="0">
                <a:latin typeface="+mj-lt"/>
              </a:rPr>
              <a:t>on the fly</a:t>
            </a:r>
            <a:r>
              <a:rPr lang="en-CA" sz="2300" dirty="0">
                <a:latin typeface="+mj-lt"/>
              </a:rPr>
              <a:t>?</a:t>
            </a:r>
          </a:p>
          <a:p>
            <a:pPr marL="342900" indent="-342900">
              <a:buFont typeface="Wingdings" panose="05000000000000000000" pitchFamily="2" charset="2"/>
              <a:buChar char="q"/>
            </a:pPr>
            <a:r>
              <a:rPr lang="en-CA" sz="2300" dirty="0">
                <a:latin typeface="+mj-lt"/>
              </a:rPr>
              <a:t>What is right </a:t>
            </a:r>
            <a:r>
              <a:rPr lang="en-CA" sz="2400" b="1" dirty="0">
                <a:latin typeface="+mj-lt"/>
              </a:rPr>
              <a:t>metadata</a:t>
            </a:r>
            <a:r>
              <a:rPr lang="en-CA" sz="2300" dirty="0">
                <a:latin typeface="+mj-lt"/>
              </a:rPr>
              <a:t>?</a:t>
            </a:r>
          </a:p>
          <a:p>
            <a:endParaRPr lang="en-CA" dirty="0"/>
          </a:p>
          <a:p>
            <a:endParaRPr lang="en-CA" dirty="0"/>
          </a:p>
        </p:txBody>
      </p:sp>
      <p:pic>
        <p:nvPicPr>
          <p:cNvPr id="6146" name="Picture 2" descr="Картинки по запросу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966" y="3183026"/>
            <a:ext cx="33337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70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The Big Data Analysis Pipeline</a:t>
            </a:r>
            <a:endParaRPr lang="en-US" dirty="0"/>
          </a:p>
        </p:txBody>
      </p:sp>
      <p:sp>
        <p:nvSpPr>
          <p:cNvPr id="4" name="Slide Number Placeholder 3"/>
          <p:cNvSpPr>
            <a:spLocks noGrp="1"/>
          </p:cNvSpPr>
          <p:nvPr>
            <p:ph type="sldNum" sz="quarter" idx="12"/>
          </p:nvPr>
        </p:nvSpPr>
        <p:spPr/>
        <p:txBody>
          <a:bodyPr/>
          <a:lstStyle/>
          <a:p>
            <a:pPr>
              <a:defRPr/>
            </a:pPr>
            <a:r>
              <a:rPr lang="en-US" dirty="0"/>
              <a:t>14</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1925637" y="2590800"/>
            <a:ext cx="5438775" cy="1581150"/>
          </a:xfrm>
          <a:prstGeom prst="rect">
            <a:avLst/>
          </a:prstGeom>
        </p:spPr>
      </p:pic>
    </p:spTree>
    <p:extLst>
      <p:ext uri="{BB962C8B-B14F-4D97-AF65-F5344CB8AC3E}">
        <p14:creationId xmlns:p14="http://schemas.microsoft.com/office/powerpoint/2010/main" val="1908479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Information Extraction and Cleaning</a:t>
            </a:r>
            <a:endParaRPr lang="en-US" dirty="0"/>
          </a:p>
        </p:txBody>
      </p:sp>
      <p:sp>
        <p:nvSpPr>
          <p:cNvPr id="4" name="Slide Number Placeholder 3"/>
          <p:cNvSpPr>
            <a:spLocks noGrp="1"/>
          </p:cNvSpPr>
          <p:nvPr>
            <p:ph type="sldNum" sz="quarter" idx="12"/>
          </p:nvPr>
        </p:nvSpPr>
        <p:spPr/>
        <p:txBody>
          <a:bodyPr/>
          <a:lstStyle/>
          <a:p>
            <a:pPr>
              <a:defRPr/>
            </a:pPr>
            <a:r>
              <a:rPr lang="en-US" dirty="0"/>
              <a:t>15</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3838653482"/>
              </p:ext>
            </p:extLst>
          </p:nvPr>
        </p:nvGraphicFramePr>
        <p:xfrm>
          <a:off x="374650" y="1707774"/>
          <a:ext cx="7927975"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87042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The Big Data Analysis Pipeline</a:t>
            </a:r>
            <a:endParaRPr lang="en-US" dirty="0"/>
          </a:p>
        </p:txBody>
      </p:sp>
      <p:sp>
        <p:nvSpPr>
          <p:cNvPr id="4" name="Slide Number Placeholder 3"/>
          <p:cNvSpPr>
            <a:spLocks noGrp="1"/>
          </p:cNvSpPr>
          <p:nvPr>
            <p:ph type="sldNum" sz="quarter" idx="12"/>
          </p:nvPr>
        </p:nvSpPr>
        <p:spPr/>
        <p:txBody>
          <a:bodyPr/>
          <a:lstStyle/>
          <a:p>
            <a:pPr>
              <a:defRPr/>
            </a:pPr>
            <a:r>
              <a:rPr lang="en-US" dirty="0"/>
              <a:t>16</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920875" y="2667000"/>
            <a:ext cx="5448300" cy="1581150"/>
          </a:xfrm>
          <a:prstGeom prst="rect">
            <a:avLst/>
          </a:prstGeom>
        </p:spPr>
      </p:pic>
    </p:spTree>
    <p:extLst>
      <p:ext uri="{BB962C8B-B14F-4D97-AF65-F5344CB8AC3E}">
        <p14:creationId xmlns:p14="http://schemas.microsoft.com/office/powerpoint/2010/main" val="1995404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564816" y="816219"/>
            <a:ext cx="8083550" cy="1143000"/>
          </a:xfrm>
        </p:spPr>
        <p:txBody>
          <a:bodyPr/>
          <a:lstStyle/>
          <a:p>
            <a:pPr algn="ctr"/>
            <a:r>
              <a:rPr lang="en-CA" dirty="0"/>
              <a:t>Data Integration, Aggregation, and Representation</a:t>
            </a:r>
            <a:endParaRPr lang="en-US" dirty="0"/>
          </a:p>
        </p:txBody>
      </p:sp>
      <p:sp>
        <p:nvSpPr>
          <p:cNvPr id="4" name="Slide Number Placeholder 3"/>
          <p:cNvSpPr>
            <a:spLocks noGrp="1"/>
          </p:cNvSpPr>
          <p:nvPr>
            <p:ph type="sldNum" sz="quarter" idx="12"/>
          </p:nvPr>
        </p:nvSpPr>
        <p:spPr/>
        <p:txBody>
          <a:bodyPr/>
          <a:lstStyle/>
          <a:p>
            <a:pPr>
              <a:defRPr/>
            </a:pPr>
            <a:r>
              <a:rPr lang="en-US" dirty="0"/>
              <a:t>17</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838200" y="2298294"/>
            <a:ext cx="7931150" cy="2123658"/>
          </a:xfrm>
          <a:prstGeom prst="rect">
            <a:avLst/>
          </a:prstGeom>
        </p:spPr>
        <p:txBody>
          <a:bodyPr wrap="square">
            <a:spAutoFit/>
          </a:bodyPr>
          <a:lstStyle/>
          <a:p>
            <a:pPr marL="342900" indent="-342900">
              <a:buFont typeface="Wingdings" panose="05000000000000000000" pitchFamily="2" charset="2"/>
              <a:buChar char="Ø"/>
            </a:pPr>
            <a:r>
              <a:rPr lang="en-CA" sz="2300" dirty="0">
                <a:latin typeface="+mj-lt"/>
              </a:rPr>
              <a:t>How to combine </a:t>
            </a:r>
            <a:r>
              <a:rPr lang="en-CA" sz="2400" b="1" dirty="0">
                <a:latin typeface="+mj-lt"/>
              </a:rPr>
              <a:t>heterogeneous</a:t>
            </a:r>
            <a:r>
              <a:rPr lang="en-CA" sz="2300" dirty="0">
                <a:latin typeface="+mj-lt"/>
              </a:rPr>
              <a:t> data</a:t>
            </a:r>
            <a:r>
              <a:rPr lang="ru-RU" sz="2300" dirty="0">
                <a:latin typeface="+mj-lt"/>
              </a:rPr>
              <a:t>?</a:t>
            </a:r>
          </a:p>
          <a:p>
            <a:endParaRPr lang="ru-RU" sz="2300" dirty="0">
              <a:latin typeface="+mj-lt"/>
            </a:endParaRPr>
          </a:p>
          <a:p>
            <a:pPr marL="342900" indent="-342900">
              <a:buFont typeface="Wingdings" panose="05000000000000000000" pitchFamily="2" charset="2"/>
              <a:buChar char="Ø"/>
            </a:pPr>
            <a:r>
              <a:rPr lang="en-CA" sz="2300" dirty="0">
                <a:latin typeface="+mj-lt"/>
              </a:rPr>
              <a:t>How to select a </a:t>
            </a:r>
            <a:r>
              <a:rPr lang="en-CA" sz="2400" b="1" dirty="0">
                <a:latin typeface="+mj-lt"/>
              </a:rPr>
              <a:t>suitable database </a:t>
            </a:r>
            <a:r>
              <a:rPr lang="en-CA" sz="2300" dirty="0">
                <a:latin typeface="+mj-lt"/>
              </a:rPr>
              <a:t>design</a:t>
            </a:r>
            <a:r>
              <a:rPr lang="ru-RU" sz="2300" dirty="0">
                <a:latin typeface="+mj-lt"/>
              </a:rPr>
              <a:t>?</a:t>
            </a:r>
            <a:endParaRPr lang="en-CA" sz="2300" dirty="0">
              <a:latin typeface="+mj-lt"/>
            </a:endParaRPr>
          </a:p>
          <a:p>
            <a:endParaRPr lang="en-CA" sz="2500" dirty="0">
              <a:latin typeface="+mj-lt"/>
            </a:endParaRPr>
          </a:p>
          <a:p>
            <a:endParaRPr lang="en-CA" dirty="0"/>
          </a:p>
          <a:p>
            <a:endParaRPr lang="en-CA" dirty="0"/>
          </a:p>
        </p:txBody>
      </p:sp>
      <p:pic>
        <p:nvPicPr>
          <p:cNvPr id="7170" name="Picture 2" descr="Картинки по запросу suitable database des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8841" y="402694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199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The Big Data Analysis Pipeline</a:t>
            </a:r>
            <a:endParaRPr lang="en-US" dirty="0"/>
          </a:p>
        </p:txBody>
      </p:sp>
      <p:sp>
        <p:nvSpPr>
          <p:cNvPr id="4" name="Slide Number Placeholder 3"/>
          <p:cNvSpPr>
            <a:spLocks noGrp="1"/>
          </p:cNvSpPr>
          <p:nvPr>
            <p:ph type="sldNum" sz="quarter" idx="12"/>
          </p:nvPr>
        </p:nvSpPr>
        <p:spPr/>
        <p:txBody>
          <a:bodyPr/>
          <a:lstStyle/>
          <a:p>
            <a:pPr>
              <a:defRPr/>
            </a:pPr>
            <a:r>
              <a:rPr lang="en-US" dirty="0"/>
              <a:t>18</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925637" y="2590800"/>
            <a:ext cx="5438775" cy="1590675"/>
          </a:xfrm>
          <a:prstGeom prst="rect">
            <a:avLst/>
          </a:prstGeom>
        </p:spPr>
      </p:pic>
    </p:spTree>
    <p:extLst>
      <p:ext uri="{BB962C8B-B14F-4D97-AF65-F5344CB8AC3E}">
        <p14:creationId xmlns:p14="http://schemas.microsoft.com/office/powerpoint/2010/main" val="363916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35000" y="738351"/>
            <a:ext cx="8083550" cy="579438"/>
          </a:xfrm>
        </p:spPr>
        <p:txBody>
          <a:bodyPr/>
          <a:lstStyle/>
          <a:p>
            <a:pPr algn="ctr" eaLnBrk="1" hangingPunct="1"/>
            <a:r>
              <a:rPr lang="en-US" dirty="0"/>
              <a:t>Agenda</a:t>
            </a:r>
          </a:p>
        </p:txBody>
      </p:sp>
      <p:sp>
        <p:nvSpPr>
          <p:cNvPr id="4" name="Slide Number Placeholder 3"/>
          <p:cNvSpPr>
            <a:spLocks noGrp="1"/>
          </p:cNvSpPr>
          <p:nvPr>
            <p:ph type="sldNum" sz="quarter" idx="12"/>
          </p:nvPr>
        </p:nvSpPr>
        <p:spPr/>
        <p:txBody>
          <a:bodyPr/>
          <a:lstStyle/>
          <a:p>
            <a:pPr>
              <a:defRPr/>
            </a:pPr>
            <a:r>
              <a:rPr lang="en-US" dirty="0"/>
              <a:t>1</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990600" y="1447800"/>
            <a:ext cx="7727950" cy="4308872"/>
          </a:xfrm>
          <a:prstGeom prst="rect">
            <a:avLst/>
          </a:prstGeom>
        </p:spPr>
        <p:txBody>
          <a:bodyPr wrap="square">
            <a:spAutoFit/>
          </a:bodyPr>
          <a:lstStyle/>
          <a:p>
            <a:pPr marL="285750" indent="-285750" algn="just">
              <a:buFont typeface="Wingdings" panose="05000000000000000000" pitchFamily="2" charset="2"/>
              <a:buChar char="ü"/>
            </a:pPr>
            <a:endParaRPr lang="en-CA" sz="2800" dirty="0">
              <a:latin typeface="+mj-lt"/>
            </a:endParaRPr>
          </a:p>
          <a:p>
            <a:pPr marL="285750" indent="-285750" algn="just">
              <a:buFont typeface="Wingdings" panose="05000000000000000000" pitchFamily="2" charset="2"/>
              <a:buChar char="ü"/>
            </a:pPr>
            <a:r>
              <a:rPr lang="en-CA" sz="2300" dirty="0">
                <a:latin typeface="+mj-lt"/>
              </a:rPr>
              <a:t>What is the </a:t>
            </a:r>
            <a:r>
              <a:rPr lang="en-CA" sz="2400" b="1" dirty="0">
                <a:latin typeface="+mj-lt"/>
              </a:rPr>
              <a:t>Big Data</a:t>
            </a:r>
            <a:r>
              <a:rPr lang="en-CA" sz="2300" dirty="0">
                <a:latin typeface="+mj-lt"/>
              </a:rPr>
              <a:t>?</a:t>
            </a:r>
          </a:p>
          <a:p>
            <a:pPr marL="285750" indent="-285750" algn="just">
              <a:buFont typeface="Wingdings" panose="05000000000000000000" pitchFamily="2" charset="2"/>
              <a:buChar char="ü"/>
            </a:pPr>
            <a:endParaRPr lang="en-CA" sz="2300" dirty="0">
              <a:latin typeface="+mj-lt"/>
            </a:endParaRPr>
          </a:p>
          <a:p>
            <a:pPr marL="285750" indent="-285750" algn="just">
              <a:buFont typeface="Wingdings" panose="05000000000000000000" pitchFamily="2" charset="2"/>
              <a:buChar char="ü"/>
            </a:pPr>
            <a:r>
              <a:rPr lang="en-CA" sz="2400" b="1" dirty="0">
                <a:latin typeface="+mj-lt"/>
              </a:rPr>
              <a:t>Application</a:t>
            </a:r>
            <a:r>
              <a:rPr lang="en-CA" sz="2300" dirty="0">
                <a:latin typeface="+mj-lt"/>
              </a:rPr>
              <a:t> of the Big Data</a:t>
            </a:r>
          </a:p>
          <a:p>
            <a:pPr marL="285750" indent="-285750" algn="just">
              <a:buFont typeface="Wingdings" panose="05000000000000000000" pitchFamily="2" charset="2"/>
              <a:buChar char="ü"/>
            </a:pPr>
            <a:endParaRPr lang="en-CA" sz="2300" dirty="0">
              <a:latin typeface="+mj-lt"/>
            </a:endParaRPr>
          </a:p>
          <a:p>
            <a:pPr marL="285750" indent="-285750" algn="just">
              <a:buFont typeface="Wingdings" panose="05000000000000000000" pitchFamily="2" charset="2"/>
              <a:buChar char="ü"/>
            </a:pPr>
            <a:r>
              <a:rPr lang="en-CA" sz="2400" b="1" dirty="0">
                <a:latin typeface="+mj-lt"/>
              </a:rPr>
              <a:t>3 Vs </a:t>
            </a:r>
            <a:r>
              <a:rPr lang="en-CA" sz="2300" dirty="0">
                <a:latin typeface="+mj-lt"/>
              </a:rPr>
              <a:t>of the Big Data</a:t>
            </a:r>
          </a:p>
          <a:p>
            <a:pPr marL="285750" indent="-285750" algn="just">
              <a:buFont typeface="Wingdings" panose="05000000000000000000" pitchFamily="2" charset="2"/>
              <a:buChar char="ü"/>
            </a:pPr>
            <a:endParaRPr lang="en-CA" sz="2300" dirty="0">
              <a:latin typeface="+mj-lt"/>
            </a:endParaRPr>
          </a:p>
          <a:p>
            <a:pPr marL="285750" indent="-285750" algn="just">
              <a:buFont typeface="Wingdings" panose="05000000000000000000" pitchFamily="2" charset="2"/>
              <a:buChar char="ü"/>
            </a:pPr>
            <a:r>
              <a:rPr lang="en-CA" sz="2300" dirty="0">
                <a:latin typeface="+mj-lt"/>
              </a:rPr>
              <a:t>The Big Data analysis </a:t>
            </a:r>
            <a:r>
              <a:rPr lang="en-CA" sz="2400" b="1" dirty="0">
                <a:latin typeface="+mj-lt"/>
              </a:rPr>
              <a:t>pipeline</a:t>
            </a:r>
          </a:p>
          <a:p>
            <a:pPr marL="285750" indent="-285750" algn="just">
              <a:buFont typeface="Wingdings" panose="05000000000000000000" pitchFamily="2" charset="2"/>
              <a:buChar char="ü"/>
            </a:pPr>
            <a:endParaRPr lang="en-CA" sz="2300" dirty="0">
              <a:latin typeface="+mj-lt"/>
            </a:endParaRPr>
          </a:p>
          <a:p>
            <a:pPr marL="285750" indent="-285750" algn="just">
              <a:buFont typeface="Wingdings" panose="05000000000000000000" pitchFamily="2" charset="2"/>
              <a:buChar char="ü"/>
            </a:pPr>
            <a:r>
              <a:rPr lang="en-CA" sz="2400" b="1" dirty="0">
                <a:latin typeface="+mj-lt"/>
              </a:rPr>
              <a:t>Challenges </a:t>
            </a:r>
          </a:p>
          <a:p>
            <a:pPr algn="just"/>
            <a:endParaRPr lang="en-CA" dirty="0">
              <a:latin typeface="+mj-lt"/>
            </a:endParaRPr>
          </a:p>
          <a:p>
            <a:pPr algn="just"/>
            <a:r>
              <a:rPr lang="en-CA" dirty="0">
                <a:latin typeface="+mj-lt"/>
              </a:rPr>
              <a:t> </a:t>
            </a:r>
          </a:p>
        </p:txBody>
      </p:sp>
      <p:pic>
        <p:nvPicPr>
          <p:cNvPr id="5122" name="Picture 2" descr="UCL Big Data Institu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779484"/>
            <a:ext cx="3462143" cy="3543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290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513347"/>
            <a:ext cx="8083550" cy="1143000"/>
          </a:xfrm>
        </p:spPr>
        <p:txBody>
          <a:bodyPr/>
          <a:lstStyle/>
          <a:p>
            <a:pPr algn="ctr"/>
            <a:r>
              <a:rPr lang="en-CA" dirty="0"/>
              <a:t>Query Processing, Data Modeling, and Analysis</a:t>
            </a:r>
            <a:endParaRPr lang="en-US" dirty="0"/>
          </a:p>
        </p:txBody>
      </p:sp>
      <p:sp>
        <p:nvSpPr>
          <p:cNvPr id="4" name="Slide Number Placeholder 3"/>
          <p:cNvSpPr>
            <a:spLocks noGrp="1"/>
          </p:cNvSpPr>
          <p:nvPr>
            <p:ph type="sldNum" sz="quarter" idx="12"/>
          </p:nvPr>
        </p:nvSpPr>
        <p:spPr/>
        <p:txBody>
          <a:bodyPr/>
          <a:lstStyle/>
          <a:p>
            <a:pPr>
              <a:defRPr/>
            </a:pPr>
            <a:r>
              <a:rPr lang="en-US" dirty="0"/>
              <a:t>19</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603250" y="1676400"/>
            <a:ext cx="8388350" cy="4339650"/>
          </a:xfrm>
          <a:prstGeom prst="rect">
            <a:avLst/>
          </a:prstGeom>
        </p:spPr>
        <p:txBody>
          <a:bodyPr wrap="square">
            <a:spAutoFit/>
          </a:bodyPr>
          <a:lstStyle/>
          <a:p>
            <a:pPr marL="285750" indent="-285750">
              <a:buFont typeface="Wingdings" panose="05000000000000000000" pitchFamily="2" charset="2"/>
              <a:buChar char="Ø"/>
            </a:pPr>
            <a:r>
              <a:rPr lang="en-CA" sz="2300" dirty="0">
                <a:latin typeface="+mj-lt"/>
              </a:rPr>
              <a:t>Querying and mining Big Data are fundamentally </a:t>
            </a:r>
            <a:r>
              <a:rPr lang="en-CA" sz="2400" b="1" dirty="0">
                <a:latin typeface="+mj-lt"/>
              </a:rPr>
              <a:t>different</a:t>
            </a:r>
            <a:r>
              <a:rPr lang="en-CA" sz="2300" dirty="0">
                <a:latin typeface="+mj-lt"/>
              </a:rPr>
              <a:t> from traditional statistical analysis. </a:t>
            </a:r>
          </a:p>
          <a:p>
            <a:endParaRPr lang="en-CA" sz="2300" dirty="0">
              <a:latin typeface="+mj-lt"/>
            </a:endParaRPr>
          </a:p>
          <a:p>
            <a:pPr marL="285750" indent="-285750">
              <a:buFont typeface="Wingdings" panose="05000000000000000000" pitchFamily="2" charset="2"/>
              <a:buChar char="Ø"/>
            </a:pPr>
            <a:r>
              <a:rPr lang="en-CA" sz="2400" b="1" dirty="0">
                <a:latin typeface="+mj-lt"/>
              </a:rPr>
              <a:t>Information redundancy</a:t>
            </a:r>
            <a:r>
              <a:rPr lang="en-CA" sz="2300" dirty="0">
                <a:latin typeface="+mj-lt"/>
              </a:rPr>
              <a:t> can be explored for:</a:t>
            </a:r>
          </a:p>
          <a:p>
            <a:r>
              <a:rPr lang="en-CA" sz="2300" dirty="0">
                <a:latin typeface="+mj-lt"/>
              </a:rPr>
              <a:t>– missing data, </a:t>
            </a:r>
          </a:p>
          <a:p>
            <a:r>
              <a:rPr lang="en-CA" sz="2300" dirty="0">
                <a:latin typeface="+mj-lt"/>
              </a:rPr>
              <a:t>– to crosscheck conflicting cases, </a:t>
            </a:r>
          </a:p>
          <a:p>
            <a:r>
              <a:rPr lang="en-CA" sz="2300" dirty="0">
                <a:latin typeface="+mj-lt"/>
              </a:rPr>
              <a:t>– to validate trustworthy relationships, </a:t>
            </a:r>
          </a:p>
          <a:p>
            <a:r>
              <a:rPr lang="en-CA" sz="2300" dirty="0">
                <a:latin typeface="+mj-lt"/>
              </a:rPr>
              <a:t>– to uncover hidden relationships and models.</a:t>
            </a:r>
          </a:p>
          <a:p>
            <a:endParaRPr lang="en-CA" sz="2300" dirty="0">
              <a:latin typeface="+mj-lt"/>
            </a:endParaRPr>
          </a:p>
          <a:p>
            <a:pPr marL="342900" indent="-342900">
              <a:buFont typeface="Wingdings" panose="05000000000000000000" pitchFamily="2" charset="2"/>
              <a:buChar char="Ø"/>
            </a:pPr>
            <a:r>
              <a:rPr lang="en-CA" sz="2300" dirty="0">
                <a:latin typeface="+mj-lt"/>
              </a:rPr>
              <a:t>Lack of coordination between database systems with analytics packages (e.g. statistical analyses).</a:t>
            </a:r>
          </a:p>
          <a:p>
            <a:endParaRPr lang="en-CA" sz="2300" dirty="0">
              <a:latin typeface="+mj-lt"/>
            </a:endParaRPr>
          </a:p>
        </p:txBody>
      </p:sp>
    </p:spTree>
    <p:extLst>
      <p:ext uri="{BB962C8B-B14F-4D97-AF65-F5344CB8AC3E}">
        <p14:creationId xmlns:p14="http://schemas.microsoft.com/office/powerpoint/2010/main" val="3984191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The Big Data Analysis Pipeline</a:t>
            </a:r>
            <a:endParaRPr lang="en-US" dirty="0"/>
          </a:p>
        </p:txBody>
      </p:sp>
      <p:sp>
        <p:nvSpPr>
          <p:cNvPr id="4" name="Slide Number Placeholder 3"/>
          <p:cNvSpPr>
            <a:spLocks noGrp="1"/>
          </p:cNvSpPr>
          <p:nvPr>
            <p:ph type="sldNum" sz="quarter" idx="12"/>
          </p:nvPr>
        </p:nvSpPr>
        <p:spPr/>
        <p:txBody>
          <a:bodyPr/>
          <a:lstStyle/>
          <a:p>
            <a:pPr>
              <a:defRPr/>
            </a:pPr>
            <a:r>
              <a:rPr lang="en-US" dirty="0"/>
              <a:t>20</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1939925" y="2667000"/>
            <a:ext cx="5410200" cy="1571625"/>
          </a:xfrm>
          <a:prstGeom prst="rect">
            <a:avLst/>
          </a:prstGeom>
        </p:spPr>
      </p:pic>
    </p:spTree>
    <p:extLst>
      <p:ext uri="{BB962C8B-B14F-4D97-AF65-F5344CB8AC3E}">
        <p14:creationId xmlns:p14="http://schemas.microsoft.com/office/powerpoint/2010/main" val="1723963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Interpretation</a:t>
            </a:r>
            <a:endParaRPr lang="en-US" dirty="0"/>
          </a:p>
        </p:txBody>
      </p:sp>
      <p:sp>
        <p:nvSpPr>
          <p:cNvPr id="4" name="Slide Number Placeholder 3"/>
          <p:cNvSpPr>
            <a:spLocks noGrp="1"/>
          </p:cNvSpPr>
          <p:nvPr>
            <p:ph type="sldNum" sz="quarter" idx="12"/>
          </p:nvPr>
        </p:nvSpPr>
        <p:spPr/>
        <p:txBody>
          <a:bodyPr/>
          <a:lstStyle/>
          <a:p>
            <a:pPr>
              <a:defRPr/>
            </a:pPr>
            <a:r>
              <a:rPr lang="en-US" dirty="0"/>
              <a:t>21</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2286000" y="1997839"/>
            <a:ext cx="4572000" cy="369332"/>
          </a:xfrm>
          <a:prstGeom prst="rect">
            <a:avLst/>
          </a:prstGeom>
        </p:spPr>
        <p:txBody>
          <a:bodyPr>
            <a:spAutoFit/>
          </a:bodyPr>
          <a:lstStyle/>
          <a:p>
            <a:endParaRPr lang="en-CA" dirty="0"/>
          </a:p>
        </p:txBody>
      </p:sp>
      <p:sp>
        <p:nvSpPr>
          <p:cNvPr id="5" name="Rectangle 4"/>
          <p:cNvSpPr/>
          <p:nvPr/>
        </p:nvSpPr>
        <p:spPr>
          <a:xfrm>
            <a:off x="603250" y="1720840"/>
            <a:ext cx="8083550" cy="1538883"/>
          </a:xfrm>
          <a:prstGeom prst="rect">
            <a:avLst/>
          </a:prstGeom>
        </p:spPr>
        <p:txBody>
          <a:bodyPr wrap="square">
            <a:spAutoFit/>
          </a:bodyPr>
          <a:lstStyle/>
          <a:p>
            <a:pPr marL="342900" indent="-342900">
              <a:buFont typeface="Wingdings" panose="05000000000000000000" pitchFamily="2" charset="2"/>
              <a:buChar char="Ø"/>
            </a:pPr>
            <a:r>
              <a:rPr lang="en-CA" sz="2400" b="1" dirty="0">
                <a:latin typeface="+mj-lt"/>
              </a:rPr>
              <a:t>Simplify</a:t>
            </a:r>
            <a:r>
              <a:rPr lang="en-CA" sz="2400" dirty="0">
                <a:latin typeface="+mj-lt"/>
              </a:rPr>
              <a:t> </a:t>
            </a:r>
            <a:r>
              <a:rPr lang="en-CA" sz="2300" dirty="0">
                <a:latin typeface="+mj-lt"/>
              </a:rPr>
              <a:t>life of analyst.</a:t>
            </a:r>
          </a:p>
          <a:p>
            <a:pPr marL="342900" indent="-342900">
              <a:buFont typeface="Wingdings" panose="05000000000000000000" pitchFamily="2" charset="2"/>
              <a:buChar char="Ø"/>
            </a:pPr>
            <a:endParaRPr lang="en-CA" sz="2300" dirty="0">
              <a:latin typeface="+mj-lt"/>
            </a:endParaRPr>
          </a:p>
          <a:p>
            <a:pPr marL="342900" indent="-342900">
              <a:buFont typeface="Wingdings" panose="05000000000000000000" pitchFamily="2" charset="2"/>
              <a:buChar char="Ø"/>
            </a:pPr>
            <a:r>
              <a:rPr lang="en-CA" sz="2300" dirty="0">
                <a:latin typeface="+mj-lt"/>
              </a:rPr>
              <a:t>Necessity of </a:t>
            </a:r>
            <a:r>
              <a:rPr lang="en-CA" sz="2400" b="1" dirty="0">
                <a:latin typeface="+mj-lt"/>
              </a:rPr>
              <a:t>provenance</a:t>
            </a:r>
            <a:r>
              <a:rPr lang="en-CA" sz="2300" dirty="0">
                <a:latin typeface="+mj-lt"/>
              </a:rPr>
              <a:t> data to repeat the analysis with different assumptions, parameters, or data sets.</a:t>
            </a:r>
          </a:p>
        </p:txBody>
      </p:sp>
      <p:pic>
        <p:nvPicPr>
          <p:cNvPr id="8194" name="Picture 2" descr="Картинки по запросу Interpre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3886185"/>
            <a:ext cx="26670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678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530225" y="669206"/>
            <a:ext cx="8083550" cy="1143000"/>
          </a:xfrm>
        </p:spPr>
        <p:txBody>
          <a:bodyPr/>
          <a:lstStyle/>
          <a:p>
            <a:pPr algn="ctr"/>
            <a:r>
              <a:rPr lang="en-CA" dirty="0"/>
              <a:t>Challenges in the Big Data Analysis Pipeline</a:t>
            </a:r>
            <a:endParaRPr lang="en-US" dirty="0"/>
          </a:p>
        </p:txBody>
      </p:sp>
      <p:sp>
        <p:nvSpPr>
          <p:cNvPr id="4" name="Slide Number Placeholder 3"/>
          <p:cNvSpPr>
            <a:spLocks noGrp="1"/>
          </p:cNvSpPr>
          <p:nvPr>
            <p:ph type="sldNum" sz="quarter" idx="12"/>
          </p:nvPr>
        </p:nvSpPr>
        <p:spPr/>
        <p:txBody>
          <a:bodyPr/>
          <a:lstStyle/>
          <a:p>
            <a:pPr>
              <a:defRPr/>
            </a:pPr>
            <a:r>
              <a:rPr lang="en-US" dirty="0"/>
              <a:t>22</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2286000" y="1997839"/>
            <a:ext cx="4572000" cy="369332"/>
          </a:xfrm>
          <a:prstGeom prst="rect">
            <a:avLst/>
          </a:prstGeom>
        </p:spPr>
        <p:txBody>
          <a:bodyPr>
            <a:spAutoFit/>
          </a:bodyPr>
          <a:lstStyle/>
          <a:p>
            <a:endParaRPr lang="en-CA" dirty="0"/>
          </a:p>
        </p:txBody>
      </p:sp>
      <p:pic>
        <p:nvPicPr>
          <p:cNvPr id="3" name="Picture 2"/>
          <p:cNvPicPr>
            <a:picLocks noChangeAspect="1"/>
          </p:cNvPicPr>
          <p:nvPr/>
        </p:nvPicPr>
        <p:blipFill>
          <a:blip r:embed="rId4"/>
          <a:stretch>
            <a:fillRect/>
          </a:stretch>
        </p:blipFill>
        <p:spPr>
          <a:xfrm>
            <a:off x="3305175" y="3114675"/>
            <a:ext cx="2533650" cy="1381125"/>
          </a:xfrm>
          <a:prstGeom prst="rect">
            <a:avLst/>
          </a:prstGeom>
        </p:spPr>
      </p:pic>
    </p:spTree>
    <p:extLst>
      <p:ext uri="{BB962C8B-B14F-4D97-AF65-F5344CB8AC3E}">
        <p14:creationId xmlns:p14="http://schemas.microsoft.com/office/powerpoint/2010/main" val="1698341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Heterogeneity and Incompleteness</a:t>
            </a:r>
            <a:endParaRPr lang="en-US" dirty="0"/>
          </a:p>
        </p:txBody>
      </p:sp>
      <p:sp>
        <p:nvSpPr>
          <p:cNvPr id="4" name="Slide Number Placeholder 3"/>
          <p:cNvSpPr>
            <a:spLocks noGrp="1"/>
          </p:cNvSpPr>
          <p:nvPr>
            <p:ph type="sldNum" sz="quarter" idx="12"/>
          </p:nvPr>
        </p:nvSpPr>
        <p:spPr/>
        <p:txBody>
          <a:bodyPr/>
          <a:lstStyle/>
          <a:p>
            <a:pPr>
              <a:defRPr/>
            </a:pPr>
            <a:r>
              <a:rPr lang="en-US" dirty="0"/>
              <a:t>23</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2286000" y="1997839"/>
            <a:ext cx="4572000" cy="369332"/>
          </a:xfrm>
          <a:prstGeom prst="rect">
            <a:avLst/>
          </a:prstGeom>
        </p:spPr>
        <p:txBody>
          <a:bodyPr>
            <a:spAutoFit/>
          </a:bodyPr>
          <a:lstStyle/>
          <a:p>
            <a:endParaRPr lang="en-CA" dirty="0"/>
          </a:p>
        </p:txBody>
      </p:sp>
      <p:sp>
        <p:nvSpPr>
          <p:cNvPr id="6" name="Rectangle 5"/>
          <p:cNvSpPr/>
          <p:nvPr/>
        </p:nvSpPr>
        <p:spPr>
          <a:xfrm>
            <a:off x="908050" y="1455738"/>
            <a:ext cx="7473950" cy="1184940"/>
          </a:xfrm>
          <a:prstGeom prst="rect">
            <a:avLst/>
          </a:prstGeom>
        </p:spPr>
        <p:txBody>
          <a:bodyPr wrap="square">
            <a:spAutoFit/>
          </a:bodyPr>
          <a:lstStyle/>
          <a:p>
            <a:pPr marL="342900" indent="-342900">
              <a:buFont typeface="Wingdings" panose="05000000000000000000" pitchFamily="2" charset="2"/>
              <a:buChar char="Ø"/>
            </a:pPr>
            <a:r>
              <a:rPr lang="en-CA" sz="2300" dirty="0">
                <a:latin typeface="+mj-lt"/>
              </a:rPr>
              <a:t>Data from </a:t>
            </a:r>
            <a:r>
              <a:rPr lang="en-CA" sz="2300" b="1" dirty="0">
                <a:latin typeface="+mj-lt"/>
              </a:rPr>
              <a:t>different sources</a:t>
            </a:r>
            <a:r>
              <a:rPr lang="en-CA" sz="2300" dirty="0">
                <a:latin typeface="+mj-lt"/>
              </a:rPr>
              <a:t>/platforms.</a:t>
            </a:r>
          </a:p>
          <a:p>
            <a:pPr marL="342900" indent="-342900">
              <a:buFont typeface="Wingdings" panose="05000000000000000000" pitchFamily="2" charset="2"/>
              <a:buChar char="Ø"/>
            </a:pPr>
            <a:r>
              <a:rPr lang="en-CA" sz="2300" dirty="0">
                <a:latin typeface="+mj-lt"/>
              </a:rPr>
              <a:t>Data </a:t>
            </a:r>
            <a:r>
              <a:rPr lang="en-CA" sz="2400" b="1" dirty="0">
                <a:latin typeface="+mj-lt"/>
              </a:rPr>
              <a:t>formats</a:t>
            </a:r>
            <a:r>
              <a:rPr lang="en-CA" sz="2300" dirty="0">
                <a:latin typeface="+mj-lt"/>
              </a:rPr>
              <a:t> are </a:t>
            </a:r>
            <a:r>
              <a:rPr lang="en-CA" sz="2400" b="1" dirty="0">
                <a:latin typeface="+mj-lt"/>
              </a:rPr>
              <a:t>different. </a:t>
            </a:r>
          </a:p>
          <a:p>
            <a:pPr marL="342900" indent="-342900">
              <a:buFont typeface="Wingdings" panose="05000000000000000000" pitchFamily="2" charset="2"/>
              <a:buChar char="Ø"/>
            </a:pPr>
            <a:r>
              <a:rPr lang="en-CA" sz="2300" dirty="0">
                <a:latin typeface="+mj-lt"/>
              </a:rPr>
              <a:t>Data </a:t>
            </a:r>
            <a:r>
              <a:rPr lang="en-CA" sz="2400" b="1" dirty="0">
                <a:latin typeface="+mj-lt"/>
              </a:rPr>
              <a:t>missing</a:t>
            </a:r>
            <a:r>
              <a:rPr lang="en-CA" sz="2300" dirty="0">
                <a:latin typeface="+mj-lt"/>
              </a:rPr>
              <a:t> due to security, privacy, or other reasons. </a:t>
            </a:r>
          </a:p>
        </p:txBody>
      </p:sp>
      <p:pic>
        <p:nvPicPr>
          <p:cNvPr id="5" name="Picture 4"/>
          <p:cNvPicPr>
            <a:picLocks noChangeAspect="1"/>
          </p:cNvPicPr>
          <p:nvPr/>
        </p:nvPicPr>
        <p:blipFill>
          <a:blip r:embed="rId4"/>
          <a:stretch>
            <a:fillRect/>
          </a:stretch>
        </p:blipFill>
        <p:spPr>
          <a:xfrm>
            <a:off x="2214562" y="2755881"/>
            <a:ext cx="4714875" cy="3190875"/>
          </a:xfrm>
          <a:prstGeom prst="rect">
            <a:avLst/>
          </a:prstGeom>
        </p:spPr>
      </p:pic>
    </p:spTree>
    <p:extLst>
      <p:ext uri="{BB962C8B-B14F-4D97-AF65-F5344CB8AC3E}">
        <p14:creationId xmlns:p14="http://schemas.microsoft.com/office/powerpoint/2010/main" val="192512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15950" y="666825"/>
            <a:ext cx="8083550" cy="1143000"/>
          </a:xfrm>
        </p:spPr>
        <p:txBody>
          <a:bodyPr/>
          <a:lstStyle/>
          <a:p>
            <a:pPr algn="ctr"/>
            <a:r>
              <a:rPr lang="en-CA" dirty="0"/>
              <a:t>Challenges in the Big Data Analysis Pipeline</a:t>
            </a:r>
            <a:endParaRPr lang="en-US" dirty="0"/>
          </a:p>
        </p:txBody>
      </p:sp>
      <p:sp>
        <p:nvSpPr>
          <p:cNvPr id="4" name="Slide Number Placeholder 3"/>
          <p:cNvSpPr>
            <a:spLocks noGrp="1"/>
          </p:cNvSpPr>
          <p:nvPr>
            <p:ph type="sldNum" sz="quarter" idx="12"/>
          </p:nvPr>
        </p:nvSpPr>
        <p:spPr/>
        <p:txBody>
          <a:bodyPr/>
          <a:lstStyle/>
          <a:p>
            <a:pPr>
              <a:defRPr/>
            </a:pPr>
            <a:r>
              <a:rPr lang="en-US" dirty="0"/>
              <a:t>24</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2286000" y="1997839"/>
            <a:ext cx="4572000" cy="369332"/>
          </a:xfrm>
          <a:prstGeom prst="rect">
            <a:avLst/>
          </a:prstGeom>
        </p:spPr>
        <p:txBody>
          <a:bodyPr>
            <a:spAutoFit/>
          </a:bodyPr>
          <a:lstStyle/>
          <a:p>
            <a:endParaRPr lang="en-CA" dirty="0"/>
          </a:p>
        </p:txBody>
      </p:sp>
      <p:pic>
        <p:nvPicPr>
          <p:cNvPr id="5" name="Picture 4"/>
          <p:cNvPicPr>
            <a:picLocks noChangeAspect="1"/>
          </p:cNvPicPr>
          <p:nvPr/>
        </p:nvPicPr>
        <p:blipFill>
          <a:blip r:embed="rId4"/>
          <a:stretch>
            <a:fillRect/>
          </a:stretch>
        </p:blipFill>
        <p:spPr>
          <a:xfrm>
            <a:off x="3339830" y="3124200"/>
            <a:ext cx="2464340" cy="1359235"/>
          </a:xfrm>
          <a:prstGeom prst="rect">
            <a:avLst/>
          </a:prstGeom>
        </p:spPr>
      </p:pic>
    </p:spTree>
    <p:extLst>
      <p:ext uri="{BB962C8B-B14F-4D97-AF65-F5344CB8AC3E}">
        <p14:creationId xmlns:p14="http://schemas.microsoft.com/office/powerpoint/2010/main" val="2525322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Scale </a:t>
            </a:r>
            <a:endParaRPr lang="en-US" dirty="0"/>
          </a:p>
        </p:txBody>
      </p:sp>
      <p:sp>
        <p:nvSpPr>
          <p:cNvPr id="4" name="Slide Number Placeholder 3"/>
          <p:cNvSpPr>
            <a:spLocks noGrp="1"/>
          </p:cNvSpPr>
          <p:nvPr>
            <p:ph type="sldNum" sz="quarter" idx="12"/>
          </p:nvPr>
        </p:nvSpPr>
        <p:spPr/>
        <p:txBody>
          <a:bodyPr/>
          <a:lstStyle/>
          <a:p>
            <a:pPr>
              <a:defRPr/>
            </a:pPr>
            <a:r>
              <a:rPr lang="en-US" dirty="0"/>
              <a:t>25</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2286000" y="1997839"/>
            <a:ext cx="4572000" cy="369332"/>
          </a:xfrm>
          <a:prstGeom prst="rect">
            <a:avLst/>
          </a:prstGeom>
        </p:spPr>
        <p:txBody>
          <a:bodyPr>
            <a:spAutoFit/>
          </a:bodyPr>
          <a:lstStyle/>
          <a:p>
            <a:endParaRPr lang="en-CA" dirty="0"/>
          </a:p>
        </p:txBody>
      </p:sp>
      <p:sp>
        <p:nvSpPr>
          <p:cNvPr id="3" name="Rectangle 2"/>
          <p:cNvSpPr/>
          <p:nvPr/>
        </p:nvSpPr>
        <p:spPr>
          <a:xfrm>
            <a:off x="796925" y="1446635"/>
            <a:ext cx="7696200" cy="1169551"/>
          </a:xfrm>
          <a:prstGeom prst="rect">
            <a:avLst/>
          </a:prstGeom>
        </p:spPr>
        <p:txBody>
          <a:bodyPr wrap="square">
            <a:spAutoFit/>
          </a:bodyPr>
          <a:lstStyle/>
          <a:p>
            <a:r>
              <a:rPr lang="en-CA" sz="2300" dirty="0">
                <a:latin typeface="+mj-lt"/>
              </a:rPr>
              <a:t>Data </a:t>
            </a:r>
            <a:r>
              <a:rPr lang="en-CA" sz="2300" i="1" dirty="0">
                <a:latin typeface="+mj-lt"/>
              </a:rPr>
              <a:t>volume</a:t>
            </a:r>
            <a:r>
              <a:rPr lang="en-CA" sz="2300" dirty="0">
                <a:latin typeface="+mj-lt"/>
              </a:rPr>
              <a:t> is </a:t>
            </a:r>
            <a:r>
              <a:rPr lang="en-CA" sz="2400" b="1" dirty="0">
                <a:latin typeface="+mj-lt"/>
              </a:rPr>
              <a:t>scaling faster </a:t>
            </a:r>
            <a:r>
              <a:rPr lang="en-CA" sz="2300" dirty="0">
                <a:latin typeface="+mj-lt"/>
              </a:rPr>
              <a:t>than </a:t>
            </a:r>
            <a:r>
              <a:rPr lang="en-CA" sz="2300" i="1" dirty="0">
                <a:latin typeface="+mj-lt"/>
              </a:rPr>
              <a:t>compute resources.</a:t>
            </a:r>
          </a:p>
          <a:p>
            <a:endParaRPr lang="en-CA" sz="2300" dirty="0">
              <a:latin typeface="+mj-lt"/>
            </a:endParaRPr>
          </a:p>
          <a:p>
            <a:pPr algn="ctr"/>
            <a:r>
              <a:rPr lang="en-CA" sz="2300" b="1" dirty="0">
                <a:latin typeface="+mj-lt"/>
              </a:rPr>
              <a:t>Dramatic shift:</a:t>
            </a:r>
            <a:endParaRPr lang="en-CA" dirty="0"/>
          </a:p>
        </p:txBody>
      </p:sp>
      <p:graphicFrame>
        <p:nvGraphicFramePr>
          <p:cNvPr id="7" name="Diagram 6"/>
          <p:cNvGraphicFramePr/>
          <p:nvPr>
            <p:extLst>
              <p:ext uri="{D42A27DB-BD31-4B8C-83A1-F6EECF244321}">
                <p14:modId xmlns:p14="http://schemas.microsoft.com/office/powerpoint/2010/main" val="3954340503"/>
              </p:ext>
            </p:extLst>
          </p:nvPr>
        </p:nvGraphicFramePr>
        <p:xfrm>
          <a:off x="796925" y="2265041"/>
          <a:ext cx="8083550" cy="48835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3721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666825"/>
            <a:ext cx="8083550" cy="1143000"/>
          </a:xfrm>
        </p:spPr>
        <p:txBody>
          <a:bodyPr/>
          <a:lstStyle/>
          <a:p>
            <a:pPr algn="ctr"/>
            <a:r>
              <a:rPr lang="en-CA" dirty="0"/>
              <a:t>Challenges in the Big Data Analysis Pipeline</a:t>
            </a:r>
            <a:endParaRPr lang="en-US" dirty="0"/>
          </a:p>
        </p:txBody>
      </p:sp>
      <p:sp>
        <p:nvSpPr>
          <p:cNvPr id="4" name="Slide Number Placeholder 3"/>
          <p:cNvSpPr>
            <a:spLocks noGrp="1"/>
          </p:cNvSpPr>
          <p:nvPr>
            <p:ph type="sldNum" sz="quarter" idx="12"/>
          </p:nvPr>
        </p:nvSpPr>
        <p:spPr/>
        <p:txBody>
          <a:bodyPr/>
          <a:lstStyle/>
          <a:p>
            <a:pPr>
              <a:defRPr/>
            </a:pPr>
            <a:r>
              <a:rPr lang="en-US" dirty="0"/>
              <a:t>26</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2286000" y="1997839"/>
            <a:ext cx="4572000" cy="369332"/>
          </a:xfrm>
          <a:prstGeom prst="rect">
            <a:avLst/>
          </a:prstGeom>
        </p:spPr>
        <p:txBody>
          <a:bodyPr>
            <a:spAutoFit/>
          </a:bodyPr>
          <a:lstStyle/>
          <a:p>
            <a:endParaRPr lang="en-CA" dirty="0"/>
          </a:p>
        </p:txBody>
      </p:sp>
      <p:pic>
        <p:nvPicPr>
          <p:cNvPr id="3" name="Picture 2"/>
          <p:cNvPicPr>
            <a:picLocks noChangeAspect="1"/>
          </p:cNvPicPr>
          <p:nvPr/>
        </p:nvPicPr>
        <p:blipFill>
          <a:blip r:embed="rId4"/>
          <a:stretch>
            <a:fillRect/>
          </a:stretch>
        </p:blipFill>
        <p:spPr>
          <a:xfrm>
            <a:off x="3411537" y="3286162"/>
            <a:ext cx="2466975" cy="1371600"/>
          </a:xfrm>
          <a:prstGeom prst="rect">
            <a:avLst/>
          </a:prstGeom>
        </p:spPr>
      </p:pic>
    </p:spTree>
    <p:extLst>
      <p:ext uri="{BB962C8B-B14F-4D97-AF65-F5344CB8AC3E}">
        <p14:creationId xmlns:p14="http://schemas.microsoft.com/office/powerpoint/2010/main" val="3605219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28600"/>
            <a:ext cx="8083550" cy="1143000"/>
          </a:xfrm>
        </p:spPr>
        <p:txBody>
          <a:bodyPr/>
          <a:lstStyle/>
          <a:p>
            <a:pPr algn="ctr"/>
            <a:r>
              <a:rPr lang="en-CA" dirty="0"/>
              <a:t>Timeliness</a:t>
            </a:r>
            <a:endParaRPr lang="en-US" dirty="0"/>
          </a:p>
        </p:txBody>
      </p:sp>
      <p:sp>
        <p:nvSpPr>
          <p:cNvPr id="4" name="Slide Number Placeholder 3"/>
          <p:cNvSpPr>
            <a:spLocks noGrp="1"/>
          </p:cNvSpPr>
          <p:nvPr>
            <p:ph type="sldNum" sz="quarter" idx="12"/>
          </p:nvPr>
        </p:nvSpPr>
        <p:spPr/>
        <p:txBody>
          <a:bodyPr/>
          <a:lstStyle/>
          <a:p>
            <a:pPr>
              <a:defRPr/>
            </a:pPr>
            <a:r>
              <a:rPr lang="en-US" dirty="0"/>
              <a:t>27</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2286000" y="1997839"/>
            <a:ext cx="4572000" cy="369332"/>
          </a:xfrm>
          <a:prstGeom prst="rect">
            <a:avLst/>
          </a:prstGeom>
        </p:spPr>
        <p:txBody>
          <a:bodyPr>
            <a:spAutoFit/>
          </a:bodyPr>
          <a:lstStyle/>
          <a:p>
            <a:endParaRPr lang="en-CA" dirty="0"/>
          </a:p>
        </p:txBody>
      </p:sp>
      <p:sp>
        <p:nvSpPr>
          <p:cNvPr id="5" name="Rectangle 4"/>
          <p:cNvSpPr/>
          <p:nvPr/>
        </p:nvSpPr>
        <p:spPr>
          <a:xfrm>
            <a:off x="952500" y="914400"/>
            <a:ext cx="7239000" cy="461665"/>
          </a:xfrm>
          <a:prstGeom prst="rect">
            <a:avLst/>
          </a:prstGeom>
        </p:spPr>
        <p:txBody>
          <a:bodyPr wrap="square">
            <a:spAutoFit/>
          </a:bodyPr>
          <a:lstStyle/>
          <a:p>
            <a:r>
              <a:rPr lang="en-CA" sz="2300" dirty="0">
                <a:latin typeface="+mj-lt"/>
              </a:rPr>
              <a:t>A </a:t>
            </a:r>
            <a:r>
              <a:rPr lang="en-CA" sz="2400" b="1" dirty="0">
                <a:latin typeface="+mj-lt"/>
              </a:rPr>
              <a:t>full analysis </a:t>
            </a:r>
            <a:r>
              <a:rPr lang="en-CA" sz="2300" dirty="0">
                <a:latin typeface="+mj-lt"/>
              </a:rPr>
              <a:t>of data is </a:t>
            </a:r>
            <a:r>
              <a:rPr lang="en-CA" sz="2400" b="1" dirty="0">
                <a:latin typeface="+mj-lt"/>
              </a:rPr>
              <a:t>not feasible </a:t>
            </a:r>
            <a:r>
              <a:rPr lang="en-CA" sz="2300" dirty="0">
                <a:latin typeface="+mj-lt"/>
              </a:rPr>
              <a:t>in real-time.</a:t>
            </a:r>
            <a:r>
              <a:rPr lang="en-CA" dirty="0"/>
              <a:t>	</a:t>
            </a:r>
            <a:endParaRPr lang="en-CA" dirty="0"/>
          </a:p>
        </p:txBody>
      </p:sp>
      <p:pic>
        <p:nvPicPr>
          <p:cNvPr id="1028" name="Picture 4" descr="featureimag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337" y="1371600"/>
            <a:ext cx="6029325" cy="529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00099" y="6382435"/>
            <a:ext cx="7543800" cy="323165"/>
          </a:xfrm>
          <a:prstGeom prst="rect">
            <a:avLst/>
          </a:prstGeom>
        </p:spPr>
        <p:txBody>
          <a:bodyPr wrap="square">
            <a:spAutoFit/>
          </a:bodyPr>
          <a:lstStyle/>
          <a:p>
            <a:r>
              <a:rPr lang="en-CA" sz="1500" dirty="0">
                <a:latin typeface="+mj-lt"/>
              </a:rPr>
              <a:t>Source: http://monicaec.com/red-flags-warning-signs-of-potential-credit-card-fraud/</a:t>
            </a:r>
            <a:endParaRPr lang="en-CA" sz="1500" dirty="0">
              <a:latin typeface="+mj-lt"/>
            </a:endParaRPr>
          </a:p>
        </p:txBody>
      </p:sp>
    </p:spTree>
    <p:extLst>
      <p:ext uri="{BB962C8B-B14F-4D97-AF65-F5344CB8AC3E}">
        <p14:creationId xmlns:p14="http://schemas.microsoft.com/office/powerpoint/2010/main" val="3792385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671587"/>
            <a:ext cx="8083550" cy="1143000"/>
          </a:xfrm>
        </p:spPr>
        <p:txBody>
          <a:bodyPr/>
          <a:lstStyle/>
          <a:p>
            <a:pPr algn="ctr"/>
            <a:r>
              <a:rPr lang="en-CA" dirty="0"/>
              <a:t>Challenges in the Big Data Analysis Pipeline</a:t>
            </a:r>
            <a:endParaRPr lang="en-US" dirty="0"/>
          </a:p>
        </p:txBody>
      </p:sp>
      <p:sp>
        <p:nvSpPr>
          <p:cNvPr id="4" name="Slide Number Placeholder 3"/>
          <p:cNvSpPr>
            <a:spLocks noGrp="1"/>
          </p:cNvSpPr>
          <p:nvPr>
            <p:ph type="sldNum" sz="quarter" idx="12"/>
          </p:nvPr>
        </p:nvSpPr>
        <p:spPr/>
        <p:txBody>
          <a:bodyPr/>
          <a:lstStyle/>
          <a:p>
            <a:pPr>
              <a:defRPr/>
            </a:pPr>
            <a:r>
              <a:rPr lang="en-US" dirty="0"/>
              <a:t>28</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2286000" y="1997839"/>
            <a:ext cx="4572000" cy="369332"/>
          </a:xfrm>
          <a:prstGeom prst="rect">
            <a:avLst/>
          </a:prstGeom>
        </p:spPr>
        <p:txBody>
          <a:bodyPr>
            <a:spAutoFit/>
          </a:bodyPr>
          <a:lstStyle/>
          <a:p>
            <a:endParaRPr lang="en-CA" dirty="0"/>
          </a:p>
        </p:txBody>
      </p:sp>
      <p:pic>
        <p:nvPicPr>
          <p:cNvPr id="5" name="Picture 4"/>
          <p:cNvPicPr>
            <a:picLocks noChangeAspect="1"/>
          </p:cNvPicPr>
          <p:nvPr/>
        </p:nvPicPr>
        <p:blipFill>
          <a:blip r:embed="rId4"/>
          <a:stretch>
            <a:fillRect/>
          </a:stretch>
        </p:blipFill>
        <p:spPr>
          <a:xfrm>
            <a:off x="3411537" y="3124200"/>
            <a:ext cx="2466975" cy="1390650"/>
          </a:xfrm>
          <a:prstGeom prst="rect">
            <a:avLst/>
          </a:prstGeom>
        </p:spPr>
      </p:pic>
    </p:spTree>
    <p:extLst>
      <p:ext uri="{BB962C8B-B14F-4D97-AF65-F5344CB8AC3E}">
        <p14:creationId xmlns:p14="http://schemas.microsoft.com/office/powerpoint/2010/main" val="286516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35000" y="378748"/>
            <a:ext cx="8083550" cy="579438"/>
          </a:xfrm>
        </p:spPr>
        <p:txBody>
          <a:bodyPr/>
          <a:lstStyle/>
          <a:p>
            <a:pPr algn="ctr" eaLnBrk="1" hangingPunct="1"/>
            <a:r>
              <a:rPr lang="en-US" dirty="0"/>
              <a:t>Big Data</a:t>
            </a:r>
          </a:p>
        </p:txBody>
      </p:sp>
      <p:sp>
        <p:nvSpPr>
          <p:cNvPr id="4" name="Slide Number Placeholder 3"/>
          <p:cNvSpPr>
            <a:spLocks noGrp="1"/>
          </p:cNvSpPr>
          <p:nvPr>
            <p:ph type="sldNum" sz="quarter" idx="12"/>
          </p:nvPr>
        </p:nvSpPr>
        <p:spPr/>
        <p:txBody>
          <a:bodyPr/>
          <a:lstStyle/>
          <a:p>
            <a:pPr>
              <a:defRPr/>
            </a:pPr>
            <a:r>
              <a:rPr lang="en-US" dirty="0"/>
              <a:t>2</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476250" y="863151"/>
            <a:ext cx="8261350" cy="1200329"/>
          </a:xfrm>
          <a:prstGeom prst="rect">
            <a:avLst/>
          </a:prstGeom>
        </p:spPr>
        <p:txBody>
          <a:bodyPr wrap="square">
            <a:spAutoFit/>
          </a:bodyPr>
          <a:lstStyle/>
          <a:p>
            <a:pPr algn="just"/>
            <a:r>
              <a:rPr lang="en-CA" sz="2300" dirty="0">
                <a:latin typeface="+mj-lt"/>
              </a:rPr>
              <a:t>Every day, we create </a:t>
            </a:r>
            <a:r>
              <a:rPr lang="en-CA" sz="2400" b="1" dirty="0">
                <a:latin typeface="+mj-lt"/>
              </a:rPr>
              <a:t>2.5 quintillion bytes of data </a:t>
            </a:r>
            <a:r>
              <a:rPr lang="en-CA" sz="2300" dirty="0">
                <a:latin typeface="+mj-lt"/>
              </a:rPr>
              <a:t>— so much that 90% of the data in the world today has been created in the </a:t>
            </a:r>
            <a:r>
              <a:rPr lang="en-CA" sz="2400" b="1" dirty="0">
                <a:latin typeface="+mj-lt"/>
              </a:rPr>
              <a:t>last two years alone</a:t>
            </a:r>
            <a:r>
              <a:rPr lang="en-CA" sz="2400" dirty="0">
                <a:latin typeface="+mj-lt"/>
              </a:rPr>
              <a:t>. </a:t>
            </a:r>
          </a:p>
        </p:txBody>
      </p:sp>
      <p:pic>
        <p:nvPicPr>
          <p:cNvPr id="8" name="Content Placeholder 4"/>
          <p:cNvPicPr>
            <a:picLocks noChangeAspect="1"/>
          </p:cNvPicPr>
          <p:nvPr/>
        </p:nvPicPr>
        <p:blipFill rotWithShape="1">
          <a:blip r:embed="rId4"/>
          <a:srcRect l="-35602" t="21860" r="-35602" b="10740"/>
          <a:stretch/>
        </p:blipFill>
        <p:spPr>
          <a:xfrm>
            <a:off x="-685800" y="2006545"/>
            <a:ext cx="10494654" cy="4412974"/>
          </a:xfrm>
          <a:prstGeom prst="rect">
            <a:avLst/>
          </a:prstGeom>
        </p:spPr>
      </p:pic>
      <p:sp>
        <p:nvSpPr>
          <p:cNvPr id="6" name="Rectangle 5"/>
          <p:cNvSpPr/>
          <p:nvPr/>
        </p:nvSpPr>
        <p:spPr>
          <a:xfrm>
            <a:off x="2946819" y="6340657"/>
            <a:ext cx="3491661" cy="323165"/>
          </a:xfrm>
          <a:prstGeom prst="rect">
            <a:avLst/>
          </a:prstGeom>
        </p:spPr>
        <p:txBody>
          <a:bodyPr wrap="none">
            <a:spAutoFit/>
          </a:bodyPr>
          <a:lstStyle/>
          <a:p>
            <a:pPr algn="ctr"/>
            <a:r>
              <a:rPr lang="en-US" sz="1500" i="1" dirty="0">
                <a:latin typeface="+mj-lt"/>
              </a:rPr>
              <a:t>Source: IBM Big Data And Analytics Hub </a:t>
            </a:r>
          </a:p>
        </p:txBody>
      </p:sp>
    </p:spTree>
    <p:extLst>
      <p:ext uri="{BB962C8B-B14F-4D97-AF65-F5344CB8AC3E}">
        <p14:creationId xmlns:p14="http://schemas.microsoft.com/office/powerpoint/2010/main" val="3710600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180960"/>
            <a:ext cx="8083550" cy="1143000"/>
          </a:xfrm>
        </p:spPr>
        <p:txBody>
          <a:bodyPr/>
          <a:lstStyle/>
          <a:p>
            <a:pPr algn="ctr"/>
            <a:r>
              <a:rPr lang="en-CA" dirty="0"/>
              <a:t>Privacy</a:t>
            </a:r>
            <a:endParaRPr lang="en-US" dirty="0"/>
          </a:p>
        </p:txBody>
      </p:sp>
      <p:sp>
        <p:nvSpPr>
          <p:cNvPr id="4" name="Slide Number Placeholder 3"/>
          <p:cNvSpPr>
            <a:spLocks noGrp="1"/>
          </p:cNvSpPr>
          <p:nvPr>
            <p:ph type="sldNum" sz="quarter" idx="12"/>
          </p:nvPr>
        </p:nvSpPr>
        <p:spPr/>
        <p:txBody>
          <a:bodyPr/>
          <a:lstStyle/>
          <a:p>
            <a:pPr>
              <a:defRPr/>
            </a:pPr>
            <a:r>
              <a:rPr lang="en-US" dirty="0"/>
              <a:t>29</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2286000" y="1997839"/>
            <a:ext cx="4572000" cy="369332"/>
          </a:xfrm>
          <a:prstGeom prst="rect">
            <a:avLst/>
          </a:prstGeom>
        </p:spPr>
        <p:txBody>
          <a:bodyPr>
            <a:spAutoFit/>
          </a:bodyPr>
          <a:lstStyle/>
          <a:p>
            <a:endParaRPr lang="en-CA" dirty="0"/>
          </a:p>
        </p:txBody>
      </p:sp>
      <p:pic>
        <p:nvPicPr>
          <p:cNvPr id="2050" name="Picture 2" descr="Картинки по запросу privacy big 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2839" y="1793081"/>
            <a:ext cx="5824372" cy="3671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071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577850" y="663734"/>
            <a:ext cx="8083550" cy="1143000"/>
          </a:xfrm>
        </p:spPr>
        <p:txBody>
          <a:bodyPr/>
          <a:lstStyle/>
          <a:p>
            <a:pPr algn="ctr"/>
            <a:r>
              <a:rPr lang="en-CA" dirty="0"/>
              <a:t>Challenges in the Big Data Analysis Pipeline</a:t>
            </a:r>
            <a:endParaRPr lang="en-US" dirty="0"/>
          </a:p>
        </p:txBody>
      </p:sp>
      <p:sp>
        <p:nvSpPr>
          <p:cNvPr id="4" name="Slide Number Placeholder 3"/>
          <p:cNvSpPr>
            <a:spLocks noGrp="1"/>
          </p:cNvSpPr>
          <p:nvPr>
            <p:ph type="sldNum" sz="quarter" idx="12"/>
          </p:nvPr>
        </p:nvSpPr>
        <p:spPr/>
        <p:txBody>
          <a:bodyPr/>
          <a:lstStyle/>
          <a:p>
            <a:pPr>
              <a:defRPr/>
            </a:pPr>
            <a:r>
              <a:rPr lang="en-US" dirty="0"/>
              <a:t>30</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2286000" y="1997839"/>
            <a:ext cx="4572000" cy="369332"/>
          </a:xfrm>
          <a:prstGeom prst="rect">
            <a:avLst/>
          </a:prstGeom>
        </p:spPr>
        <p:txBody>
          <a:bodyPr>
            <a:spAutoFit/>
          </a:bodyPr>
          <a:lstStyle/>
          <a:p>
            <a:endParaRPr lang="en-CA" dirty="0"/>
          </a:p>
        </p:txBody>
      </p:sp>
      <p:pic>
        <p:nvPicPr>
          <p:cNvPr id="3" name="Picture 2"/>
          <p:cNvPicPr>
            <a:picLocks noChangeAspect="1"/>
          </p:cNvPicPr>
          <p:nvPr/>
        </p:nvPicPr>
        <p:blipFill>
          <a:blip r:embed="rId4"/>
          <a:stretch>
            <a:fillRect/>
          </a:stretch>
        </p:blipFill>
        <p:spPr>
          <a:xfrm>
            <a:off x="3333478" y="3328899"/>
            <a:ext cx="2477043" cy="1359235"/>
          </a:xfrm>
          <a:prstGeom prst="rect">
            <a:avLst/>
          </a:prstGeom>
        </p:spPr>
      </p:pic>
    </p:spTree>
    <p:extLst>
      <p:ext uri="{BB962C8B-B14F-4D97-AF65-F5344CB8AC3E}">
        <p14:creationId xmlns:p14="http://schemas.microsoft.com/office/powerpoint/2010/main" val="3874249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396732"/>
            <a:ext cx="8083550" cy="1143000"/>
          </a:xfrm>
        </p:spPr>
        <p:txBody>
          <a:bodyPr/>
          <a:lstStyle/>
          <a:p>
            <a:pPr algn="ctr"/>
            <a:r>
              <a:rPr lang="en-CA" dirty="0"/>
              <a:t>Human collaboration</a:t>
            </a:r>
            <a:endParaRPr lang="en-US" dirty="0"/>
          </a:p>
        </p:txBody>
      </p:sp>
      <p:sp>
        <p:nvSpPr>
          <p:cNvPr id="4" name="Slide Number Placeholder 3"/>
          <p:cNvSpPr>
            <a:spLocks noGrp="1"/>
          </p:cNvSpPr>
          <p:nvPr>
            <p:ph type="sldNum" sz="quarter" idx="12"/>
          </p:nvPr>
        </p:nvSpPr>
        <p:spPr/>
        <p:txBody>
          <a:bodyPr/>
          <a:lstStyle/>
          <a:p>
            <a:pPr>
              <a:defRPr/>
            </a:pPr>
            <a:r>
              <a:rPr lang="en-US" dirty="0"/>
              <a:t>31</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2286000" y="1997839"/>
            <a:ext cx="4572000" cy="369332"/>
          </a:xfrm>
          <a:prstGeom prst="rect">
            <a:avLst/>
          </a:prstGeom>
        </p:spPr>
        <p:txBody>
          <a:bodyPr>
            <a:spAutoFit/>
          </a:bodyPr>
          <a:lstStyle/>
          <a:p>
            <a:endParaRPr lang="en-CA" dirty="0"/>
          </a:p>
        </p:txBody>
      </p:sp>
      <p:pic>
        <p:nvPicPr>
          <p:cNvPr id="3074" name="Picture 2" descr="http://data-people.cs.illinois.edu/courses/cs598/images/course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475" y="4020154"/>
            <a:ext cx="267652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Картинки по запросу Wikipe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9100" y="1692434"/>
            <a:ext cx="39624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Картинки по запросу crowdsourc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035" y="3081942"/>
            <a:ext cx="333751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284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304800"/>
            <a:ext cx="8083550" cy="1143000"/>
          </a:xfrm>
        </p:spPr>
        <p:txBody>
          <a:bodyPr/>
          <a:lstStyle/>
          <a:p>
            <a:pPr algn="ctr"/>
            <a:r>
              <a:rPr lang="en-CA" dirty="0"/>
              <a:t>Conclusion</a:t>
            </a:r>
            <a:endParaRPr lang="en-US" dirty="0"/>
          </a:p>
        </p:txBody>
      </p:sp>
      <p:sp>
        <p:nvSpPr>
          <p:cNvPr id="4" name="Slide Number Placeholder 3"/>
          <p:cNvSpPr>
            <a:spLocks noGrp="1"/>
          </p:cNvSpPr>
          <p:nvPr>
            <p:ph type="sldNum" sz="quarter" idx="12"/>
          </p:nvPr>
        </p:nvSpPr>
        <p:spPr/>
        <p:txBody>
          <a:bodyPr/>
          <a:lstStyle/>
          <a:p>
            <a:pPr>
              <a:defRPr/>
            </a:pPr>
            <a:r>
              <a:rPr lang="en-US" dirty="0"/>
              <a:t>32</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sp>
        <p:nvSpPr>
          <p:cNvPr id="2" name="Rectangle 1"/>
          <p:cNvSpPr/>
          <p:nvPr/>
        </p:nvSpPr>
        <p:spPr>
          <a:xfrm>
            <a:off x="603250" y="721895"/>
            <a:ext cx="8083550" cy="1938992"/>
          </a:xfrm>
          <a:prstGeom prst="rect">
            <a:avLst/>
          </a:prstGeom>
        </p:spPr>
        <p:txBody>
          <a:bodyPr wrap="square">
            <a:spAutoFit/>
          </a:bodyPr>
          <a:lstStyle/>
          <a:p>
            <a:pPr algn="ctr"/>
            <a:r>
              <a:rPr lang="en-CA" sz="2400" u="sng" dirty="0">
                <a:latin typeface="+mj-lt"/>
              </a:rPr>
              <a:t>Objective: </a:t>
            </a:r>
            <a:r>
              <a:rPr lang="en-CA" sz="2300" dirty="0">
                <a:latin typeface="+mj-lt"/>
              </a:rPr>
              <a:t>many technical and ethnical </a:t>
            </a:r>
            <a:r>
              <a:rPr lang="en-CA" sz="2400" b="1" dirty="0">
                <a:latin typeface="+mj-lt"/>
              </a:rPr>
              <a:t>challenges</a:t>
            </a:r>
            <a:r>
              <a:rPr lang="en-CA" sz="2300" dirty="0">
                <a:latin typeface="+mj-lt"/>
              </a:rPr>
              <a:t> must be </a:t>
            </a:r>
            <a:r>
              <a:rPr lang="en-CA" sz="2400" b="1" dirty="0">
                <a:latin typeface="+mj-lt"/>
              </a:rPr>
              <a:t>addressed before </a:t>
            </a:r>
            <a:r>
              <a:rPr lang="en-CA" sz="2300" dirty="0">
                <a:latin typeface="+mj-lt"/>
              </a:rPr>
              <a:t>this potential can be realized fully.</a:t>
            </a:r>
          </a:p>
          <a:p>
            <a:endParaRPr lang="en-CA" b="1" dirty="0"/>
          </a:p>
          <a:p>
            <a:endParaRPr lang="en-CA" dirty="0"/>
          </a:p>
          <a:p>
            <a:endParaRPr lang="en-CA" dirty="0"/>
          </a:p>
          <a:p>
            <a:endParaRPr lang="en-CA" dirty="0"/>
          </a:p>
        </p:txBody>
      </p:sp>
      <p:graphicFrame>
        <p:nvGraphicFramePr>
          <p:cNvPr id="3" name="Diagram 2"/>
          <p:cNvGraphicFramePr/>
          <p:nvPr>
            <p:extLst>
              <p:ext uri="{D42A27DB-BD31-4B8C-83A1-F6EECF244321}">
                <p14:modId xmlns:p14="http://schemas.microsoft.com/office/powerpoint/2010/main" val="3410373482"/>
              </p:ext>
            </p:extLst>
          </p:nvPr>
        </p:nvGraphicFramePr>
        <p:xfrm>
          <a:off x="3733800" y="1670071"/>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Diagram 7"/>
          <p:cNvGraphicFramePr/>
          <p:nvPr>
            <p:extLst>
              <p:ext uri="{D42A27DB-BD31-4B8C-83A1-F6EECF244321}">
                <p14:modId xmlns:p14="http://schemas.microsoft.com/office/powerpoint/2010/main" val="1716615782"/>
              </p:ext>
            </p:extLst>
          </p:nvPr>
        </p:nvGraphicFramePr>
        <p:xfrm>
          <a:off x="328195" y="3119209"/>
          <a:ext cx="4806950" cy="33718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0" name="Diagram 9"/>
          <p:cNvGraphicFramePr/>
          <p:nvPr>
            <p:extLst>
              <p:ext uri="{D42A27DB-BD31-4B8C-83A1-F6EECF244321}">
                <p14:modId xmlns:p14="http://schemas.microsoft.com/office/powerpoint/2010/main" val="1244587012"/>
              </p:ext>
            </p:extLst>
          </p:nvPr>
        </p:nvGraphicFramePr>
        <p:xfrm>
          <a:off x="-627648" y="1458258"/>
          <a:ext cx="5181600" cy="252319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3255683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dirty="0"/>
              <a:t>33</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a:off x="1890712" y="1295400"/>
            <a:ext cx="5362575" cy="4267200"/>
          </a:xfrm>
          <a:prstGeom prst="rect">
            <a:avLst/>
          </a:prstGeom>
        </p:spPr>
      </p:pic>
    </p:spTree>
    <p:extLst>
      <p:ext uri="{BB962C8B-B14F-4D97-AF65-F5344CB8AC3E}">
        <p14:creationId xmlns:p14="http://schemas.microsoft.com/office/powerpoint/2010/main" val="130336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304800"/>
            <a:ext cx="8083550" cy="1143000"/>
          </a:xfrm>
        </p:spPr>
        <p:txBody>
          <a:bodyPr/>
          <a:lstStyle/>
          <a:p>
            <a:pPr algn="ctr" eaLnBrk="1" hangingPunct="1"/>
            <a:r>
              <a:rPr lang="en-US" dirty="0"/>
              <a:t>How much data is generated in social media in 1 second ?</a:t>
            </a:r>
          </a:p>
        </p:txBody>
      </p:sp>
      <p:sp>
        <p:nvSpPr>
          <p:cNvPr id="4" name="Slide Number Placeholder 3"/>
          <p:cNvSpPr>
            <a:spLocks noGrp="1"/>
          </p:cNvSpPr>
          <p:nvPr>
            <p:ph type="sldNum" sz="quarter" idx="12"/>
          </p:nvPr>
        </p:nvSpPr>
        <p:spPr/>
        <p:txBody>
          <a:bodyPr/>
          <a:lstStyle/>
          <a:p>
            <a:pPr>
              <a:defRPr/>
            </a:pPr>
            <a:r>
              <a:rPr lang="en-US" dirty="0"/>
              <a:t>3</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7" name="Content Placeholder 8"/>
          <p:cNvPicPr>
            <a:picLocks noGrp="1" noChangeAspect="1"/>
          </p:cNvPicPr>
          <p:nvPr>
            <p:ph idx="1"/>
          </p:nvPr>
        </p:nvPicPr>
        <p:blipFill rotWithShape="1">
          <a:blip r:embed="rId4"/>
          <a:srcRect t="6306" r="-1311"/>
          <a:stretch/>
        </p:blipFill>
        <p:spPr>
          <a:xfrm>
            <a:off x="528052" y="1308132"/>
            <a:ext cx="8087895" cy="4727512"/>
          </a:xfrm>
        </p:spPr>
      </p:pic>
      <p:sp>
        <p:nvSpPr>
          <p:cNvPr id="5" name="Rectangle 4"/>
          <p:cNvSpPr/>
          <p:nvPr/>
        </p:nvSpPr>
        <p:spPr>
          <a:xfrm>
            <a:off x="1487486" y="6210300"/>
            <a:ext cx="6169025" cy="323165"/>
          </a:xfrm>
          <a:prstGeom prst="rect">
            <a:avLst/>
          </a:prstGeom>
        </p:spPr>
        <p:txBody>
          <a:bodyPr wrap="square">
            <a:spAutoFit/>
          </a:bodyPr>
          <a:lstStyle/>
          <a:p>
            <a:r>
              <a:rPr lang="en-US" sz="1500" i="1" dirty="0">
                <a:latin typeface="+mj-lt"/>
              </a:rPr>
              <a:t>Source: “digitalinformationworld.com – Social Media in Real-Time</a:t>
            </a:r>
          </a:p>
        </p:txBody>
      </p:sp>
    </p:spTree>
    <p:extLst>
      <p:ext uri="{BB962C8B-B14F-4D97-AF65-F5344CB8AC3E}">
        <p14:creationId xmlns:p14="http://schemas.microsoft.com/office/powerpoint/2010/main" val="195020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596900" y="66675"/>
            <a:ext cx="8083550" cy="1143000"/>
          </a:xfrm>
        </p:spPr>
        <p:txBody>
          <a:bodyPr/>
          <a:lstStyle/>
          <a:p>
            <a:pPr algn="ctr" eaLnBrk="1" hangingPunct="1"/>
            <a:r>
              <a:rPr lang="en-CA" dirty="0"/>
              <a:t>Application Of Big Data</a:t>
            </a:r>
            <a:endParaRPr lang="en-US" dirty="0"/>
          </a:p>
        </p:txBody>
      </p:sp>
      <p:sp>
        <p:nvSpPr>
          <p:cNvPr id="4" name="Slide Number Placeholder 3"/>
          <p:cNvSpPr>
            <a:spLocks noGrp="1"/>
          </p:cNvSpPr>
          <p:nvPr>
            <p:ph type="sldNum" sz="quarter" idx="12"/>
          </p:nvPr>
        </p:nvSpPr>
        <p:spPr/>
        <p:txBody>
          <a:bodyPr/>
          <a:lstStyle/>
          <a:p>
            <a:pPr>
              <a:defRPr/>
            </a:pPr>
            <a:r>
              <a:rPr lang="en-US" dirty="0"/>
              <a:t>4</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1127840" y="1466850"/>
            <a:ext cx="7021670" cy="4705350"/>
          </a:xfrm>
          <a:prstGeom prst="rect">
            <a:avLst/>
          </a:prstGeom>
        </p:spPr>
      </p:pic>
    </p:spTree>
    <p:extLst>
      <p:ext uri="{BB962C8B-B14F-4D97-AF65-F5344CB8AC3E}">
        <p14:creationId xmlns:p14="http://schemas.microsoft.com/office/powerpoint/2010/main" val="347813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596900" y="66675"/>
            <a:ext cx="8083550" cy="1143000"/>
          </a:xfrm>
        </p:spPr>
        <p:txBody>
          <a:bodyPr/>
          <a:lstStyle/>
          <a:p>
            <a:pPr algn="ctr" eaLnBrk="1" hangingPunct="1"/>
            <a:r>
              <a:rPr lang="en-CA" dirty="0"/>
              <a:t>Our future? </a:t>
            </a:r>
            <a:r>
              <a:rPr lang="en-CA" dirty="0">
                <a:sym typeface="Wingdings" panose="05000000000000000000" pitchFamily="2" charset="2"/>
              </a:rPr>
              <a:t></a:t>
            </a:r>
            <a:endParaRPr lang="en-US" dirty="0"/>
          </a:p>
        </p:txBody>
      </p:sp>
      <p:sp>
        <p:nvSpPr>
          <p:cNvPr id="4" name="Slide Number Placeholder 3"/>
          <p:cNvSpPr>
            <a:spLocks noGrp="1"/>
          </p:cNvSpPr>
          <p:nvPr>
            <p:ph type="sldNum" sz="quarter" idx="12"/>
          </p:nvPr>
        </p:nvSpPr>
        <p:spPr/>
        <p:txBody>
          <a:bodyPr/>
          <a:lstStyle/>
          <a:p>
            <a:pPr>
              <a:defRPr/>
            </a:pPr>
            <a:r>
              <a:rPr lang="en-US" dirty="0"/>
              <a:t>5</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524000" y="1301868"/>
            <a:ext cx="5968206" cy="4908432"/>
          </a:xfrm>
          <a:prstGeom prst="rect">
            <a:avLst/>
          </a:prstGeom>
        </p:spPr>
      </p:pic>
    </p:spTree>
    <p:extLst>
      <p:ext uri="{BB962C8B-B14F-4D97-AF65-F5344CB8AC3E}">
        <p14:creationId xmlns:p14="http://schemas.microsoft.com/office/powerpoint/2010/main" val="159895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br>
              <a:rPr lang="en-CA" dirty="0"/>
            </a:br>
            <a:r>
              <a:rPr lang="en-CA" dirty="0"/>
              <a:t>Big data spans three dimensions: </a:t>
            </a:r>
            <a:endParaRPr lang="en-US" dirty="0"/>
          </a:p>
        </p:txBody>
      </p:sp>
      <p:sp>
        <p:nvSpPr>
          <p:cNvPr id="4" name="Slide Number Placeholder 3"/>
          <p:cNvSpPr>
            <a:spLocks noGrp="1"/>
          </p:cNvSpPr>
          <p:nvPr>
            <p:ph type="sldNum" sz="quarter" idx="12"/>
          </p:nvPr>
        </p:nvSpPr>
        <p:spPr/>
        <p:txBody>
          <a:bodyPr/>
          <a:lstStyle/>
          <a:p>
            <a:pPr>
              <a:defRPr/>
            </a:pPr>
            <a:r>
              <a:rPr lang="en-US" dirty="0"/>
              <a:t>6</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1133475" y="1974641"/>
            <a:ext cx="7058025" cy="3600450"/>
          </a:xfrm>
          <a:prstGeom prst="rect">
            <a:avLst/>
          </a:prstGeom>
        </p:spPr>
      </p:pic>
    </p:spTree>
    <p:extLst>
      <p:ext uri="{BB962C8B-B14F-4D97-AF65-F5344CB8AC3E}">
        <p14:creationId xmlns:p14="http://schemas.microsoft.com/office/powerpoint/2010/main" val="122824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Volume</a:t>
            </a:r>
            <a:endParaRPr lang="en-US" dirty="0"/>
          </a:p>
        </p:txBody>
      </p:sp>
      <p:sp>
        <p:nvSpPr>
          <p:cNvPr id="4" name="Slide Number Placeholder 3"/>
          <p:cNvSpPr>
            <a:spLocks noGrp="1"/>
          </p:cNvSpPr>
          <p:nvPr>
            <p:ph type="sldNum" sz="quarter" idx="12"/>
          </p:nvPr>
        </p:nvSpPr>
        <p:spPr/>
        <p:txBody>
          <a:bodyPr/>
          <a:lstStyle/>
          <a:p>
            <a:pPr>
              <a:defRPr/>
            </a:pPr>
            <a:r>
              <a:rPr lang="en-US" dirty="0"/>
              <a:t>7</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797050" y="1670844"/>
            <a:ext cx="5695950" cy="4248150"/>
          </a:xfrm>
          <a:prstGeom prst="rect">
            <a:avLst/>
          </a:prstGeom>
        </p:spPr>
      </p:pic>
      <p:sp>
        <p:nvSpPr>
          <p:cNvPr id="6" name="Rectangle 5"/>
          <p:cNvSpPr/>
          <p:nvPr/>
        </p:nvSpPr>
        <p:spPr>
          <a:xfrm>
            <a:off x="1400175" y="6247540"/>
            <a:ext cx="6092825" cy="323165"/>
          </a:xfrm>
          <a:prstGeom prst="rect">
            <a:avLst/>
          </a:prstGeom>
        </p:spPr>
        <p:txBody>
          <a:bodyPr wrap="square">
            <a:spAutoFit/>
          </a:bodyPr>
          <a:lstStyle/>
          <a:p>
            <a:r>
              <a:rPr lang="en-CA" sz="1500" dirty="0">
                <a:latin typeface="+mj-lt"/>
              </a:rPr>
              <a:t>Source: McKinsey Global Institute, Twitter, CISCO, Gartner, EMC, SAS, IBM</a:t>
            </a:r>
          </a:p>
        </p:txBody>
      </p:sp>
    </p:spTree>
    <p:extLst>
      <p:ext uri="{BB962C8B-B14F-4D97-AF65-F5344CB8AC3E}">
        <p14:creationId xmlns:p14="http://schemas.microsoft.com/office/powerpoint/2010/main" val="285162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3250" y="274638"/>
            <a:ext cx="8083550" cy="1143000"/>
          </a:xfrm>
        </p:spPr>
        <p:txBody>
          <a:bodyPr/>
          <a:lstStyle/>
          <a:p>
            <a:pPr algn="ctr"/>
            <a:r>
              <a:rPr lang="en-CA" dirty="0"/>
              <a:t>Velocity</a:t>
            </a:r>
            <a:endParaRPr lang="en-US" dirty="0"/>
          </a:p>
        </p:txBody>
      </p:sp>
      <p:sp>
        <p:nvSpPr>
          <p:cNvPr id="4" name="Slide Number Placeholder 3"/>
          <p:cNvSpPr>
            <a:spLocks noGrp="1"/>
          </p:cNvSpPr>
          <p:nvPr>
            <p:ph type="sldNum" sz="quarter" idx="12"/>
          </p:nvPr>
        </p:nvSpPr>
        <p:spPr/>
        <p:txBody>
          <a:bodyPr/>
          <a:lstStyle/>
          <a:p>
            <a:pPr>
              <a:defRPr/>
            </a:pPr>
            <a:r>
              <a:rPr lang="en-US" dirty="0"/>
              <a:t>8</a:t>
            </a:r>
          </a:p>
        </p:txBody>
      </p:sp>
      <p:pic>
        <p:nvPicPr>
          <p:cNvPr id="18436" name="Picture 2"/>
          <p:cNvPicPr>
            <a:picLocks noChangeAspect="1" noChangeArrowheads="1"/>
          </p:cNvPicPr>
          <p:nvPr/>
        </p:nvPicPr>
        <p:blipFill>
          <a:blip r:embed="rId3"/>
          <a:srcRect/>
          <a:stretch>
            <a:fillRect/>
          </a:stretch>
        </p:blipFill>
        <p:spPr bwMode="auto">
          <a:xfrm>
            <a:off x="7696200" y="6172200"/>
            <a:ext cx="990600" cy="4953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1937385" y="1680369"/>
            <a:ext cx="5415280" cy="4267200"/>
          </a:xfrm>
          <a:prstGeom prst="rect">
            <a:avLst/>
          </a:prstGeom>
        </p:spPr>
      </p:pic>
      <p:sp>
        <p:nvSpPr>
          <p:cNvPr id="6" name="Rectangle 5"/>
          <p:cNvSpPr/>
          <p:nvPr/>
        </p:nvSpPr>
        <p:spPr>
          <a:xfrm>
            <a:off x="1400175" y="6247540"/>
            <a:ext cx="6092825" cy="323165"/>
          </a:xfrm>
          <a:prstGeom prst="rect">
            <a:avLst/>
          </a:prstGeom>
        </p:spPr>
        <p:txBody>
          <a:bodyPr wrap="square">
            <a:spAutoFit/>
          </a:bodyPr>
          <a:lstStyle/>
          <a:p>
            <a:r>
              <a:rPr lang="en-CA" sz="1500" dirty="0">
                <a:latin typeface="+mj-lt"/>
              </a:rPr>
              <a:t>Source: McKinsey Global Institute, Twitter, CISCO, Gartner, EMC, SAS, IBM</a:t>
            </a:r>
          </a:p>
        </p:txBody>
      </p:sp>
    </p:spTree>
    <p:extLst>
      <p:ext uri="{BB962C8B-B14F-4D97-AF65-F5344CB8AC3E}">
        <p14:creationId xmlns:p14="http://schemas.microsoft.com/office/powerpoint/2010/main" val="2452296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1">
      <a:dk1>
        <a:sysClr val="windowText" lastClr="000000"/>
      </a:dk1>
      <a:lt1>
        <a:sysClr val="window" lastClr="FFFFFF"/>
      </a:lt1>
      <a:dk2>
        <a:srgbClr val="696464"/>
      </a:dk2>
      <a:lt2>
        <a:srgbClr val="E9E5DC"/>
      </a:lt2>
      <a:accent1>
        <a:srgbClr val="B5111B"/>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4334</TotalTime>
  <Words>2345</Words>
  <Application>Microsoft Office PowerPoint</Application>
  <PresentationFormat>On-screen Show (4:3)</PresentationFormat>
  <Paragraphs>313</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Franklin Gothic Book</vt:lpstr>
      <vt:lpstr>Perpetua</vt:lpstr>
      <vt:lpstr>Wingdings</vt:lpstr>
      <vt:lpstr>Wingdings 2</vt:lpstr>
      <vt:lpstr>Equity</vt:lpstr>
      <vt:lpstr>Challenges and Opportunities with Big Data</vt:lpstr>
      <vt:lpstr>Agenda</vt:lpstr>
      <vt:lpstr>Big Data</vt:lpstr>
      <vt:lpstr>How much data is generated in social media in 1 second ?</vt:lpstr>
      <vt:lpstr>Application Of Big Data</vt:lpstr>
      <vt:lpstr>Our future? </vt:lpstr>
      <vt:lpstr> Big data spans three dimensions: </vt:lpstr>
      <vt:lpstr>Volume</vt:lpstr>
      <vt:lpstr>Velocity</vt:lpstr>
      <vt:lpstr>Variety</vt:lpstr>
      <vt:lpstr>What has been Achieved…</vt:lpstr>
      <vt:lpstr>Phases and challenges in the Big Data Analysis Pipeline</vt:lpstr>
      <vt:lpstr>The Big Data Analysis Pipeline</vt:lpstr>
      <vt:lpstr>Data Acquisition and Recording</vt:lpstr>
      <vt:lpstr>The Big Data Analysis Pipeline</vt:lpstr>
      <vt:lpstr>Information Extraction and Cleaning</vt:lpstr>
      <vt:lpstr>The Big Data Analysis Pipeline</vt:lpstr>
      <vt:lpstr>Data Integration, Aggregation, and Representation</vt:lpstr>
      <vt:lpstr>The Big Data Analysis Pipeline</vt:lpstr>
      <vt:lpstr>Query Processing, Data Modeling, and Analysis</vt:lpstr>
      <vt:lpstr>The Big Data Analysis Pipeline</vt:lpstr>
      <vt:lpstr>Interpretation</vt:lpstr>
      <vt:lpstr>Challenges in the Big Data Analysis Pipeline</vt:lpstr>
      <vt:lpstr>Heterogeneity and Incompleteness</vt:lpstr>
      <vt:lpstr>Challenges in the Big Data Analysis Pipeline</vt:lpstr>
      <vt:lpstr>Scale </vt:lpstr>
      <vt:lpstr>Challenges in the Big Data Analysis Pipeline</vt:lpstr>
      <vt:lpstr>Timeliness</vt:lpstr>
      <vt:lpstr>Challenges in the Big Data Analysis Pipeline</vt:lpstr>
      <vt:lpstr>Privacy</vt:lpstr>
      <vt:lpstr>Challenges in the Big Data Analysis Pipeline</vt:lpstr>
      <vt:lpstr>Human collaboration</vt:lpstr>
      <vt:lpstr>Conclusion</vt:lpstr>
      <vt:lpstr>PowerPoint Presentation</vt:lpstr>
    </vt:vector>
  </TitlesOfParts>
  <Company>Simon Fraser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Sharpening from Shadow: </dc:title>
  <dc:creator>hrv1</dc:creator>
  <cp:lastModifiedBy>Tatyana</cp:lastModifiedBy>
  <cp:revision>492</cp:revision>
  <dcterms:created xsi:type="dcterms:W3CDTF">2009-10-19T22:02:17Z</dcterms:created>
  <dcterms:modified xsi:type="dcterms:W3CDTF">2017-02-22T09:16:23Z</dcterms:modified>
</cp:coreProperties>
</file>