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57" r:id="rId3"/>
    <p:sldId id="271" r:id="rId4"/>
    <p:sldId id="272" r:id="rId5"/>
    <p:sldId id="305" r:id="rId6"/>
    <p:sldId id="292" r:id="rId7"/>
    <p:sldId id="274" r:id="rId8"/>
    <p:sldId id="258" r:id="rId9"/>
    <p:sldId id="275" r:id="rId10"/>
    <p:sldId id="264" r:id="rId11"/>
    <p:sldId id="306" r:id="rId12"/>
    <p:sldId id="293" r:id="rId13"/>
    <p:sldId id="276" r:id="rId14"/>
    <p:sldId id="265" r:id="rId15"/>
    <p:sldId id="277" r:id="rId16"/>
    <p:sldId id="278" r:id="rId17"/>
    <p:sldId id="294" r:id="rId18"/>
    <p:sldId id="281" r:id="rId19"/>
    <p:sldId id="280" r:id="rId20"/>
    <p:sldId id="282" r:id="rId21"/>
    <p:sldId id="283" r:id="rId22"/>
    <p:sldId id="285" r:id="rId23"/>
    <p:sldId id="297" r:id="rId24"/>
    <p:sldId id="290" r:id="rId25"/>
    <p:sldId id="286" r:id="rId26"/>
    <p:sldId id="288" r:id="rId27"/>
    <p:sldId id="295" r:id="rId28"/>
    <p:sldId id="289" r:id="rId29"/>
    <p:sldId id="291" r:id="rId30"/>
    <p:sldId id="298" r:id="rId31"/>
    <p:sldId id="299" r:id="rId32"/>
    <p:sldId id="303" r:id="rId33"/>
    <p:sldId id="304" r:id="rId34"/>
    <p:sldId id="308" r:id="rId35"/>
    <p:sldId id="30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0D0D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C6EA5-E820-4750-B05F-4D7C50F48EB6}" type="datetimeFigureOut">
              <a:rPr lang="ru-RU" smtClean="0"/>
              <a:pPr/>
              <a:t>29.01.2016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55205-CA16-4828-BED7-7522D3C9EC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8924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5205-CA16-4828-BED7-7522D3C9EC5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360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5205-CA16-4828-BED7-7522D3C9EC5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79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ChangeArrowheads="1"/>
          </p:cNvSpPr>
          <p:nvPr/>
        </p:nvSpPr>
        <p:spPr bwMode="auto">
          <a:xfrm>
            <a:off x="0" y="5661025"/>
            <a:ext cx="9144000" cy="1196975"/>
          </a:xfrm>
          <a:prstGeom prst="rect">
            <a:avLst/>
          </a:prstGeom>
          <a:gradFill rotWithShape="1">
            <a:gsLst>
              <a:gs pos="0">
                <a:srgbClr val="F9F8EF"/>
              </a:gs>
              <a:gs pos="100000">
                <a:srgbClr val="F0EEE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cs typeface="Arial" pitchFamily="34" charset="0"/>
            </a:endParaRPr>
          </a:p>
        </p:txBody>
      </p:sp>
      <p:sp>
        <p:nvSpPr>
          <p:cNvPr id="549891" name="Rectangle 3"/>
          <p:cNvSpPr>
            <a:spLocks noChangeArrowheads="1"/>
          </p:cNvSpPr>
          <p:nvPr/>
        </p:nvSpPr>
        <p:spPr bwMode="auto">
          <a:xfrm>
            <a:off x="7286644" y="1785926"/>
            <a:ext cx="1857356" cy="2041525"/>
          </a:xfrm>
          <a:prstGeom prst="rect">
            <a:avLst/>
          </a:prstGeom>
          <a:solidFill>
            <a:srgbClr val="F0EE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9892" name="Line 4"/>
          <p:cNvSpPr>
            <a:spLocks noChangeShapeType="1"/>
          </p:cNvSpPr>
          <p:nvPr/>
        </p:nvSpPr>
        <p:spPr bwMode="auto">
          <a:xfrm flipV="1">
            <a:off x="755650" y="3972231"/>
            <a:ext cx="7316812" cy="45719"/>
          </a:xfrm>
          <a:prstGeom prst="line">
            <a:avLst/>
          </a:prstGeom>
          <a:noFill/>
          <a:ln w="120650">
            <a:solidFill>
              <a:srgbClr val="F0EEE3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0" y="1760526"/>
            <a:ext cx="558800" cy="2041525"/>
          </a:xfrm>
          <a:prstGeom prst="rect">
            <a:avLst/>
          </a:prstGeom>
          <a:solidFill>
            <a:srgbClr val="F0EE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9894" name="Line 6"/>
          <p:cNvSpPr>
            <a:spLocks noChangeShapeType="1"/>
          </p:cNvSpPr>
          <p:nvPr/>
        </p:nvSpPr>
        <p:spPr bwMode="auto">
          <a:xfrm>
            <a:off x="755650" y="1560500"/>
            <a:ext cx="7316812" cy="45719"/>
          </a:xfrm>
          <a:prstGeom prst="line">
            <a:avLst/>
          </a:prstGeom>
          <a:noFill/>
          <a:ln w="120650">
            <a:solidFill>
              <a:srgbClr val="F0EEE3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5498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520700" y="1466838"/>
            <a:ext cx="325438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98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1508104"/>
            <a:ext cx="32543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98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28662" y="1793856"/>
            <a:ext cx="7072362" cy="2016125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4990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214290"/>
            <a:ext cx="4537075" cy="769937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90000"/>
                    <a:lumOff val="10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11" name="Рисунок 10" descr="images.jpg"/>
          <p:cNvPicPr>
            <a:picLocks noChangeAspect="1"/>
          </p:cNvPicPr>
          <p:nvPr userDrawn="1"/>
        </p:nvPicPr>
        <p:blipFill>
          <a:blip r:embed="rId3">
            <a:lum bright="5000"/>
          </a:blip>
          <a:stretch>
            <a:fillRect/>
          </a:stretch>
        </p:blipFill>
        <p:spPr>
          <a:xfrm>
            <a:off x="0" y="0"/>
            <a:ext cx="1500166" cy="13937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8801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8801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F0EE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cs typeface="Arial" pitchFamily="34" charset="0"/>
            </a:endParaRP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F9F8EF"/>
              </a:gs>
              <a:gs pos="100000">
                <a:srgbClr val="F0EEE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468313" y="1052513"/>
            <a:ext cx="8135937" cy="215900"/>
          </a:xfrm>
          <a:prstGeom prst="rect">
            <a:avLst/>
          </a:prstGeom>
          <a:solidFill>
            <a:srgbClr val="FFB33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8869" name="Line 5"/>
          <p:cNvSpPr>
            <a:spLocks noChangeShapeType="1"/>
          </p:cNvSpPr>
          <p:nvPr/>
        </p:nvSpPr>
        <p:spPr bwMode="auto">
          <a:xfrm>
            <a:off x="468313" y="620713"/>
            <a:ext cx="0" cy="86518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887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79930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5488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etaBookCyrLF-Roman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kpedk@mail.ru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14488"/>
            <a:ext cx="7786742" cy="201612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effectLst/>
                <a:cs typeface="Times New Roman" pitchFamily="18" charset="0"/>
              </a:rPr>
              <a:t>Обзор систем электронного документооборота</a:t>
            </a:r>
            <a:endParaRPr lang="ru-RU" dirty="0">
              <a:solidFill>
                <a:schemeClr val="bg1">
                  <a:lumMod val="50000"/>
                </a:schemeClr>
              </a:solidFill>
              <a:effectLst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7500990" cy="769937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  <a:t>Кировское областное государственное профессиональное </a:t>
            </a:r>
            <a:b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  <a:t>образовательное бюджетное учреждение </a:t>
            </a:r>
            <a:b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  <a:t>«Кировский педагогический колледж»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0562" y="4429132"/>
            <a:ext cx="44291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 smtClean="0">
                <a:latin typeface="Verdana" pitchFamily="34" charset="0"/>
                <a:cs typeface="Times New Roman" pitchFamily="18" charset="0"/>
              </a:rPr>
              <a:t>Ичетовкин</a:t>
            </a:r>
            <a:r>
              <a:rPr lang="ru-RU" sz="1600" dirty="0" smtClean="0">
                <a:latin typeface="Verdana" pitchFamily="34" charset="0"/>
                <a:cs typeface="Times New Roman" pitchFamily="18" charset="0"/>
              </a:rPr>
              <a:t> В.А.,</a:t>
            </a:r>
          </a:p>
          <a:p>
            <a:r>
              <a:rPr lang="ru-RU" sz="1400" dirty="0" smtClean="0">
                <a:latin typeface="Verdana" pitchFamily="34" charset="0"/>
                <a:cs typeface="Times New Roman" pitchFamily="18" charset="0"/>
              </a:rPr>
              <a:t>специальность «Документационное обеспечение управления и архивоведение»</a:t>
            </a:r>
          </a:p>
          <a:p>
            <a:r>
              <a:rPr lang="ru-RU" sz="1600" dirty="0" smtClean="0">
                <a:latin typeface="Verdana" pitchFamily="34" charset="0"/>
                <a:cs typeface="Times New Roman" pitchFamily="18" charset="0"/>
              </a:rPr>
              <a:t>Преподаватель: </a:t>
            </a:r>
          </a:p>
          <a:p>
            <a:r>
              <a:rPr lang="ru-RU" sz="1600" dirty="0" smtClean="0">
                <a:latin typeface="Verdana" pitchFamily="34" charset="0"/>
                <a:cs typeface="Times New Roman" pitchFamily="18" charset="0"/>
              </a:rPr>
              <a:t>Г.В. Гибадулина</a:t>
            </a:r>
            <a:endParaRPr lang="ru-RU" dirty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628652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Verdana" pitchFamily="34" charset="0"/>
                <a:cs typeface="Tahoma" pitchFamily="34" charset="0"/>
              </a:rPr>
              <a:t>2016</a:t>
            </a:r>
            <a:endParaRPr lang="ru-RU" sz="1600" dirty="0">
              <a:latin typeface="Verdan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2063" y="260648"/>
            <a:ext cx="7498080" cy="64807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Функции «ДЕЛО»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439302" cy="4429156"/>
          </a:xfrm>
        </p:spPr>
        <p:txBody>
          <a:bodyPr>
            <a:noAutofit/>
          </a:bodyPr>
          <a:lstStyle/>
          <a:p>
            <a:pPr marL="596646" indent="-514350"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1. Работа с входящими и исходящими документами: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>
                <a:latin typeface="+mj-lt"/>
                <a:cs typeface="Times New Roman" pitchFamily="18" charset="0"/>
              </a:rPr>
              <a:t>пересылка документов для исполнения внутри организации по заданным маршрутам;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>
                <a:latin typeface="+mj-lt"/>
                <a:cs typeface="Times New Roman" pitchFamily="18" charset="0"/>
              </a:rPr>
              <a:t>списание документов в дело и возможность передачи на архивное хранение.</a:t>
            </a:r>
            <a:r>
              <a:rPr lang="ru-RU" u="sng" dirty="0" smtClean="0">
                <a:latin typeface="+mj-lt"/>
                <a:cs typeface="Times New Roman" pitchFamily="18" charset="0"/>
              </a:rPr>
              <a:t> </a:t>
            </a:r>
            <a:endParaRPr lang="ru-RU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СЭД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2063" y="260648"/>
            <a:ext cx="7498080" cy="64807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Функции «ДЕЛО»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00174"/>
            <a:ext cx="8367864" cy="4643470"/>
          </a:xfrm>
        </p:spPr>
        <p:txBody>
          <a:bodyPr>
            <a:noAutofit/>
          </a:bodyPr>
          <a:lstStyle/>
          <a:p>
            <a:pPr marL="596646" indent="-514350"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2.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Поддерживается полный цикл работы с проектами документов: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 smtClean="0">
                <a:latin typeface="+mj-lt"/>
                <a:cs typeface="Times New Roman" pitchFamily="18" charset="0"/>
              </a:rPr>
              <a:t>изменение проекта с хранением предыдущих версий;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 smtClean="0">
                <a:latin typeface="+mj-lt"/>
                <a:cs typeface="Times New Roman" pitchFamily="18" charset="0"/>
              </a:rPr>
              <a:t>согласование проекта документа;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 smtClean="0">
                <a:latin typeface="+mj-lt"/>
                <a:cs typeface="Times New Roman" pitchFamily="18" charset="0"/>
              </a:rPr>
              <a:t>утверждение проекта документа;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 smtClean="0">
                <a:latin typeface="+mj-lt"/>
                <a:cs typeface="Times New Roman" pitchFamily="18" charset="0"/>
              </a:rPr>
              <a:t>регистрация документа, созданного на основе проекта;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 smtClean="0">
                <a:latin typeface="+mj-lt"/>
                <a:cs typeface="Times New Roman" pitchFamily="18" charset="0"/>
              </a:rPr>
              <a:t>формирование поручений по документам;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 smtClean="0">
                <a:latin typeface="+mj-lt"/>
                <a:cs typeface="Times New Roman" pitchFamily="18" charset="0"/>
              </a:rPr>
              <a:t>управление доступом к документам.</a:t>
            </a:r>
          </a:p>
          <a:p>
            <a:pPr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498080" cy="83671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Разработчик СЭД «Дело»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1785926"/>
            <a:ext cx="8072494" cy="2643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Компания «Электронные офисные системы» (ЭОС) -  российский производитель и поставщик систем автоматизации документооборота и делопроизводства, ECM-систем.</a:t>
            </a:r>
          </a:p>
          <a:p>
            <a:pPr algn="ctr"/>
            <a:endParaRPr lang="ru-RU" dirty="0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лево 6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285852" y="5000636"/>
            <a:ext cx="6786610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Сайт разработчика: </a:t>
            </a:r>
            <a:r>
              <a:rPr lang="en-US" dirty="0" smtClean="0"/>
              <a:t>http</a:t>
            </a:r>
            <a:r>
              <a:rPr lang="en-US" dirty="0" smtClean="0"/>
              <a:t>://www.eos.ru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498080" cy="83671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Лицензии и стоимость «Дело»</a:t>
            </a:r>
            <a:endParaRPr lang="ru-RU" sz="36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12816668"/>
              </p:ext>
            </p:extLst>
          </p:nvPr>
        </p:nvGraphicFramePr>
        <p:xfrm>
          <a:off x="571473" y="1714489"/>
          <a:ext cx="8001056" cy="3819379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350174"/>
                <a:gridCol w="2325441"/>
                <a:gridCol w="2325441"/>
              </a:tblGrid>
              <a:tr h="727136"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ЭОС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0168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Лицензия</a:t>
                      </a:r>
                      <a:endParaRPr lang="ru-RU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лицензий</a:t>
                      </a:r>
                      <a:endParaRPr lang="ru-RU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Стоимость лицензии, </a:t>
                      </a:r>
                      <a:r>
                        <a:rPr lang="ru-RU" dirty="0" err="1" smtClean="0"/>
                        <a:t>руб</a:t>
                      </a:r>
                      <a:r>
                        <a:rPr lang="ru-RU" dirty="0" smtClean="0"/>
                        <a:t>/</a:t>
                      </a:r>
                      <a:r>
                        <a:rPr lang="ru-RU" dirty="0" err="1" smtClean="0"/>
                        <a:t>шт</a:t>
                      </a:r>
                      <a:endParaRPr lang="ru-RU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89788">
                <a:tc rowSpan="3">
                  <a:txBody>
                    <a:bodyPr/>
                    <a:lstStyle/>
                    <a:p>
                      <a:r>
                        <a:rPr kumimoji="0" lang="ru-RU" kern="1200" dirty="0" smtClean="0"/>
                        <a:t>Стоимость лицензии одного рабочего места в локальной вычислительной сети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1-5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9500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8978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6-20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1097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21-50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8500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>
            <a:noAutofit/>
          </a:bodyPr>
          <a:lstStyle/>
          <a:p>
            <a:r>
              <a:rPr lang="ru-RU" sz="3600" b="1" dirty="0" err="1" smtClean="0"/>
              <a:t>Скрин</a:t>
            </a:r>
            <a:r>
              <a:rPr lang="ru-RU" sz="3600" b="1" dirty="0" smtClean="0"/>
              <a:t> СЭД «Дело» </a:t>
            </a:r>
            <a:endParaRPr lang="ru-RU" sz="3600" dirty="0"/>
          </a:p>
        </p:txBody>
      </p:sp>
      <p:pic>
        <p:nvPicPr>
          <p:cNvPr id="1026" name="Picture 2" descr="http://www.eos.ru/upload/DeloScreen/delopod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57298"/>
            <a:ext cx="6319840" cy="4714908"/>
          </a:xfrm>
          <a:prstGeom prst="rect">
            <a:avLst/>
          </a:prstGeom>
          <a:noFill/>
        </p:spPr>
      </p:pic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4" action="ppaction://hlinksldjump"/>
          </p:cNvPr>
          <p:cNvSpPr/>
          <p:nvPr/>
        </p:nvSpPr>
        <p:spPr>
          <a:xfrm>
            <a:off x="827584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Назначение «</a:t>
            </a:r>
            <a:r>
              <a:rPr lang="en-US" sz="3600" b="1" dirty="0" smtClean="0"/>
              <a:t>E1 </a:t>
            </a:r>
            <a:r>
              <a:rPr lang="ru-RU" sz="3600" b="1" dirty="0" smtClean="0"/>
              <a:t>Евфрат»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428736"/>
            <a:ext cx="7772304" cy="187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500" dirty="0" smtClean="0">
                <a:solidFill>
                  <a:schemeClr val="tx1"/>
                </a:solidFill>
                <a:cs typeface="Times New Roman" pitchFamily="18" charset="0"/>
              </a:rPr>
              <a:t>ЕВФРАТ – система электронного документооборота, позволяющая построить полноценную систему управления бизнес-процессами и документами организации.</a:t>
            </a:r>
          </a:p>
          <a:p>
            <a:pPr indent="0" algn="ctr">
              <a:buNone/>
            </a:pP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9" name="Управляющая кнопка: домой 8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85720" y="3746103"/>
            <a:ext cx="8606759" cy="1627924"/>
            <a:chOff x="539553" y="3385252"/>
            <a:chExt cx="8424935" cy="1627924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539553" y="3429000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286429" y="4177340"/>
              <a:ext cx="485371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4518677" y="4221088"/>
              <a:ext cx="485371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6732241" y="4151390"/>
              <a:ext cx="485371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2771801" y="3429000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985365" y="3387804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217612" y="3385252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576" y="3933056"/>
              <a:ext cx="136815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Функции СЭД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61163" y="3897922"/>
              <a:ext cx="136815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Разработчик СЭД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54855" y="3711091"/>
              <a:ext cx="1428760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Лицензии,  стоимость СЭД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6974" y="3897921"/>
              <a:ext cx="136815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Скрин СЭД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808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Функции «</a:t>
            </a:r>
            <a:r>
              <a:rPr lang="en-US" sz="3600" b="1" dirty="0" smtClean="0"/>
              <a:t>E1 </a:t>
            </a:r>
            <a:r>
              <a:rPr lang="ru-RU" sz="3600" b="1" dirty="0" smtClean="0"/>
              <a:t>Евфрат»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433654" cy="442915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1. Регистрация документов в системе (заполнение регистрационной карточки):</a:t>
            </a:r>
          </a:p>
          <a:p>
            <a:pPr lvl="1"/>
            <a:r>
              <a:rPr lang="ru-RU" dirty="0" smtClean="0">
                <a:latin typeface="+mj-lt"/>
                <a:cs typeface="Times New Roman" pitchFamily="18" charset="0"/>
              </a:rPr>
              <a:t>присоединение к карточке любого количества файлов произвольного формата;</a:t>
            </a:r>
          </a:p>
          <a:p>
            <a:pPr lvl="1"/>
            <a:r>
              <a:rPr lang="ru-RU" dirty="0" smtClean="0">
                <a:latin typeface="+mj-lt"/>
                <a:cs typeface="Times New Roman" pitchFamily="18" charset="0"/>
              </a:rPr>
              <a:t>связывание документов перекрёстными ссылками;</a:t>
            </a:r>
          </a:p>
          <a:p>
            <a:pPr lvl="1"/>
            <a:r>
              <a:rPr lang="ru-RU" dirty="0" smtClean="0">
                <a:latin typeface="+mj-lt"/>
                <a:cs typeface="Times New Roman" pitchFamily="18" charset="0"/>
              </a:rPr>
              <a:t>ведение номенклатуры дел.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2. Сканирование и распознавание документов.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3. Работа со словарями и справочниками.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4. Постановка документов на контроль.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5. Поиск документов по любому из полей регистрационной карточки и по тексту присоединенных к карточке файлов с учетом морфологии русского языка.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6. Подготовка и печать журналов и отчетов.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332656"/>
            <a:ext cx="818681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Разработчик СЭД «</a:t>
            </a:r>
            <a:r>
              <a:rPr lang="en-US" sz="3600" b="1" dirty="0" smtClean="0"/>
              <a:t>E1</a:t>
            </a:r>
            <a:r>
              <a:rPr lang="ru-RU" sz="3600" b="1" dirty="0" smtClean="0"/>
              <a:t> Евфрат»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643050"/>
            <a:ext cx="8104414" cy="3154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solidFill>
                  <a:schemeClr val="tx1"/>
                </a:solidFill>
                <a:cs typeface="Times New Roman" pitchFamily="18" charset="0"/>
              </a:rPr>
              <a:t>Компания «</a:t>
            </a:r>
            <a:r>
              <a:rPr lang="en-US" sz="2500" dirty="0" smtClean="0">
                <a:solidFill>
                  <a:schemeClr val="tx1"/>
                </a:solidFill>
                <a:cs typeface="Times New Roman" pitchFamily="18" charset="0"/>
              </a:rPr>
              <a:t>Cognitive Technologies</a:t>
            </a:r>
            <a:r>
              <a:rPr lang="ru-RU" sz="2500" dirty="0" smtClean="0">
                <a:solidFill>
                  <a:schemeClr val="tx1"/>
                </a:solidFill>
                <a:cs typeface="Times New Roman" pitchFamily="18" charset="0"/>
              </a:rPr>
              <a:t>», создана в 1992 году на базе Института системных исследований Российской Академии наук и является одним из ведущих разработчиков программного обеспечения в России.</a:t>
            </a:r>
          </a:p>
          <a:p>
            <a:pPr algn="ctr"/>
            <a:endParaRPr lang="ru-RU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285852" y="5072074"/>
            <a:ext cx="6786610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Сайт разработчика: </a:t>
            </a: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www.evfrat.ru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498080" cy="7780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Лицензии и стоимость СЭД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0616263"/>
              </p:ext>
            </p:extLst>
          </p:nvPr>
        </p:nvGraphicFramePr>
        <p:xfrm>
          <a:off x="642910" y="1500174"/>
          <a:ext cx="7929617" cy="43418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4018"/>
                <a:gridCol w="2129583"/>
                <a:gridCol w="1843008"/>
                <a:gridCol w="1843008"/>
              </a:tblGrid>
              <a:tr h="2966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b="1" dirty="0"/>
                        <a:t>ЕВФРАТ Документооборот Клиент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b="1" dirty="0"/>
                        <a:t>ЕВФРАТ Документооборот Сервер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2813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Кол-во </a:t>
                      </a:r>
                      <a:r>
                        <a:rPr lang="ru-RU" sz="1200" dirty="0" smtClean="0"/>
                        <a:t>пользователей</a:t>
                      </a:r>
                      <a:endParaRPr lang="ru-RU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Цена за лицензию на 1 Пользователя (руб.), НДС не облагается</a:t>
                      </a:r>
                      <a:endParaRPr lang="ru-RU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Кол-во максимально поддерживаемых </a:t>
                      </a:r>
                      <a:r>
                        <a:rPr lang="ru-RU" sz="1200" dirty="0" smtClean="0"/>
                        <a:t>Пользователей</a:t>
                      </a:r>
                      <a:endParaRPr lang="ru-RU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Цена (руб.), НДС не облагается</a:t>
                      </a:r>
                      <a:endParaRPr lang="ru-RU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6 000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3 000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2-5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5 500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2-5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7 000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6-10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5 000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6-10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15 000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11-15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4 500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11-15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20 000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16-25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4 000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16-25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30 000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26-50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3 500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26-50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50 000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51-100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3 000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51-100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75 000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2966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101-200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2 750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101-200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100 000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  <a:tr h="9438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Свыше 200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Для уточнения цены просим Вас связаться с менеджером Отдела продаж.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/>
                        <a:t>Свыше 200</a:t>
                      </a:r>
                      <a:endParaRPr lang="ru-RU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dirty="0"/>
                        <a:t>Для уточнения цены просим Вас связаться с менеджером Отдела продаж.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28575" marB="28575" anchor="ctr"/>
                </a:tc>
              </a:tr>
            </a:tbl>
          </a:graphicData>
        </a:graphic>
      </p:graphicFrame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692696"/>
          </a:xfrm>
        </p:spPr>
        <p:txBody>
          <a:bodyPr>
            <a:normAutofit/>
          </a:bodyPr>
          <a:lstStyle/>
          <a:p>
            <a:r>
              <a:rPr lang="ru-RU" sz="3600" b="1" dirty="0" err="1" smtClean="0"/>
              <a:t>Скрин</a:t>
            </a:r>
            <a:r>
              <a:rPr lang="ru-RU" sz="3600" b="1" dirty="0" smtClean="0"/>
              <a:t> СЭД «Евфрат» </a:t>
            </a:r>
            <a:endParaRPr lang="ru-RU" sz="3600" dirty="0"/>
          </a:p>
        </p:txBody>
      </p:sp>
      <p:pic>
        <p:nvPicPr>
          <p:cNvPr id="22532" name="Picture 4" descr="ЕВФРА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285860"/>
            <a:ext cx="6842470" cy="4857784"/>
          </a:xfrm>
          <a:prstGeom prst="rect">
            <a:avLst/>
          </a:prstGeom>
          <a:noFill/>
        </p:spPr>
      </p:pic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4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08012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Содержание</a:t>
            </a:r>
            <a:endParaRPr lang="ru-RU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hlinkClick r:id="rId2" action="ppaction://hlinksldjump"/>
          </p:cNvPr>
          <p:cNvSpPr/>
          <p:nvPr/>
        </p:nvSpPr>
        <p:spPr>
          <a:xfrm>
            <a:off x="285720" y="3857628"/>
            <a:ext cx="335758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Дело</a:t>
            </a:r>
          </a:p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3071802" y="5000636"/>
            <a:ext cx="321471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Евфрат Е1</a:t>
            </a:r>
          </a:p>
          <a:p>
            <a:pPr algn="ctr"/>
            <a:endParaRPr lang="ru-RU" dirty="0"/>
          </a:p>
        </p:txBody>
      </p:sp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5572132" y="3857628"/>
            <a:ext cx="307183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DIRECTUM</a:t>
            </a:r>
            <a:endParaRPr lang="ru-RU" dirty="0"/>
          </a:p>
        </p:txBody>
      </p:sp>
      <p:sp>
        <p:nvSpPr>
          <p:cNvPr id="10" name="Прямоугольник 9">
            <a:hlinkClick r:id="rId5" action="ppaction://hlinksldjump"/>
          </p:cNvPr>
          <p:cNvSpPr/>
          <p:nvPr/>
        </p:nvSpPr>
        <p:spPr>
          <a:xfrm>
            <a:off x="5286380" y="1643050"/>
            <a:ext cx="307183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Docsvision</a:t>
            </a:r>
            <a:endParaRPr lang="ru-RU" dirty="0"/>
          </a:p>
        </p:txBody>
      </p:sp>
      <p:sp>
        <p:nvSpPr>
          <p:cNvPr id="14" name="Прямоугольник 13">
            <a:hlinkClick r:id="rId6" action="ppaction://hlinksldjump"/>
          </p:cNvPr>
          <p:cNvSpPr/>
          <p:nvPr/>
        </p:nvSpPr>
        <p:spPr>
          <a:xfrm>
            <a:off x="714348" y="1643050"/>
            <a:ext cx="335758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Босс-Референт</a:t>
            </a:r>
          </a:p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4000496" y="2714620"/>
            <a:ext cx="1357322" cy="12144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taBookCyrLF-Roman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СЭД</a:t>
            </a:r>
          </a:p>
        </p:txBody>
      </p:sp>
      <p:sp>
        <p:nvSpPr>
          <p:cNvPr id="16" name="Нашивка 15"/>
          <p:cNvSpPr/>
          <p:nvPr/>
        </p:nvSpPr>
        <p:spPr bwMode="auto">
          <a:xfrm rot="19553444">
            <a:off x="5238164" y="2602053"/>
            <a:ext cx="428628" cy="214314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taBookCyrLF-Roman" pitchFamily="34" charset="0"/>
            </a:endParaRPr>
          </a:p>
        </p:txBody>
      </p:sp>
      <p:sp>
        <p:nvSpPr>
          <p:cNvPr id="17" name="Нашивка 16"/>
          <p:cNvSpPr/>
          <p:nvPr/>
        </p:nvSpPr>
        <p:spPr bwMode="auto">
          <a:xfrm rot="1354693">
            <a:off x="5525550" y="3450454"/>
            <a:ext cx="428628" cy="214314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taBookCyrLF-Roman" pitchFamily="34" charset="0"/>
            </a:endParaRPr>
          </a:p>
        </p:txBody>
      </p:sp>
      <p:sp>
        <p:nvSpPr>
          <p:cNvPr id="18" name="Нашивка 17"/>
          <p:cNvSpPr/>
          <p:nvPr/>
        </p:nvSpPr>
        <p:spPr bwMode="auto">
          <a:xfrm rot="5400000">
            <a:off x="4464843" y="4179099"/>
            <a:ext cx="428628" cy="214314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taBookCyrLF-Roman" pitchFamily="34" charset="0"/>
            </a:endParaRPr>
          </a:p>
        </p:txBody>
      </p:sp>
      <p:sp>
        <p:nvSpPr>
          <p:cNvPr id="19" name="Нашивка 18"/>
          <p:cNvSpPr/>
          <p:nvPr/>
        </p:nvSpPr>
        <p:spPr bwMode="auto">
          <a:xfrm rot="12794421">
            <a:off x="3666527" y="2602054"/>
            <a:ext cx="428628" cy="214314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taBookCyrLF-Roman" pitchFamily="34" charset="0"/>
            </a:endParaRPr>
          </a:p>
        </p:txBody>
      </p:sp>
      <p:sp>
        <p:nvSpPr>
          <p:cNvPr id="20" name="Нашивка 19"/>
          <p:cNvSpPr/>
          <p:nvPr/>
        </p:nvSpPr>
        <p:spPr bwMode="auto">
          <a:xfrm rot="8955948">
            <a:off x="3453654" y="3452037"/>
            <a:ext cx="428628" cy="214314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taBookCyrLF-Roma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0"/>
            <a:ext cx="7498080" cy="99412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Назначение «</a:t>
            </a:r>
            <a:r>
              <a:rPr lang="ru-RU" sz="3600" b="1" dirty="0" err="1" smtClean="0"/>
              <a:t>Directum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428736"/>
            <a:ext cx="8215370" cy="285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«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Directum</a:t>
            </a:r>
            <a:r>
              <a:rPr lang="ru-RU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»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- </a:t>
            </a:r>
            <a:r>
              <a:rPr lang="ru-RU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система электронного документооборота и управления взаимодействием, нацеленная на повышение эффективности работы всех сотрудников организации в разных областях их совместной деятельности.</a:t>
            </a:r>
          </a:p>
          <a:p>
            <a:pPr indent="0" algn="ctr">
              <a:buNone/>
            </a:pP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11" name="Управляющая кнопка: домой 10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28596" y="4429132"/>
            <a:ext cx="8424935" cy="1627924"/>
            <a:chOff x="539553" y="3385252"/>
            <a:chExt cx="8424935" cy="1627924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/>
          </p:nvSpPr>
          <p:spPr>
            <a:xfrm>
              <a:off x="539553" y="3429000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286429" y="4177340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4518677" y="4221088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6732241" y="4151390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2771801" y="3429000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4985365" y="3387804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217612" y="3385252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5576" y="3933056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Функции СЭД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61163" y="3897922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Разработчик СЭД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83023" y="3742442"/>
              <a:ext cx="1368152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Лицензии стоимость СЭД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06974" y="3897921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Скрин СЭД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49808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Функции «</a:t>
            </a:r>
            <a:r>
              <a:rPr lang="en-US" sz="3600" b="1" dirty="0" err="1" smtClean="0"/>
              <a:t>Directum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461405" cy="4525963"/>
          </a:xfrm>
        </p:spPr>
        <p:txBody>
          <a:bodyPr>
            <a:noAutofit/>
          </a:bodyPr>
          <a:lstStyle/>
          <a:p>
            <a:pPr marL="596646" indent="-514350">
              <a:buAutoNum type="arabicPeriod"/>
            </a:pPr>
            <a:r>
              <a:rPr lang="ru-RU" dirty="0" smtClean="0">
                <a:latin typeface="+mj-lt"/>
                <a:cs typeface="Times New Roman" pitchFamily="18" charset="0"/>
              </a:rPr>
              <a:t>Управление электронными документами.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+mj-lt"/>
                <a:cs typeface="Times New Roman" pitchFamily="18" charset="0"/>
              </a:rPr>
              <a:t>Управление деловыми процессами.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3. Управление договорами.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4. Управление совещаниями.</a:t>
            </a:r>
            <a:endParaRPr lang="ru-RU" u="sng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5. Канцелярия.</a:t>
            </a:r>
          </a:p>
          <a:p>
            <a:pPr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6. Управление взаимодействием с клиентами.</a:t>
            </a:r>
            <a:endParaRPr lang="ru-RU" dirty="0">
              <a:latin typeface="+mj-lt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498080" cy="70609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Лицензии и стоимость СЭД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2357234"/>
              </p:ext>
            </p:extLst>
          </p:nvPr>
        </p:nvGraphicFramePr>
        <p:xfrm>
          <a:off x="500034" y="1357298"/>
          <a:ext cx="8176420" cy="48117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2918"/>
                <a:gridCol w="1897834"/>
                <a:gridCol w="1897834"/>
                <a:gridCol w="1897834"/>
              </a:tblGrid>
              <a:tr h="274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Directum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7744" marR="27744" marT="27744" marB="27744"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7744" marR="27744" marT="27744" marB="27744"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27744" marR="27744" marT="27744" marB="27744" anchor="ctr"/>
                </a:tc>
              </a:tr>
              <a:tr h="27414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Описание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Lite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Enterprise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</a:tr>
              <a:tr h="637050">
                <a:tc>
                  <a:txBody>
                    <a:bodyPr/>
                    <a:lstStyle/>
                    <a:p>
                      <a:r>
                        <a:rPr lang="ru-RU" sz="1400" dirty="0"/>
                        <a:t>Базовая серверная лицензия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8 900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16 800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29 600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</a:tr>
              <a:tr h="637050">
                <a:tc>
                  <a:txBody>
                    <a:bodyPr/>
                    <a:lstStyle/>
                    <a:p>
                      <a:r>
                        <a:rPr lang="ru-RU" sz="1400" dirty="0"/>
                        <a:t>Базовая клиентская лицензия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1 800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6 800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11 700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</a:tr>
              <a:tr h="637050">
                <a:tc>
                  <a:txBody>
                    <a:bodyPr/>
                    <a:lstStyle/>
                    <a:p>
                      <a:r>
                        <a:rPr lang="ru-RU" sz="1400" dirty="0"/>
                        <a:t>Пакет 20 базовых клиентских лицензий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34 200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129 200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222 300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</a:tr>
              <a:tr h="637050">
                <a:tc>
                  <a:txBody>
                    <a:bodyPr/>
                    <a:lstStyle/>
                    <a:p>
                      <a:r>
                        <a:rPr lang="ru-RU" sz="1400" dirty="0"/>
                        <a:t>Пакет 50 базовых клиентских лицензий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81 100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306 000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526 500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</a:tr>
              <a:tr h="832459">
                <a:tc>
                  <a:txBody>
                    <a:bodyPr/>
                    <a:lstStyle/>
                    <a:p>
                      <a:r>
                        <a:rPr lang="ru-RU" sz="1400" dirty="0"/>
                        <a:t>Пакет 100 базовых клиентских лицензий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544 000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936 000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</a:tr>
              <a:tr h="832459">
                <a:tc>
                  <a:txBody>
                    <a:bodyPr/>
                    <a:lstStyle/>
                    <a:p>
                      <a:r>
                        <a:rPr lang="ru-RU" sz="1400" dirty="0"/>
                        <a:t>Пакет 200 базовых клиентских лицензий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1 755 000</a:t>
                      </a:r>
                      <a:endParaRPr lang="ru-RU" sz="1400" b="0" i="0" dirty="0">
                        <a:solidFill>
                          <a:srgbClr val="3333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744" marR="27744" marT="27744" marB="27744" anchor="ctr"/>
                </a:tc>
              </a:tr>
            </a:tbl>
          </a:graphicData>
        </a:graphic>
      </p:graphicFrame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лево 6">
            <a:hlinkClick r:id="rId4" action="ppaction://hlinksldjump"/>
          </p:cNvPr>
          <p:cNvSpPr/>
          <p:nvPr/>
        </p:nvSpPr>
        <p:spPr>
          <a:xfrm>
            <a:off x="683568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49808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Разработчик СЭД «</a:t>
            </a:r>
            <a:r>
              <a:rPr lang="en-US" sz="3600" b="1" dirty="0" err="1" smtClean="0"/>
              <a:t>Directum</a:t>
            </a:r>
            <a:r>
              <a:rPr lang="ru-RU" sz="3600" b="1" dirty="0" smtClean="0"/>
              <a:t>»</a:t>
            </a:r>
            <a:endParaRPr lang="ru-RU" sz="3600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357298"/>
            <a:ext cx="8286808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Компания «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Directum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» предоставляет полный спектр услуг для успешного перехода организаций на электронный документооборот – от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бизнес-консалтинга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, внедрения и сопровождения системы до обучения персонала и организационно-методической поддержки.</a:t>
            </a:r>
            <a:endParaRPr lang="ru-RU" b="1" i="1" dirty="0">
              <a:latin typeface="+mj-lt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285852" y="5000636"/>
            <a:ext cx="6786610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Сайт разработчика: </a:t>
            </a:r>
            <a:r>
              <a:rPr lang="en-US" dirty="0" smtClean="0"/>
              <a:t>http://</a:t>
            </a:r>
            <a:r>
              <a:rPr lang="en-US" dirty="0" smtClean="0"/>
              <a:t>www.directum.ru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50106"/>
          </a:xfrm>
        </p:spPr>
        <p:txBody>
          <a:bodyPr>
            <a:normAutofit/>
          </a:bodyPr>
          <a:lstStyle/>
          <a:p>
            <a:r>
              <a:rPr lang="ru-RU" sz="3600" b="1" dirty="0" err="1" smtClean="0"/>
              <a:t>Скрин</a:t>
            </a:r>
            <a:r>
              <a:rPr lang="ru-RU" sz="3600" b="1" dirty="0" smtClean="0"/>
              <a:t> СЭД «</a:t>
            </a:r>
            <a:r>
              <a:rPr lang="en-US" sz="3600" b="1" dirty="0" err="1" smtClean="0"/>
              <a:t>Directum</a:t>
            </a:r>
            <a:r>
              <a:rPr lang="ru-RU" sz="3600" b="1" dirty="0" smtClean="0"/>
              <a:t>» </a:t>
            </a:r>
            <a:endParaRPr lang="ru-RU" sz="3600" dirty="0"/>
          </a:p>
        </p:txBody>
      </p:sp>
      <p:pic>
        <p:nvPicPr>
          <p:cNvPr id="32770" name="Picture 2" descr="http://www.directum.ru/images/demo10.jpg"/>
          <p:cNvPicPr>
            <a:picLocks noChangeAspect="1" noChangeArrowheads="1"/>
          </p:cNvPicPr>
          <p:nvPr/>
        </p:nvPicPr>
        <p:blipFill>
          <a:blip r:embed="rId2" cstate="print"/>
          <a:srcRect l="10237" t="7000" r="10226" b="6201"/>
          <a:stretch>
            <a:fillRect/>
          </a:stretch>
        </p:blipFill>
        <p:spPr bwMode="auto">
          <a:xfrm>
            <a:off x="1259632" y="1556792"/>
            <a:ext cx="7272808" cy="4464496"/>
          </a:xfrm>
          <a:prstGeom prst="rect">
            <a:avLst/>
          </a:prstGeom>
          <a:noFill/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4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498080" cy="90872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Назначение «</a:t>
            </a:r>
            <a:r>
              <a:rPr lang="ru-RU" sz="3600" b="1" dirty="0" err="1" smtClean="0"/>
              <a:t>Docsvision</a:t>
            </a:r>
            <a:r>
              <a:rPr lang="ru-RU" sz="3600" b="1" dirty="0" smtClean="0"/>
              <a:t>»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1428736"/>
            <a:ext cx="8072494" cy="2232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i="1" dirty="0" smtClean="0">
              <a:solidFill>
                <a:schemeClr val="tx1"/>
              </a:solidFill>
            </a:endParaRPr>
          </a:p>
          <a:p>
            <a:pPr algn="ctr"/>
            <a:r>
              <a:rPr lang="ru-RU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Система </a:t>
            </a:r>
            <a:r>
              <a:rPr lang="ru-RU" sz="25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Docsvision</a:t>
            </a:r>
            <a:r>
              <a:rPr lang="ru-RU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   — программный продукт, предназначенный для создания автоматизированных корпоративных решений по управлению документами и бизнес-процессами. </a:t>
            </a:r>
          </a:p>
          <a:p>
            <a:pPr indent="0" algn="ctr">
              <a:buNone/>
            </a:pPr>
            <a:endParaRPr lang="ru-RU" sz="2500" i="1" dirty="0">
              <a:solidFill>
                <a:schemeClr val="tx1"/>
              </a:solidFill>
            </a:endParaRPr>
          </a:p>
        </p:txBody>
      </p:sp>
      <p:sp>
        <p:nvSpPr>
          <p:cNvPr id="9" name="Управляющая кнопка: домой 8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57158" y="4214818"/>
            <a:ext cx="8424935" cy="1627924"/>
            <a:chOff x="539553" y="3385252"/>
            <a:chExt cx="8424935" cy="1627924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539553" y="3429000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286429" y="4177340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4518677" y="4221088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6732241" y="4151390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2771801" y="3429000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985365" y="3387804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217612" y="3385252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576" y="3933056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Функции СЭД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61163" y="3897922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Разработчик СЭД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3023" y="3742442"/>
              <a:ext cx="1368152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Лицензии стоимость СЭД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6974" y="3897921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Скрин СЭД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498080" cy="90872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Функции СЭД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262573" cy="4572032"/>
          </a:xfrm>
        </p:spPr>
        <p:txBody>
          <a:bodyPr>
            <a:noAutofit/>
          </a:bodyPr>
          <a:lstStyle/>
          <a:p>
            <a:pPr marL="539496" indent="-457200" algn="just" fontAlgn="base"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1.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Создание электронного архива, с поддержкой атрибутивного и полнотекстового поиска.</a:t>
            </a:r>
          </a:p>
          <a:p>
            <a:pPr algn="just" fontAlgn="base"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2. Автоматизация потокового ввода бумажных документов и распознавания текстов.</a:t>
            </a:r>
          </a:p>
          <a:p>
            <a:pPr algn="just" fontAlgn="base"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3. Автоматизация канцелярии.</a:t>
            </a:r>
          </a:p>
          <a:p>
            <a:pPr algn="just" fontAlgn="base"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4. Автоматизация процессов согласования и утверждения документов.</a:t>
            </a:r>
          </a:p>
          <a:p>
            <a:pPr algn="just" fontAlgn="base"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5. Контроль исполнения документов и заданий.</a:t>
            </a:r>
          </a:p>
          <a:p>
            <a:pPr algn="just" fontAlgn="base"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6. Управление процессами обработки документов, маршрутизация и доставка документов на рабочие места пользователей.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316416" y="6078548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448471" y="6150556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498080" cy="63408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Разработчик  «</a:t>
            </a:r>
            <a:r>
              <a:rPr lang="ru-RU" sz="3600" b="1" dirty="0" err="1" smtClean="0"/>
              <a:t>Docsvision</a:t>
            </a:r>
            <a:r>
              <a:rPr lang="ru-RU" sz="3600" b="1" dirty="0" smtClean="0"/>
              <a:t>»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85926"/>
            <a:ext cx="8104414" cy="3227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Компания «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Docsvision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» исторически образовалась на базе подразделения компании 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Digital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Design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 Все продажи и внедрения системы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DocsVision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осуществляются только независимыми предприятиями — сертифицированными партнерами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DocsVision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algn="ctr"/>
            <a:endParaRPr lang="ru-RU" dirty="0">
              <a:latin typeface="+mj-lt"/>
            </a:endParaRP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285852" y="5214950"/>
            <a:ext cx="6786610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Сайт разработчика:</a:t>
            </a:r>
            <a:r>
              <a:rPr kumimoji="0" 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www.docsvision.com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98080" cy="7780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Лицензии и стоимость СЭД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79496"/>
              </p:ext>
            </p:extLst>
          </p:nvPr>
        </p:nvGraphicFramePr>
        <p:xfrm>
          <a:off x="785785" y="1586863"/>
          <a:ext cx="7890670" cy="44070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3140"/>
                <a:gridCol w="2409718"/>
                <a:gridCol w="1668906"/>
                <a:gridCol w="1668906"/>
              </a:tblGrid>
              <a:tr h="618001">
                <a:tc gridSpan="4">
                  <a:txBody>
                    <a:bodyPr/>
                    <a:lstStyle/>
                    <a:p>
                      <a:pPr algn="ctr"/>
                      <a:r>
                        <a:rPr lang="ru-RU" sz="2000" dirty="0" err="1" smtClean="0"/>
                        <a:t>Docsvision</a:t>
                      </a:r>
                      <a:endParaRPr lang="ru-RU" sz="20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Базовая</a:t>
                      </a:r>
                      <a:r>
                        <a:rPr lang="ru-RU" baseline="30000" dirty="0"/>
                        <a:t> 3)</a:t>
                      </a: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>(до 25 пользователей)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Расширенная</a:t>
                      </a:r>
                      <a:br>
                        <a:rPr lang="ru-RU" dirty="0"/>
                      </a:br>
                      <a:r>
                        <a:rPr lang="ru-RU" dirty="0"/>
                        <a:t>(до 100 пользователей)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Корпоративная</a:t>
                      </a:r>
                      <a:br>
                        <a:rPr lang="ru-RU" dirty="0"/>
                      </a:br>
                      <a:r>
                        <a:rPr lang="ru-RU" dirty="0"/>
                        <a:t>(до 50 000 пользователей)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387033">
                <a:tc>
                  <a:txBody>
                    <a:bodyPr/>
                    <a:lstStyle/>
                    <a:p>
                      <a:r>
                        <a:rPr lang="ru-RU"/>
                        <a:t>10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25 300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запросу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387033">
                <a:tc>
                  <a:txBody>
                    <a:bodyPr/>
                    <a:lstStyle/>
                    <a:p>
                      <a:r>
                        <a:rPr lang="ru-RU"/>
                        <a:t>25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45 000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167 200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запросу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387033">
                <a:tc>
                  <a:txBody>
                    <a:bodyPr/>
                    <a:lstStyle/>
                    <a:p>
                      <a:r>
                        <a:rPr lang="ru-RU"/>
                        <a:t>50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75 000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321 200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запросу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387033">
                <a:tc>
                  <a:txBody>
                    <a:bodyPr/>
                    <a:lstStyle/>
                    <a:p>
                      <a:r>
                        <a:rPr lang="ru-RU"/>
                        <a:t>75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475 200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запросу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387033">
                <a:tc>
                  <a:txBody>
                    <a:bodyPr/>
                    <a:lstStyle/>
                    <a:p>
                      <a:r>
                        <a:rPr lang="ru-RU"/>
                        <a:t>100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629 200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запросу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387033">
                <a:tc>
                  <a:txBody>
                    <a:bodyPr/>
                    <a:lstStyle/>
                    <a:p>
                      <a:r>
                        <a:rPr lang="ru-RU"/>
                        <a:t>Свыше 100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  <a:endParaRPr lang="ru-RU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запросу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320" y="188640"/>
            <a:ext cx="7498080" cy="850106"/>
          </a:xfrm>
        </p:spPr>
        <p:txBody>
          <a:bodyPr>
            <a:normAutofit/>
          </a:bodyPr>
          <a:lstStyle/>
          <a:p>
            <a:r>
              <a:rPr lang="ru-RU" sz="3600" b="1" dirty="0" err="1" smtClean="0"/>
              <a:t>Скрин</a:t>
            </a:r>
            <a:r>
              <a:rPr lang="ru-RU" sz="3600" b="1" dirty="0" smtClean="0"/>
              <a:t> СЭД «</a:t>
            </a:r>
            <a:r>
              <a:rPr lang="ru-RU" sz="3600" b="1" dirty="0" err="1" smtClean="0"/>
              <a:t>Docsvision</a:t>
            </a:r>
            <a:r>
              <a:rPr lang="ru-RU" sz="3600" b="1" dirty="0" smtClean="0"/>
              <a:t>» </a:t>
            </a:r>
            <a:endParaRPr lang="ru-RU" sz="3600" dirty="0"/>
          </a:p>
        </p:txBody>
      </p:sp>
      <p:pic>
        <p:nvPicPr>
          <p:cNvPr id="31746" name="Picture 2" descr="Электронный документооборот Docsvision - Скриншот Навигатор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357298"/>
            <a:ext cx="7344816" cy="4802175"/>
          </a:xfrm>
          <a:prstGeom prst="rect">
            <a:avLst/>
          </a:prstGeom>
          <a:noFill/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316416" y="6066561"/>
            <a:ext cx="648072" cy="672143"/>
          </a:xfrm>
          <a:prstGeom prst="actionButtonHom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4" action="ppaction://hlinksldjump"/>
          </p:cNvPr>
          <p:cNvSpPr/>
          <p:nvPr/>
        </p:nvSpPr>
        <p:spPr>
          <a:xfrm>
            <a:off x="1071538" y="6215082"/>
            <a:ext cx="864096" cy="43204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858312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Назначение «БОСС-Референт»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1412776"/>
            <a:ext cx="767578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Система БОСС-Референт разработана для автоматизации управленческого документооборота и делопроизводства</a:t>
            </a:r>
          </a:p>
        </p:txBody>
      </p:sp>
      <p:sp>
        <p:nvSpPr>
          <p:cNvPr id="14" name="Управляющая кнопка: домой 13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428596" y="3500438"/>
            <a:ext cx="8424935" cy="1627924"/>
            <a:chOff x="539553" y="3385252"/>
            <a:chExt cx="8424935" cy="1627924"/>
          </a:xfrm>
          <a:solidFill>
            <a:schemeClr val="bg1">
              <a:lumMod val="85000"/>
            </a:schemeClr>
          </a:solidFill>
        </p:grpSpPr>
        <p:sp>
          <p:nvSpPr>
            <p:cNvPr id="4" name="Овал 3"/>
            <p:cNvSpPr/>
            <p:nvPr/>
          </p:nvSpPr>
          <p:spPr>
            <a:xfrm>
              <a:off x="539553" y="3429000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2286429" y="4177340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4518677" y="4221088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6732241" y="4151390"/>
              <a:ext cx="485371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2771801" y="3429000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985365" y="3387804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217612" y="3385252"/>
              <a:ext cx="1746876" cy="1584176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576" y="3933056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Функции СЭД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61163" y="3897922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/>
                <a:t>Разработ-чик</a:t>
              </a:r>
              <a:r>
                <a:rPr lang="ru-RU" dirty="0" smtClean="0"/>
                <a:t> СЭД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83023" y="3742442"/>
              <a:ext cx="1428760" cy="9286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Лицензии, стоимость СЭД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06974" y="3897921"/>
              <a:ext cx="13681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Скрин СЭД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739022" cy="924475"/>
          </a:xfrm>
        </p:spPr>
        <p:txBody>
          <a:bodyPr/>
          <a:lstStyle/>
          <a:p>
            <a:r>
              <a:rPr lang="ru-RU" sz="3600" b="1" dirty="0" smtClean="0"/>
              <a:t>Критерии выбора СЭД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10" y="1571612"/>
            <a:ext cx="7858180" cy="471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При </a:t>
            </a:r>
            <a:r>
              <a:rPr lang="ru-RU" sz="2000" dirty="0"/>
              <a:t>выборе СЭД потребителям приходится искать компромиссное решение, </a:t>
            </a:r>
            <a:r>
              <a:rPr lang="ru-RU" sz="2000" dirty="0" smtClean="0"/>
              <a:t>удовлетворяющее </a:t>
            </a:r>
            <a:r>
              <a:rPr lang="ru-RU" sz="2000" dirty="0"/>
              <a:t>следующим критериям:</a:t>
            </a:r>
          </a:p>
          <a:p>
            <a:pPr lvl="1"/>
            <a:r>
              <a:rPr lang="ru-RU" sz="2000" dirty="0"/>
              <a:t>обеспечение требуемой функциональности с возможностью дальнейшей расширяемости системы;</a:t>
            </a:r>
          </a:p>
          <a:p>
            <a:pPr lvl="1"/>
            <a:r>
              <a:rPr lang="ru-RU" sz="2000" dirty="0"/>
              <a:t>минимальная совокупная стоимость владения и быстрая окупаемость системы;</a:t>
            </a:r>
          </a:p>
          <a:p>
            <a:pPr lvl="1"/>
            <a:r>
              <a:rPr lang="ru-RU" sz="2000" dirty="0"/>
              <a:t>достаточный уровень технической поддержки;</a:t>
            </a:r>
          </a:p>
          <a:p>
            <a:pPr lvl="1"/>
            <a:r>
              <a:rPr lang="ru-RU" sz="2000" dirty="0"/>
              <a:t>зарекомендовавший себя производитель с реальными внедрениями;</a:t>
            </a:r>
          </a:p>
          <a:p>
            <a:pPr lvl="1"/>
            <a:r>
              <a:rPr lang="ru-RU" sz="2000" dirty="0"/>
              <a:t>учет отечественной законодательной базы;</a:t>
            </a:r>
          </a:p>
          <a:p>
            <a:pPr lvl="1"/>
            <a:r>
              <a:rPr lang="ru-RU" sz="2000" dirty="0"/>
              <a:t>субъективные предпочтения заказчика.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451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Обеспечение функциональности СЭД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94336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Полная </a:t>
            </a:r>
            <a:r>
              <a:rPr lang="ru-RU" sz="2400" dirty="0"/>
              <a:t>функциональность современных СЭД может заинтересовать только крупных корпоративных клиентов или государственные органы и </a:t>
            </a:r>
            <a:r>
              <a:rPr lang="ru-RU" sz="2400" dirty="0" smtClean="0"/>
              <a:t>мало востребована </a:t>
            </a:r>
            <a:r>
              <a:rPr lang="ru-RU" sz="2400" dirty="0"/>
              <a:t>клиентами от малого и среднего бизнеса.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Поэтому поставщики предлагают </a:t>
            </a:r>
            <a:r>
              <a:rPr lang="ru-RU" sz="2400" dirty="0"/>
              <a:t>модульный принцип лицензирования системы.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Вы </a:t>
            </a:r>
            <a:r>
              <a:rPr lang="ru-RU" sz="2400" dirty="0"/>
              <a:t>выбираете модули, которые предназначены для решения только Ваших </a:t>
            </a:r>
            <a:r>
              <a:rPr lang="ru-RU" sz="2400" dirty="0" smtClean="0"/>
              <a:t>задач.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640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125113" cy="924475"/>
          </a:xfrm>
        </p:spPr>
        <p:txBody>
          <a:bodyPr/>
          <a:lstStyle/>
          <a:p>
            <a:r>
              <a:rPr lang="ru-RU" sz="3600" b="1" dirty="0" smtClean="0"/>
              <a:t>Выводы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643051"/>
            <a:ext cx="8358246" cy="435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выбора </a:t>
            </a:r>
            <a:r>
              <a:rPr lang="ru-RU" sz="2400" dirty="0" smtClean="0"/>
              <a:t>и внедрения СЭД на предприятии рекомендуется:</a:t>
            </a:r>
            <a:endParaRPr lang="ru-RU" sz="2400" dirty="0"/>
          </a:p>
          <a:p>
            <a:pPr lvl="0">
              <a:buFont typeface="Wingdings" pitchFamily="2" charset="2"/>
              <a:buChar char="§"/>
            </a:pPr>
            <a:r>
              <a:rPr lang="ru-RU" sz="2400" dirty="0"/>
              <a:t>с</a:t>
            </a:r>
            <a:r>
              <a:rPr lang="ru-RU" sz="2400" dirty="0" smtClean="0"/>
              <a:t>делать </a:t>
            </a:r>
            <a:r>
              <a:rPr lang="ru-RU" sz="2400" dirty="0"/>
              <a:t>сравнительный анализ функциональности СЭД, наиболее полно соответствующим Вашим </a:t>
            </a:r>
            <a:r>
              <a:rPr lang="ru-RU" sz="2400" dirty="0" smtClean="0"/>
              <a:t>требованиям;</a:t>
            </a:r>
            <a:endParaRPr lang="ru-RU" sz="2400" dirty="0"/>
          </a:p>
          <a:p>
            <a:pPr lvl="0">
              <a:buFont typeface="Wingdings" pitchFamily="2" charset="2"/>
              <a:buChar char="§"/>
            </a:pPr>
            <a:r>
              <a:rPr lang="ru-RU" sz="2400" dirty="0"/>
              <a:t>о</a:t>
            </a:r>
            <a:r>
              <a:rPr lang="ru-RU" sz="2400" dirty="0" smtClean="0"/>
              <a:t>ценить </a:t>
            </a:r>
            <a:r>
              <a:rPr lang="ru-RU" sz="2400" dirty="0"/>
              <a:t>совокупную стоимость </a:t>
            </a:r>
            <a:r>
              <a:rPr lang="ru-RU" sz="2400" dirty="0" smtClean="0"/>
              <a:t>выбранных систем</a:t>
            </a:r>
            <a:r>
              <a:rPr lang="ru-RU" sz="2400" dirty="0"/>
              <a:t>, </a:t>
            </a:r>
            <a:r>
              <a:rPr lang="ru-RU" sz="2400" dirty="0" smtClean="0"/>
              <a:t>стоимость </a:t>
            </a:r>
            <a:r>
              <a:rPr lang="ru-RU" sz="2400" dirty="0"/>
              <a:t>ПО сторонних разработчиков, необходимого для работы </a:t>
            </a:r>
            <a:r>
              <a:rPr lang="ru-RU" sz="2400" dirty="0" smtClean="0"/>
              <a:t>СЭД;</a:t>
            </a:r>
            <a:endParaRPr lang="ru-RU" sz="2400" dirty="0"/>
          </a:p>
          <a:p>
            <a:pPr lvl="0">
              <a:buFont typeface="Wingdings" pitchFamily="2" charset="2"/>
              <a:buChar char="§"/>
            </a:pPr>
            <a:r>
              <a:rPr lang="ru-RU" sz="2400" dirty="0"/>
              <a:t>и</a:t>
            </a:r>
            <a:r>
              <a:rPr lang="ru-RU" sz="2400" dirty="0" smtClean="0"/>
              <a:t>зучить </a:t>
            </a:r>
            <a:r>
              <a:rPr lang="ru-RU" sz="2400" dirty="0"/>
              <a:t>схемы лицензирования, предлагаемые поставщиками </a:t>
            </a:r>
            <a:r>
              <a:rPr lang="ru-RU" sz="2400" dirty="0" smtClean="0"/>
              <a:t>СЭД;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880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785926"/>
            <a:ext cx="8429684" cy="385765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2400" dirty="0"/>
              <a:t>ознакомиться с комплексом услуг по оказанию </a:t>
            </a:r>
            <a:r>
              <a:rPr lang="ru-RU" sz="2400" dirty="0" err="1" smtClean="0"/>
              <a:t>техподдержки</a:t>
            </a:r>
            <a:r>
              <a:rPr lang="ru-RU" sz="2400" dirty="0"/>
              <a:t>, оценить самого поставщика СЭД по заявленным им внедрениям;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/>
              <a:t>установить </a:t>
            </a:r>
            <a:r>
              <a:rPr lang="ru-RU" sz="2400" dirty="0"/>
              <a:t>демо-версию системы, </a:t>
            </a:r>
            <a:r>
              <a:rPr lang="ru-RU" sz="2400" dirty="0" smtClean="0"/>
              <a:t>изучить </a:t>
            </a:r>
            <a:r>
              <a:rPr lang="ru-RU" sz="2400" dirty="0"/>
              <a:t>демонстрационные </a:t>
            </a:r>
            <a:r>
              <a:rPr lang="ru-RU" sz="2400" dirty="0" smtClean="0"/>
              <a:t>материалы поставщика </a:t>
            </a:r>
            <a:r>
              <a:rPr lang="ru-RU" sz="2400" dirty="0"/>
              <a:t>СЭД;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/>
              <a:t>выделить </a:t>
            </a:r>
            <a:r>
              <a:rPr lang="ru-RU" sz="2400" dirty="0"/>
              <a:t>функциональные возможности анализируемых </a:t>
            </a:r>
            <a:r>
              <a:rPr lang="ru-RU" sz="2400" dirty="0" smtClean="0"/>
              <a:t>систем, совместимость </a:t>
            </a:r>
            <a:r>
              <a:rPr lang="ru-RU" sz="2400" dirty="0"/>
              <a:t>с установленным ПО, </a:t>
            </a:r>
            <a:r>
              <a:rPr lang="ru-RU" sz="2400" dirty="0" smtClean="0"/>
              <a:t>удобством </a:t>
            </a:r>
            <a:r>
              <a:rPr lang="ru-RU" sz="2400" dirty="0"/>
              <a:t>работы </a:t>
            </a:r>
            <a:r>
              <a:rPr lang="ru-RU" sz="2400" dirty="0" smtClean="0"/>
              <a:t>сотрудников.</a:t>
            </a:r>
            <a:endParaRPr lang="ru-RU" sz="2400" dirty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125113" cy="924475"/>
          </a:xfrm>
        </p:spPr>
        <p:txBody>
          <a:bodyPr/>
          <a:lstStyle/>
          <a:p>
            <a:r>
              <a:rPr lang="ru-RU" sz="3600" b="1" dirty="0" smtClean="0"/>
              <a:t>Выводы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14137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Рынок СЭД в России</a:t>
            </a:r>
          </a:p>
        </p:txBody>
      </p:sp>
      <p:pic>
        <p:nvPicPr>
          <p:cNvPr id="1026" name="Picture 2" descr="Файл:ECM TA din mark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15172" cy="4361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5929330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 данным </a:t>
            </a:r>
            <a:r>
              <a:rPr lang="en-US" dirty="0" smtClean="0"/>
              <a:t> </a:t>
            </a:r>
            <a:r>
              <a:rPr lang="ru-RU" dirty="0" smtClean="0"/>
              <a:t>портала </a:t>
            </a:r>
            <a:r>
              <a:rPr lang="en-US" dirty="0" err="1" smtClean="0"/>
              <a:t>Tadviser</a:t>
            </a:r>
            <a:r>
              <a:rPr lang="ru-RU" dirty="0" smtClean="0"/>
              <a:t> в 2015 г. российский рынок СЭД продолжил рост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14488"/>
            <a:ext cx="7786742" cy="201612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effectLst/>
                <a:cs typeface="Times New Roman" pitchFamily="18" charset="0"/>
              </a:rPr>
              <a:t>Обзор систем электронного документооборота</a:t>
            </a:r>
            <a:endParaRPr lang="ru-RU" dirty="0">
              <a:solidFill>
                <a:schemeClr val="bg1">
                  <a:lumMod val="50000"/>
                </a:schemeClr>
              </a:solidFill>
              <a:effectLst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7500990" cy="769937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  <a:t>Кировское областное государственное профессиональное </a:t>
            </a:r>
            <a:b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  <a:t>образовательное бюджетное учреждение </a:t>
            </a:r>
            <a:b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lang="ru-RU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  <a:t>«Кировский педагогический колледж»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5072074"/>
            <a:ext cx="59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Verdana" pitchFamily="34" charset="0"/>
              </a:rPr>
              <a:t>Кировская обл., г. Киров, ул. Свободы, д. 124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email:</a:t>
            </a:r>
            <a:r>
              <a:rPr lang="en-US" dirty="0" smtClean="0">
                <a:latin typeface="Verdana" pitchFamily="34" charset="0"/>
                <a:hlinkClick r:id="rId2"/>
              </a:rPr>
              <a:t> kpedk@mail.ru</a:t>
            </a:r>
            <a:endParaRPr lang="en-US" dirty="0" smtClean="0"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http://kp-kollege.ru</a:t>
            </a:r>
            <a:endParaRPr lang="ru-RU" dirty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6286520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Verdana" pitchFamily="34" charset="0"/>
                <a:cs typeface="Tahoma" pitchFamily="34" charset="0"/>
              </a:rPr>
              <a:t>2016</a:t>
            </a:r>
            <a:endParaRPr lang="ru-RU" sz="1600" dirty="0">
              <a:latin typeface="Verdan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286256"/>
            <a:ext cx="7929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Verdana" pitchFamily="34" charset="0"/>
                <a:cs typeface="Times New Roman" pitchFamily="18" charset="0"/>
              </a:rPr>
              <a:t>В.А. </a:t>
            </a:r>
            <a:r>
              <a:rPr lang="ru-RU" sz="1600" dirty="0" err="1" smtClean="0">
                <a:latin typeface="Verdana" pitchFamily="34" charset="0"/>
                <a:cs typeface="Times New Roman" pitchFamily="18" charset="0"/>
              </a:rPr>
              <a:t>Ичетовкин</a:t>
            </a:r>
            <a:r>
              <a:rPr lang="ru-RU" sz="1600" dirty="0" smtClean="0">
                <a:latin typeface="Verdana" pitchFamily="34" charset="0"/>
                <a:cs typeface="Times New Roman" pitchFamily="18" charset="0"/>
              </a:rPr>
              <a:t>, группа А-3,</a:t>
            </a:r>
            <a:endParaRPr lang="ru-RU" sz="1600" dirty="0" smtClean="0">
              <a:latin typeface="Verdana" pitchFamily="34" charset="0"/>
              <a:cs typeface="Times New Roman" pitchFamily="18" charset="0"/>
            </a:endParaRPr>
          </a:p>
          <a:p>
            <a:r>
              <a:rPr lang="ru-RU" sz="1400" dirty="0" smtClean="0">
                <a:latin typeface="Verdana" pitchFamily="34" charset="0"/>
                <a:cs typeface="Times New Roman" pitchFamily="18" charset="0"/>
              </a:rPr>
              <a:t>специальность «Документационное обеспечение управления и архивоведение</a:t>
            </a:r>
            <a:r>
              <a:rPr lang="ru-RU" sz="1400" dirty="0" smtClean="0">
                <a:latin typeface="Verdana" pitchFamily="34" charset="0"/>
                <a:cs typeface="Times New Roman" pitchFamily="18" charset="0"/>
              </a:rPr>
              <a:t>»</a:t>
            </a:r>
            <a:endParaRPr lang="ru-RU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498080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Функции «Босс-Референт»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505092" cy="44291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1. </a:t>
            </a:r>
            <a:r>
              <a:rPr lang="ru-RU" sz="2800" dirty="0" smtClean="0">
                <a:cs typeface="Times New Roman" pitchFamily="18" charset="0"/>
              </a:rPr>
              <a:t>Документационное обеспечение принятия решений:</a:t>
            </a:r>
          </a:p>
          <a:p>
            <a:pPr lvl="1"/>
            <a:r>
              <a:rPr lang="ru-RU" dirty="0" smtClean="0">
                <a:cs typeface="Times New Roman" pitchFamily="18" charset="0"/>
              </a:rPr>
              <a:t>автоматизация утвержденных регламентов и управление их изменениями;</a:t>
            </a:r>
          </a:p>
          <a:p>
            <a:pPr lvl="1"/>
            <a:r>
              <a:rPr lang="ru-RU" dirty="0" smtClean="0">
                <a:cs typeface="Times New Roman" pitchFamily="18" charset="0"/>
              </a:rPr>
              <a:t>контроль прохождения документов согласно регламенту: даты, визы, версии и редакции документов;</a:t>
            </a:r>
          </a:p>
          <a:p>
            <a:pPr lvl="1"/>
            <a:r>
              <a:rPr lang="ru-RU" dirty="0" smtClean="0">
                <a:cs typeface="Times New Roman" pitchFamily="18" charset="0"/>
              </a:rPr>
              <a:t>работа с версиями и редакциями документов.</a:t>
            </a:r>
            <a:endParaRPr lang="ru-RU" dirty="0"/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539552" y="6165782"/>
            <a:ext cx="864096" cy="432048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498080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Функции «Босс-Референт»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505092" cy="450059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2</a:t>
            </a:r>
            <a:r>
              <a:rPr lang="ru-RU" sz="3400" dirty="0" smtClean="0">
                <a:cs typeface="Times New Roman" pitchFamily="18" charset="0"/>
              </a:rPr>
              <a:t>. Обработка входящих и исходящих документов:</a:t>
            </a:r>
          </a:p>
          <a:p>
            <a:pPr lvl="1"/>
            <a:r>
              <a:rPr lang="ru-RU" sz="3000" dirty="0" smtClean="0">
                <a:cs typeface="Times New Roman" pitchFamily="18" charset="0"/>
              </a:rPr>
              <a:t>регистрация корреспонденции, поступающей в различных видах. Связывание документов «по вопросу»;</a:t>
            </a:r>
          </a:p>
          <a:p>
            <a:pPr lvl="1"/>
            <a:r>
              <a:rPr lang="ru-RU" sz="3000" dirty="0" smtClean="0">
                <a:cs typeface="Times New Roman" pitchFamily="18" charset="0"/>
              </a:rPr>
              <a:t>наложение резолюций. Пересылка документов внутри организации по настраиваемым маршрутам;</a:t>
            </a:r>
          </a:p>
          <a:p>
            <a:pPr lvl="1"/>
            <a:r>
              <a:rPr lang="ru-RU" sz="3000" dirty="0" smtClean="0">
                <a:cs typeface="Times New Roman" pitchFamily="18" charset="0"/>
              </a:rPr>
              <a:t>обеспечение работы нескольких канцелярий;</a:t>
            </a:r>
          </a:p>
          <a:p>
            <a:pPr lvl="1"/>
            <a:r>
              <a:rPr lang="ru-RU" sz="3000" dirty="0" smtClean="0">
                <a:cs typeface="Times New Roman" pitchFamily="18" charset="0"/>
              </a:rPr>
              <a:t>быстрый доступ к документам, имеющим отношение к новым и ранее созданным поручениям;</a:t>
            </a:r>
          </a:p>
          <a:p>
            <a:pPr lvl="1"/>
            <a:r>
              <a:rPr lang="ru-RU" sz="3000" dirty="0" smtClean="0">
                <a:cs typeface="Times New Roman" pitchFamily="18" charset="0"/>
              </a:rPr>
              <a:t>мониторинг и статистика выполнения поручений и отработки документов.</a:t>
            </a:r>
            <a:endParaRPr lang="ru-RU" sz="3000" dirty="0"/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3" action="ppaction://hlinksldjump"/>
          </p:cNvPr>
          <p:cNvSpPr/>
          <p:nvPr/>
        </p:nvSpPr>
        <p:spPr>
          <a:xfrm>
            <a:off x="691952" y="6318182"/>
            <a:ext cx="864096" cy="432048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643966" cy="936104"/>
          </a:xfrm>
        </p:spPr>
        <p:txBody>
          <a:bodyPr>
            <a:noAutofit/>
          </a:bodyPr>
          <a:lstStyle/>
          <a:p>
            <a:pPr algn="ctr"/>
            <a:r>
              <a:rPr lang="ru-RU" sz="3400" b="1" dirty="0" smtClean="0"/>
              <a:t>Разработчик «БОСС-Референт»</a:t>
            </a:r>
            <a:endParaRPr lang="ru-RU" sz="3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571612"/>
            <a:ext cx="8358246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Компания «Логика бизнеса» (ранее «БОСС-Референт») – российская компания, занимающаяся разработкой систем управления корпоративной информацией: систем автоматизации делопроизводства и электронного документооборота, ECM-систем.</a:t>
            </a:r>
            <a:endParaRPr lang="ru-RU" sz="2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лево 6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СЭД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285852" y="5143512"/>
            <a:ext cx="6786610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Сайт разработчика: </a:t>
            </a:r>
            <a:r>
              <a:rPr lang="en-US" dirty="0" smtClean="0"/>
              <a:t>http://</a:t>
            </a:r>
            <a:r>
              <a:rPr lang="en-US" dirty="0" smtClean="0"/>
              <a:t>ecm.blogic20.ru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85728"/>
            <a:ext cx="7498080" cy="85010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Лицензии и стоимость СЭД</a:t>
            </a:r>
            <a:endParaRPr lang="ru-RU" sz="36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91172654"/>
              </p:ext>
            </p:extLst>
          </p:nvPr>
        </p:nvGraphicFramePr>
        <p:xfrm>
          <a:off x="714347" y="1500171"/>
          <a:ext cx="7929618" cy="442916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320262"/>
                <a:gridCol w="2304678"/>
                <a:gridCol w="2304678"/>
              </a:tblGrid>
              <a:tr h="457973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Логика бизнеса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79047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Лицензия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лицензий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Стоимость лицензии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7973">
                <a:tc rowSpan="3">
                  <a:txBody>
                    <a:bodyPr/>
                    <a:lstStyle/>
                    <a:p>
                      <a:r>
                        <a:rPr kumimoji="0" lang="ru-RU" kern="1200" dirty="0" smtClean="0"/>
                        <a:t>Лицензия «БОСС-Референт» (включает все модули, входящие в систему «БОСС-Референт»)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1-49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5900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797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50-199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9085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200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7973"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Лицензия</a:t>
                      </a:r>
                      <a:r>
                        <a:rPr lang="ru-RU" baseline="0" dirty="0" smtClean="0"/>
                        <a:t> «БОСС-Референт» (полный функционал)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1-49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797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50-199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797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200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5700</a:t>
                      </a:r>
                      <a:endParaRPr lang="ru-RU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3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СЭД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764704"/>
          </a:xfrm>
        </p:spPr>
        <p:txBody>
          <a:bodyPr>
            <a:noAutofit/>
          </a:bodyPr>
          <a:lstStyle/>
          <a:p>
            <a:r>
              <a:rPr lang="ru-RU" sz="3600" b="1" dirty="0" err="1" smtClean="0"/>
              <a:t>Скрин</a:t>
            </a:r>
            <a:r>
              <a:rPr lang="ru-RU" sz="3600" b="1" dirty="0" smtClean="0"/>
              <a:t> «Босс-Референт»</a:t>
            </a:r>
            <a:endParaRPr lang="ru-RU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http://rissoft.ru/upload/iblock/7ad/1.JPG"/>
          <p:cNvPicPr>
            <a:picLocks noChangeAspect="1" noChangeArrowheads="1"/>
          </p:cNvPicPr>
          <p:nvPr/>
        </p:nvPicPr>
        <p:blipFill>
          <a:blip r:embed="rId2" cstate="print"/>
          <a:srcRect t="5498" b="10654"/>
          <a:stretch>
            <a:fillRect/>
          </a:stretch>
        </p:blipFill>
        <p:spPr bwMode="auto">
          <a:xfrm>
            <a:off x="500034" y="1357298"/>
            <a:ext cx="8143932" cy="4786346"/>
          </a:xfrm>
          <a:prstGeom prst="rect">
            <a:avLst/>
          </a:prstGeom>
          <a:noFill/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>
            <a:hlinkClick r:id="rId4" action="ppaction://hlinksldjump"/>
          </p:cNvPr>
          <p:cNvSpPr/>
          <p:nvPr/>
        </p:nvSpPr>
        <p:spPr>
          <a:xfrm>
            <a:off x="1259632" y="6165304"/>
            <a:ext cx="864096" cy="432048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СЭД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498080" cy="83671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Назначение СЭД «Дело» 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1500174"/>
            <a:ext cx="8072494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r>
              <a:rPr lang="ru-RU" sz="2500" dirty="0" smtClean="0">
                <a:solidFill>
                  <a:schemeClr val="tx1"/>
                </a:solidFill>
              </a:rPr>
              <a:t>Программа «ДЕЛО» – комплексное промышленное решение, обеспечивающее автоматизацию процесса делопроизводства, ведение полностью электронного документооборота организации. 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14" name="Управляющая кнопка: домой 13">
            <a:hlinkClick r:id="rId3" action="ppaction://hlinksldjump" highlightClick="1"/>
          </p:cNvPr>
          <p:cNvSpPr/>
          <p:nvPr/>
        </p:nvSpPr>
        <p:spPr>
          <a:xfrm>
            <a:off x="8316416" y="6093296"/>
            <a:ext cx="648072" cy="576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0191" y="4042424"/>
            <a:ext cx="8424935" cy="1627924"/>
            <a:chOff x="539553" y="3385252"/>
            <a:chExt cx="8424935" cy="1627924"/>
          </a:xfrm>
          <a:solidFill>
            <a:schemeClr val="bg1">
              <a:lumMod val="85000"/>
            </a:schemeClr>
          </a:solidFill>
        </p:grpSpPr>
        <p:sp>
          <p:nvSpPr>
            <p:cNvPr id="12" name="Овал 11"/>
            <p:cNvSpPr/>
            <p:nvPr/>
          </p:nvSpPr>
          <p:spPr>
            <a:xfrm>
              <a:off x="539553" y="3429000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2286429" y="4177340"/>
              <a:ext cx="485371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4518677" y="4221088"/>
              <a:ext cx="485371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6732241" y="4151390"/>
              <a:ext cx="485371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Овал 17"/>
            <p:cNvSpPr/>
            <p:nvPr/>
          </p:nvSpPr>
          <p:spPr>
            <a:xfrm>
              <a:off x="2771801" y="3429000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4985365" y="3387804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217612" y="3385252"/>
              <a:ext cx="1746876" cy="158417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3933056"/>
              <a:ext cx="136815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Функции СЭД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1163" y="3897922"/>
              <a:ext cx="136815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Разработчик СЭД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8552" y="3771960"/>
              <a:ext cx="1440535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Лицензии, стоимость СЭД</a:t>
              </a:r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6974" y="3897921"/>
              <a:ext cx="136815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Скрин СЭД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rectum2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etaBookCyrLF-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etaBookCyrLF-Roman" pitchFamily="34" charset="0"/>
          </a:defRPr>
        </a:defPPr>
      </a:lstStyle>
    </a:lnDef>
  </a:objectDefaults>
  <a:extraClrSchemeLst>
    <a:extraClrScheme>
      <a:clrScheme name="1_directum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rectum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rectum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rectum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rectum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rectum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rectum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rectum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rectum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rectum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rectum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rectum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1250</Words>
  <Application>Microsoft Office PowerPoint</Application>
  <PresentationFormat>Экран (4:3)</PresentationFormat>
  <Paragraphs>307</Paragraphs>
  <Slides>35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1_directum2</vt:lpstr>
      <vt:lpstr>Обзор систем электронного документооборота</vt:lpstr>
      <vt:lpstr>Содержание</vt:lpstr>
      <vt:lpstr>Назначение «БОСС-Референт»</vt:lpstr>
      <vt:lpstr>Функции «Босс-Референт»</vt:lpstr>
      <vt:lpstr>Функции «Босс-Референт»</vt:lpstr>
      <vt:lpstr>Разработчик «БОСС-Референт»</vt:lpstr>
      <vt:lpstr>Лицензии и стоимость СЭД</vt:lpstr>
      <vt:lpstr>Скрин «Босс-Референт»</vt:lpstr>
      <vt:lpstr>Назначение СЭД «Дело» </vt:lpstr>
      <vt:lpstr>Функции «ДЕЛО»</vt:lpstr>
      <vt:lpstr>Функции «ДЕЛО»</vt:lpstr>
      <vt:lpstr>Разработчик СЭД «Дело»</vt:lpstr>
      <vt:lpstr>Лицензии и стоимость «Дело»</vt:lpstr>
      <vt:lpstr>Скрин СЭД «Дело» </vt:lpstr>
      <vt:lpstr>Назначение «E1 Евфрат»</vt:lpstr>
      <vt:lpstr>Функции «E1 Евфрат»</vt:lpstr>
      <vt:lpstr>Разработчик СЭД «E1 Евфрат»</vt:lpstr>
      <vt:lpstr>Лицензии и стоимость СЭД</vt:lpstr>
      <vt:lpstr>Скрин СЭД «Евфрат» </vt:lpstr>
      <vt:lpstr>Назначение «Directum»</vt:lpstr>
      <vt:lpstr>Функции «Directum»</vt:lpstr>
      <vt:lpstr>Лицензии и стоимость СЭД</vt:lpstr>
      <vt:lpstr>Разработчик СЭД «Directum»</vt:lpstr>
      <vt:lpstr>Скрин СЭД «Directum» </vt:lpstr>
      <vt:lpstr>Назначение «Docsvision»</vt:lpstr>
      <vt:lpstr>Функции СЭД</vt:lpstr>
      <vt:lpstr>Разработчик  «Docsvision»</vt:lpstr>
      <vt:lpstr>Лицензии и стоимость СЭД</vt:lpstr>
      <vt:lpstr>Скрин СЭД «Docsvision» </vt:lpstr>
      <vt:lpstr>Критерии выбора СЭД</vt:lpstr>
      <vt:lpstr>Обеспечение функциональности СЭД</vt:lpstr>
      <vt:lpstr>Выводы</vt:lpstr>
      <vt:lpstr>Выводы</vt:lpstr>
      <vt:lpstr>Рынок СЭД в России</vt:lpstr>
      <vt:lpstr>Обзор систем электронного документооборота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Кировское областное государственное образовательное бюджетное учреждение среднего профессионального образования «Кировский педагогический колледж»</dc:title>
  <dc:creator>Руслан</dc:creator>
  <cp:lastModifiedBy>1</cp:lastModifiedBy>
  <cp:revision>185</cp:revision>
  <dcterms:created xsi:type="dcterms:W3CDTF">2015-12-14T09:52:01Z</dcterms:created>
  <dcterms:modified xsi:type="dcterms:W3CDTF">2016-01-29T10:55:10Z</dcterms:modified>
</cp:coreProperties>
</file>