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64"/>
    <a:srgbClr val="EAEAEA"/>
    <a:srgbClr val="C0C0C0"/>
    <a:srgbClr val="0046D2"/>
    <a:srgbClr val="FF0000"/>
    <a:srgbClr val="698ED9"/>
    <a:srgbClr val="A7C4FF"/>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877" autoAdjust="0"/>
    <p:restoredTop sz="94660"/>
  </p:normalViewPr>
  <p:slideViewPr>
    <p:cSldViewPr snapToGrid="0">
      <p:cViewPr>
        <p:scale>
          <a:sx n="28" d="100"/>
          <a:sy n="28" d="100"/>
        </p:scale>
        <p:origin x="1256" y="-648"/>
      </p:cViewPr>
      <p:guideLst>
        <p:guide orient="horz" pos="4836"/>
        <p:guide orient="horz" pos="20196"/>
        <p:guide orient="horz" pos="2148"/>
        <p:guide pos="13824"/>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a:solidFill>
                  <a:schemeClr val="bg1"/>
                </a:solidFill>
              </a:rPr>
              <a:t>www.postersession.com</a:t>
            </a:r>
          </a:p>
        </p:txBody>
      </p:sp>
      <p:sp>
        <p:nvSpPr>
          <p:cNvPr id="4" name="TextBox 3">
            <a:extLst>
              <a:ext uri="{FF2B5EF4-FFF2-40B4-BE49-F238E27FC236}">
                <a16:creationId xmlns:a16="http://schemas.microsoft.com/office/drawing/2014/main" id="{4839A897-3608-4B3C-B0EF-8356550C6F0C}"/>
              </a:ext>
            </a:extLst>
          </p:cNvPr>
          <p:cNvSpPr txBox="1"/>
          <p:nvPr userDrawn="1"/>
        </p:nvSpPr>
        <p:spPr>
          <a:xfrm>
            <a:off x="-45027" y="32816720"/>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2842200" y="5941681"/>
            <a:ext cx="10363200" cy="2699704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1353800" y="5921353"/>
            <a:ext cx="10363200" cy="2699704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22078950" y="5921353"/>
            <a:ext cx="10363200" cy="26997045"/>
          </a:xfrm>
          <a:prstGeom prst="roundRect">
            <a:avLst>
              <a:gd name="adj" fmla="val 7000"/>
            </a:avLst>
          </a:prstGeom>
          <a:solidFill>
            <a:schemeClr val="bg1"/>
          </a:solidFill>
          <a:ln w="9525">
            <a:solidFill>
              <a:schemeClr val="tx1"/>
            </a:solidFill>
            <a:round/>
            <a:headEnd/>
            <a:tailEnd/>
          </a:ln>
          <a:effectLst/>
        </p:spPr>
        <p:txBody>
          <a:bodyPr wrap="none" anchor="ctr"/>
          <a:lstStyle/>
          <a:p>
            <a:pPr algn="just" defTabSz="4389438">
              <a:spcBef>
                <a:spcPct val="50000"/>
              </a:spcBef>
            </a:pPr>
            <a:endParaRPr lang="en-US" sz="8800" b="1" dirty="0">
              <a:latin typeface="Times New Roman" panose="02020603050405020304" pitchFamily="18" charset="0"/>
              <a:cs typeface="Times New Roman" panose="02020603050405020304" pitchFamily="18" charset="0"/>
            </a:endParaRPr>
          </a:p>
        </p:txBody>
      </p:sp>
      <p:sp>
        <p:nvSpPr>
          <p:cNvPr id="23" name="AutoShape 4"/>
          <p:cNvSpPr>
            <a:spLocks noChangeArrowheads="1"/>
          </p:cNvSpPr>
          <p:nvPr/>
        </p:nvSpPr>
        <p:spPr bwMode="auto">
          <a:xfrm>
            <a:off x="572430" y="5921354"/>
            <a:ext cx="10363200" cy="26997046"/>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819150" y="7492220"/>
            <a:ext cx="9779000" cy="19322213"/>
          </a:xfrm>
          <a:prstGeom prst="rect">
            <a:avLst/>
          </a:prstGeom>
          <a:noFill/>
          <a:ln w="9525">
            <a:noFill/>
            <a:miter lim="800000"/>
            <a:headEnd/>
            <a:tailEnd/>
          </a:ln>
          <a:effectLst/>
        </p:spPr>
        <p:txBody>
          <a:bodyPr>
            <a:spAutoFit/>
          </a:bodyPr>
          <a:lstStyle/>
          <a:p>
            <a:pPr algn="just" defTabSz="4389438" eaLnBrk="0" hangingPunct="0">
              <a:lnSpc>
                <a:spcPct val="95000"/>
              </a:lnSpc>
            </a:pPr>
            <a:r>
              <a:rPr lang="en-US" sz="3200" dirty="0">
                <a:latin typeface="Times New Roman" pitchFamily="18" charset="0"/>
              </a:rPr>
              <a:t>Predicting stock returns using Deep Neural Network (DNN) and Supervised Learning models is in high demand nowadays because it has the potential to provide more accurate and reliable information. In this project, long short-term memory (LSTM) neural network, convolutional neural network (CNN), Random Forest (RF) and Linear Regression (LR) models are employed to predict returns of stocks listed in S&amp;P 500. Then, mean-variance optimization model is applied to calculate optimal weights of stocks in a predication-based portfolio.</a:t>
            </a:r>
          </a:p>
          <a:p>
            <a:pPr algn="just" defTabSz="4389438" eaLnBrk="0" hangingPunct="0">
              <a:lnSpc>
                <a:spcPct val="95000"/>
              </a:lnSpc>
            </a:pPr>
            <a:endParaRPr lang="en-US" sz="4000" dirty="0">
              <a:latin typeface="Times New Roman" pitchFamily="18" charset="0"/>
            </a:endParaRPr>
          </a:p>
          <a:p>
            <a:pPr algn="just" defTabSz="4389438" eaLnBrk="0" hangingPunct="0">
              <a:lnSpc>
                <a:spcPct val="95000"/>
              </a:lnSpc>
            </a:pPr>
            <a:r>
              <a:rPr lang="en-US" sz="4800" b="1" i="0" u="none" strike="noStrike" dirty="0">
                <a:solidFill>
                  <a:srgbClr val="000000"/>
                </a:solidFill>
                <a:effectLst/>
                <a:latin typeface="+mj-lt"/>
              </a:rPr>
              <a:t>Research Questions</a:t>
            </a:r>
          </a:p>
          <a:p>
            <a:pPr algn="just" rtl="0">
              <a:spcBef>
                <a:spcPts val="0"/>
              </a:spcBef>
              <a:spcAft>
                <a:spcPts val="1200"/>
              </a:spcAft>
            </a:pPr>
            <a:r>
              <a:rPr lang="en-US" sz="3200" b="0" i="0" u="none" strike="noStrike" dirty="0">
                <a:effectLst/>
                <a:latin typeface="Times New Roman" panose="02020603050405020304" pitchFamily="18" charset="0"/>
                <a:cs typeface="Times New Roman" panose="02020603050405020304" pitchFamily="18" charset="0"/>
              </a:rPr>
              <a:t>Which forecasting model performs the best in predicting the returns of stocks? </a:t>
            </a:r>
            <a:endParaRPr lang="en-US" sz="3200" b="0" dirty="0">
              <a:effectLst/>
              <a:latin typeface="Times New Roman" panose="02020603050405020304" pitchFamily="18" charset="0"/>
              <a:cs typeface="Times New Roman" panose="02020603050405020304" pitchFamily="18" charset="0"/>
            </a:endParaRPr>
          </a:p>
          <a:p>
            <a:pPr algn="just" rtl="0">
              <a:spcBef>
                <a:spcPts val="0"/>
              </a:spcBef>
              <a:spcAft>
                <a:spcPts val="1200"/>
              </a:spcAft>
            </a:pPr>
            <a:r>
              <a:rPr lang="en-US" sz="3200" b="0" i="0" u="none" strike="noStrike" dirty="0">
                <a:effectLst/>
                <a:latin typeface="Times New Roman" panose="02020603050405020304" pitchFamily="18" charset="0"/>
                <a:cs typeface="Times New Roman" panose="02020603050405020304" pitchFamily="18" charset="0"/>
              </a:rPr>
              <a:t>How can optimization technique be used to determine the optimal allocation of assets in a portfolio for maximum return and minimal risk? </a:t>
            </a:r>
            <a:endParaRPr lang="en-US" sz="4000" b="0" i="0" u="none" strike="noStrike" dirty="0">
              <a:effectLst/>
              <a:latin typeface="Times New Roman" panose="02020603050405020304" pitchFamily="18" charset="0"/>
              <a:cs typeface="Times New Roman" panose="02020603050405020304" pitchFamily="18" charset="0"/>
            </a:endParaRPr>
          </a:p>
          <a:p>
            <a:pPr algn="just" rtl="0">
              <a:spcBef>
                <a:spcPts val="0"/>
              </a:spcBef>
              <a:spcAft>
                <a:spcPts val="1200"/>
              </a:spcAft>
            </a:pPr>
            <a:r>
              <a:rPr lang="en-US" sz="4800" b="1" i="0" u="none" strike="noStrike" dirty="0">
                <a:solidFill>
                  <a:srgbClr val="000000"/>
                </a:solidFill>
                <a:effectLst/>
                <a:latin typeface="+mj-lt"/>
              </a:rPr>
              <a:t>Related Work</a:t>
            </a:r>
          </a:p>
          <a:p>
            <a:pPr algn="just" rtl="0">
              <a:spcBef>
                <a:spcPts val="0"/>
              </a:spcBef>
              <a:spcAft>
                <a:spcPts val="1200"/>
              </a:spcAft>
            </a:pPr>
            <a:r>
              <a:rPr lang="en-US" sz="3200" dirty="0">
                <a:solidFill>
                  <a:srgbClr val="000000"/>
                </a:solidFill>
                <a:latin typeface="Times New Roman" panose="02020603050405020304" pitchFamily="18" charset="0"/>
                <a:cs typeface="Times New Roman" panose="02020603050405020304" pitchFamily="18" charset="0"/>
              </a:rPr>
              <a:t>Several studies have explored the use of deep learning techniques for portfolio optimization and stock prediction in the financial market [</a:t>
            </a:r>
            <a:r>
              <a:rPr lang="en-US" sz="3200" dirty="0">
                <a:latin typeface="Times New Roman" panose="02020603050405020304" pitchFamily="18" charset="0"/>
                <a:cs typeface="Times New Roman" panose="02020603050405020304" pitchFamily="18" charset="0"/>
              </a:rPr>
              <a:t>Y. Ma, R. Han , W. Wang, 2020]. [Fischer, Krauss, 2018] used long short-term memory networks for financial market predictions, and [Wang, 2020] presented a deep learning approach for portfolio formation with preselection using long-term financial data.</a:t>
            </a:r>
            <a:endParaRPr lang="en-US" sz="3200"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1200"/>
              </a:spcAft>
            </a:pPr>
            <a:r>
              <a:rPr lang="en-US" sz="4800" b="1" dirty="0">
                <a:solidFill>
                  <a:srgbClr val="000000"/>
                </a:solidFill>
                <a:latin typeface="+mj-lt"/>
              </a:rPr>
              <a:t>Dataset</a:t>
            </a:r>
          </a:p>
          <a:p>
            <a:pPr algn="just" rtl="0">
              <a:spcBef>
                <a:spcPts val="0"/>
              </a:spcBef>
              <a:spcAft>
                <a:spcPts val="1200"/>
              </a:spcAft>
            </a:pPr>
            <a:r>
              <a:rPr lang="en-US" sz="3200" i="0" u="none" strike="noStrike" dirty="0">
                <a:solidFill>
                  <a:srgbClr val="000000"/>
                </a:solidFill>
                <a:effectLst/>
                <a:latin typeface="Times New Roman" panose="02020603050405020304" pitchFamily="18" charset="0"/>
                <a:cs typeface="Times New Roman" panose="02020603050405020304" pitchFamily="18" charset="0"/>
              </a:rPr>
              <a:t>5-year daily historical stock prices </a:t>
            </a:r>
            <a:r>
              <a:rPr lang="en-US" sz="3200" dirty="0">
                <a:solidFill>
                  <a:srgbClr val="000000"/>
                </a:solidFill>
                <a:latin typeface="Times New Roman" panose="02020603050405020304" pitchFamily="18" charset="0"/>
                <a:cs typeface="Times New Roman" panose="02020603050405020304" pitchFamily="18" charset="0"/>
              </a:rPr>
              <a:t>of major four Sectors (Energy, Financials, IT, Health Care), listed in S&amp;P 500, are collected from Yahoo Finance API from 01.01. 2018 to 04.10.2023. For each stock, daily ‘Open’, ‘Close’, ’Low’, ‘High’ prices and trading volume were used as the main input values in the dataset. Overall, the shape of the dataset is 1305 rows by 1060 columns.</a:t>
            </a:r>
            <a:endParaRPr lang="en-US" sz="3200" b="0" i="0" u="none" strike="noStrike" dirty="0">
              <a:effectLst/>
              <a:latin typeface="Times New Roman" panose="02020603050405020304" pitchFamily="18" charset="0"/>
              <a:cs typeface="Times New Roman" panose="02020603050405020304" pitchFamily="18" charset="0"/>
            </a:endParaRPr>
          </a:p>
          <a:p>
            <a:pPr algn="just" rtl="0">
              <a:spcBef>
                <a:spcPts val="0"/>
              </a:spcBef>
              <a:spcAft>
                <a:spcPts val="1200"/>
              </a:spcAft>
            </a:pPr>
            <a:endParaRPr lang="en-US" sz="4000" b="0" dirty="0">
              <a:effectLst/>
              <a:latin typeface="Times New Roman" panose="02020603050405020304" pitchFamily="18" charset="0"/>
              <a:cs typeface="Times New Roman" panose="02020603050405020304" pitchFamily="18" charset="0"/>
            </a:endParaRPr>
          </a:p>
          <a:p>
            <a:br>
              <a:rPr lang="en-US" sz="800" dirty="0"/>
            </a:br>
            <a:endParaRPr lang="en-US" sz="4000" dirty="0">
              <a:latin typeface="+mj-lt"/>
            </a:endParaRPr>
          </a:p>
        </p:txBody>
      </p:sp>
      <p:sp>
        <p:nvSpPr>
          <p:cNvPr id="2058" name="Text Box 10"/>
          <p:cNvSpPr txBox="1">
            <a:spLocks noChangeArrowheads="1"/>
          </p:cNvSpPr>
          <p:nvPr/>
        </p:nvSpPr>
        <p:spPr bwMode="auto">
          <a:xfrm>
            <a:off x="11574462" y="6553200"/>
            <a:ext cx="9837737" cy="25330011"/>
          </a:xfrm>
          <a:prstGeom prst="rect">
            <a:avLst/>
          </a:prstGeom>
          <a:noFill/>
          <a:ln w="9525">
            <a:noFill/>
            <a:miter lim="800000"/>
            <a:headEnd/>
            <a:tailEnd/>
          </a:ln>
          <a:effectLst/>
        </p:spPr>
        <p:txBody>
          <a:bodyPr wrap="square">
            <a:spAutoFit/>
          </a:bodyPr>
          <a:lstStyle/>
          <a:p>
            <a:pPr algn="l" defTabSz="4389438">
              <a:spcBef>
                <a:spcPct val="50000"/>
              </a:spcBef>
            </a:pPr>
            <a:r>
              <a:rPr lang="en-US" sz="4400" b="1" dirty="0"/>
              <a:t>Methodology</a:t>
            </a:r>
            <a:endParaRPr lang="en-US" sz="4800" b="1" dirty="0"/>
          </a:p>
          <a:p>
            <a:pPr algn="just" defTabSz="4389438">
              <a:spcBef>
                <a:spcPct val="50000"/>
              </a:spcBef>
            </a:pPr>
            <a:r>
              <a:rPr lang="en-US" sz="3600" b="1" dirty="0">
                <a:latin typeface="Times New Roman" panose="02020603050405020304" pitchFamily="18" charset="0"/>
                <a:cs typeface="Times New Roman" panose="02020603050405020304" pitchFamily="18" charset="0"/>
              </a:rPr>
              <a:t>Data Preprocessing		  </a:t>
            </a:r>
            <a:r>
              <a:rPr lang="en-US" sz="3200" dirty="0">
                <a:latin typeface="Times New Roman" panose="02020603050405020304" pitchFamily="18" charset="0"/>
                <a:cs typeface="Times New Roman" panose="02020603050405020304" pitchFamily="18" charset="0"/>
              </a:rPr>
              <a:t>This project applies past 20 days’ daily growth of open, close, high, low price and volumes, having a dimension of input for each prediction as 20x5, to predict next day’s return. Growth is calculated by the formula: </a:t>
            </a:r>
          </a:p>
          <a:p>
            <a:pPr algn="just" defTabSz="4389438">
              <a:spcBef>
                <a:spcPct val="50000"/>
              </a:spcBef>
            </a:pPr>
            <a:r>
              <a:rPr lang="en-US" sz="3200" dirty="0">
                <a:latin typeface="Times New Roman" panose="02020603050405020304" pitchFamily="18" charset="0"/>
                <a:cs typeface="Times New Roman" panose="02020603050405020304" pitchFamily="18" charset="0"/>
              </a:rPr>
              <a:t>where p(t) is current price, </a:t>
            </a:r>
          </a:p>
          <a:p>
            <a:pPr algn="just" defTabSz="4389438">
              <a:spcBef>
                <a:spcPct val="50000"/>
              </a:spcBef>
            </a:pPr>
            <a:r>
              <a:rPr lang="en-US" sz="3200" dirty="0">
                <a:latin typeface="Times New Roman" panose="02020603050405020304" pitchFamily="18" charset="0"/>
                <a:cs typeface="Times New Roman" panose="02020603050405020304" pitchFamily="18" charset="0"/>
              </a:rPr>
              <a:t>p(t-1) – last day’s price. </a:t>
            </a:r>
            <a:r>
              <a:rPr lang="en-US" sz="3200" b="1" dirty="0">
                <a:latin typeface="Times New Roman" panose="02020603050405020304" pitchFamily="18" charset="0"/>
                <a:cs typeface="Times New Roman" panose="02020603050405020304" pitchFamily="18" charset="0"/>
              </a:rPr>
              <a:t> </a:t>
            </a:r>
          </a:p>
          <a:p>
            <a:pPr algn="just" defTabSz="4389438">
              <a:spcBef>
                <a:spcPct val="50000"/>
              </a:spcBef>
            </a:pPr>
            <a:r>
              <a:rPr lang="en-US" sz="3200" dirty="0">
                <a:latin typeface="Times New Roman" panose="02020603050405020304" pitchFamily="18" charset="0"/>
                <a:cs typeface="Times New Roman" panose="02020603050405020304" pitchFamily="18" charset="0"/>
              </a:rPr>
              <a:t>Extra high and low values are detected as follows:</a:t>
            </a:r>
          </a:p>
          <a:p>
            <a:pPr algn="just" defTabSz="4389438">
              <a:spcBef>
                <a:spcPct val="50000"/>
              </a:spcBef>
            </a:pPr>
            <a:endParaRPr lang="en-US" sz="3600" dirty="0">
              <a:latin typeface="Times New Roman" panose="02020603050405020304" pitchFamily="18" charset="0"/>
              <a:cs typeface="Times New Roman" panose="02020603050405020304" pitchFamily="18" charset="0"/>
            </a:endParaRPr>
          </a:p>
          <a:p>
            <a:pPr algn="just" defTabSz="4389438">
              <a:spcBef>
                <a:spcPct val="50000"/>
              </a:spcBef>
            </a:pPr>
            <a:endParaRPr lang="en-US" sz="3600" dirty="0">
              <a:latin typeface="Times New Roman" panose="02020603050405020304" pitchFamily="18" charset="0"/>
              <a:cs typeface="Times New Roman" panose="02020603050405020304" pitchFamily="18" charset="0"/>
            </a:endParaRPr>
          </a:p>
          <a:p>
            <a:pPr algn="just" defTabSz="4389438">
              <a:spcBef>
                <a:spcPct val="50000"/>
              </a:spcBef>
            </a:pPr>
            <a:r>
              <a:rPr lang="en-US" sz="3200" dirty="0">
                <a:latin typeface="Times New Roman" panose="02020603050405020304" pitchFamily="18" charset="0"/>
                <a:cs typeface="Times New Roman" panose="02020603050405020304" pitchFamily="18" charset="0"/>
              </a:rPr>
              <a:t>where dm is median of each feature (di); </a:t>
            </a:r>
            <a:r>
              <a:rPr lang="en-US" sz="3200" dirty="0" err="1">
                <a:latin typeface="Times New Roman" panose="02020603050405020304" pitchFamily="18" charset="0"/>
                <a:cs typeface="Times New Roman" panose="02020603050405020304" pitchFamily="18" charset="0"/>
              </a:rPr>
              <a:t>dmm</a:t>
            </a:r>
            <a:r>
              <a:rPr lang="en-US" sz="3200" dirty="0">
                <a:latin typeface="Times New Roman" panose="02020603050405020304" pitchFamily="18" charset="0"/>
                <a:cs typeface="Times New Roman" panose="02020603050405020304" pitchFamily="18" charset="0"/>
              </a:rPr>
              <a:t> - median absolute deviation. Then, data is standardized. Sliding window is used, i.e., the first 2 years data is training set, following 1 year is validation and data from 01-01-2022 to </a:t>
            </a:r>
            <a:r>
              <a:rPr lang="en-US" sz="3200" dirty="0">
                <a:solidFill>
                  <a:srgbClr val="000000"/>
                </a:solidFill>
                <a:latin typeface="Times New Roman" panose="02020603050405020304" pitchFamily="18" charset="0"/>
                <a:cs typeface="Times New Roman" panose="02020603050405020304" pitchFamily="18" charset="0"/>
              </a:rPr>
              <a:t>04.10.2023 </a:t>
            </a:r>
            <a:r>
              <a:rPr lang="en-US" sz="3200" dirty="0">
                <a:latin typeface="Times New Roman" panose="02020603050405020304" pitchFamily="18" charset="0"/>
                <a:cs typeface="Times New Roman" panose="02020603050405020304" pitchFamily="18" charset="0"/>
              </a:rPr>
              <a:t>is testing set.</a:t>
            </a:r>
            <a:endParaRPr lang="en-US" sz="3200" b="1" dirty="0">
              <a:latin typeface="Times New Roman" panose="02020603050405020304" pitchFamily="18" charset="0"/>
              <a:cs typeface="Times New Roman" panose="02020603050405020304" pitchFamily="18" charset="0"/>
            </a:endParaRPr>
          </a:p>
          <a:p>
            <a:pPr algn="just" defTabSz="4389438">
              <a:spcBef>
                <a:spcPct val="50000"/>
              </a:spcBef>
            </a:pPr>
            <a:r>
              <a:rPr lang="en-US" sz="3600" b="1" dirty="0">
                <a:latin typeface="Times New Roman" panose="02020603050405020304" pitchFamily="18" charset="0"/>
                <a:cs typeface="Times New Roman" panose="02020603050405020304" pitchFamily="18" charset="0"/>
              </a:rPr>
              <a:t>Modeling</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Four different models (LSTM, CNN, RF, LR) are </a:t>
            </a:r>
            <a:r>
              <a:rPr lang="en-US" sz="3200" dirty="0">
                <a:solidFill>
                  <a:srgbClr val="000000"/>
                </a:solidFill>
                <a:latin typeface="Times New Roman" panose="02020603050405020304" pitchFamily="18" charset="0"/>
                <a:ea typeface="Times New Roman" panose="02020603050405020304" pitchFamily="18" charset="0"/>
              </a:rPr>
              <a:t>used </a:t>
            </a:r>
            <a:r>
              <a:rPr lang="en-US" sz="3200" dirty="0">
                <a:solidFill>
                  <a:srgbClr val="000000"/>
                </a:solidFill>
                <a:effectLst/>
                <a:latin typeface="Times New Roman" panose="02020603050405020304" pitchFamily="18" charset="0"/>
                <a:ea typeface="Times New Roman" panose="02020603050405020304" pitchFamily="18" charset="0"/>
              </a:rPr>
              <a:t>to see the testing score and say which one performs best.</a:t>
            </a:r>
            <a:r>
              <a:rPr lang="en-US" sz="3200" dirty="0">
                <a:latin typeface="Times New Roman" panose="02020603050405020304" pitchFamily="18" charset="0"/>
                <a:cs typeface="Times New Roman" panose="02020603050405020304" pitchFamily="18" charset="0"/>
              </a:rPr>
              <a:t> This experiment applies mean-squared error and R-squared as model performance metrics.</a:t>
            </a:r>
          </a:p>
          <a:p>
            <a:pPr algn="just" defTabSz="4389438">
              <a:spcBef>
                <a:spcPct val="50000"/>
              </a:spcBef>
            </a:pPr>
            <a:r>
              <a:rPr lang="en-US" sz="3600" b="1" dirty="0">
                <a:latin typeface="Times New Roman" panose="02020603050405020304" pitchFamily="18" charset="0"/>
                <a:cs typeface="Times New Roman" panose="02020603050405020304" pitchFamily="18" charset="0"/>
              </a:rPr>
              <a:t>Portfolio Optimization Model</a:t>
            </a:r>
          </a:p>
          <a:p>
            <a:pPr algn="just"/>
            <a:r>
              <a:rPr lang="en-US" sz="3200" dirty="0">
                <a:latin typeface="Times New Roman" panose="02020603050405020304" pitchFamily="18" charset="0"/>
                <a:cs typeface="Times New Roman" panose="02020603050405020304" pitchFamily="18" charset="0"/>
              </a:rPr>
              <a:t>Based on the averages of predicted returns, the top 5 stocks from each sectors are selected to form diversified portfolio. Portfolio allocation is then performed using mean-variance optimization technique. Mean-variance method aims to find optimal weights to  maximize the expected return of portfolio for a given level of risk aversion using following formula: </a:t>
            </a:r>
          </a:p>
          <a:p>
            <a:pPr algn="l" defTabSz="4389438">
              <a:spcBef>
                <a:spcPct val="50000"/>
              </a:spcBef>
            </a:pPr>
            <a:endParaRPr lang="en-US" sz="3200" b="1" dirty="0">
              <a:latin typeface="Times New Roman" panose="02020603050405020304" pitchFamily="18" charset="0"/>
              <a:cs typeface="Times New Roman" panose="02020603050405020304" pitchFamily="18" charset="0"/>
            </a:endParaRPr>
          </a:p>
          <a:p>
            <a:pPr algn="l" defTabSz="4389438">
              <a:spcBef>
                <a:spcPct val="50000"/>
              </a:spcBef>
            </a:pPr>
            <a:endParaRPr lang="en-US" sz="4800" b="1" dirty="0"/>
          </a:p>
          <a:p>
            <a:pPr algn="l" defTabSz="4389438">
              <a:spcBef>
                <a:spcPct val="50000"/>
              </a:spcBef>
            </a:pPr>
            <a:endParaRPr lang="en-US" sz="3200" dirty="0">
              <a:latin typeface="Times New Roman" panose="02020603050405020304" pitchFamily="18" charset="0"/>
              <a:cs typeface="Times New Roman" panose="02020603050405020304" pitchFamily="18" charset="0"/>
            </a:endParaRPr>
          </a:p>
          <a:p>
            <a:pPr algn="l" defTabSz="4389438">
              <a:spcBef>
                <a:spcPct val="50000"/>
              </a:spcBef>
            </a:pPr>
            <a:endParaRPr lang="en-US" sz="3200" dirty="0">
              <a:latin typeface="Times New Roman" panose="02020603050405020304" pitchFamily="18" charset="0"/>
              <a:cs typeface="Times New Roman" panose="02020603050405020304" pitchFamily="18" charset="0"/>
            </a:endParaRPr>
          </a:p>
          <a:p>
            <a:pPr algn="l" defTabSz="4389438">
              <a:spcBef>
                <a:spcPct val="50000"/>
              </a:spcBef>
            </a:pPr>
            <a:endParaRPr lang="en-US" sz="3200" dirty="0">
              <a:latin typeface="Times New Roman" panose="02020603050405020304" pitchFamily="18" charset="0"/>
              <a:cs typeface="Times New Roman" panose="02020603050405020304" pitchFamily="18" charset="0"/>
            </a:endParaRPr>
          </a:p>
          <a:p>
            <a:pPr algn="l" defTabSz="4389438">
              <a:spcBef>
                <a:spcPct val="50000"/>
              </a:spcBef>
            </a:pPr>
            <a:r>
              <a:rPr lang="en-US" sz="3200" dirty="0">
                <a:latin typeface="Times New Roman" panose="02020603050405020304" pitchFamily="18" charset="0"/>
                <a:cs typeface="Times New Roman" panose="02020603050405020304" pitchFamily="18" charset="0"/>
              </a:rPr>
              <a:t>A higher value of risk aversion implies that the investor is more risk-averse and would require a higher expected return to compensate for the additional risk.</a:t>
            </a:r>
          </a:p>
          <a:p>
            <a:pPr algn="just" defTabSz="4389438">
              <a:spcBef>
                <a:spcPct val="50000"/>
              </a:spcBef>
            </a:pPr>
            <a:endParaRPr lang="en-US" sz="3600" dirty="0">
              <a:latin typeface="Times New Roman" panose="02020603050405020304" pitchFamily="18" charset="0"/>
              <a:cs typeface="Times New Roman" panose="02020603050405020304" pitchFamily="18" charset="0"/>
            </a:endParaRPr>
          </a:p>
          <a:p>
            <a:pPr defTabSz="4389438">
              <a:spcBef>
                <a:spcPct val="50000"/>
              </a:spcBef>
            </a:pPr>
            <a:endParaRPr lang="en-US" sz="2800" i="1" dirty="0">
              <a:latin typeface="Times New Roman" panose="02020603050405020304" pitchFamily="18" charset="0"/>
              <a:cs typeface="Times New Roman" panose="02020603050405020304" pitchFamily="18" charset="0"/>
            </a:endParaRPr>
          </a:p>
          <a:p>
            <a:pPr algn="just" defTabSz="4389438">
              <a:spcBef>
                <a:spcPct val="50000"/>
              </a:spcBef>
            </a:pPr>
            <a:endParaRPr lang="en-US" sz="3600" b="1" dirty="0">
              <a:latin typeface="Times New Roman" panose="02020603050405020304" pitchFamily="18" charset="0"/>
              <a:cs typeface="Times New Roman" panose="02020603050405020304" pitchFamily="18" charset="0"/>
            </a:endParaRPr>
          </a:p>
        </p:txBody>
      </p:sp>
      <p:sp>
        <p:nvSpPr>
          <p:cNvPr id="2061" name="AutoShape 13"/>
          <p:cNvSpPr>
            <a:spLocks noChangeArrowheads="1"/>
          </p:cNvSpPr>
          <p:nvPr/>
        </p:nvSpPr>
        <p:spPr bwMode="auto">
          <a:xfrm>
            <a:off x="685800" y="683881"/>
            <a:ext cx="42519600" cy="52578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459725" y="800028"/>
            <a:ext cx="32651931" cy="5262979"/>
          </a:xfrm>
          <a:prstGeom prst="rect">
            <a:avLst/>
          </a:prstGeom>
          <a:noFill/>
          <a:ln w="9525">
            <a:noFill/>
            <a:miter lim="800000"/>
            <a:headEnd/>
            <a:tailEnd/>
          </a:ln>
          <a:effectLst/>
        </p:spPr>
        <p:txBody>
          <a:bodyPr wrap="square">
            <a:spAutoFit/>
          </a:bodyPr>
          <a:lstStyle/>
          <a:p>
            <a:pPr defTabSz="2508250"/>
            <a:r>
              <a:rPr lang="en-US" sz="7200" b="1" dirty="0"/>
              <a:t>Portfolio Optimization and Stock Returns Prediction Using Neural Networks and Supervised Models: Comparative Study of LSTM, CNN, RF, LR Models</a:t>
            </a:r>
          </a:p>
          <a:p>
            <a:pPr defTabSz="2508250"/>
            <a:r>
              <a:rPr lang="en-US" sz="5400" dirty="0"/>
              <a:t>Aigerim</a:t>
            </a:r>
            <a:r>
              <a:rPr lang="en-US" sz="7200" dirty="0"/>
              <a:t> </a:t>
            </a:r>
            <a:r>
              <a:rPr lang="en-US" sz="5400" dirty="0"/>
              <a:t>Mansurova</a:t>
            </a:r>
          </a:p>
          <a:p>
            <a:pPr algn="ctr" rtl="0">
              <a:spcBef>
                <a:spcPts val="0"/>
              </a:spcBef>
              <a:spcAft>
                <a:spcPts val="0"/>
              </a:spcAft>
            </a:pPr>
            <a:r>
              <a:rPr lang="en-US" sz="4800" b="0" i="1" u="none" strike="noStrike" dirty="0">
                <a:solidFill>
                  <a:srgbClr val="000000"/>
                </a:solidFill>
                <a:effectLst/>
                <a:latin typeface="+mj-lt"/>
              </a:rPr>
              <a:t>Pace University, Seidenberg School of CSIS</a:t>
            </a:r>
            <a:endParaRPr lang="en-US" sz="2000" b="0" i="1" dirty="0">
              <a:effectLst/>
              <a:latin typeface="+mj-lt"/>
            </a:endParaRPr>
          </a:p>
        </p:txBody>
      </p:sp>
      <p:sp>
        <p:nvSpPr>
          <p:cNvPr id="2088" name="Text Box 40"/>
          <p:cNvSpPr txBox="1">
            <a:spLocks noChangeArrowheads="1"/>
          </p:cNvSpPr>
          <p:nvPr/>
        </p:nvSpPr>
        <p:spPr bwMode="auto">
          <a:xfrm>
            <a:off x="33204307" y="6485292"/>
            <a:ext cx="9658193" cy="26411346"/>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endParaRPr lang="en-US" sz="4400" b="1" dirty="0">
              <a:latin typeface="+mj-lt"/>
            </a:endParaRPr>
          </a:p>
          <a:p>
            <a:pPr algn="l" defTabSz="612775" eaLnBrk="0" hangingPunct="0">
              <a:lnSpc>
                <a:spcPct val="95000"/>
              </a:lnSpc>
            </a:pPr>
            <a:endParaRPr lang="en-US" sz="4400" b="1" dirty="0">
              <a:latin typeface="+mj-lt"/>
            </a:endParaRPr>
          </a:p>
          <a:p>
            <a:pPr algn="l" defTabSz="612775" eaLnBrk="0" hangingPunct="0">
              <a:lnSpc>
                <a:spcPct val="95000"/>
              </a:lnSpc>
            </a:pPr>
            <a:endParaRPr lang="en-US" sz="4400" b="1" dirty="0">
              <a:latin typeface="+mj-lt"/>
            </a:endParaRPr>
          </a:p>
          <a:p>
            <a:pPr algn="l" defTabSz="612775" eaLnBrk="0" hangingPunct="0">
              <a:lnSpc>
                <a:spcPct val="95000"/>
              </a:lnSpc>
            </a:pPr>
            <a:endParaRPr lang="en-US" sz="4400" b="1" dirty="0">
              <a:latin typeface="+mj-lt"/>
            </a:endParaRPr>
          </a:p>
          <a:p>
            <a:pPr algn="l" defTabSz="612775" eaLnBrk="0" hangingPunct="0">
              <a:lnSpc>
                <a:spcPct val="95000"/>
              </a:lnSpc>
            </a:pPr>
            <a:endParaRPr lang="en-US" sz="4400" b="1" dirty="0">
              <a:latin typeface="+mj-lt"/>
            </a:endParaRPr>
          </a:p>
          <a:p>
            <a:pPr algn="l" defTabSz="612775" eaLnBrk="0" hangingPunct="0">
              <a:lnSpc>
                <a:spcPct val="95000"/>
              </a:lnSpc>
            </a:pPr>
            <a:endParaRPr lang="en-US" sz="4400" b="1" dirty="0">
              <a:latin typeface="+mj-lt"/>
            </a:endParaRPr>
          </a:p>
          <a:p>
            <a:pPr algn="l" defTabSz="612775" eaLnBrk="0" hangingPunct="0">
              <a:lnSpc>
                <a:spcPct val="95000"/>
              </a:lnSpc>
            </a:pPr>
            <a:endParaRPr lang="en-US" sz="4400" b="1" dirty="0">
              <a:latin typeface="+mj-lt"/>
            </a:endParaRPr>
          </a:p>
          <a:p>
            <a:pPr algn="l" defTabSz="612775" eaLnBrk="0" hangingPunct="0">
              <a:lnSpc>
                <a:spcPct val="95000"/>
              </a:lnSpc>
            </a:pPr>
            <a:r>
              <a:rPr lang="en-US" sz="4400" b="1" dirty="0">
                <a:latin typeface="+mj-lt"/>
              </a:rPr>
              <a:t>Conclusion and Future works</a:t>
            </a:r>
          </a:p>
          <a:p>
            <a:pPr algn="l" defTabSz="612775" eaLnBrk="0" hangingPunct="0">
              <a:lnSpc>
                <a:spcPct val="95000"/>
              </a:lnSpc>
            </a:pPr>
            <a:endParaRPr lang="en-US" sz="3200" dirty="0">
              <a:latin typeface="Times New Roman" panose="02020603050405020304" pitchFamily="18" charset="0"/>
              <a:cs typeface="Times New Roman" panose="02020603050405020304" pitchFamily="18" charset="0"/>
            </a:endParaRPr>
          </a:p>
          <a:p>
            <a:pPr algn="just" defTabSz="612775" eaLnBrk="0" hangingPunct="0">
              <a:lnSpc>
                <a:spcPct val="95000"/>
              </a:lnSpc>
            </a:pPr>
            <a:r>
              <a:rPr lang="en-US" sz="3200" dirty="0">
                <a:latin typeface="Times New Roman" panose="02020603050405020304" pitchFamily="18" charset="0"/>
                <a:cs typeface="Times New Roman" panose="02020603050405020304" pitchFamily="18" charset="0"/>
              </a:rPr>
              <a:t>This project applies two DNN and two supervised learning models to predict returns of stocks listed in S&amp;P 500 index. The best-performing model is chosen by comparing the mean and standard deviation of evaluation metrics (MSE and R^2). LSTM, which is a frequently used DNN model that has been shown to have better learning abilities than traditional ML models, has a mean MSE of 0.13 and a mean R^2 of 0.88. Portfolio is constructed by top five stocks, having the highest average returns, from each sectors. Mean-variance optimization technique is utilized to calculate the optimal stock weights allocation. Expected annual returns of portfolio is calculated using two different methods: optimal weights obtained from applying MVO technique and equal weights. The return from equal weights is 7.3%, while the return from optimal weights is 17.52%.</a:t>
            </a:r>
          </a:p>
          <a:p>
            <a:pPr algn="just" defTabSz="612775" eaLnBrk="0" hangingPunct="0">
              <a:lnSpc>
                <a:spcPct val="95000"/>
              </a:lnSpc>
            </a:pPr>
            <a:r>
              <a:rPr lang="en-US" sz="3200" dirty="0">
                <a:latin typeface="Times New Roman" panose="02020603050405020304" pitchFamily="18" charset="0"/>
                <a:cs typeface="Times New Roman" panose="02020603050405020304" pitchFamily="18" charset="0"/>
              </a:rPr>
              <a:t>The performance of models could be improved by adding new features such as economic, financial indicators and applying NLP by considering news headlines. Additionally,  there might be other optimization techniques other than mean-variance optimization model. Future research could expand the input features and utilize superior risk metrics to construct prediction-based portfolio models, improving their out-of-sample performance.</a:t>
            </a:r>
          </a:p>
          <a:p>
            <a:pPr algn="just" defTabSz="612775" eaLnBrk="0" hangingPunct="0">
              <a:lnSpc>
                <a:spcPct val="95000"/>
              </a:lnSpc>
            </a:pPr>
            <a:endParaRPr lang="en-US" sz="3200" dirty="0">
              <a:latin typeface="Times New Roman" panose="02020603050405020304" pitchFamily="18" charset="0"/>
              <a:cs typeface="Times New Roman" panose="02020603050405020304" pitchFamily="18" charset="0"/>
            </a:endParaRPr>
          </a:p>
          <a:p>
            <a:pPr algn="just" defTabSz="612775" eaLnBrk="0" hangingPunct="0">
              <a:lnSpc>
                <a:spcPct val="95000"/>
              </a:lnSpc>
            </a:pPr>
            <a:r>
              <a:rPr lang="en-US" sz="4400" b="1" dirty="0">
                <a:latin typeface="+mj-lt"/>
                <a:cs typeface="Times New Roman" panose="02020603050405020304" pitchFamily="18" charset="0"/>
              </a:rPr>
              <a:t>References</a:t>
            </a:r>
            <a:r>
              <a:rPr lang="en-US" sz="4000" b="1" dirty="0">
                <a:latin typeface="+mj-lt"/>
                <a:cs typeface="Times New Roman" panose="02020603050405020304" pitchFamily="18" charset="0"/>
              </a:rPr>
              <a:t> </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 Ma, R. Han , W. Wang</a:t>
            </a:r>
            <a:r>
              <a:rPr lang="en-US" sz="2800" i="1" dirty="0">
                <a:latin typeface="Times New Roman" panose="02020603050405020304" pitchFamily="18" charset="0"/>
                <a:cs typeface="Times New Roman" panose="02020603050405020304" pitchFamily="18" charset="0"/>
              </a:rPr>
              <a:t>: Prediction-Based Portfolio Optimization Models Using Deep Neural Networks, </a:t>
            </a:r>
            <a:r>
              <a:rPr lang="en-US" sz="2800" dirty="0">
                <a:latin typeface="Times New Roman" panose="02020603050405020304" pitchFamily="18" charset="0"/>
                <a:cs typeface="Times New Roman" panose="02020603050405020304" pitchFamily="18" charset="0"/>
              </a:rPr>
              <a:t>IEEE Xplore Digital Library: 10.1109/ACCESS.2020.3003819</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Van-Dai Ta, </a:t>
            </a:r>
            <a:r>
              <a:rPr lang="en-US" sz="2800" dirty="0" err="1">
                <a:latin typeface="Times New Roman" panose="02020603050405020304" pitchFamily="18" charset="0"/>
                <a:cs typeface="Times New Roman" panose="02020603050405020304" pitchFamily="18" charset="0"/>
              </a:rPr>
              <a:t>Chuan</a:t>
            </a:r>
            <a:r>
              <a:rPr lang="en-US" sz="2800" dirty="0">
                <a:latin typeface="Times New Roman" panose="02020603050405020304" pitchFamily="18" charset="0"/>
                <a:cs typeface="Times New Roman" panose="02020603050405020304" pitchFamily="18" charset="0"/>
              </a:rPr>
              <a:t>-Ming Liu, </a:t>
            </a:r>
            <a:r>
              <a:rPr lang="en-US" sz="2800" dirty="0" err="1">
                <a:latin typeface="Times New Roman" panose="02020603050405020304" pitchFamily="18" charset="0"/>
                <a:cs typeface="Times New Roman" panose="02020603050405020304" pitchFamily="18" charset="0"/>
              </a:rPr>
              <a:t>Direselign</a:t>
            </a:r>
            <a:r>
              <a:rPr lang="en-US" sz="2800" dirty="0">
                <a:latin typeface="Times New Roman" panose="02020603050405020304" pitchFamily="18" charset="0"/>
                <a:cs typeface="Times New Roman" panose="02020603050405020304" pitchFamily="18" charset="0"/>
              </a:rPr>
              <a:t> Addis Tadesse: </a:t>
            </a:r>
            <a:r>
              <a:rPr lang="en-US" sz="2800" i="1" dirty="0">
                <a:latin typeface="Times New Roman" panose="02020603050405020304" pitchFamily="18" charset="0"/>
                <a:cs typeface="Times New Roman" panose="02020603050405020304" pitchFamily="18" charset="0"/>
              </a:rPr>
              <a:t>Portfolio Optimization-Based Stock Prediction Using Long-Short Term Memory Network in Quantitative Trading, </a:t>
            </a:r>
            <a:r>
              <a:rPr lang="en-US" sz="2800" dirty="0">
                <a:latin typeface="Times New Roman" panose="02020603050405020304" pitchFamily="18" charset="0"/>
                <a:cs typeface="Times New Roman" panose="02020603050405020304" pitchFamily="18" charset="0"/>
              </a:rPr>
              <a:t>Applied Science</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 Fischer and C. Krauss</a:t>
            </a:r>
            <a:r>
              <a:rPr lang="en-US" sz="2800" i="1" dirty="0">
                <a:latin typeface="Times New Roman" panose="02020603050405020304" pitchFamily="18" charset="0"/>
                <a:cs typeface="Times New Roman" panose="02020603050405020304" pitchFamily="18" charset="0"/>
              </a:rPr>
              <a:t>: Deep learning with long short-term memory networks for financial market predictions,’ </a:t>
            </a:r>
            <a:r>
              <a:rPr lang="en-US" sz="2800" dirty="0">
                <a:latin typeface="Times New Roman" panose="02020603050405020304" pitchFamily="18" charset="0"/>
                <a:cs typeface="Times New Roman" panose="02020603050405020304" pitchFamily="18" charset="0"/>
              </a:rPr>
              <a:t>Eur. J. </a:t>
            </a:r>
            <a:r>
              <a:rPr lang="en-US" sz="2800" dirty="0" err="1">
                <a:latin typeface="Times New Roman" panose="02020603050405020304" pitchFamily="18" charset="0"/>
                <a:cs typeface="Times New Roman" panose="02020603050405020304" pitchFamily="18" charset="0"/>
              </a:rPr>
              <a:t>Oper</a:t>
            </a:r>
            <a:r>
              <a:rPr lang="en-US" sz="2800" dirty="0">
                <a:latin typeface="Times New Roman" panose="02020603050405020304" pitchFamily="18" charset="0"/>
                <a:cs typeface="Times New Roman" panose="02020603050405020304" pitchFamily="18" charset="0"/>
              </a:rPr>
              <a:t>. Res., vol. 270, no. 2, pp. 654–669, Oct. 2018.</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 Wang, W. Li, N. Zhang, K. Liu: </a:t>
            </a:r>
            <a:r>
              <a:rPr lang="en-US" sz="2800" i="1" dirty="0">
                <a:latin typeface="Times New Roman" panose="02020603050405020304" pitchFamily="18" charset="0"/>
                <a:cs typeface="Times New Roman" panose="02020603050405020304" pitchFamily="18" charset="0"/>
              </a:rPr>
              <a:t>Portfolio formation with preselection using deep learning from long-term financial data</a:t>
            </a:r>
            <a:r>
              <a:rPr lang="en-US" sz="2800" dirty="0">
                <a:latin typeface="Times New Roman" panose="02020603050405020304" pitchFamily="18" charset="0"/>
                <a:cs typeface="Times New Roman" panose="02020603050405020304" pitchFamily="18" charset="0"/>
              </a:rPr>
              <a:t>, Expert Syst. Appl., vol. 143, Apr. 2020, Art. no. 113042.</a:t>
            </a:r>
          </a:p>
          <a:p>
            <a:pPr marL="457200" indent="-457200" algn="just" defTabSz="612775" eaLnBrk="0" hangingPunct="0">
              <a:lnSpc>
                <a:spcPct val="95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J. P. </a:t>
            </a:r>
            <a:r>
              <a:rPr lang="en-US" sz="2800" dirty="0" err="1">
                <a:latin typeface="Times New Roman" panose="02020603050405020304" pitchFamily="18" charset="0"/>
                <a:cs typeface="Times New Roman" panose="02020603050405020304" pitchFamily="18" charset="0"/>
              </a:rPr>
              <a:t>Samarawickrama</a:t>
            </a:r>
            <a:r>
              <a:rPr lang="en-US" sz="2800" dirty="0">
                <a:latin typeface="Times New Roman" panose="02020603050405020304" pitchFamily="18" charset="0"/>
                <a:cs typeface="Times New Roman" panose="02020603050405020304" pitchFamily="18" charset="0"/>
              </a:rPr>
              <a:t>, T. G. I. Fernando: </a:t>
            </a:r>
            <a:r>
              <a:rPr lang="en-US" sz="2800" i="1" dirty="0">
                <a:latin typeface="Times New Roman" panose="02020603050405020304" pitchFamily="18" charset="0"/>
                <a:cs typeface="Times New Roman" panose="02020603050405020304" pitchFamily="18" charset="0"/>
              </a:rPr>
              <a:t>A recurrent neural</a:t>
            </a:r>
          </a:p>
          <a:p>
            <a:pPr marL="457200" indent="-457200" algn="just" defTabSz="612775" eaLnBrk="0" hangingPunct="0">
              <a:lnSpc>
                <a:spcPct val="95000"/>
              </a:lnSpc>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network approach in predicting daily stock prices an application to the Sri Lankan stock market</a:t>
            </a:r>
            <a:r>
              <a:rPr lang="en-US" sz="2800" dirty="0">
                <a:latin typeface="Times New Roman" panose="02020603050405020304" pitchFamily="18" charset="0"/>
                <a:cs typeface="Times New Roman" panose="02020603050405020304" pitchFamily="18" charset="0"/>
              </a:rPr>
              <a:t>, in Proc. IEEE Int. Conf. Ind. Inf. Syst. (ICIIS), Dec. 2017, pp. 1–6.</a:t>
            </a:r>
          </a:p>
        </p:txBody>
      </p:sp>
      <p:sp>
        <p:nvSpPr>
          <p:cNvPr id="2090" name="Text Box 42"/>
          <p:cNvSpPr txBox="1">
            <a:spLocks noChangeArrowheads="1"/>
          </p:cNvSpPr>
          <p:nvPr/>
        </p:nvSpPr>
        <p:spPr bwMode="auto">
          <a:xfrm>
            <a:off x="838200" y="6553200"/>
            <a:ext cx="9829800" cy="830997"/>
          </a:xfrm>
          <a:prstGeom prst="rect">
            <a:avLst/>
          </a:prstGeom>
          <a:noFill/>
          <a:ln w="9525">
            <a:noFill/>
            <a:miter lim="800000"/>
            <a:headEnd/>
            <a:tailEnd/>
          </a:ln>
          <a:effectLst/>
        </p:spPr>
        <p:txBody>
          <a:bodyPr>
            <a:spAutoFit/>
          </a:bodyPr>
          <a:lstStyle/>
          <a:p>
            <a:pPr algn="l" defTabSz="4389438">
              <a:spcBef>
                <a:spcPct val="50000"/>
              </a:spcBef>
            </a:pPr>
            <a:r>
              <a:rPr lang="en-US" sz="4800" b="1" dirty="0"/>
              <a:t>Abstract</a:t>
            </a:r>
            <a:endParaRPr lang="en-US" sz="6600" b="1" dirty="0"/>
          </a:p>
        </p:txBody>
      </p:sp>
      <p:pic>
        <p:nvPicPr>
          <p:cNvPr id="1026" name="Picture 2">
            <a:extLst>
              <a:ext uri="{FF2B5EF4-FFF2-40B4-BE49-F238E27FC236}">
                <a16:creationId xmlns:a16="http://schemas.microsoft.com/office/drawing/2014/main" id="{87F08A5E-2BA1-5070-0C63-C356381C4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5706205" y="782518"/>
            <a:ext cx="5035396" cy="50353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text on a white background&#10;&#10;Description automatically generated with low confidence">
            <a:extLst>
              <a:ext uri="{FF2B5EF4-FFF2-40B4-BE49-F238E27FC236}">
                <a16:creationId xmlns:a16="http://schemas.microsoft.com/office/drawing/2014/main" id="{2EC9790E-A186-E643-BEC4-F1E7C573D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6991" y="10174500"/>
            <a:ext cx="3922969" cy="1361030"/>
          </a:xfrm>
          <a:prstGeom prst="rect">
            <a:avLst/>
          </a:prstGeom>
        </p:spPr>
      </p:pic>
      <p:pic>
        <p:nvPicPr>
          <p:cNvPr id="6" name="Picture 5" descr="A picture containing font, text, white, handwriting&#10;&#10;Description automatically generated">
            <a:extLst>
              <a:ext uri="{FF2B5EF4-FFF2-40B4-BE49-F238E27FC236}">
                <a16:creationId xmlns:a16="http://schemas.microsoft.com/office/drawing/2014/main" id="{DA4D0E57-53B0-904D-3E20-19E9580DDF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24472" y="12326941"/>
            <a:ext cx="6414629" cy="1610412"/>
          </a:xfrm>
          <a:prstGeom prst="rect">
            <a:avLst/>
          </a:prstGeom>
        </p:spPr>
      </p:pic>
      <p:sp>
        <p:nvSpPr>
          <p:cNvPr id="13" name="TextBox 12">
            <a:extLst>
              <a:ext uri="{FF2B5EF4-FFF2-40B4-BE49-F238E27FC236}">
                <a16:creationId xmlns:a16="http://schemas.microsoft.com/office/drawing/2014/main" id="{DED9685C-0711-4609-925C-7540B811ECA3}"/>
              </a:ext>
            </a:extLst>
          </p:cNvPr>
          <p:cNvSpPr txBox="1"/>
          <p:nvPr/>
        </p:nvSpPr>
        <p:spPr>
          <a:xfrm>
            <a:off x="23290555" y="6234261"/>
            <a:ext cx="9893300" cy="584775"/>
          </a:xfrm>
          <a:prstGeom prst="rect">
            <a:avLst/>
          </a:prstGeom>
          <a:noFill/>
        </p:spPr>
        <p:txBody>
          <a:bodyPr wrap="square" rtlCol="0">
            <a:spAutoFit/>
          </a:bodyPr>
          <a:lstStyle/>
          <a:p>
            <a:pPr algn="l"/>
            <a:r>
              <a:rPr lang="en-US" sz="32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5" name="Picture 14" descr="A screenshot of a graph&#10;&#10;Description automatically generated with low confidence">
            <a:extLst>
              <a:ext uri="{FF2B5EF4-FFF2-40B4-BE49-F238E27FC236}">
                <a16:creationId xmlns:a16="http://schemas.microsoft.com/office/drawing/2014/main" id="{CA3C17DC-67D0-AE89-2E36-9A6F1A8225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41106" y="20353311"/>
            <a:ext cx="9311322" cy="5509199"/>
          </a:xfrm>
          <a:prstGeom prst="rect">
            <a:avLst/>
          </a:prstGeom>
        </p:spPr>
      </p:pic>
      <p:pic>
        <p:nvPicPr>
          <p:cNvPr id="31" name="Picture 30" descr="A picture containing text, font, handwriting, screenshot&#10;&#10;Description automatically generated">
            <a:extLst>
              <a:ext uri="{FF2B5EF4-FFF2-40B4-BE49-F238E27FC236}">
                <a16:creationId xmlns:a16="http://schemas.microsoft.com/office/drawing/2014/main" id="{C30F710D-B4CE-DF30-AF15-207A51F934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88114" y="24056693"/>
            <a:ext cx="3597577" cy="2595128"/>
          </a:xfrm>
          <a:prstGeom prst="rect">
            <a:avLst/>
          </a:prstGeom>
        </p:spPr>
      </p:pic>
      <p:graphicFrame>
        <p:nvGraphicFramePr>
          <p:cNvPr id="32" name="Table 32">
            <a:extLst>
              <a:ext uri="{FF2B5EF4-FFF2-40B4-BE49-F238E27FC236}">
                <a16:creationId xmlns:a16="http://schemas.microsoft.com/office/drawing/2014/main" id="{92497B1B-47B0-368E-A270-5BFF63275BA7}"/>
              </a:ext>
            </a:extLst>
          </p:cNvPr>
          <p:cNvGraphicFramePr>
            <a:graphicFrameLocks noGrp="1"/>
          </p:cNvGraphicFramePr>
          <p:nvPr>
            <p:extLst>
              <p:ext uri="{D42A27DB-BD31-4B8C-83A1-F6EECF244321}">
                <p14:modId xmlns:p14="http://schemas.microsoft.com/office/powerpoint/2010/main" val="4027620625"/>
              </p:ext>
            </p:extLst>
          </p:nvPr>
        </p:nvGraphicFramePr>
        <p:xfrm>
          <a:off x="33364033" y="6526648"/>
          <a:ext cx="8692011" cy="3840480"/>
        </p:xfrm>
        <a:graphic>
          <a:graphicData uri="http://schemas.openxmlformats.org/drawingml/2006/table">
            <a:tbl>
              <a:tblPr firstRow="1" bandRow="1">
                <a:tableStyleId>{2D5ABB26-0587-4C30-8999-92F81FD0307C}</a:tableStyleId>
              </a:tblPr>
              <a:tblGrid>
                <a:gridCol w="2897337">
                  <a:extLst>
                    <a:ext uri="{9D8B030D-6E8A-4147-A177-3AD203B41FA5}">
                      <a16:colId xmlns:a16="http://schemas.microsoft.com/office/drawing/2014/main" val="108364975"/>
                    </a:ext>
                  </a:extLst>
                </a:gridCol>
                <a:gridCol w="2897337">
                  <a:extLst>
                    <a:ext uri="{9D8B030D-6E8A-4147-A177-3AD203B41FA5}">
                      <a16:colId xmlns:a16="http://schemas.microsoft.com/office/drawing/2014/main" val="2143852545"/>
                    </a:ext>
                  </a:extLst>
                </a:gridCol>
                <a:gridCol w="2897337">
                  <a:extLst>
                    <a:ext uri="{9D8B030D-6E8A-4147-A177-3AD203B41FA5}">
                      <a16:colId xmlns:a16="http://schemas.microsoft.com/office/drawing/2014/main" val="638313860"/>
                    </a:ext>
                  </a:extLst>
                </a:gridCol>
              </a:tblGrid>
              <a:tr h="101798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0" dirty="0"/>
                        <a:t>Equal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0" dirty="0"/>
                        <a:t>Optimal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088828"/>
                  </a:ext>
                </a:extLst>
              </a:tr>
              <a:tr h="538620">
                <a:tc>
                  <a:txBody>
                    <a:bodyPr/>
                    <a:lstStyle/>
                    <a:p>
                      <a:r>
                        <a:rPr lang="en-US" sz="4000" dirty="0"/>
                        <a:t>Expected annual return of portfolio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400"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400" dirty="0"/>
                        <a:t>17.52%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9945248"/>
                  </a:ext>
                </a:extLst>
              </a:tr>
            </a:tbl>
          </a:graphicData>
        </a:graphic>
      </p:graphicFrame>
      <p:sp>
        <p:nvSpPr>
          <p:cNvPr id="34" name="Text Box 10">
            <a:extLst>
              <a:ext uri="{FF2B5EF4-FFF2-40B4-BE49-F238E27FC236}">
                <a16:creationId xmlns:a16="http://schemas.microsoft.com/office/drawing/2014/main" id="{0AB75086-2725-1746-28B3-D07F4A9B596E}"/>
              </a:ext>
            </a:extLst>
          </p:cNvPr>
          <p:cNvSpPr txBox="1">
            <a:spLocks noChangeArrowheads="1"/>
          </p:cNvSpPr>
          <p:nvPr/>
        </p:nvSpPr>
        <p:spPr bwMode="auto">
          <a:xfrm>
            <a:off x="22417824" y="6507593"/>
            <a:ext cx="9734604" cy="2000548"/>
          </a:xfrm>
          <a:prstGeom prst="rect">
            <a:avLst/>
          </a:prstGeom>
          <a:noFill/>
          <a:ln w="9525">
            <a:noFill/>
            <a:miter lim="800000"/>
            <a:headEnd/>
            <a:tailEnd/>
          </a:ln>
          <a:effectLst/>
        </p:spPr>
        <p:txBody>
          <a:bodyPr wrap="square">
            <a:spAutoFit/>
          </a:bodyPr>
          <a:lstStyle/>
          <a:p>
            <a:pPr algn="l" defTabSz="4389438">
              <a:spcBef>
                <a:spcPct val="50000"/>
              </a:spcBef>
            </a:pPr>
            <a:r>
              <a:rPr lang="en-US" sz="4400" b="1" dirty="0"/>
              <a:t>Results</a:t>
            </a:r>
          </a:p>
          <a:p>
            <a:pPr algn="just" defTabSz="4389438">
              <a:spcBef>
                <a:spcPct val="50000"/>
              </a:spcBef>
            </a:pPr>
            <a:r>
              <a:rPr lang="en-US" sz="3200" dirty="0">
                <a:latin typeface="Times New Roman" panose="02020603050405020304" pitchFamily="18" charset="0"/>
                <a:cs typeface="Times New Roman" panose="02020603050405020304" pitchFamily="18" charset="0"/>
              </a:rPr>
              <a:t>The growth of prices before removing extra high and low values</a:t>
            </a:r>
          </a:p>
        </p:txBody>
      </p:sp>
      <p:pic>
        <p:nvPicPr>
          <p:cNvPr id="1028" name="Picture 4">
            <a:extLst>
              <a:ext uri="{FF2B5EF4-FFF2-40B4-BE49-F238E27FC236}">
                <a16:creationId xmlns:a16="http://schemas.microsoft.com/office/drawing/2014/main" id="{B0139B65-C376-806F-B696-410B7861D5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77545" y="8655827"/>
            <a:ext cx="9638378" cy="55091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AAFB0E1-29F9-A6E7-7903-64C205A63C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32905" y="13991668"/>
            <a:ext cx="9638380" cy="5509198"/>
          </a:xfrm>
          <a:prstGeom prst="rect">
            <a:avLst/>
          </a:prstGeom>
          <a:noFill/>
          <a:extLst>
            <a:ext uri="{909E8E84-426E-40DD-AFC4-6F175D3DCCD1}">
              <a14:hiddenFill xmlns:a14="http://schemas.microsoft.com/office/drawing/2010/main">
                <a:solidFill>
                  <a:srgbClr val="FFFFFF"/>
                </a:solidFill>
              </a14:hiddenFill>
            </a:ext>
          </a:extLst>
        </p:spPr>
      </p:pic>
      <p:sp>
        <p:nvSpPr>
          <p:cNvPr id="35" name="Curved Left Arrow 34">
            <a:extLst>
              <a:ext uri="{FF2B5EF4-FFF2-40B4-BE49-F238E27FC236}">
                <a16:creationId xmlns:a16="http://schemas.microsoft.com/office/drawing/2014/main" id="{8C2EF20E-8F2C-C3FE-613A-6EC3C171EFCE}"/>
              </a:ext>
            </a:extLst>
          </p:cNvPr>
          <p:cNvSpPr/>
          <p:nvPr/>
        </p:nvSpPr>
        <p:spPr bwMode="auto">
          <a:xfrm>
            <a:off x="31611075" y="11243418"/>
            <a:ext cx="644197" cy="4565147"/>
          </a:xfrm>
          <a:prstGeom prst="curvedLef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36" name="TextBox 35">
            <a:extLst>
              <a:ext uri="{FF2B5EF4-FFF2-40B4-BE49-F238E27FC236}">
                <a16:creationId xmlns:a16="http://schemas.microsoft.com/office/drawing/2014/main" id="{7C4F488C-24FF-F2C4-488D-7C52E421344C}"/>
              </a:ext>
            </a:extLst>
          </p:cNvPr>
          <p:cNvSpPr txBox="1"/>
          <p:nvPr/>
        </p:nvSpPr>
        <p:spPr>
          <a:xfrm>
            <a:off x="22377546" y="16661010"/>
            <a:ext cx="9774882" cy="584775"/>
          </a:xfrm>
          <a:prstGeom prst="rect">
            <a:avLst/>
          </a:prstGeom>
          <a:noFill/>
        </p:spPr>
        <p:txBody>
          <a:bodyPr wrap="square" rtlCol="0">
            <a:spAutoFit/>
          </a:bodyPr>
          <a:lstStyle/>
          <a:p>
            <a:pPr algn="just"/>
            <a:endParaRPr lang="en-US" sz="32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5DD920ED-8BEA-47C0-D1AD-31B9E735F745}"/>
              </a:ext>
            </a:extLst>
          </p:cNvPr>
          <p:cNvSpPr txBox="1"/>
          <p:nvPr/>
        </p:nvSpPr>
        <p:spPr>
          <a:xfrm>
            <a:off x="22553124" y="26725319"/>
            <a:ext cx="9774882" cy="550920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LSTM has the lowest mean of MSE and highest one of R^2 compared to the other models’, and although their standard deviations are not the lowest, their difference is relatively small. On the other hand, Linear Regression’s mean and standard deviations of model performance metrics shows a good result, which means supervised learning model can be also used as a predictor of returns. Nevertheless, LSTM is a superior model in stock returns prediction. </a:t>
            </a:r>
          </a:p>
          <a:p>
            <a:pPr algn="just"/>
            <a:r>
              <a:rPr lang="en-US" sz="3200" dirty="0">
                <a:latin typeface="Times New Roman" panose="02020603050405020304" pitchFamily="18" charset="0"/>
                <a:cs typeface="Times New Roman" panose="02020603050405020304" pitchFamily="18" charset="0"/>
              </a:rPr>
              <a:t>Thus, predicted returns by LSTM models are selected to construct a portfolio. </a:t>
            </a:r>
          </a:p>
        </p:txBody>
      </p:sp>
      <p:pic>
        <p:nvPicPr>
          <p:cNvPr id="42" name="Picture 41" descr="A screenshot of a computer screen&#10;&#10;Description automatically generated with low confidence">
            <a:extLst>
              <a:ext uri="{FF2B5EF4-FFF2-40B4-BE49-F238E27FC236}">
                <a16:creationId xmlns:a16="http://schemas.microsoft.com/office/drawing/2014/main" id="{BE15D638-46FD-278D-5AA4-E5B91F5470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5846" y="25426180"/>
            <a:ext cx="9782304" cy="577493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7528</TotalTime>
  <Words>1143</Words>
  <Application>Microsoft Macintosh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Mansurova, Aigerim</cp:lastModifiedBy>
  <cp:revision>63</cp:revision>
  <cp:lastPrinted>2011-03-08T18:07:35Z</cp:lastPrinted>
  <dcterms:created xsi:type="dcterms:W3CDTF">2008-12-04T00:20:37Z</dcterms:created>
  <dcterms:modified xsi:type="dcterms:W3CDTF">2023-05-09T15:46:46Z</dcterms:modified>
  <cp:category>Research Poster</cp:category>
</cp:coreProperties>
</file>