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11" r:id="rId3"/>
    <p:sldId id="272" r:id="rId4"/>
    <p:sldId id="274" r:id="rId5"/>
    <p:sldId id="275" r:id="rId6"/>
    <p:sldId id="278" r:id="rId7"/>
    <p:sldId id="270" r:id="rId8"/>
    <p:sldId id="304" r:id="rId9"/>
    <p:sldId id="305" r:id="rId10"/>
    <p:sldId id="306" r:id="rId11"/>
    <p:sldId id="307" r:id="rId12"/>
    <p:sldId id="308" r:id="rId13"/>
    <p:sldId id="309" r:id="rId14"/>
    <p:sldId id="291" r:id="rId15"/>
    <p:sldId id="282" r:id="rId16"/>
    <p:sldId id="283" r:id="rId17"/>
    <p:sldId id="286" r:id="rId18"/>
    <p:sldId id="287" r:id="rId19"/>
    <p:sldId id="284" r:id="rId20"/>
    <p:sldId id="285" r:id="rId21"/>
    <p:sldId id="263" r:id="rId22"/>
    <p:sldId id="262" r:id="rId23"/>
    <p:sldId id="264" r:id="rId24"/>
    <p:sldId id="258" r:id="rId25"/>
    <p:sldId id="259" r:id="rId26"/>
    <p:sldId id="260" r:id="rId27"/>
    <p:sldId id="261" r:id="rId28"/>
    <p:sldId id="265" r:id="rId29"/>
    <p:sldId id="288" r:id="rId30"/>
    <p:sldId id="299" r:id="rId31"/>
    <p:sldId id="298" r:id="rId32"/>
    <p:sldId id="300" r:id="rId33"/>
    <p:sldId id="293" r:id="rId34"/>
    <p:sldId id="297" r:id="rId35"/>
    <p:sldId id="295" r:id="rId36"/>
    <p:sldId id="294" r:id="rId37"/>
    <p:sldId id="296" r:id="rId38"/>
    <p:sldId id="279" r:id="rId39"/>
    <p:sldId id="280" r:id="rId40"/>
    <p:sldId id="281" r:id="rId41"/>
    <p:sldId id="273" r:id="rId42"/>
    <p:sldId id="28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BBA4-CA52-4513-8787-55756D09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C2FB-DF42-4DF2-899B-020FECC99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5361-91DE-4316-9427-76B7E849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7239-1078-4C23-8D29-D5ABFD7C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80E2-211C-436D-A20C-B18604A1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C47-C0B2-4F6D-B8D2-9483EAC3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C236-6765-435E-BB75-813C8EF9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A5E3-014C-49A4-A397-E13678AC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5D1A-EA86-47BB-A139-56DE1323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CB4F-7D74-4283-842A-1C000779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9E77D-C65A-4416-A74F-492E636A1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96D8-DDCE-430D-BCA0-DC4C1ECB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FCB5-787C-4271-8C12-A0ADC932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C987-CF76-4F52-88C0-2682FF5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A59-6857-4E5C-A3B5-2860A1CC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86B6-4D72-42DC-AA75-862E184C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61BC-A763-468D-99E7-AE291A4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9ED8-6C41-44CB-830F-F3549E52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18E0-4351-4686-BF65-FC4F5BE5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BACD-0E10-43B6-B426-8FDFA26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3089-CDDF-4826-A826-B7043288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BC9A-1C55-4B8A-A352-02DEEEE6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EEF0-257B-4012-AC93-F22B8058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27AD-A7EA-4C75-A80F-25B12232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7C6F-F2C8-4CE9-A8B5-ED90BB7E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0BB8-710C-4C80-95A2-9D5EC25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4C3C-9BF9-4C2D-A7D5-910ADC6B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8D478-A83D-4634-8A82-D4269EBB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CE0E-D62D-42CC-A2A8-C244DB87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07C57-9045-433C-97D7-0A27F5E6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1D78F-A0EC-47E4-914F-6E7AC7C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870D-DDB6-4F8B-B5DE-DF0AB7B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0041-28C5-4933-A568-D0DAB1EF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5889-0D79-4628-8F3E-2379043F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05430-9016-42F0-B4CF-EEECB6B5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6220-52C5-4DB2-B84F-B3278AF2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FDF2D-AAD1-4D1D-B12C-33C45A7D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031A4-08D6-4412-859D-7B5555C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BC066-EF55-4747-A9CD-14D729BE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7445-E3E3-4264-AE79-62A39147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535CA-C4E3-467E-96F6-230C656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57CA-4ECF-4C7B-955E-B8F2616B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B8135-0807-4C90-9AA8-EAC2C64E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D74E2-B4E3-446B-9E6B-92AE8F75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CDBB4-CFDB-4EBA-8604-92A38AE9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35D8-7F99-40A7-B3E8-E88BAA2E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C738-FEE6-4CD4-BFAF-A77955E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9324-B1DF-4E3A-BD5B-8E55E864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92716-C479-4A03-BDD1-C9281593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86E3-AFEE-4650-9B46-31B8C1F8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EBCD0-6167-4868-BA5A-C7D63A25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7455-F629-4A75-B2E0-565ABADB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3036-E37E-4C6D-8BBE-9A846525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11A43-206A-422C-AAA3-00C6378CB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C41A-6030-4008-992D-8C8ED053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4A7F5-1070-4DAE-AAF9-D647200A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7EEF1-16B3-4030-81E2-B95B7BB9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0AE3-6366-4A83-B10D-44C6477D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BFFE5-90C6-4D2D-99D4-BF2575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EBC5-1089-4824-9B91-DAB0C8A3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DEB0-7E19-4CE9-B48D-02DE404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E2FA-BFC5-41BF-9FFB-D882D7CC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94D5-18E9-44DA-98CA-B29D8333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jp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1703" y="2196005"/>
            <a:ext cx="11068594" cy="143784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Кроссплатформенная автоматизированная информационная система для построения, отражения и организации социальных взаимоотношений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91A9B-C452-42F0-88F6-FA1F634ADD42}"/>
              </a:ext>
            </a:extLst>
          </p:cNvPr>
          <p:cNvSpPr txBox="1"/>
          <p:nvPr/>
        </p:nvSpPr>
        <p:spPr>
          <a:xfrm>
            <a:off x="9492343" y="4661995"/>
            <a:ext cx="223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Исполнители</a:t>
            </a:r>
            <a:r>
              <a:rPr lang="en-US" dirty="0">
                <a:latin typeface="Bahnschrift Light" panose="020B0502040204020203" pitchFamily="34" charset="0"/>
              </a:rPr>
              <a:t>:</a:t>
            </a:r>
            <a:endParaRPr lang="ru-RU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А.И. Искужин,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М.В. Костусенко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D7966-EFB9-445E-863D-B91F45EC8805}"/>
              </a:ext>
            </a:extLst>
          </p:cNvPr>
          <p:cNvSpPr txBox="1"/>
          <p:nvPr/>
        </p:nvSpPr>
        <p:spPr>
          <a:xfrm>
            <a:off x="5705508" y="633742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Уфа 2021</a:t>
            </a:r>
          </a:p>
        </p:txBody>
      </p:sp>
    </p:spTree>
    <p:extLst>
      <p:ext uri="{BB962C8B-B14F-4D97-AF65-F5344CB8AC3E}">
        <p14:creationId xmlns:p14="http://schemas.microsoft.com/office/powerpoint/2010/main" val="34632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02145"/>
              </p:ext>
            </p:extLst>
          </p:nvPr>
        </p:nvGraphicFramePr>
        <p:xfrm>
          <a:off x="1868528" y="1857913"/>
          <a:ext cx="8581749" cy="3667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3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02.10.2021-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02.10.2021-03.10.2021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Прототип ПО - интерфейс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интерфейса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системы на уровне интерфейса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интерфейса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интерфейса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8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№4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38977"/>
              </p:ext>
            </p:extLst>
          </p:nvPr>
        </p:nvGraphicFramePr>
        <p:xfrm>
          <a:off x="1868528" y="1857913"/>
          <a:ext cx="8581749" cy="3667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4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noProof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веб-приложения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.10.2021-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06.10.2021-17.10.2021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Внутренние модули, реализующие методы.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описания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18.10.2021-24.10.2021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программы.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руководства 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25.10.2021-31.10.2021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Руководство пользователя.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5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40556"/>
              </p:ext>
            </p:extLst>
          </p:nvPr>
        </p:nvGraphicFramePr>
        <p:xfrm>
          <a:off x="1868528" y="1857913"/>
          <a:ext cx="8581749" cy="2750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noProof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составление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.2021-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программного продукта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09.11.2021-16.11.2021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Тест-кейсы. Чек-листы. Функциональное тестирование.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программной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.2021-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Документация – протокол тестирования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4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10578"/>
              </p:ext>
            </p:extLst>
          </p:nvPr>
        </p:nvGraphicFramePr>
        <p:xfrm>
          <a:off x="1868528" y="1857913"/>
          <a:ext cx="8581749" cy="2750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6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программного продукта в эксплуатацию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24.11.2021-30.11.2021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Подготовка программы для транспортировки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24.11.2021-29.11.2021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Программный продукт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Установочный пакет.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программного продукта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программного продукта с постановкой задачи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6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1FEF86-A06B-4DE4-9568-779F87A4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391"/>
            <a:ext cx="12192000" cy="6367588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47472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30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Ганта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7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08ADC8-6353-44E9-93F9-AEB0E6AB5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1396" r="587" b="1334"/>
          <a:stretch/>
        </p:blipFill>
        <p:spPr>
          <a:xfrm>
            <a:off x="376464" y="156754"/>
            <a:ext cx="11695611" cy="6670766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89322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8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использования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7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EF6857-54F6-43DE-8C56-7C87D42D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20" y="0"/>
            <a:ext cx="1214626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81435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70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классов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7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71132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деятельности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0"/>
          <a:stretch/>
        </p:blipFill>
        <p:spPr>
          <a:xfrm>
            <a:off x="2610792" y="761996"/>
            <a:ext cx="6970416" cy="6220594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35D63A1-77AA-4F48-922A-36DA3269B45E}"/>
              </a:ext>
            </a:extLst>
          </p:cNvPr>
          <p:cNvCxnSpPr>
            <a:cxnSpLocks/>
          </p:cNvCxnSpPr>
          <p:nvPr/>
        </p:nvCxnSpPr>
        <p:spPr>
          <a:xfrm>
            <a:off x="2427933" y="6668317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B52398A-3224-4D34-B7A0-4072CA7C4144}"/>
              </a:ext>
            </a:extLst>
          </p:cNvPr>
          <p:cNvSpPr/>
          <p:nvPr/>
        </p:nvSpPr>
        <p:spPr>
          <a:xfrm>
            <a:off x="2512542" y="6701246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167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9" b="-1"/>
          <a:stretch/>
        </p:blipFill>
        <p:spPr>
          <a:xfrm>
            <a:off x="2610792" y="386015"/>
            <a:ext cx="6970416" cy="608596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555DFA3-68B3-40D9-8C1A-6A2CB1EBF9E1}"/>
              </a:ext>
            </a:extLst>
          </p:cNvPr>
          <p:cNvSpPr/>
          <p:nvPr/>
        </p:nvSpPr>
        <p:spPr>
          <a:xfrm>
            <a:off x="2512542" y="397328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43F96FD-C50D-4495-A5C4-A9819E103988}"/>
              </a:ext>
            </a:extLst>
          </p:cNvPr>
          <p:cNvCxnSpPr>
            <a:cxnSpLocks/>
          </p:cNvCxnSpPr>
          <p:nvPr/>
        </p:nvCxnSpPr>
        <p:spPr>
          <a:xfrm>
            <a:off x="2427933" y="2267105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8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59BE09-D6F8-4E52-B947-AC94DAF763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0301" y="26373"/>
            <a:ext cx="899985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281286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IDEF0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9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7FE73F-0E90-49B6-B217-4CD15FBB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783771"/>
            <a:ext cx="9805851" cy="5515791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04F58028-0B86-40FF-B237-973D5179B616}"/>
              </a:ext>
            </a:extLst>
          </p:cNvPr>
          <p:cNvSpPr/>
          <p:nvPr/>
        </p:nvSpPr>
        <p:spPr>
          <a:xfrm>
            <a:off x="2245895" y="342900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A973220-3783-4658-8CCA-2A375E5FC8B5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 flipV="1">
            <a:off x="296095" y="3530605"/>
            <a:ext cx="1949801" cy="3488504"/>
          </a:xfrm>
          <a:prstGeom prst="curvedConnector2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85EA51-9FDB-4DD9-A7AA-4345868383A1}"/>
              </a:ext>
            </a:extLst>
          </p:cNvPr>
          <p:cNvSpPr txBox="1"/>
          <p:nvPr/>
        </p:nvSpPr>
        <p:spPr>
          <a:xfrm>
            <a:off x="9200599" y="6299562"/>
            <a:ext cx="274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*</a:t>
            </a:r>
            <a:r>
              <a:rPr lang="ru-RU" dirty="0">
                <a:latin typeface="Bahnschrift Light" panose="020B0502040204020203" pitchFamily="34" charset="0"/>
              </a:rPr>
              <a:t> с англ. «Напиши мне»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600179-D074-4A62-BB49-4B9D1F81AD6D}"/>
              </a:ext>
            </a:extLst>
          </p:cNvPr>
          <p:cNvSpPr txBox="1"/>
          <p:nvPr/>
        </p:nvSpPr>
        <p:spPr>
          <a:xfrm>
            <a:off x="9496696" y="2987824"/>
            <a:ext cx="27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SemiBold" panose="020B0502040204020203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2267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59" y="0"/>
            <a:ext cx="1" cy="70841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cxnSpLocks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7E0568-6622-4B22-B155-5DCD96F06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5221" y="26373"/>
            <a:ext cx="9004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C250E-D074-4A02-891A-2719D4E4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EEDF-1435-4764-A888-BB19C7ECECB8}"/>
              </a:ext>
            </a:extLst>
          </p:cNvPr>
          <p:cNvSpPr txBox="1"/>
          <p:nvPr/>
        </p:nvSpPr>
        <p:spPr>
          <a:xfrm>
            <a:off x="118221" y="239727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FFFFFF"/>
                </a:solidFill>
                <a:latin typeface="Nunito" pitchFamily="2" charset="-52"/>
              </a:rPr>
              <a:t>Раздел авторизации</a:t>
            </a:r>
            <a:endParaRPr lang="en-US" sz="2000" b="1" dirty="0">
              <a:solidFill>
                <a:srgbClr val="FFFFFF"/>
              </a:solidFill>
              <a:latin typeface="Nunito" pitchFamily="2" charset="-52"/>
            </a:endParaRP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E06E3CA5-E8B4-4C85-9FEF-4E36573A2206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940FF-32E2-456E-A6B3-BBA30AE2BD17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авторизации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F4BE1D1-314E-477A-990A-3A71B2E33D4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627B5E9-B69A-455B-8136-32260027C8B9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41C562E-5309-455A-A6CE-068B9EF936A4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E5D762B-091A-4ACC-976C-FBC7D4B816A2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18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C167C-973B-49B3-AEEB-76293876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D4AC8AA1-536C-4204-A2E4-E650B9DBECF9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4E088-C63F-406C-8BCC-9F532274F50D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регистрации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6E16615-2A15-4262-A132-FD8831799DF2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36E287F-2FAC-4A49-9F62-EBB549C1FFE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22A271A-31C8-412C-842A-0622BC118E18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04AAD49B-A355-4B3B-BDDD-CA85F2109C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00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BD22D-5F64-457B-8C1D-E202DFD7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66651"/>
            <a:ext cx="6858000" cy="6858000"/>
          </a:xfrm>
          <a:prstGeom prst="rect">
            <a:avLst/>
          </a:prstGeom>
        </p:spPr>
      </p:pic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EC6E8E20-CFE0-4998-9BEB-722D489C3138}"/>
              </a:ext>
            </a:extLst>
          </p:cNvPr>
          <p:cNvSpPr/>
          <p:nvPr/>
        </p:nvSpPr>
        <p:spPr>
          <a:xfrm>
            <a:off x="-113211" y="156754"/>
            <a:ext cx="424244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626FA-C373-4D22-BDAF-863F2298F476}"/>
              </a:ext>
            </a:extLst>
          </p:cNvPr>
          <p:cNvSpPr txBox="1"/>
          <p:nvPr/>
        </p:nvSpPr>
        <p:spPr>
          <a:xfrm>
            <a:off x="0" y="205974"/>
            <a:ext cx="401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Неавторизованный доступ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0FB96B9-7DBB-4BA6-8DD9-F372F74E45D8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CDE132C-26C4-4047-B703-D6C721712F4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037515-D6CF-4C20-87FC-4ACC365A8455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6A326139-59EE-4A77-8D1F-91F689896A70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8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0E903F-0515-489F-B7E8-4936D5A77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0"/>
            <a:ext cx="1917580" cy="3274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42410-864A-4425-ADB0-25F7BD5E9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4"/>
          <a:stretch/>
        </p:blipFill>
        <p:spPr>
          <a:xfrm>
            <a:off x="4406536" y="0"/>
            <a:ext cx="5118463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69D403E3-84E4-4B81-AD5C-4359F5112289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1416B1-DFE3-4CDA-9B56-A6EDB9F58FD4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7B08EBD-A7F9-4AFE-861F-B6C06FCD404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39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4298A-B423-4BAA-B458-2C6C2F06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1FE91B10-BCCB-4A31-B928-D38255DBACA0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F9EC96-2665-46FC-BAC4-D7E8DE9623DB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F6A20F2-2B40-4717-9E2F-4C629A20162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29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445BE-485E-4A16-AB1A-6AADC8758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9852FB1-221F-46E4-97B0-D980B364596D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0B573EB-2C83-4DE4-9A49-99FBA67AEB42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30936F5-AD8C-4EA0-B4D6-F6E991B4F58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99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E7C2F-F268-4471-829B-E53D58D99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A77D00C0-CD43-41C5-8B35-17DA787D5F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CE1B883-83B0-4B6B-B78E-5A86924E3C1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7815450-4397-4A61-8808-9451F3B027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5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417CA-CC30-4579-8070-1B93A0CD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8FCB0373-2DD3-47E4-B7CD-74A5BE663FF6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3DE3AE4-C4E1-48E5-A5FD-6C4C2037233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C3889CE-AEFB-462D-ABA1-857CBD659CB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61B1E-E3E6-4BDE-8B68-8E2571AF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B553C685-F0DF-45CE-B003-654C7D49C79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2091654-C1AD-4F8D-ACA1-78DE61032D8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2DD00C6-94F5-41D6-97C4-5B68759A230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9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id="{C6FEA777-0BCD-4178-A504-89A6D481D304}"/>
              </a:ext>
            </a:extLst>
          </p:cNvPr>
          <p:cNvSpPr/>
          <p:nvPr/>
        </p:nvSpPr>
        <p:spPr>
          <a:xfrm>
            <a:off x="708492" y="2690336"/>
            <a:ext cx="1874292" cy="566057"/>
          </a:xfrm>
          <a:prstGeom prst="roundRect">
            <a:avLst>
              <a:gd name="adj" fmla="val 25169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EEA7F-A5FD-4697-90D9-C52A6A01589C}"/>
              </a:ext>
            </a:extLst>
          </p:cNvPr>
          <p:cNvSpPr txBox="1"/>
          <p:nvPr/>
        </p:nvSpPr>
        <p:spPr>
          <a:xfrm>
            <a:off x="595936" y="2690336"/>
            <a:ext cx="11000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      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Scrum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</a:rPr>
              <a:t>  </a:t>
            </a:r>
            <a:r>
              <a:rPr lang="en-US" sz="2800" dirty="0">
                <a:latin typeface="Bahnschrift" panose="020B0502040204020203" pitchFamily="34" charset="0"/>
              </a:rPr>
              <a:t>– </a:t>
            </a:r>
            <a:r>
              <a:rPr lang="ru-RU" sz="2800" dirty="0">
                <a:latin typeface="Bahnschrift" panose="020B0502040204020203" pitchFamily="34" charset="0"/>
              </a:rPr>
              <a:t>это гибкий метод управления проектами, в рамках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300" dirty="0">
                <a:latin typeface="Bahnschrift" panose="020B0502040204020203" pitchFamily="34" charset="0"/>
              </a:rPr>
              <a:t>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которого создаётся команда специалистов с распределёнными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ролями, работающая на общий результат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D57597-6F8A-4C10-A97A-C0A083862784}"/>
              </a:ext>
            </a:extLst>
          </p:cNvPr>
          <p:cNvSpPr/>
          <p:nvPr/>
        </p:nvSpPr>
        <p:spPr>
          <a:xfrm>
            <a:off x="-113211" y="156754"/>
            <a:ext cx="238477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C41CD-ACF4-4BDB-826C-A3041099CE0F}"/>
              </a:ext>
            </a:extLst>
          </p:cNvPr>
          <p:cNvSpPr txBox="1"/>
          <p:nvPr/>
        </p:nvSpPr>
        <p:spPr>
          <a:xfrm>
            <a:off x="65555" y="208949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Методология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8FB9D4-8ED5-47C3-89E0-1D19DD89BA1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3481FB6-43D4-4670-B4EF-8744173C33CB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4371FAEE-C8E1-4EE9-B831-A1FAE02A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2" y="2700150"/>
            <a:ext cx="566057" cy="566057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2C8A916F-9AD6-4E3C-9DE0-C02264FAA224}"/>
              </a:ext>
            </a:extLst>
          </p:cNvPr>
          <p:cNvSpPr/>
          <p:nvPr/>
        </p:nvSpPr>
        <p:spPr>
          <a:xfrm>
            <a:off x="1172944" y="257171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36A803BD-70E4-4616-8C7D-491906052933}"/>
              </a:ext>
            </a:extLst>
          </p:cNvPr>
          <p:cNvSpPr/>
          <p:nvPr/>
        </p:nvSpPr>
        <p:spPr>
          <a:xfrm>
            <a:off x="2169957" y="34550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8A48914-171D-42C3-B7A3-6F049177D401}"/>
              </a:ext>
            </a:extLst>
          </p:cNvPr>
          <p:cNvCxnSpPr>
            <a:stCxn id="18" idx="6"/>
            <a:endCxn id="17" idx="0"/>
          </p:cNvCxnSpPr>
          <p:nvPr/>
        </p:nvCxnSpPr>
        <p:spPr>
          <a:xfrm flipH="1">
            <a:off x="1274549" y="447108"/>
            <a:ext cx="1098617" cy="2124607"/>
          </a:xfrm>
          <a:prstGeom prst="curvedConnector4">
            <a:avLst>
              <a:gd name="adj1" fmla="val -20808"/>
              <a:gd name="adj2" fmla="val 52391"/>
            </a:avLst>
          </a:prstGeom>
          <a:ln w="4762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95AD2578-4D77-4CDF-9B1D-71818125D32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07F28B8-461D-45D8-8161-7179E0362F6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2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A6EF26-7CEC-48D8-96A4-5FF3D3A9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1342734"/>
            <a:ext cx="9926435" cy="417253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0014B72-D194-44E4-9AED-F6BAE837EFAD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83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1DED4-D12A-424C-A518-251AEED9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94" y="0"/>
            <a:ext cx="7453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84B9455-8179-4C65-AF02-D116EEEAF96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69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7C4604-80C8-4687-8966-D3BF048A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94" y="0"/>
            <a:ext cx="6675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BEC7CE2-C326-4210-844A-52634990CCA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76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DBDDE-9CD1-4A89-AFD0-0C4417F4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69" y="0"/>
            <a:ext cx="673086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8DCE42F-636B-4610-84FB-019D36C90BF7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03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B9D5E6-D518-475D-9B9D-F2F67061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51942"/>
            <a:ext cx="9573961" cy="6554115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922F73B-C13C-42CD-818E-C06721BEFDB2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03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2EF4CD-3905-4F5E-8DF0-D598FD9F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56" y="0"/>
            <a:ext cx="8439887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3525DDA-C92D-4AF1-80C3-602F9B685AD5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74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CE375E-7E14-4D34-8DF8-281CC834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49" y="0"/>
            <a:ext cx="861090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A7A0F46-9F11-4AB7-85E9-768D4312336C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19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BBA704-101F-4C0C-87BB-21E24728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0"/>
            <a:ext cx="8011886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CF042EB-88E0-41DB-9EC9-5E6F3ABBFCAA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2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8895AB-7356-41CB-B2C7-4D937498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6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B02048-4059-4022-B26E-922633CB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E8EE0187-EE2F-4AB6-8CF7-D0BA1D1BDC03}"/>
              </a:ext>
            </a:extLst>
          </p:cNvPr>
          <p:cNvSpPr/>
          <p:nvPr/>
        </p:nvSpPr>
        <p:spPr>
          <a:xfrm>
            <a:off x="-113211" y="156754"/>
            <a:ext cx="178525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52280-573A-40E5-87FF-636AAAA59134}"/>
              </a:ext>
            </a:extLst>
          </p:cNvPr>
          <p:cNvSpPr txBox="1"/>
          <p:nvPr/>
        </p:nvSpPr>
        <p:spPr>
          <a:xfrm>
            <a:off x="65555" y="20894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Команда</a:t>
            </a: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C7BE48F2-CF55-41CE-A411-AE28375725C4}"/>
              </a:ext>
            </a:extLst>
          </p:cNvPr>
          <p:cNvSpPr/>
          <p:nvPr/>
        </p:nvSpPr>
        <p:spPr>
          <a:xfrm>
            <a:off x="2073571" y="1883287"/>
            <a:ext cx="246888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1C9C1-A74D-4549-BC52-6F5543214070}"/>
              </a:ext>
            </a:extLst>
          </p:cNvPr>
          <p:cNvSpPr txBox="1"/>
          <p:nvPr/>
        </p:nvSpPr>
        <p:spPr>
          <a:xfrm>
            <a:off x="2252336" y="1935482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А.И. Искужин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020B0D61-8DDC-479E-82E4-4018C9852F17}"/>
              </a:ext>
            </a:extLst>
          </p:cNvPr>
          <p:cNvSpPr/>
          <p:nvPr/>
        </p:nvSpPr>
        <p:spPr>
          <a:xfrm>
            <a:off x="6792941" y="1883287"/>
            <a:ext cx="277803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EC940-BE5A-4F31-B3DE-FA622AAB5175}"/>
              </a:ext>
            </a:extLst>
          </p:cNvPr>
          <p:cNvSpPr txBox="1"/>
          <p:nvPr/>
        </p:nvSpPr>
        <p:spPr>
          <a:xfrm>
            <a:off x="6971707" y="193548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М.В. Костусенко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B2B6B-5C16-48CA-B3AD-A0D9499FC689}"/>
              </a:ext>
            </a:extLst>
          </p:cNvPr>
          <p:cNvSpPr txBox="1"/>
          <p:nvPr/>
        </p:nvSpPr>
        <p:spPr>
          <a:xfrm>
            <a:off x="2073571" y="2855209"/>
            <a:ext cx="3791423" cy="1414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Владелец продукта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7E274-42F2-4C55-A053-6EE8065C1265}"/>
              </a:ext>
            </a:extLst>
          </p:cNvPr>
          <p:cNvSpPr txBox="1"/>
          <p:nvPr/>
        </p:nvSpPr>
        <p:spPr>
          <a:xfrm>
            <a:off x="6792941" y="2855209"/>
            <a:ext cx="3791423" cy="187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Скрам-мастер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Системный администратор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896EE77-7FF4-4F21-8B85-E43CAE37B6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9373610-8982-4654-A6CC-EA2311203B7E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B1CB94EE-07F1-46F2-928B-5829406D9CC3}"/>
              </a:ext>
            </a:extLst>
          </p:cNvPr>
          <p:cNvSpPr/>
          <p:nvPr/>
        </p:nvSpPr>
        <p:spPr>
          <a:xfrm>
            <a:off x="1587342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B62EC19-C0BB-41D4-8939-CF0BCF646595}"/>
              </a:ext>
            </a:extLst>
          </p:cNvPr>
          <p:cNvSpPr/>
          <p:nvPr/>
        </p:nvSpPr>
        <p:spPr>
          <a:xfrm>
            <a:off x="3200463" y="178168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2A97973-89DF-4173-8AD3-837F26D11C37}"/>
              </a:ext>
            </a:extLst>
          </p:cNvPr>
          <p:cNvSpPr/>
          <p:nvPr/>
        </p:nvSpPr>
        <p:spPr>
          <a:xfrm>
            <a:off x="8117399" y="178505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8839B4-20B3-4818-8967-FA20E5BAB389}"/>
              </a:ext>
            </a:extLst>
          </p:cNvPr>
          <p:cNvCxnSpPr>
            <a:stCxn id="25" idx="6"/>
            <a:endCxn id="26" idx="0"/>
          </p:cNvCxnSpPr>
          <p:nvPr/>
        </p:nvCxnSpPr>
        <p:spPr>
          <a:xfrm>
            <a:off x="1790551" y="439781"/>
            <a:ext cx="1511517" cy="1341899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288A2D4E-AC24-4257-9C5E-1A3836CB5452}"/>
              </a:ext>
            </a:extLst>
          </p:cNvPr>
          <p:cNvCxnSpPr>
            <a:stCxn id="25" idx="6"/>
            <a:endCxn id="28" idx="0"/>
          </p:cNvCxnSpPr>
          <p:nvPr/>
        </p:nvCxnSpPr>
        <p:spPr>
          <a:xfrm>
            <a:off x="1790551" y="439781"/>
            <a:ext cx="6428453" cy="1345277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71CA65DD-2916-49D7-B360-0C82EDAD21F9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0EC02F0-B810-4B0D-A8E1-BA1F805E3CDB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82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745A40-D003-4F12-93A4-8F51CB40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771891DF-E426-4F60-AB60-965F4C17A493}"/>
              </a:ext>
            </a:extLst>
          </p:cNvPr>
          <p:cNvSpPr/>
          <p:nvPr/>
        </p:nvSpPr>
        <p:spPr>
          <a:xfrm>
            <a:off x="-82725" y="136944"/>
            <a:ext cx="294349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62379-74AE-4B55-A4BE-E940556A031E}"/>
              </a:ext>
            </a:extLst>
          </p:cNvPr>
          <p:cNvSpPr txBox="1"/>
          <p:nvPr/>
        </p:nvSpPr>
        <p:spPr>
          <a:xfrm>
            <a:off x="65555" y="208949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Стек технологий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21DF8-A801-46BF-B34D-ECF1C654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2" y="2960360"/>
            <a:ext cx="1095101" cy="1095101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83788-8629-40E9-B761-3C3EF76C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20" y="2960360"/>
            <a:ext cx="1095102" cy="10951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AF0993-4690-4AC1-BE29-CBD24472B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39" y="2942184"/>
            <a:ext cx="1095102" cy="10951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64D1AA-901A-4823-BC63-0BFC9A557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11" y="2942184"/>
            <a:ext cx="1095102" cy="10951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AEF92E-8B2C-4F3F-A69C-F16E40C09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293" y="2942184"/>
            <a:ext cx="1095101" cy="10951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34C254-CBCD-47D8-AEBF-45ADF9E0F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3" y="2942184"/>
            <a:ext cx="1095101" cy="10951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5690A24-CB0F-4540-A43C-25FA7A5FA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27" y="2942184"/>
            <a:ext cx="1095101" cy="109510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D7A5CA6-BBD8-4868-98A0-EAC9E29E3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2942184"/>
            <a:ext cx="1095101" cy="10951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7964B47-5808-4B07-A404-5CDC2C551D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67" y="2942185"/>
            <a:ext cx="1095100" cy="1095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749A05-DDE3-4FB3-935B-3D82639E6AA4}"/>
              </a:ext>
            </a:extLst>
          </p:cNvPr>
          <p:cNvSpPr txBox="1"/>
          <p:nvPr/>
        </p:nvSpPr>
        <p:spPr>
          <a:xfrm>
            <a:off x="314082" y="121520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Scrum </a:t>
            </a:r>
            <a:r>
              <a:rPr lang="ru-RU" dirty="0">
                <a:latin typeface="Bahnschrift Light" panose="020B0502040204020203" pitchFamily="34" charset="0"/>
              </a:rPr>
              <a:t>методология разработки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4C6D0-6818-46C2-9359-3F9DD4D004E7}"/>
              </a:ext>
            </a:extLst>
          </p:cNvPr>
          <p:cNvSpPr txBox="1"/>
          <p:nvPr/>
        </p:nvSpPr>
        <p:spPr>
          <a:xfrm>
            <a:off x="771234" y="489168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Разработка прототипа ПО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B1871-8FB3-42CD-B55B-D14025C649C9}"/>
              </a:ext>
            </a:extLst>
          </p:cNvPr>
          <p:cNvSpPr txBox="1"/>
          <p:nvPr/>
        </p:nvSpPr>
        <p:spPr>
          <a:xfrm>
            <a:off x="3608154" y="190311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Проектирование ПО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427BF-51E6-4473-A01E-438D3AF385DE}"/>
              </a:ext>
            </a:extLst>
          </p:cNvPr>
          <p:cNvSpPr txBox="1"/>
          <p:nvPr/>
        </p:nvSpPr>
        <p:spPr>
          <a:xfrm>
            <a:off x="5154075" y="489168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Составление ТЗ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AE635-1091-474F-98FF-6349A6FC1542}"/>
              </a:ext>
            </a:extLst>
          </p:cNvPr>
          <p:cNvSpPr txBox="1"/>
          <p:nvPr/>
        </p:nvSpPr>
        <p:spPr>
          <a:xfrm>
            <a:off x="7056817" y="1533785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Инструменты разработки веб-приложения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8C38EB1-4E24-4EF9-AF04-F66D1CC7F1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61633" y="1771048"/>
            <a:ext cx="0" cy="1189312"/>
          </a:xfrm>
          <a:prstGeom prst="straightConnector1">
            <a:avLst/>
          </a:prstGeom>
          <a:ln w="41275" cap="rnd" cmpd="sng">
            <a:prstDash val="sysDot"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07140365-9ADB-49A2-88F6-C69C8D470CF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68871" y="4055462"/>
            <a:ext cx="0" cy="699418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8AFC7B5-9CBD-43AE-873C-6DAB0A72117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81537" y="4037285"/>
            <a:ext cx="1997" cy="854402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0D29D75E-5BD8-467F-88E2-D65CA03598D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16200000" flipH="1">
            <a:off x="5095752" y="1954401"/>
            <a:ext cx="669735" cy="1305829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73A36EDD-9E8F-4BCB-9139-A99FC5A73502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16200000" flipH="1">
            <a:off x="4442838" y="2607315"/>
            <a:ext cx="669735" cy="1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845ACCB-EE51-4DA0-9195-E010466E7EB1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rot="5400000">
            <a:off x="3789925" y="1954403"/>
            <a:ext cx="669735" cy="130582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D3AE8977-F42E-416A-9A2D-BECC0E4AA9A7}"/>
              </a:ext>
            </a:extLst>
          </p:cNvPr>
          <p:cNvCxnSpPr>
            <a:stCxn id="29" idx="2"/>
            <a:endCxn id="11" idx="0"/>
          </p:cNvCxnSpPr>
          <p:nvPr/>
        </p:nvCxnSpPr>
        <p:spPr>
          <a:xfrm rot="5400000">
            <a:off x="8554796" y="2043512"/>
            <a:ext cx="1039067" cy="7582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596CCCAD-9DB2-4CFD-84FD-DE2FEAF506E2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 rot="16200000" flipH="1">
            <a:off x="9207708" y="2148876"/>
            <a:ext cx="1039068" cy="547550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: уступ 87">
            <a:extLst>
              <a:ext uri="{FF2B5EF4-FFF2-40B4-BE49-F238E27FC236}">
                <a16:creationId xmlns:a16="http://schemas.microsoft.com/office/drawing/2014/main" id="{3AB2443B-0275-496E-BD13-B0364FF12EAE}"/>
              </a:ext>
            </a:extLst>
          </p:cNvPr>
          <p:cNvCxnSpPr>
            <a:stCxn id="29" idx="2"/>
            <a:endCxn id="15" idx="0"/>
          </p:cNvCxnSpPr>
          <p:nvPr/>
        </p:nvCxnSpPr>
        <p:spPr>
          <a:xfrm rot="16200000" flipH="1">
            <a:off x="9860622" y="1495961"/>
            <a:ext cx="1039067" cy="18533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6EB6F340-C52D-4030-A78D-82D3CCAEF08F}"/>
              </a:ext>
            </a:extLst>
          </p:cNvPr>
          <p:cNvCxnSpPr>
            <a:stCxn id="29" idx="2"/>
            <a:endCxn id="13" idx="0"/>
          </p:cNvCxnSpPr>
          <p:nvPr/>
        </p:nvCxnSpPr>
        <p:spPr>
          <a:xfrm rot="5400000">
            <a:off x="7901882" y="1390598"/>
            <a:ext cx="1039067" cy="2064105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F6B0D784-F967-4CD0-B0A8-1C8276648EA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8574B2D7-6274-4F59-8D69-CF64E675C04D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FFB712-F3FC-4ECB-9277-130FCD7727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44" y="4405171"/>
            <a:ext cx="1095101" cy="1095101"/>
          </a:xfrm>
          <a:prstGeom prst="roundRect">
            <a:avLst>
              <a:gd name="adj" fmla="val 241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7AF90E4-2CBA-4C9D-A9F5-E6F3C5E9937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01017" y="4952721"/>
            <a:ext cx="764327" cy="1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B514ED-19CF-4484-B8A5-6B3409BCC035}"/>
              </a:ext>
            </a:extLst>
          </p:cNvPr>
          <p:cNvSpPr txBox="1"/>
          <p:nvPr/>
        </p:nvSpPr>
        <p:spPr>
          <a:xfrm>
            <a:off x="8434951" y="4491056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совместной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разработки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3FCF1FAB-1565-4479-8437-17365B583D6D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128043CD-17E5-4F7D-AD6D-58FA80EB3F6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946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39B0B18B-E123-4C23-8FAD-F4BC904FAA8C}"/>
              </a:ext>
            </a:extLst>
          </p:cNvPr>
          <p:cNvSpPr/>
          <p:nvPr/>
        </p:nvSpPr>
        <p:spPr>
          <a:xfrm>
            <a:off x="4506916" y="3148947"/>
            <a:ext cx="354943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7E113-EDE7-4274-8D90-CBF43E965ACF}"/>
              </a:ext>
            </a:extLst>
          </p:cNvPr>
          <p:cNvSpPr txBox="1"/>
          <p:nvPr/>
        </p:nvSpPr>
        <p:spPr>
          <a:xfrm>
            <a:off x="4620127" y="3198167"/>
            <a:ext cx="332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Спасибо за внимание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66EAC48-7917-47F9-9351-B82654D25780}"/>
              </a:ext>
            </a:extLst>
          </p:cNvPr>
          <p:cNvSpPr/>
          <p:nvPr/>
        </p:nvSpPr>
        <p:spPr>
          <a:xfrm>
            <a:off x="5994395" y="301559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6956395-486D-4A94-8C70-6142B467BA91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D271437-9696-4F61-87B5-CDBAEEDD9D9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62FA7453-AAA1-4874-B86D-A1D5B7EAD3DF}"/>
              </a:ext>
            </a:extLst>
          </p:cNvPr>
          <p:cNvSpPr/>
          <p:nvPr/>
        </p:nvSpPr>
        <p:spPr>
          <a:xfrm>
            <a:off x="269509" y="895148"/>
            <a:ext cx="5813658" cy="2079057"/>
          </a:xfrm>
          <a:custGeom>
            <a:avLst/>
            <a:gdLst>
              <a:gd name="connsiteX0" fmla="*/ 5867739 w 5867739"/>
              <a:gd name="connsiteY0" fmla="*/ 2011680 h 2011680"/>
              <a:gd name="connsiteX1" fmla="*/ 4703082 w 5867739"/>
              <a:gd name="connsiteY1" fmla="*/ 1116531 h 2011680"/>
              <a:gd name="connsiteX2" fmla="*/ 1757752 w 5867739"/>
              <a:gd name="connsiteY2" fmla="*/ 1164657 h 2011680"/>
              <a:gd name="connsiteX3" fmla="*/ 275461 w 5867739"/>
              <a:gd name="connsiteY3" fmla="*/ 866274 h 2011680"/>
              <a:gd name="connsiteX4" fmla="*/ 44455 w 5867739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55628 w 5846364"/>
              <a:gd name="connsiteY2" fmla="*/ 1049154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97128 w 5823284"/>
              <a:gd name="connsiteY1" fmla="*/ 1058780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658" h="2079057">
                <a:moveTo>
                  <a:pt x="5813658" y="2079057"/>
                </a:moveTo>
                <a:cubicBezTo>
                  <a:pt x="5689331" y="1702067"/>
                  <a:pt x="5571423" y="1305828"/>
                  <a:pt x="4658626" y="1222409"/>
                </a:cubicBezTo>
                <a:cubicBezTo>
                  <a:pt x="3745829" y="1138990"/>
                  <a:pt x="2364606" y="1137386"/>
                  <a:pt x="1722922" y="1116531"/>
                </a:cubicBezTo>
                <a:cubicBezTo>
                  <a:pt x="1081238" y="1095676"/>
                  <a:pt x="72190" y="1248477"/>
                  <a:pt x="0" y="0"/>
                </a:cubicBezTo>
              </a:path>
            </a:pathLst>
          </a:custGeom>
          <a:noFill/>
          <a:ln w="5397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41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65555" y="208949"/>
            <a:ext cx="258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Принцип метода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354491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344330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528586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854430" y="439781"/>
            <a:ext cx="588875" cy="1080041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6611749" y="807253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Sprint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6510144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8352700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>
            <a:off x="5489070" y="1519822"/>
            <a:ext cx="102107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9571708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9470103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11312659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 flipV="1">
            <a:off x="8555909" y="1519822"/>
            <a:ext cx="91419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9571708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4EEE874-CA0B-4759-8A92-05523086CB9C}"/>
              </a:ext>
            </a:extLst>
          </p:cNvPr>
          <p:cNvSpPr/>
          <p:nvPr/>
        </p:nvSpPr>
        <p:spPr>
          <a:xfrm>
            <a:off x="9470103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11312659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stCxn id="30" idx="6"/>
            <a:endCxn id="35" idx="6"/>
          </p:cNvCxnSpPr>
          <p:nvPr/>
        </p:nvCxnSpPr>
        <p:spPr>
          <a:xfrm>
            <a:off x="11515868" y="1519822"/>
            <a:ext cx="12700" cy="3220051"/>
          </a:xfrm>
          <a:prstGeom prst="curvedConnector3">
            <a:avLst>
              <a:gd name="adj1" fmla="val 301263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611749" y="392569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Test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DD411B-8575-4BC5-83E6-8AA241B31551}"/>
              </a:ext>
            </a:extLst>
          </p:cNvPr>
          <p:cNvSpPr/>
          <p:nvPr/>
        </p:nvSpPr>
        <p:spPr>
          <a:xfrm>
            <a:off x="6510144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BC03D8F-4066-4E43-8C95-9D11F2C60D13}"/>
              </a:ext>
            </a:extLst>
          </p:cNvPr>
          <p:cNvSpPr/>
          <p:nvPr/>
        </p:nvSpPr>
        <p:spPr>
          <a:xfrm>
            <a:off x="8352700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изогнутый 42">
            <a:extLst>
              <a:ext uri="{FF2B5EF4-FFF2-40B4-BE49-F238E27FC236}">
                <a16:creationId xmlns:a16="http://schemas.microsoft.com/office/drawing/2014/main" id="{45E12B32-1280-45A0-BEC6-2B6D16FCC89E}"/>
              </a:ext>
            </a:extLst>
          </p:cNvPr>
          <p:cNvCxnSpPr>
            <a:stCxn id="34" idx="2"/>
            <a:endCxn id="41" idx="6"/>
          </p:cNvCxnSpPr>
          <p:nvPr/>
        </p:nvCxnSpPr>
        <p:spPr>
          <a:xfrm rot="10800000" flipV="1">
            <a:off x="8555909" y="4739872"/>
            <a:ext cx="91419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2C60483D-40D0-47B5-8911-0D690E811296}"/>
              </a:ext>
            </a:extLst>
          </p:cNvPr>
          <p:cNvSpPr/>
          <p:nvPr/>
        </p:nvSpPr>
        <p:spPr>
          <a:xfrm>
            <a:off x="3544910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A8119BCA-782E-4E5B-8ED9-68AC8D6D49A5}"/>
              </a:ext>
            </a:extLst>
          </p:cNvPr>
          <p:cNvSpPr/>
          <p:nvPr/>
        </p:nvSpPr>
        <p:spPr>
          <a:xfrm>
            <a:off x="5285861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изогнутый 47">
            <a:extLst>
              <a:ext uri="{FF2B5EF4-FFF2-40B4-BE49-F238E27FC236}">
                <a16:creationId xmlns:a16="http://schemas.microsoft.com/office/drawing/2014/main" id="{AB8EC7B9-B034-46B8-B6AE-B3E9E7B33888}"/>
              </a:ext>
            </a:extLst>
          </p:cNvPr>
          <p:cNvCxnSpPr>
            <a:stCxn id="40" idx="2"/>
            <a:endCxn id="46" idx="6"/>
          </p:cNvCxnSpPr>
          <p:nvPr/>
        </p:nvCxnSpPr>
        <p:spPr>
          <a:xfrm rot="10800000">
            <a:off x="5489070" y="4739874"/>
            <a:ext cx="102107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4A09D753-373E-458B-BDCC-3FADC090EF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234E2B60-9578-4991-9B6C-0FBE2A3FE63A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7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436403" y="194974"/>
            <a:ext cx="19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Наша доска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983645" y="188374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882040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2724596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H="1">
            <a:off x="882040" y="439781"/>
            <a:ext cx="1972390" cy="2754837"/>
          </a:xfrm>
          <a:prstGeom prst="curvedConnector5">
            <a:avLst>
              <a:gd name="adj1" fmla="val -11590"/>
              <a:gd name="adj2" fmla="val 38121"/>
              <a:gd name="adj3" fmla="val 11159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3759003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3657398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5499954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2927805" y="1519822"/>
            <a:ext cx="729593" cy="1674796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631699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621538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805794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>
            <a:off x="5703163" y="1519822"/>
            <a:ext cx="512222" cy="12700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8981857" y="202627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8895714" y="141189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8261150" y="1513500"/>
            <a:ext cx="634564" cy="6322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316989" y="354277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Information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0AB1A2-0525-4DCE-A23D-B57404E44A0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E1FA9206-752C-498B-80CD-2D4F9DB1B136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3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509451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9" y="194974"/>
            <a:ext cx="492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Стадии и этапы проектирования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49303"/>
              </p:ext>
            </p:extLst>
          </p:nvPr>
        </p:nvGraphicFramePr>
        <p:xfrm>
          <a:off x="1818185" y="1857913"/>
          <a:ext cx="8632084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775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9323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79139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592847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</a:rPr>
                        <a:t>Проектирование требований к программному продукту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</a:rPr>
                        <a:t>14.09.2021-19.09.2021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Готовое техническое задание.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20.09.2021-01.10.2021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Функциональная модель и диаграммы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3079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02.10.2021-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Прототип ПО - интерфейс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5609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веб-приложения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.10.2021-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Внутренние модули, описания и руководства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3653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составление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.2021-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Результаты тестирования, документация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734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программного продукта в эксплуатацию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24.11.2021-30.11.2021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Программный продукт, презентация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08601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стадии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8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№1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86436"/>
              </p:ext>
            </p:extLst>
          </p:nvPr>
        </p:nvGraphicFramePr>
        <p:xfrm>
          <a:off x="1868528" y="1857913"/>
          <a:ext cx="8581749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440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</a:rPr>
                        <a:t>Проектирование требований к программному продукту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</a:rPr>
                        <a:t>14.09.2021-19.09.2021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Готовое техническое задание. 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Анализ предметной области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Разработка требований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Составление ТЗ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36397"/>
              </p:ext>
            </p:extLst>
          </p:nvPr>
        </p:nvGraphicFramePr>
        <p:xfrm>
          <a:off x="1868528" y="1857913"/>
          <a:ext cx="8581749" cy="3667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2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20.09.2021-01.10.2021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контекстной диаграммы и декомпозиции 1 уровня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20.09.2021-23.09.2021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Функциональная модель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диаграммы вариантов использования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24.09.2021-28.09.2021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Диаграммы вариантов использования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диаграммы классов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29.09.2021-01.10.2021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Диаграмма классов. Описание классов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4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447</Words>
  <Application>Microsoft Office PowerPoint</Application>
  <PresentationFormat>Широкоэкранный</PresentationFormat>
  <Paragraphs>174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Arial</vt:lpstr>
      <vt:lpstr>Bahnschrift</vt:lpstr>
      <vt:lpstr>Bahnschrift Light</vt:lpstr>
      <vt:lpstr>Bahnschrift SemiBold</vt:lpstr>
      <vt:lpstr>Calibri</vt:lpstr>
      <vt:lpstr>Calibri Light</vt:lpstr>
      <vt:lpstr>Nunito</vt:lpstr>
      <vt:lpstr>Office Theme</vt:lpstr>
      <vt:lpstr>Кроссплатформенная автоматизированная информационная система для построения, отражения и организации социальных взаимоотношений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Eternal</dc:creator>
  <cp:lastModifiedBy>Lord Eternal</cp:lastModifiedBy>
  <cp:revision>52</cp:revision>
  <dcterms:created xsi:type="dcterms:W3CDTF">2021-09-30T04:46:04Z</dcterms:created>
  <dcterms:modified xsi:type="dcterms:W3CDTF">2021-11-20T04:43:41Z</dcterms:modified>
</cp:coreProperties>
</file>