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262" r:id="rId5"/>
    <p:sldId id="261" r:id="rId6"/>
    <p:sldId id="263" r:id="rId7"/>
    <p:sldId id="264" r:id="rId8"/>
    <p:sldId id="266" r:id="rId9"/>
    <p:sldId id="259" r:id="rId10"/>
    <p:sldId id="267" r:id="rId11"/>
    <p:sldId id="269" r:id="rId12"/>
    <p:sldId id="271" r:id="rId13"/>
    <p:sldId id="273" r:id="rId14"/>
    <p:sldId id="272" r:id="rId15"/>
    <p:sldId id="274" r:id="rId16"/>
    <p:sldId id="25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02ADC-DADF-4C12-B9F7-B9B86B3DE4C6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99FD9-A27B-4A30-A46C-88DE991DB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7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5B8AC-DEAA-450B-BC71-9F658DF3FD5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B2C6-EEDE-4B6C-995E-FAA8C46724C7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5"/>
            <a:ext cx="7772400" cy="121444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프로그래밍 언어 개론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00438"/>
            <a:ext cx="6400800" cy="2138362"/>
          </a:xfrm>
        </p:spPr>
        <p:txBody>
          <a:bodyPr>
            <a:noAutofit/>
          </a:bodyPr>
          <a:lstStyle/>
          <a:p>
            <a:r>
              <a:rPr lang="en-US" altLang="ko-KR" sz="1600" dirty="0">
                <a:solidFill>
                  <a:schemeClr val="tx1"/>
                </a:solidFill>
              </a:rPr>
              <a:t>1.1 </a:t>
            </a:r>
            <a:r>
              <a:rPr lang="ko-KR" altLang="en-US" sz="1600" dirty="0">
                <a:solidFill>
                  <a:schemeClr val="tx1"/>
                </a:solidFill>
              </a:rPr>
              <a:t>컴퓨터란 무엇인가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</a:p>
          <a:p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1.2 </a:t>
            </a:r>
            <a:r>
              <a:rPr lang="ko-KR" altLang="en-US" sz="1600" dirty="0">
                <a:solidFill>
                  <a:schemeClr val="tx1"/>
                </a:solidFill>
              </a:rPr>
              <a:t>프로그래밍 언어와 언어 처리기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1.3 </a:t>
            </a:r>
            <a:r>
              <a:rPr lang="ko-KR" altLang="en-US" sz="1600" dirty="0">
                <a:solidFill>
                  <a:schemeClr val="tx1"/>
                </a:solidFill>
              </a:rPr>
              <a:t>프로그래밍 언어의 변천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1.4 </a:t>
            </a:r>
            <a:r>
              <a:rPr lang="ko-KR" altLang="en-US" sz="1600" dirty="0">
                <a:solidFill>
                  <a:schemeClr val="tx1"/>
                </a:solidFill>
              </a:rPr>
              <a:t>프로그래밍 절차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pPr>
              <a:buAutoNum type="arabicParenBoth"/>
            </a:pPr>
            <a:r>
              <a:rPr lang="en-US" altLang="ko-KR" sz="1600" dirty="0"/>
              <a:t>1950</a:t>
            </a:r>
            <a:r>
              <a:rPr lang="ko-KR" altLang="en-US" sz="1600" dirty="0"/>
              <a:t>년대 </a:t>
            </a:r>
            <a:r>
              <a:rPr lang="en-US" altLang="ko-KR" sz="1600" dirty="0"/>
              <a:t>: </a:t>
            </a:r>
            <a:r>
              <a:rPr lang="ko-KR" altLang="en-US" sz="1600" dirty="0"/>
              <a:t>초기의 프로그래밍 언어</a:t>
            </a:r>
            <a:endParaRPr lang="en-US" altLang="ko-KR" sz="1600" dirty="0"/>
          </a:p>
          <a:p>
            <a:r>
              <a:rPr lang="ko-KR" altLang="en-US" sz="1400" dirty="0"/>
              <a:t>현재 고급언어의 기본이 되는 대표적인 초창기 언어들이 개발된 시기</a:t>
            </a:r>
            <a:endParaRPr lang="en-US" altLang="ko-KR" sz="1400" dirty="0"/>
          </a:p>
          <a:p>
            <a:r>
              <a:rPr lang="ko-KR" altLang="en-US" sz="1400" dirty="0"/>
              <a:t>특정 영역의 문제를 해결하기 위한 언어로 개발된 특성을 </a:t>
            </a:r>
            <a:r>
              <a:rPr lang="ko-KR" altLang="en-US" sz="1400" dirty="0" err="1"/>
              <a:t>갖음</a:t>
            </a:r>
            <a:endParaRPr lang="en-US" altLang="ko-KR" sz="1400" dirty="0"/>
          </a:p>
          <a:p>
            <a:r>
              <a:rPr lang="ko-KR" altLang="en-US" sz="1400" dirty="0"/>
              <a:t>다음 세대에 만들어진 언어들의 기본개념이 됨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① FORTRAN(</a:t>
            </a:r>
            <a:r>
              <a:rPr lang="en-US" altLang="ko-KR" sz="1600" dirty="0" err="1"/>
              <a:t>FORmula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TRANslation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400" dirty="0"/>
              <a:t>1957</a:t>
            </a:r>
            <a:r>
              <a:rPr lang="ko-KR" altLang="en-US" sz="1400" dirty="0"/>
              <a:t>년 </a:t>
            </a:r>
            <a:r>
              <a:rPr lang="en-US" altLang="ko-KR" sz="1400" dirty="0"/>
              <a:t>Backus </a:t>
            </a:r>
            <a:r>
              <a:rPr lang="ko-KR" altLang="en-US" sz="1400" dirty="0"/>
              <a:t>등에 의해 </a:t>
            </a:r>
            <a:r>
              <a:rPr lang="en-US" altLang="ko-KR" sz="1400" dirty="0"/>
              <a:t>IBM</a:t>
            </a:r>
            <a:r>
              <a:rPr lang="ko-KR" altLang="en-US" sz="1400" dirty="0"/>
              <a:t>에서 개발된 언어로서 과학 기술용 수치 계산 언어</a:t>
            </a:r>
            <a:endParaRPr lang="en-US" altLang="ko-KR" sz="1400" dirty="0"/>
          </a:p>
          <a:p>
            <a:pPr lvl="1"/>
            <a:r>
              <a:rPr lang="ko-KR" altLang="en-US" sz="1400" dirty="0"/>
              <a:t>문법이 간단하고 내장함수가 많아서 수학적인 계산을 위한 프로그램 작성에 많이 이용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② COBOL(</a:t>
            </a:r>
            <a:r>
              <a:rPr lang="en-US" altLang="ko-KR" sz="1600" dirty="0" err="1"/>
              <a:t>COmmon</a:t>
            </a:r>
            <a:r>
              <a:rPr lang="en-US" altLang="ko-KR" sz="1600" dirty="0"/>
              <a:t> Business Oriented Language)</a:t>
            </a:r>
          </a:p>
          <a:p>
            <a:pPr lvl="1"/>
            <a:r>
              <a:rPr lang="en-US" altLang="ko-KR" sz="1400" dirty="0"/>
              <a:t>1960</a:t>
            </a:r>
            <a:r>
              <a:rPr lang="ko-KR" altLang="en-US" sz="1400" dirty="0"/>
              <a:t>년 미국 </a:t>
            </a:r>
            <a:r>
              <a:rPr lang="en-US" altLang="ko-KR" sz="1400" dirty="0"/>
              <a:t>CODASYL</a:t>
            </a:r>
            <a:r>
              <a:rPr lang="ko-KR" altLang="en-US" sz="1400" dirty="0"/>
              <a:t>에서 개발된 언어로서 상업적 사무 처리용 언어</a:t>
            </a:r>
            <a:endParaRPr lang="en-US" altLang="ko-KR" sz="1400" dirty="0"/>
          </a:p>
          <a:p>
            <a:pPr lvl="1"/>
            <a:r>
              <a:rPr lang="ko-KR" altLang="en-US" sz="1400" dirty="0"/>
              <a:t>자연어의 형태와 유사한 구문을 사용하는 특징을 가지며 일반 자료 처리에 적합한 언어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③ ALGOL(</a:t>
            </a:r>
            <a:r>
              <a:rPr lang="en-US" altLang="ko-KR" sz="1600" dirty="0" err="1"/>
              <a:t>ALGOrithmic</a:t>
            </a:r>
            <a:r>
              <a:rPr lang="en-US" altLang="ko-KR" sz="1600" dirty="0"/>
              <a:t> Language)</a:t>
            </a:r>
          </a:p>
          <a:p>
            <a:pPr lvl="1"/>
            <a:r>
              <a:rPr lang="en-US" altLang="ko-KR" sz="1400" dirty="0"/>
              <a:t>1960</a:t>
            </a:r>
            <a:r>
              <a:rPr lang="ko-KR" altLang="en-US" sz="1400" dirty="0"/>
              <a:t>년 </a:t>
            </a:r>
            <a:r>
              <a:rPr lang="en-US" altLang="ko-KR" sz="1400" dirty="0"/>
              <a:t>IFIP</a:t>
            </a:r>
            <a:r>
              <a:rPr lang="ko-KR" altLang="en-US" sz="1400" dirty="0"/>
              <a:t>에서 개발된 언어로서 알고리즘을 기술하기 위한 언어</a:t>
            </a:r>
            <a:endParaRPr lang="en-US" altLang="ko-KR" sz="1400" dirty="0"/>
          </a:p>
          <a:p>
            <a:pPr lvl="1"/>
            <a:r>
              <a:rPr lang="ko-KR" altLang="en-US" sz="1400" dirty="0"/>
              <a:t>알고리즘을 효율적으로 기술하기가 용이하다는 장점을 가지며 이후에 개발된 언어의 기초를 제공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④ LISP(</a:t>
            </a:r>
            <a:r>
              <a:rPr lang="en-US" altLang="ko-KR" sz="1600" dirty="0" err="1"/>
              <a:t>LISt</a:t>
            </a:r>
            <a:r>
              <a:rPr lang="en-US" altLang="ko-KR" sz="1600" dirty="0"/>
              <a:t> Processor)</a:t>
            </a:r>
          </a:p>
          <a:p>
            <a:pPr lvl="1"/>
            <a:r>
              <a:rPr lang="en-US" altLang="ko-KR" sz="1400" dirty="0"/>
              <a:t>1950</a:t>
            </a:r>
            <a:r>
              <a:rPr lang="ko-KR" altLang="en-US" sz="1400" dirty="0"/>
              <a:t>년대 후반 </a:t>
            </a:r>
            <a:r>
              <a:rPr lang="en-US" altLang="ko-KR" sz="1400" dirty="0"/>
              <a:t>MIT</a:t>
            </a:r>
            <a:r>
              <a:rPr lang="ko-KR" altLang="en-US" sz="1400" dirty="0"/>
              <a:t>에서 만들어진 언어</a:t>
            </a:r>
            <a:endParaRPr lang="en-US" altLang="ko-KR" sz="1400" dirty="0"/>
          </a:p>
          <a:p>
            <a:pPr lvl="1"/>
            <a:r>
              <a:rPr lang="en-US" altLang="ko-KR" sz="1400" dirty="0"/>
              <a:t> LISP</a:t>
            </a:r>
            <a:r>
              <a:rPr lang="ko-KR" altLang="en-US" sz="1400" dirty="0"/>
              <a:t>은 초창기 인공지능 문제를 해결하기 위한 언어로서 널리 사용</a:t>
            </a:r>
            <a:r>
              <a:rPr lang="en-US" altLang="ko-KR" sz="1800" dirty="0"/>
              <a:t> </a:t>
            </a:r>
          </a:p>
          <a:p>
            <a:pPr>
              <a:buNone/>
            </a:pPr>
            <a:endParaRPr lang="ko-KR" alt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/>
              <a:t>(2) 1960</a:t>
            </a:r>
            <a:r>
              <a:rPr lang="ko-KR" altLang="en-US" sz="1600" dirty="0"/>
              <a:t>년대 </a:t>
            </a:r>
            <a:r>
              <a:rPr lang="en-US" altLang="ko-KR" sz="1600" dirty="0"/>
              <a:t>: </a:t>
            </a:r>
            <a:r>
              <a:rPr lang="ko-KR" altLang="en-US" sz="1600" dirty="0"/>
              <a:t>언어의 범람</a:t>
            </a:r>
            <a:endParaRPr lang="en-US" altLang="ko-KR" sz="1600" dirty="0"/>
          </a:p>
          <a:p>
            <a:pPr>
              <a:buNone/>
            </a:pPr>
            <a:endParaRPr lang="ko-KR" altLang="en-US" sz="1600" dirty="0"/>
          </a:p>
          <a:p>
            <a:r>
              <a:rPr lang="ko-KR" altLang="en-US" sz="1400" dirty="0"/>
              <a:t>이 시기는 많은 언어가 만들어지고 사라져간 시기</a:t>
            </a:r>
            <a:endParaRPr lang="en-US" altLang="ko-KR" sz="1400" dirty="0"/>
          </a:p>
          <a:p>
            <a:r>
              <a:rPr lang="ko-KR" altLang="en-US" sz="1400" dirty="0"/>
              <a:t>특별한 관심분야에 맞추어져 언어들이 양산됨</a:t>
            </a:r>
            <a:endParaRPr lang="en-US" altLang="ko-KR" sz="1400" dirty="0"/>
          </a:p>
          <a:p>
            <a:r>
              <a:rPr lang="ko-KR" altLang="en-US" sz="1400" dirty="0"/>
              <a:t>모든 언어의 개념을 갖는 마지막 언어를 만들고자 하는 노력들이 진행됨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① PL / I (Programming Language One)</a:t>
            </a:r>
          </a:p>
          <a:p>
            <a:pPr lvl="1"/>
            <a:r>
              <a:rPr lang="en-US" altLang="ko-KR" sz="1400" dirty="0"/>
              <a:t>1964</a:t>
            </a:r>
            <a:r>
              <a:rPr lang="ko-KR" altLang="en-US" sz="1400" dirty="0"/>
              <a:t>년 </a:t>
            </a:r>
            <a:r>
              <a:rPr lang="en-US" altLang="ko-KR" sz="1400" dirty="0"/>
              <a:t>IBM</a:t>
            </a:r>
            <a:r>
              <a:rPr lang="ko-KR" altLang="en-US" sz="1400" dirty="0"/>
              <a:t>에서 개발한 언어</a:t>
            </a:r>
            <a:endParaRPr lang="en-US" altLang="ko-KR" sz="1400" dirty="0"/>
          </a:p>
          <a:p>
            <a:pPr lvl="1"/>
            <a:r>
              <a:rPr lang="en-US" altLang="ko-KR" sz="1400" dirty="0"/>
              <a:t>FORTRAN, COBOL, ALGOL </a:t>
            </a:r>
            <a:r>
              <a:rPr lang="ko-KR" altLang="en-US" sz="1400" dirty="0"/>
              <a:t>등의 기존 언어의 장점만을 따서 </a:t>
            </a:r>
            <a:r>
              <a:rPr lang="ko-KR" altLang="en-US" sz="1400" dirty="0" err="1"/>
              <a:t>만듬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병행성</a:t>
            </a:r>
            <a:r>
              <a:rPr lang="en-US" altLang="ko-KR" sz="1400" dirty="0"/>
              <a:t>, </a:t>
            </a:r>
            <a:r>
              <a:rPr lang="ko-KR" altLang="en-US" sz="1400" dirty="0"/>
              <a:t>예외처리</a:t>
            </a:r>
            <a:r>
              <a:rPr lang="en-US" altLang="ko-KR" sz="1400" dirty="0"/>
              <a:t>, </a:t>
            </a:r>
            <a:r>
              <a:rPr lang="ko-KR" altLang="en-US" sz="1400" dirty="0"/>
              <a:t>기억장소할당 등 새로운 개념을 도입한 언어</a:t>
            </a:r>
            <a:endParaRPr lang="en-US" altLang="ko-KR" sz="1400" dirty="0"/>
          </a:p>
          <a:p>
            <a:pPr lvl="1">
              <a:buNone/>
            </a:pPr>
            <a:endParaRPr lang="en-US" altLang="ko-KR" sz="1400" dirty="0"/>
          </a:p>
          <a:p>
            <a:pPr>
              <a:buNone/>
            </a:pPr>
            <a:r>
              <a:rPr lang="en-US" altLang="ko-KR" sz="1600" dirty="0"/>
              <a:t>② </a:t>
            </a:r>
            <a:r>
              <a:rPr lang="en-US" altLang="ko-KR" sz="1600" dirty="0" err="1"/>
              <a:t>Simular</a:t>
            </a:r>
            <a:endParaRPr lang="en-US" altLang="ko-KR" sz="1600" dirty="0"/>
          </a:p>
          <a:p>
            <a:pPr lvl="1"/>
            <a:r>
              <a:rPr lang="ko-KR" altLang="en-US" sz="1400" dirty="0"/>
              <a:t>노르웨이의 노르웨이 컴퓨터 센터에서 시뮬레이션을 목적으로 개발된 언어</a:t>
            </a:r>
            <a:endParaRPr lang="en-US" altLang="ko-KR" sz="1400" dirty="0"/>
          </a:p>
          <a:p>
            <a:pPr lvl="1"/>
            <a:r>
              <a:rPr lang="en-US" altLang="ko-KR" sz="1400" dirty="0"/>
              <a:t> </a:t>
            </a:r>
            <a:r>
              <a:rPr lang="ko-KR" altLang="en-US" sz="1400" dirty="0"/>
              <a:t>객체지향 언어의 기본이 되는 </a:t>
            </a:r>
            <a:r>
              <a:rPr lang="en-US" altLang="ko-KR" sz="1400" dirty="0"/>
              <a:t>class</a:t>
            </a:r>
            <a:r>
              <a:rPr lang="ko-KR" altLang="en-US" sz="1400" dirty="0"/>
              <a:t>의 개념을 처음으로 사용</a:t>
            </a:r>
            <a:endParaRPr lang="en-US" altLang="ko-KR" sz="1400" dirty="0"/>
          </a:p>
          <a:p>
            <a:pPr lvl="1"/>
            <a:r>
              <a:rPr lang="ko-KR" altLang="en-US" sz="1400" dirty="0"/>
              <a:t>이후에 개발되는 객체지향 언어들은 </a:t>
            </a:r>
            <a:r>
              <a:rPr lang="en-US" altLang="ko-KR" sz="1400" dirty="0" err="1"/>
              <a:t>Simular</a:t>
            </a:r>
            <a:r>
              <a:rPr lang="ko-KR" altLang="en-US" sz="1400" dirty="0"/>
              <a:t>로부터 파생되어 짐</a:t>
            </a:r>
            <a:endParaRPr lang="en-US" altLang="ko-KR" sz="1400" dirty="0"/>
          </a:p>
          <a:p>
            <a:pPr>
              <a:buNone/>
            </a:pPr>
            <a:endParaRPr lang="en-US" altLang="ko-KR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/>
              <a:t>(3) 1970</a:t>
            </a:r>
            <a:r>
              <a:rPr lang="ko-KR" altLang="en-US" sz="1600" dirty="0"/>
              <a:t>년대 </a:t>
            </a:r>
            <a:r>
              <a:rPr lang="en-US" altLang="ko-KR" sz="1600" dirty="0"/>
              <a:t>: </a:t>
            </a:r>
            <a:r>
              <a:rPr lang="ko-KR" altLang="en-US" sz="1600" dirty="0"/>
              <a:t>개념이 명확한 언어들의 개발</a:t>
            </a:r>
            <a:endParaRPr lang="en-US" altLang="ko-KR" sz="1600" dirty="0"/>
          </a:p>
          <a:p>
            <a:r>
              <a:rPr lang="ko-KR" altLang="en-US" sz="1400" dirty="0"/>
              <a:t>프로그램의 간결성</a:t>
            </a:r>
            <a:r>
              <a:rPr lang="en-US" altLang="ko-KR" sz="1400" dirty="0"/>
              <a:t>, </a:t>
            </a:r>
            <a:r>
              <a:rPr lang="ko-KR" altLang="en-US" sz="1400" dirty="0"/>
              <a:t>추상화 등의 개념이 포함된 언어들이 대두된 시기</a:t>
            </a:r>
            <a:endParaRPr lang="en-US" altLang="ko-KR" sz="1400" dirty="0"/>
          </a:p>
          <a:p>
            <a:r>
              <a:rPr lang="ko-KR" altLang="en-US" sz="1400" dirty="0"/>
              <a:t>대표적인 언어로서 </a:t>
            </a:r>
            <a:r>
              <a:rPr lang="en-US" altLang="ko-KR" sz="1400" dirty="0"/>
              <a:t>PASCAL, C </a:t>
            </a:r>
            <a:r>
              <a:rPr lang="ko-KR" altLang="en-US" sz="1400" dirty="0"/>
              <a:t>등의 출현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① PASCAL</a:t>
            </a:r>
          </a:p>
          <a:p>
            <a:pPr lvl="1"/>
            <a:r>
              <a:rPr lang="en-US" altLang="ko-KR" sz="1400" dirty="0"/>
              <a:t>1971</a:t>
            </a:r>
            <a:r>
              <a:rPr lang="ko-KR" altLang="en-US" sz="1400" dirty="0"/>
              <a:t>년 </a:t>
            </a:r>
            <a:r>
              <a:rPr lang="en-US" altLang="ko-KR" sz="1400" dirty="0"/>
              <a:t>Wirth</a:t>
            </a:r>
            <a:r>
              <a:rPr lang="ko-KR" altLang="en-US" sz="1400" dirty="0"/>
              <a:t>에 의해 개발된 언어</a:t>
            </a:r>
            <a:endParaRPr lang="en-US" altLang="ko-KR" sz="1400" dirty="0"/>
          </a:p>
          <a:p>
            <a:pPr lvl="1"/>
            <a:r>
              <a:rPr lang="ko-KR" altLang="en-US" sz="1400" dirty="0"/>
              <a:t>기존의  </a:t>
            </a:r>
            <a:r>
              <a:rPr lang="en-US" altLang="ko-KR" sz="1400" dirty="0" err="1"/>
              <a:t>Algol</a:t>
            </a:r>
            <a:r>
              <a:rPr lang="ko-KR" altLang="en-US" sz="1400" dirty="0"/>
              <a:t>과 같은 언어보다 작고 간결하며 효율적으로 구성한 구조적 프로그래밍 언어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② C</a:t>
            </a:r>
          </a:p>
          <a:p>
            <a:pPr lvl="1"/>
            <a:r>
              <a:rPr lang="en-US" altLang="ko-KR" sz="1400" dirty="0"/>
              <a:t>1972</a:t>
            </a:r>
            <a:r>
              <a:rPr lang="ko-KR" altLang="en-US" sz="1400" dirty="0"/>
              <a:t>년 </a:t>
            </a:r>
            <a:r>
              <a:rPr lang="en-US" altLang="ko-KR" sz="1400" dirty="0"/>
              <a:t>Dennis Ritchie</a:t>
            </a:r>
            <a:r>
              <a:rPr lang="ko-KR" altLang="en-US" sz="1400" dirty="0"/>
              <a:t>에 의해 개발된 언어로서 시스템 소프트웨어 개발을 목적으로 만들어진  언어</a:t>
            </a:r>
            <a:endParaRPr lang="en-US" altLang="ko-KR" sz="1400" dirty="0"/>
          </a:p>
          <a:p>
            <a:pPr lvl="1"/>
            <a:r>
              <a:rPr lang="en-US" altLang="ko-KR" sz="1400" dirty="0"/>
              <a:t>C</a:t>
            </a:r>
            <a:r>
              <a:rPr lang="ko-KR" altLang="en-US" sz="1400" dirty="0"/>
              <a:t>는 저급 언어와 고급 언어의 장점을 취해 만든 언어</a:t>
            </a:r>
            <a:endParaRPr lang="en-US" altLang="ko-KR" sz="1400" dirty="0"/>
          </a:p>
          <a:p>
            <a:pPr lvl="1"/>
            <a:r>
              <a:rPr lang="ko-KR" altLang="en-US" sz="1400" dirty="0"/>
              <a:t>일반 상용 시스템의 개발을 비롯한 많은 분야에서 폭 넓게 사용되는 언어</a:t>
            </a:r>
            <a:endParaRPr lang="en-US" altLang="ko-KR" sz="1400" dirty="0"/>
          </a:p>
          <a:p>
            <a:pPr lvl="1"/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(4) 1980</a:t>
            </a:r>
            <a:r>
              <a:rPr lang="ko-KR" altLang="en-US" sz="1600" dirty="0"/>
              <a:t>년대 </a:t>
            </a:r>
            <a:r>
              <a:rPr lang="en-US" altLang="ko-KR" sz="1600" dirty="0"/>
              <a:t>: </a:t>
            </a:r>
            <a:r>
              <a:rPr lang="ko-KR" altLang="en-US" sz="1600" dirty="0"/>
              <a:t>새로운 방향의 시도</a:t>
            </a:r>
          </a:p>
          <a:p>
            <a:r>
              <a:rPr lang="en-US" altLang="ko-KR" sz="1400" dirty="0"/>
              <a:t>1980</a:t>
            </a:r>
            <a:r>
              <a:rPr lang="ko-KR" altLang="en-US" sz="1400" dirty="0"/>
              <a:t>년대의 가장 큰 이정표는 미국 국방성에서 개발한 </a:t>
            </a:r>
            <a:r>
              <a:rPr lang="en-US" altLang="ko-KR" sz="1400" dirty="0" err="1"/>
              <a:t>Ada</a:t>
            </a:r>
            <a:r>
              <a:rPr lang="ko-KR" altLang="en-US" sz="1400" dirty="0"/>
              <a:t>를 들 수 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기존의 언어 개념에서 벗어난 언어들이 개발되고 연구된 시기</a:t>
            </a:r>
            <a:endParaRPr lang="en-US" altLang="ko-KR" sz="1400" dirty="0"/>
          </a:p>
          <a:p>
            <a:r>
              <a:rPr lang="ko-KR" altLang="en-US" sz="1400" dirty="0"/>
              <a:t>함수언어</a:t>
            </a:r>
            <a:r>
              <a:rPr lang="en-US" altLang="ko-KR" sz="1400" dirty="0"/>
              <a:t>(functional language), </a:t>
            </a:r>
            <a:r>
              <a:rPr lang="ko-KR" altLang="en-US" sz="1400" dirty="0"/>
              <a:t>논리언어</a:t>
            </a:r>
            <a:r>
              <a:rPr lang="en-US" altLang="ko-KR" sz="1400" dirty="0"/>
              <a:t>(logical language), </a:t>
            </a:r>
            <a:r>
              <a:rPr lang="ko-KR" altLang="en-US" sz="1400" dirty="0"/>
              <a:t>객체지향언어</a:t>
            </a:r>
            <a:r>
              <a:rPr lang="en-US" altLang="ko-KR" sz="1400" dirty="0"/>
              <a:t>(object oriented language) </a:t>
            </a:r>
            <a:r>
              <a:rPr lang="ko-KR" altLang="en-US" sz="1400" dirty="0"/>
              <a:t>등의 개념을 갖는 언어들의 발전이 이루어 짐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pPr lvl="1">
              <a:buNone/>
            </a:pPr>
            <a:endParaRPr lang="en-US" altLang="ko-KR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/>
              <a:t>(5) 1990</a:t>
            </a:r>
            <a:r>
              <a:rPr lang="ko-KR" altLang="en-US" sz="1600" dirty="0"/>
              <a:t>년대 </a:t>
            </a:r>
            <a:r>
              <a:rPr lang="en-US" altLang="ko-KR" sz="1600" dirty="0"/>
              <a:t>: </a:t>
            </a:r>
            <a:r>
              <a:rPr lang="ko-KR" altLang="en-US" sz="1600" dirty="0"/>
              <a:t>웹 언어의 대두</a:t>
            </a:r>
          </a:p>
          <a:p>
            <a:r>
              <a:rPr lang="en-US" altLang="ko-KR" sz="1400" dirty="0"/>
              <a:t>1990</a:t>
            </a:r>
            <a:r>
              <a:rPr lang="ko-KR" altLang="en-US" sz="1400" dirty="0"/>
              <a:t>년대는 </a:t>
            </a:r>
            <a:r>
              <a:rPr lang="en-US" altLang="ko-KR" sz="1400" dirty="0"/>
              <a:t>1980</a:t>
            </a:r>
            <a:r>
              <a:rPr lang="ko-KR" altLang="en-US" sz="1400" dirty="0"/>
              <a:t>년대부터 대두되었던 간결한 언어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데이터베이스를 쉽게 처리할 수 있는 언어</a:t>
            </a:r>
            <a:r>
              <a:rPr lang="en-US" altLang="ko-KR" sz="1400" dirty="0"/>
              <a:t>, </a:t>
            </a:r>
            <a:r>
              <a:rPr lang="ko-KR" altLang="en-US" sz="1400" dirty="0"/>
              <a:t>간단한 프로그램을 사용자가 직접 처리할 수 있도록 하기 위한 언어 등을 추구하는 </a:t>
            </a:r>
            <a:r>
              <a:rPr lang="en-US" altLang="ko-KR" sz="1400" dirty="0"/>
              <a:t>4</a:t>
            </a:r>
            <a:r>
              <a:rPr lang="ko-KR" altLang="en-US" sz="1400" dirty="0"/>
              <a:t>세대 언어</a:t>
            </a:r>
            <a:r>
              <a:rPr lang="en-US" altLang="ko-KR" sz="1400" dirty="0"/>
              <a:t>(4 GL) </a:t>
            </a:r>
            <a:r>
              <a:rPr lang="ko-KR" altLang="en-US" sz="1400" dirty="0"/>
              <a:t>개념의 대두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인터넷의 보급으로 인해 웹과 관련된 언어의 개발이 하나의 과제로 대두된 시기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대표적인 언어의 형태로 </a:t>
            </a:r>
            <a:r>
              <a:rPr lang="en-US" altLang="ko-KR" sz="1400" dirty="0"/>
              <a:t>Java</a:t>
            </a:r>
            <a:r>
              <a:rPr lang="ko-KR" altLang="en-US" sz="1400" dirty="0"/>
              <a:t>의 탄생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Java</a:t>
            </a:r>
            <a:r>
              <a:rPr lang="ko-KR" altLang="en-US" sz="1400" dirty="0"/>
              <a:t>는 </a:t>
            </a:r>
            <a:r>
              <a:rPr lang="en-US" altLang="ko-KR" sz="1400" dirty="0"/>
              <a:t>Sun </a:t>
            </a:r>
            <a:r>
              <a:rPr lang="ko-KR" altLang="en-US" sz="1400" dirty="0" err="1"/>
              <a:t>마이크로시스템즈에서</a:t>
            </a:r>
            <a:r>
              <a:rPr lang="ko-KR" altLang="en-US" sz="1400" dirty="0"/>
              <a:t> 개발된 언어로서 처음에는 가전제품을 위한 소프트웨어 개발을 목적으로 개발되었으나 </a:t>
            </a:r>
            <a:r>
              <a:rPr lang="en-US" altLang="ko-KR" sz="1400" dirty="0"/>
              <a:t>1993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World Wide Web</a:t>
            </a:r>
            <a:r>
              <a:rPr lang="ko-KR" altLang="en-US" sz="1400" dirty="0"/>
              <a:t>이 폭 넓게 확산되면서 </a:t>
            </a:r>
            <a:r>
              <a:rPr lang="en-US" altLang="ko-KR" sz="1400" dirty="0"/>
              <a:t>Web</a:t>
            </a:r>
            <a:r>
              <a:rPr lang="ko-KR" altLang="en-US" sz="1400" dirty="0"/>
              <a:t>은 </a:t>
            </a:r>
            <a:r>
              <a:rPr lang="en-US" altLang="ko-KR" sz="1400" dirty="0"/>
              <a:t>Java</a:t>
            </a:r>
            <a:r>
              <a:rPr lang="ko-KR" altLang="en-US" sz="1400" dirty="0"/>
              <a:t>의 가장 일반적인 응용분야로 자리 잡게 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1990</a:t>
            </a:r>
            <a:r>
              <a:rPr lang="ko-KR" altLang="en-US" sz="1400" dirty="0"/>
              <a:t>년대 중반 이후 웹 서버 프로그램을 효율적으로 개발하기 위한 서버 측 스크립트 언어</a:t>
            </a:r>
            <a:r>
              <a:rPr lang="en-US" altLang="ko-KR" sz="1400" dirty="0"/>
              <a:t>(server-side script language)</a:t>
            </a:r>
            <a:r>
              <a:rPr lang="ko-KR" altLang="en-US" sz="1400" dirty="0"/>
              <a:t>들이 경쟁적으로 개발 됨</a:t>
            </a:r>
            <a:endParaRPr lang="en-US" altLang="ko-KR" sz="1400" dirty="0"/>
          </a:p>
          <a:p>
            <a:pPr lvl="1"/>
            <a:r>
              <a:rPr lang="ko-KR" altLang="en-US" sz="1400" dirty="0"/>
              <a:t>서버의 종류에 </a:t>
            </a:r>
            <a:r>
              <a:rPr lang="ko-KR" altLang="en-US" sz="1400" dirty="0" err="1"/>
              <a:t>구애받지</a:t>
            </a:r>
            <a:r>
              <a:rPr lang="ko-KR" altLang="en-US" sz="1400" dirty="0"/>
              <a:t> 않는 </a:t>
            </a:r>
            <a:r>
              <a:rPr lang="ko-KR" altLang="en-US" sz="1400" dirty="0" err="1"/>
              <a:t>오픈된</a:t>
            </a:r>
            <a:r>
              <a:rPr lang="ko-KR" altLang="en-US" sz="1400" dirty="0"/>
              <a:t> 소프트웨어인 </a:t>
            </a:r>
            <a:r>
              <a:rPr lang="en-US" altLang="ko-KR" sz="1400" dirty="0"/>
              <a:t>PHP(Professional Hypertext Preprocessor),</a:t>
            </a:r>
          </a:p>
          <a:p>
            <a:pPr lvl="1"/>
            <a:r>
              <a:rPr lang="en-US" altLang="ko-KR" sz="1400" dirty="0"/>
              <a:t>Microsoft</a:t>
            </a:r>
            <a:r>
              <a:rPr lang="ko-KR" altLang="en-US" sz="1400" dirty="0"/>
              <a:t>에서 개발한 </a:t>
            </a:r>
            <a:r>
              <a:rPr lang="en-US" altLang="ko-KR" sz="1400" dirty="0"/>
              <a:t>ASP(Active Server Page),</a:t>
            </a:r>
          </a:p>
          <a:p>
            <a:pPr lvl="1"/>
            <a:r>
              <a:rPr lang="en-US" altLang="ko-KR" sz="1400" dirty="0"/>
              <a:t>Sun Microsystems</a:t>
            </a:r>
            <a:r>
              <a:rPr lang="ko-KR" altLang="en-US" sz="1400" dirty="0"/>
              <a:t>에서 개발한 </a:t>
            </a:r>
            <a:r>
              <a:rPr lang="en-US" altLang="ko-KR" sz="1400" dirty="0"/>
              <a:t>JSP(Java Server Page) </a:t>
            </a:r>
          </a:p>
          <a:p>
            <a:pPr>
              <a:buNone/>
            </a:pPr>
            <a:endParaRPr lang="ko-KR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1.4 </a:t>
            </a:r>
            <a:r>
              <a:rPr lang="ko-KR" altLang="en-US" sz="2000" dirty="0"/>
              <a:t>프로그래밍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/>
              <a:t>(1) </a:t>
            </a:r>
            <a:r>
              <a:rPr lang="ko-KR" altLang="en-US" sz="1600" dirty="0"/>
              <a:t>문제분석</a:t>
            </a:r>
          </a:p>
          <a:p>
            <a:pPr lvl="1"/>
            <a:r>
              <a:rPr lang="ko-KR" altLang="en-US" sz="1400" dirty="0"/>
              <a:t>처리하고자 하는 업무를 분석하여 컴퓨터를 이용한 처리의 타당성</a:t>
            </a:r>
            <a:r>
              <a:rPr lang="en-US" altLang="ko-KR" sz="1400" dirty="0"/>
              <a:t>, </a:t>
            </a:r>
            <a:r>
              <a:rPr lang="ko-KR" altLang="en-US" sz="1400" dirty="0"/>
              <a:t>가능성</a:t>
            </a:r>
            <a:r>
              <a:rPr lang="en-US" altLang="ko-KR" sz="1400" dirty="0"/>
              <a:t>, </a:t>
            </a:r>
            <a:r>
              <a:rPr lang="ko-KR" altLang="en-US" sz="1400" dirty="0"/>
              <a:t>능률성 등을 검토하고</a:t>
            </a:r>
            <a:r>
              <a:rPr lang="en-US" altLang="ko-KR" sz="1400" dirty="0"/>
              <a:t>, </a:t>
            </a:r>
            <a:r>
              <a:rPr lang="ko-KR" altLang="en-US" sz="1400" dirty="0"/>
              <a:t>문제와 처리의 범위를 정한다</a:t>
            </a:r>
            <a:r>
              <a:rPr lang="en-US" altLang="ko-KR" sz="1400" dirty="0"/>
              <a:t>. </a:t>
            </a:r>
          </a:p>
          <a:p>
            <a:pPr>
              <a:buNone/>
            </a:pPr>
            <a:endParaRPr lang="ko-KR" altLang="en-US" sz="1600" dirty="0"/>
          </a:p>
          <a:p>
            <a:pPr>
              <a:buNone/>
            </a:pPr>
            <a:r>
              <a:rPr lang="en-US" altLang="ko-KR" sz="1600" dirty="0"/>
              <a:t>(2) </a:t>
            </a:r>
            <a:r>
              <a:rPr lang="ko-KR" altLang="en-US" sz="1600" dirty="0"/>
              <a:t>입출력 설계</a:t>
            </a:r>
          </a:p>
          <a:p>
            <a:pPr lvl="1"/>
            <a:r>
              <a:rPr lang="ko-KR" altLang="en-US" sz="1400" dirty="0"/>
              <a:t>주어진 문제에 의해 입력으로 주어질 수 있는 자료를 결정하고 출력하고자 하는 항목을 결정한다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문제 해결에 필요한 자료구조 등을 정의한다</a:t>
            </a:r>
            <a:r>
              <a:rPr lang="en-US" altLang="ko-KR" sz="1400" dirty="0"/>
              <a:t>.</a:t>
            </a:r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(3) </a:t>
            </a:r>
            <a:r>
              <a:rPr lang="ko-KR" altLang="en-US" sz="1600" dirty="0"/>
              <a:t>순서도 작성</a:t>
            </a:r>
          </a:p>
          <a:p>
            <a:pPr lvl="1"/>
            <a:r>
              <a:rPr lang="ko-KR" altLang="en-US" sz="1400" dirty="0"/>
              <a:t>문제를 해결하기 위한 논리적인 절차와 흐름의 방향을 기호를 이용하여 나타낸다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순서도</a:t>
            </a:r>
            <a:r>
              <a:rPr lang="en-US" altLang="ko-KR" sz="1400" dirty="0"/>
              <a:t>(flowchart)</a:t>
            </a:r>
            <a:r>
              <a:rPr lang="ko-KR" altLang="en-US" sz="1400" dirty="0"/>
              <a:t>라고 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순서도를 이용하여 전체 프로그램의 논리를 단계적으로 표현함으로써 작업 전체의 흐름을 손쉽게 파악할  수 있다</a:t>
            </a:r>
            <a:r>
              <a:rPr lang="en-US" altLang="ko-KR" sz="1400" dirty="0"/>
              <a:t>.</a:t>
            </a:r>
          </a:p>
          <a:p>
            <a:pPr lvl="1"/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(4) </a:t>
            </a:r>
            <a:r>
              <a:rPr lang="ko-KR" altLang="en-US" sz="1600" dirty="0"/>
              <a:t>코딩과 프로그램 입력</a:t>
            </a:r>
          </a:p>
          <a:p>
            <a:pPr lvl="1"/>
            <a:r>
              <a:rPr lang="ko-KR" altLang="en-US" sz="1400" dirty="0"/>
              <a:t>순서도로 나타내진 문제 해결 방법을 주어진 프로그래밍 </a:t>
            </a:r>
            <a:r>
              <a:rPr lang="ko-KR" altLang="en-US" sz="1400" dirty="0" err="1"/>
              <a:t>언러로</a:t>
            </a:r>
            <a:r>
              <a:rPr lang="ko-KR" altLang="en-US" sz="1400" dirty="0"/>
              <a:t> 나타내는 것을 코딩</a:t>
            </a:r>
            <a:r>
              <a:rPr lang="en-US" altLang="ko-KR" sz="1400" dirty="0"/>
              <a:t>(coding)</a:t>
            </a:r>
            <a:r>
              <a:rPr lang="ko-KR" altLang="en-US" sz="1400" dirty="0"/>
              <a:t>이라고 한다</a:t>
            </a:r>
            <a:r>
              <a:rPr lang="en-US" altLang="ko-KR" sz="1400" dirty="0"/>
              <a:t>. </a:t>
            </a:r>
            <a:r>
              <a:rPr lang="ko-KR" altLang="en-US" sz="1400" dirty="0"/>
              <a:t>주어진 순서도에 대한 코딩 작업이 완료되면 프로그램을 에디터</a:t>
            </a:r>
            <a:r>
              <a:rPr lang="en-US" altLang="ko-KR" sz="1400" dirty="0"/>
              <a:t>(editor) </a:t>
            </a:r>
            <a:r>
              <a:rPr lang="ko-KR" altLang="en-US" sz="1400" dirty="0"/>
              <a:t>등을 이용하여 기계에 입력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/>
              <a:t>(5) </a:t>
            </a:r>
            <a:r>
              <a:rPr lang="ko-KR" altLang="en-US" sz="1600" dirty="0"/>
              <a:t>컴파일 및 링크</a:t>
            </a:r>
          </a:p>
          <a:p>
            <a:pPr lvl="1"/>
            <a:r>
              <a:rPr lang="ko-KR" altLang="en-US" sz="1400" dirty="0"/>
              <a:t>입력된 프로그램을 기계가 인식하기 위해서는 기계어 수준의 언어로 번역해 주어야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이때 사용되는 시스템 소프트웨어가 컴파일러</a:t>
            </a:r>
            <a:r>
              <a:rPr lang="en-US" altLang="ko-KR" sz="1400" dirty="0"/>
              <a:t>(compiler)</a:t>
            </a:r>
            <a:r>
              <a:rPr lang="ko-KR" altLang="en-US" sz="1400" dirty="0"/>
              <a:t>와 링커</a:t>
            </a:r>
            <a:r>
              <a:rPr lang="en-US" altLang="ko-KR" sz="1400" dirty="0"/>
              <a:t>(linker)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</a:p>
          <a:p>
            <a:pPr lvl="1"/>
            <a:r>
              <a:rPr lang="ko-KR" altLang="en-US" sz="1400" dirty="0"/>
              <a:t>컴파일 과정에서 문법오류</a:t>
            </a:r>
            <a:r>
              <a:rPr lang="en-US" altLang="ko-KR" sz="1400" dirty="0"/>
              <a:t>(syntax error)</a:t>
            </a:r>
            <a:r>
              <a:rPr lang="ko-KR" altLang="en-US" sz="1400" dirty="0"/>
              <a:t>가 발생되면 작성된 프로그램의 문법이 틀린 것이므로 프로그램을 수정하여 다시 컴파일을 하여야 함</a:t>
            </a:r>
            <a:endParaRPr lang="en-US" altLang="ko-KR" sz="14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(6) </a:t>
            </a:r>
            <a:r>
              <a:rPr lang="ko-KR" altLang="en-US" sz="1600" dirty="0"/>
              <a:t>모의 실행 및 실행</a:t>
            </a:r>
          </a:p>
          <a:p>
            <a:pPr lvl="1"/>
            <a:r>
              <a:rPr lang="ko-KR" altLang="en-US" sz="1400" dirty="0"/>
              <a:t>모든 과정이 완료되면 모의 실험 데이터를 이용하여 작성된 프로그램을 실행하게 되는데 이때 출력된 결과를 가지고 프로그램의 논리적 타당성을 검토</a:t>
            </a:r>
            <a:endParaRPr lang="en-US" altLang="ko-KR" sz="1400" dirty="0"/>
          </a:p>
          <a:p>
            <a:pPr lvl="1"/>
            <a:r>
              <a:rPr lang="ko-KR" altLang="en-US" sz="1400" dirty="0"/>
              <a:t>모의실험 데이터는 프로그램에서 발생될 수 있는 모든 경우의 수를 포함한 </a:t>
            </a:r>
            <a:r>
              <a:rPr lang="ko-KR" altLang="en-US" sz="1400" dirty="0" err="1"/>
              <a:t>셈플</a:t>
            </a:r>
            <a:r>
              <a:rPr lang="ko-KR" altLang="en-US" sz="1400" dirty="0"/>
              <a:t> 데이터로 구성</a:t>
            </a:r>
            <a:endParaRPr lang="en-US" altLang="ko-KR" sz="1400" dirty="0"/>
          </a:p>
          <a:p>
            <a:pPr lvl="1"/>
            <a:r>
              <a:rPr lang="ko-KR" altLang="en-US" sz="1400" dirty="0"/>
              <a:t>이와 같은 작업 과정에서 원하는 결과가 출력되지 않는다면 이는 프로그램이 논리적 모순에 빠졌음을 의미함</a:t>
            </a:r>
            <a:endParaRPr lang="en-US" altLang="ko-KR" sz="1400" dirty="0"/>
          </a:p>
          <a:p>
            <a:pPr lvl="1"/>
            <a:r>
              <a:rPr lang="ko-KR" altLang="en-US" sz="1400" dirty="0"/>
              <a:t>이러한 오류를 논리 오류</a:t>
            </a:r>
            <a:r>
              <a:rPr lang="en-US" altLang="ko-KR" sz="1400" dirty="0"/>
              <a:t>(logical error)</a:t>
            </a:r>
            <a:r>
              <a:rPr lang="ko-KR" altLang="en-US" sz="1400" dirty="0"/>
              <a:t>라고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이와 같은 경우 문제 분석 단계부터 자세한 검토가 다시 이루어져야 함</a:t>
            </a:r>
            <a:endParaRPr lang="en-US" altLang="ko-KR" sz="1400" dirty="0"/>
          </a:p>
          <a:p>
            <a:pPr lvl="1"/>
            <a:r>
              <a:rPr lang="ko-KR" altLang="en-US" sz="1400" dirty="0"/>
              <a:t>이와 같은 과정을 거쳐서 모의 실험 결과가 올바르게 나타나면 실제 데이터를 가지고 전체적인 결과를 얻는다</a:t>
            </a:r>
            <a:r>
              <a:rPr lang="en-US" altLang="ko-KR" sz="1400" dirty="0"/>
              <a:t>.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  <a:p>
            <a:pPr>
              <a:buNone/>
            </a:pPr>
            <a:endParaRPr lang="ko-KR" alt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643702" y="6572272"/>
            <a:ext cx="236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[</a:t>
            </a:r>
            <a:r>
              <a:rPr lang="ko-KR" altLang="en-US" sz="1400" dirty="0">
                <a:latin typeface="+mj-lt"/>
              </a:rPr>
              <a:t>그림 </a:t>
            </a:r>
            <a:r>
              <a:rPr lang="en-US" altLang="ko-KR" sz="1400" dirty="0">
                <a:latin typeface="+mj-lt"/>
              </a:rPr>
              <a:t>1-3] </a:t>
            </a:r>
            <a:r>
              <a:rPr lang="ko-KR" altLang="en-US" sz="1400" dirty="0">
                <a:latin typeface="+mj-lt"/>
              </a:rPr>
              <a:t>프로그래밍 절차</a:t>
            </a:r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2214546" y="-36002"/>
          <a:ext cx="5214974" cy="6876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4" imgW="5119640" imgH="7669959" progId="Visio.Drawing.11">
                  <p:embed/>
                </p:oleObj>
              </mc:Choice>
              <mc:Fallback>
                <p:oleObj name="Visio" r:id="rId4" imgW="5119640" imgH="7669959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-36002"/>
                        <a:ext cx="5214974" cy="6876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ko-KR" sz="2000" dirty="0"/>
              <a:t>1.1 </a:t>
            </a:r>
            <a:r>
              <a:rPr lang="ko-KR" altLang="en-US" sz="2000" dirty="0"/>
              <a:t>컴퓨터란 무엇인가</a:t>
            </a:r>
            <a:r>
              <a:rPr lang="en-US" altLang="ko-KR" sz="2000" dirty="0"/>
              <a:t>?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r>
              <a:rPr lang="en-US" altLang="ko-KR" sz="1600" dirty="0"/>
              <a:t>ENIAC(Electronic Numerical Integrator And Computer)</a:t>
            </a:r>
          </a:p>
          <a:p>
            <a:pPr lvl="1"/>
            <a:r>
              <a:rPr lang="en-US" altLang="ko-KR" sz="1400" dirty="0"/>
              <a:t>1940</a:t>
            </a:r>
            <a:r>
              <a:rPr lang="ko-KR" altLang="en-US" sz="1600" dirty="0"/>
              <a:t>년대</a:t>
            </a:r>
            <a:r>
              <a:rPr lang="ko-KR" altLang="en-US" sz="1400" dirty="0"/>
              <a:t> 중반 개발된 최초의 컴퓨터</a:t>
            </a:r>
            <a:endParaRPr lang="en-US" altLang="ko-KR" sz="1400" dirty="0"/>
          </a:p>
          <a:p>
            <a:pPr>
              <a:buNone/>
            </a:pPr>
            <a:endParaRPr lang="en-US" altLang="ko-KR" sz="1600" dirty="0"/>
          </a:p>
          <a:p>
            <a:r>
              <a:rPr lang="en-US" altLang="ko-KR" sz="1600" dirty="0"/>
              <a:t> EDPS(Electronic Data Processing System)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전자 자료 처리 </a:t>
            </a:r>
            <a:endParaRPr lang="en-US" altLang="ko-KR" sz="1600" dirty="0"/>
          </a:p>
          <a:p>
            <a:pPr lvl="1"/>
            <a:r>
              <a:rPr lang="ko-KR" altLang="en-US" sz="1400" dirty="0"/>
              <a:t>신속성</a:t>
            </a:r>
            <a:r>
              <a:rPr lang="en-US" altLang="ko-KR" sz="1400" dirty="0"/>
              <a:t>, </a:t>
            </a:r>
            <a:r>
              <a:rPr lang="ko-KR" altLang="en-US" sz="1400" dirty="0"/>
              <a:t>  정확성 </a:t>
            </a:r>
            <a:r>
              <a:rPr lang="en-US" altLang="ko-KR" sz="1400" dirty="0"/>
              <a:t>, </a:t>
            </a:r>
            <a:r>
              <a:rPr lang="ko-KR" altLang="en-US" sz="1400" dirty="0"/>
              <a:t>대량의 데이터 처리</a:t>
            </a:r>
            <a:endParaRPr lang="en-US" altLang="ko-KR" sz="1400" dirty="0"/>
          </a:p>
          <a:p>
            <a:pPr lvl="1"/>
            <a:r>
              <a:rPr lang="ko-KR" altLang="en-US" sz="1400" dirty="0"/>
              <a:t>처리 결과의 신뢰성을 향상</a:t>
            </a:r>
            <a:endParaRPr lang="en-US" altLang="ko-KR" sz="1400" dirty="0"/>
          </a:p>
          <a:p>
            <a:pPr lvl="1"/>
            <a:r>
              <a:rPr lang="ko-KR" altLang="en-US" sz="1400" dirty="0"/>
              <a:t>다양한 업무의 종합적인 처리가 가능</a:t>
            </a:r>
            <a:endParaRPr lang="en-US" altLang="ko-KR" sz="1400" dirty="0"/>
          </a:p>
          <a:p>
            <a:pPr lvl="1"/>
            <a:endParaRPr lang="en-US" altLang="ko-KR" sz="1200" dirty="0"/>
          </a:p>
          <a:p>
            <a:r>
              <a:rPr lang="en-US" altLang="ko-KR" sz="1600" dirty="0"/>
              <a:t>  "0"</a:t>
            </a:r>
            <a:r>
              <a:rPr lang="ko-KR" altLang="en-US" sz="1600" dirty="0"/>
              <a:t>과 </a:t>
            </a:r>
            <a:r>
              <a:rPr lang="en-US" altLang="ko-KR" sz="1600" dirty="0"/>
              <a:t>"1"</a:t>
            </a:r>
            <a:r>
              <a:rPr lang="ko-KR" altLang="en-US" sz="1600" dirty="0"/>
              <a:t>의 두 값을 갖는 이진 체제</a:t>
            </a:r>
            <a:r>
              <a:rPr lang="en-US" altLang="ko-KR" sz="1600" dirty="0"/>
              <a:t>(binary system)</a:t>
            </a:r>
            <a:r>
              <a:rPr lang="ko-KR" altLang="en-US" sz="1600" dirty="0"/>
              <a:t>에 기본을 둔 시스템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하드웨어</a:t>
            </a:r>
            <a:r>
              <a:rPr lang="en-US" altLang="ko-KR" sz="1600" dirty="0"/>
              <a:t>(hardware)</a:t>
            </a:r>
            <a:r>
              <a:rPr lang="ko-KR" altLang="en-US" sz="1600" dirty="0"/>
              <a:t>와 소프트웨어</a:t>
            </a:r>
            <a:r>
              <a:rPr lang="en-US" altLang="ko-KR" sz="1600" dirty="0"/>
              <a:t>(software)</a:t>
            </a:r>
            <a:r>
              <a:rPr lang="ko-KR" altLang="en-US" sz="1600" dirty="0"/>
              <a:t>로 구성</a:t>
            </a:r>
            <a:endParaRPr lang="en-US" altLang="ko-KR" sz="1600" dirty="0"/>
          </a:p>
          <a:p>
            <a:endParaRPr lang="en-US" altLang="ko-KR" sz="1600" dirty="0"/>
          </a:p>
          <a:p>
            <a:pPr>
              <a:buNone/>
            </a:pPr>
            <a:endParaRPr lang="ko-KR" altLang="en-US" sz="1600" dirty="0"/>
          </a:p>
          <a:p>
            <a:pPr>
              <a:buNone/>
            </a:pPr>
            <a:r>
              <a:rPr lang="en-US" altLang="ko-KR" sz="1600" dirty="0"/>
              <a:t>		</a:t>
            </a:r>
            <a:r>
              <a:rPr lang="ko-KR" altLang="en-US" sz="1600" dirty="0"/>
              <a:t>  </a:t>
            </a:r>
            <a:r>
              <a:rPr lang="en-US" altLang="ko-KR" sz="1600" dirty="0"/>
              <a:t>	    </a:t>
            </a:r>
            <a:r>
              <a:rPr lang="ko-KR" altLang="en-US" sz="1600" dirty="0"/>
              <a:t>하드웨어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		</a:t>
            </a:r>
            <a:r>
              <a:rPr lang="ko-KR" altLang="en-US" sz="1600" dirty="0"/>
              <a:t> 컴퓨터</a:t>
            </a:r>
            <a:r>
              <a:rPr lang="en-US" altLang="ko-KR" sz="1600" dirty="0"/>
              <a:t>			</a:t>
            </a:r>
          </a:p>
          <a:p>
            <a:pPr>
              <a:buNone/>
            </a:pPr>
            <a:r>
              <a:rPr lang="en-US" altLang="ko-KR" sz="1600" dirty="0"/>
              <a:t>			     </a:t>
            </a:r>
            <a:r>
              <a:rPr lang="ko-KR" altLang="en-US" sz="1600" dirty="0"/>
              <a:t>소프트웨어</a:t>
            </a:r>
            <a:r>
              <a:rPr lang="en-US" altLang="ko-KR" sz="1600" dirty="0"/>
              <a:t>	</a:t>
            </a:r>
            <a:r>
              <a:rPr lang="ko-KR" altLang="en-US" sz="1600" dirty="0"/>
              <a:t>시스템 소프트웨어</a:t>
            </a:r>
            <a:r>
              <a:rPr lang="en-US" altLang="ko-KR" sz="1600" dirty="0"/>
              <a:t>(system software)</a:t>
            </a:r>
          </a:p>
          <a:p>
            <a:pPr>
              <a:buNone/>
            </a:pPr>
            <a:r>
              <a:rPr lang="en-US" altLang="ko-KR" sz="1600" dirty="0"/>
              <a:t>					</a:t>
            </a:r>
            <a:r>
              <a:rPr lang="ko-KR" altLang="en-US" sz="1600" dirty="0"/>
              <a:t>응용 소프트웨어</a:t>
            </a:r>
            <a:r>
              <a:rPr lang="en-US" altLang="ko-KR" sz="1600" dirty="0"/>
              <a:t>(application software)</a:t>
            </a:r>
            <a:endParaRPr lang="ko-KR" altLang="en-US" sz="1600" dirty="0"/>
          </a:p>
        </p:txBody>
      </p:sp>
      <p:sp>
        <p:nvSpPr>
          <p:cNvPr id="20" name="왼쪽 대괄호 19"/>
          <p:cNvSpPr/>
          <p:nvPr/>
        </p:nvSpPr>
        <p:spPr>
          <a:xfrm>
            <a:off x="2285984" y="4714884"/>
            <a:ext cx="142876" cy="78581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왼쪽 대괄호 20"/>
          <p:cNvSpPr/>
          <p:nvPr/>
        </p:nvSpPr>
        <p:spPr>
          <a:xfrm>
            <a:off x="3857620" y="5286388"/>
            <a:ext cx="142876" cy="42862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5235" y="71426"/>
          <a:ext cx="8953531" cy="6715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5437680" imgH="3731800" progId="Visio.Drawing.11">
                  <p:embed/>
                </p:oleObj>
              </mc:Choice>
              <mc:Fallback>
                <p:oleObj name="Visio" r:id="rId3" imgW="5437680" imgH="373180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35" y="71426"/>
                        <a:ext cx="8953531" cy="6715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33376" y="6550223"/>
            <a:ext cx="236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그림 </a:t>
            </a:r>
            <a:r>
              <a:rPr lang="en-US" altLang="ko-KR" sz="1400" dirty="0"/>
              <a:t>1-1] </a:t>
            </a:r>
            <a:r>
              <a:rPr lang="ko-KR" altLang="en-US" sz="1400" dirty="0"/>
              <a:t>하드웨어의 구성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pPr>
              <a:buNone/>
            </a:pPr>
            <a:endParaRPr lang="ko-KR" altLang="en-US" sz="1600" dirty="0"/>
          </a:p>
          <a:p>
            <a:pPr>
              <a:buNone/>
            </a:pPr>
            <a:r>
              <a:rPr lang="en-US" altLang="ko-KR" sz="1600" dirty="0"/>
              <a:t>		</a:t>
            </a:r>
            <a:r>
              <a:rPr lang="ko-KR" altLang="en-US" sz="1600" dirty="0"/>
              <a:t>  </a:t>
            </a:r>
            <a:r>
              <a:rPr lang="en-US" altLang="ko-KR" sz="1600" dirty="0"/>
              <a:t>	    </a:t>
            </a:r>
            <a:r>
              <a:rPr lang="ko-KR" altLang="en-US" sz="1600" dirty="0"/>
              <a:t>시스템 소프트웨어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소프트웨어</a:t>
            </a:r>
            <a:r>
              <a:rPr lang="en-US" altLang="ko-KR" sz="1600" dirty="0"/>
              <a:t>			</a:t>
            </a:r>
          </a:p>
          <a:p>
            <a:pPr>
              <a:buNone/>
            </a:pPr>
            <a:r>
              <a:rPr lang="en-US" altLang="ko-KR" sz="1600" dirty="0"/>
              <a:t>			     </a:t>
            </a:r>
            <a:r>
              <a:rPr lang="ko-KR" altLang="en-US" sz="1600" dirty="0"/>
              <a:t>응용 소프트웨어</a:t>
            </a:r>
            <a:r>
              <a:rPr lang="en-US" altLang="ko-KR" sz="1600" dirty="0"/>
              <a:t>	</a:t>
            </a:r>
            <a:r>
              <a:rPr lang="ko-KR" altLang="en-US" sz="1600" dirty="0"/>
              <a:t>응용 프로그램 </a:t>
            </a:r>
            <a:r>
              <a:rPr lang="ko-KR" altLang="en-US" sz="1600" dirty="0" err="1"/>
              <a:t>페키지</a:t>
            </a:r>
            <a:r>
              <a:rPr lang="en-US" altLang="ko-KR" sz="1600" dirty="0"/>
              <a:t>	</a:t>
            </a:r>
          </a:p>
          <a:p>
            <a:pPr>
              <a:buNone/>
            </a:pPr>
            <a:r>
              <a:rPr lang="en-US" altLang="ko-KR" sz="1600" dirty="0"/>
              <a:t>						</a:t>
            </a:r>
            <a:r>
              <a:rPr lang="ko-KR" altLang="en-US" sz="1600" dirty="0"/>
              <a:t>사용자 프로그램</a:t>
            </a: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r>
              <a:rPr lang="ko-KR" altLang="en-US" sz="1600" dirty="0"/>
              <a:t>시스템 소프트웨어</a:t>
            </a:r>
            <a:r>
              <a:rPr lang="en-US" altLang="ko-KR" sz="1600" dirty="0"/>
              <a:t>(system software)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/>
            <a:r>
              <a:rPr lang="ko-KR" altLang="en-US" sz="1400" dirty="0"/>
              <a:t>하드웨어를 제어하고 관리하기 위한 여러 가지 종류의 프로그램들을 총칭</a:t>
            </a:r>
            <a:endParaRPr lang="en-US" altLang="ko-KR" sz="1400" dirty="0"/>
          </a:p>
          <a:p>
            <a:pPr lvl="1"/>
            <a:r>
              <a:rPr lang="ko-KR" altLang="en-US" sz="1400" dirty="0"/>
              <a:t>제어 프로그램</a:t>
            </a:r>
            <a:r>
              <a:rPr lang="en-US" altLang="ko-KR" sz="1400" dirty="0"/>
              <a:t>(control program)</a:t>
            </a:r>
            <a:r>
              <a:rPr lang="ko-KR" altLang="en-US" sz="1400" dirty="0"/>
              <a:t>과  처리 프로그램</a:t>
            </a:r>
            <a:r>
              <a:rPr lang="en-US" altLang="ko-KR" sz="1400" dirty="0"/>
              <a:t>(process program)</a:t>
            </a:r>
            <a:r>
              <a:rPr lang="ko-KR" altLang="en-US" sz="1400" dirty="0"/>
              <a:t>으로 구분</a:t>
            </a:r>
            <a:r>
              <a:rPr lang="en-US" altLang="ko-KR" sz="1400" dirty="0"/>
              <a:t> </a:t>
            </a:r>
          </a:p>
          <a:p>
            <a:pPr lvl="1">
              <a:buNone/>
            </a:pPr>
            <a:endParaRPr lang="en-US" altLang="ko-KR" sz="1400" dirty="0"/>
          </a:p>
          <a:p>
            <a:r>
              <a:rPr lang="ko-KR" altLang="en-US" sz="1600" dirty="0"/>
              <a:t>응용 소프트웨어</a:t>
            </a:r>
            <a:r>
              <a:rPr lang="en-US" altLang="ko-KR" sz="1600" dirty="0"/>
              <a:t>(application software)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/>
            <a:r>
              <a:rPr lang="ko-KR" altLang="en-US" sz="1400" dirty="0"/>
              <a:t>응용 프로그램 패케지</a:t>
            </a:r>
            <a:r>
              <a:rPr lang="en-US" altLang="ko-KR" sz="1400" dirty="0"/>
              <a:t>(application program package)</a:t>
            </a:r>
            <a:r>
              <a:rPr lang="ko-KR" altLang="en-US" sz="1400" dirty="0"/>
              <a:t>와 사용자 프로그램으로 구분</a:t>
            </a:r>
            <a:endParaRPr lang="en-US" altLang="ko-KR" sz="1400" dirty="0"/>
          </a:p>
          <a:p>
            <a:pPr lvl="1"/>
            <a:r>
              <a:rPr lang="ko-KR" altLang="en-US" sz="1400" dirty="0"/>
              <a:t>응용 </a:t>
            </a:r>
            <a:r>
              <a:rPr lang="ko-KR" altLang="en-US" sz="1400" dirty="0" err="1"/>
              <a:t>패케지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비절차적 언어</a:t>
            </a:r>
            <a:r>
              <a:rPr lang="en-US" altLang="ko-KR" sz="1400" dirty="0"/>
              <a:t>(non-procedural language)</a:t>
            </a:r>
            <a:r>
              <a:rPr lang="ko-KR" altLang="en-US" sz="1400" dirty="0"/>
              <a:t>를 사용</a:t>
            </a:r>
            <a:endParaRPr lang="en-US" altLang="ko-KR" sz="1400" dirty="0"/>
          </a:p>
          <a:p>
            <a:pPr lvl="2"/>
            <a:r>
              <a:rPr lang="ko-KR" altLang="en-US" sz="1400" dirty="0" err="1"/>
              <a:t>스프래드쉬트</a:t>
            </a:r>
            <a:r>
              <a:rPr lang="en-US" altLang="ko-KR" sz="1400" dirty="0"/>
              <a:t>(spreadsheet), </a:t>
            </a:r>
            <a:r>
              <a:rPr lang="ko-KR" altLang="en-US" sz="1400" dirty="0"/>
              <a:t>워드프로세서</a:t>
            </a:r>
            <a:r>
              <a:rPr lang="en-US" altLang="ko-KR" sz="1400" dirty="0"/>
              <a:t>(word processor), </a:t>
            </a:r>
          </a:p>
          <a:p>
            <a:pPr lvl="2"/>
            <a:r>
              <a:rPr lang="ko-KR" altLang="en-US" sz="1400" dirty="0"/>
              <a:t>데이터 통신 소프트웨어</a:t>
            </a:r>
            <a:r>
              <a:rPr lang="en-US" altLang="ko-KR" sz="1400" dirty="0"/>
              <a:t>, </a:t>
            </a:r>
            <a:r>
              <a:rPr lang="ko-KR" altLang="en-US" sz="1400" dirty="0"/>
              <a:t>통계처리 패키지</a:t>
            </a:r>
            <a:r>
              <a:rPr lang="en-US" altLang="ko-KR" sz="1400" dirty="0"/>
              <a:t>, </a:t>
            </a:r>
          </a:p>
          <a:p>
            <a:pPr lvl="2"/>
            <a:r>
              <a:rPr lang="ko-KR" altLang="en-US" sz="1400" dirty="0"/>
              <a:t>데이터 베이스 시스템</a:t>
            </a:r>
            <a:r>
              <a:rPr lang="en-US" altLang="ko-KR" sz="1400" dirty="0"/>
              <a:t>(data base system)</a:t>
            </a:r>
            <a:r>
              <a:rPr lang="ko-KR" altLang="en-US" sz="1400" dirty="0"/>
              <a:t>에 기초한 툴</a:t>
            </a:r>
            <a:r>
              <a:rPr lang="en-US" altLang="ko-KR" sz="1400" dirty="0"/>
              <a:t> </a:t>
            </a:r>
          </a:p>
          <a:p>
            <a:pPr lvl="1"/>
            <a:r>
              <a:rPr lang="ko-KR" altLang="en-US" sz="1400" dirty="0"/>
              <a:t>사용자 프로그램</a:t>
            </a:r>
            <a:endParaRPr lang="ko-KR" altLang="en-US" sz="1200" dirty="0"/>
          </a:p>
        </p:txBody>
      </p:sp>
      <p:sp>
        <p:nvSpPr>
          <p:cNvPr id="20" name="왼쪽 대괄호 19"/>
          <p:cNvSpPr/>
          <p:nvPr/>
        </p:nvSpPr>
        <p:spPr>
          <a:xfrm>
            <a:off x="2143108" y="1357298"/>
            <a:ext cx="142876" cy="78581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왼쪽 대괄호 20"/>
          <p:cNvSpPr/>
          <p:nvPr/>
        </p:nvSpPr>
        <p:spPr>
          <a:xfrm>
            <a:off x="4500562" y="2000240"/>
            <a:ext cx="142876" cy="42862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1.2 </a:t>
            </a:r>
            <a:r>
              <a:rPr lang="ko-KR" altLang="en-US" sz="2000" dirty="0"/>
              <a:t>프로그래밍 언어와 언어 처리기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/>
              <a:t>1.2.1 </a:t>
            </a:r>
            <a:r>
              <a:rPr lang="ko-KR" altLang="en-US" sz="1600" dirty="0"/>
              <a:t>프로그래밍 언어</a:t>
            </a:r>
            <a:endParaRPr lang="en-US" altLang="ko-KR" sz="1600" dirty="0"/>
          </a:p>
          <a:p>
            <a:pPr>
              <a:buNone/>
            </a:pPr>
            <a:endParaRPr lang="ko-KR" altLang="en-US" sz="1600" dirty="0"/>
          </a:p>
          <a:p>
            <a:r>
              <a:rPr lang="ko-KR" altLang="en-US" sz="1600" dirty="0"/>
              <a:t>사람과 기계 사이에 대화를 가능하게 해 주는 것</a:t>
            </a:r>
            <a:endParaRPr lang="en-US" altLang="ko-KR" sz="1600" dirty="0"/>
          </a:p>
          <a:p>
            <a:r>
              <a:rPr lang="ko-KR" altLang="en-US" sz="1600" dirty="0"/>
              <a:t>알고리즘이나 자료 서술을 위한 임의의 기호 약속을 의미</a:t>
            </a:r>
            <a:endParaRPr lang="en-US" altLang="ko-KR" sz="1600" dirty="0"/>
          </a:p>
          <a:p>
            <a:r>
              <a:rPr lang="ko-KR" altLang="en-US" sz="1600" dirty="0"/>
              <a:t>인간이 컴퓨터를 이용하여 수행하고자 하는 일을 컴퓨터에게 전달하기 위한 표기법</a:t>
            </a:r>
            <a:r>
              <a:rPr lang="en-US" altLang="ko-KR" sz="1600" dirty="0"/>
              <a:t>.</a:t>
            </a:r>
          </a:p>
          <a:p>
            <a:pPr>
              <a:buNone/>
            </a:pPr>
            <a:endParaRPr lang="en-US" altLang="ko-KR" sz="1600" dirty="0"/>
          </a:p>
          <a:p>
            <a:pPr>
              <a:buAutoNum type="arabicParenBoth"/>
            </a:pPr>
            <a:r>
              <a:rPr lang="ko-KR" altLang="en-US" sz="1600" dirty="0"/>
              <a:t>기계어</a:t>
            </a:r>
            <a:r>
              <a:rPr lang="en-US" altLang="ko-KR" sz="1600" dirty="0"/>
              <a:t>(machine language)</a:t>
            </a:r>
          </a:p>
          <a:p>
            <a:r>
              <a:rPr lang="en-US" altLang="ko-KR" sz="1600" dirty="0"/>
              <a:t>‘0’ </a:t>
            </a:r>
            <a:r>
              <a:rPr lang="ko-KR" altLang="en-US" sz="1600" dirty="0"/>
              <a:t>과 </a:t>
            </a:r>
            <a:r>
              <a:rPr lang="en-US" altLang="ko-KR" sz="1600" dirty="0"/>
              <a:t>‘1’</a:t>
            </a:r>
            <a:r>
              <a:rPr lang="ko-KR" altLang="en-US" sz="1600" dirty="0"/>
              <a:t>의 숫자로 구성</a:t>
            </a:r>
            <a:endParaRPr lang="en-US" altLang="ko-KR" sz="1600" dirty="0"/>
          </a:p>
          <a:p>
            <a:r>
              <a:rPr lang="ko-KR" altLang="en-US" sz="1600" dirty="0"/>
              <a:t>기계 중심적인 언어</a:t>
            </a:r>
            <a:r>
              <a:rPr lang="en-US" altLang="ko-KR" sz="1600" dirty="0"/>
              <a:t>(machine oriented language)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pPr>
              <a:buNone/>
            </a:pPr>
            <a:r>
              <a:rPr lang="en-US" altLang="ko-KR" sz="1600" dirty="0"/>
              <a:t>(2) </a:t>
            </a:r>
            <a:r>
              <a:rPr lang="ko-KR" altLang="en-US" sz="1600" dirty="0"/>
              <a:t>어셈블리어</a:t>
            </a:r>
            <a:r>
              <a:rPr lang="en-US" altLang="ko-KR" sz="1600" dirty="0"/>
              <a:t>(assembly language)</a:t>
            </a:r>
            <a:endParaRPr lang="ko-KR" altLang="en-US" sz="1600" dirty="0"/>
          </a:p>
          <a:p>
            <a:r>
              <a:rPr lang="ko-KR" altLang="en-US" sz="1600" dirty="0"/>
              <a:t>기계어에 해당되는 명령을 기호를 이용해서 나타낸 기호 언어</a:t>
            </a:r>
            <a:endParaRPr lang="en-US" altLang="ko-KR" sz="1600" dirty="0"/>
          </a:p>
          <a:p>
            <a:r>
              <a:rPr lang="ko-KR" altLang="en-US" sz="1600" dirty="0"/>
              <a:t>어셈블리어는 기본적으로 기계어와 일대 일로 대응되며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기호를 이용하여 명령을 나타낸 관계로 인하여 상징어</a:t>
            </a:r>
            <a:r>
              <a:rPr lang="en-US" altLang="ko-KR" sz="1600" dirty="0"/>
              <a:t>(symbolic language)</a:t>
            </a:r>
            <a:r>
              <a:rPr lang="ko-KR" altLang="en-US" sz="1600" dirty="0"/>
              <a:t>라고도 함</a:t>
            </a:r>
            <a:endParaRPr lang="en-US" altLang="ko-KR" sz="1600" dirty="0"/>
          </a:p>
          <a:p>
            <a:r>
              <a:rPr lang="ko-KR" altLang="en-US" sz="1600" dirty="0"/>
              <a:t>기계 중심적인 언어로서 프로그램 시에 하드웨어에 대한 지식이 요구됨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(3) </a:t>
            </a:r>
            <a:r>
              <a:rPr lang="ko-KR" altLang="en-US" sz="1600" dirty="0"/>
              <a:t>고급언어</a:t>
            </a:r>
            <a:r>
              <a:rPr lang="en-US" altLang="ko-KR" sz="1600" dirty="0"/>
              <a:t>(high-level language)</a:t>
            </a:r>
            <a:endParaRPr lang="ko-KR" altLang="en-US" sz="1600" dirty="0"/>
          </a:p>
          <a:p>
            <a:r>
              <a:rPr lang="ko-KR" altLang="en-US" sz="1600" dirty="0"/>
              <a:t>인간이 이해하기에 용이한 명령문이나 기호를 사용하여 구성된 프로그래밍 언어</a:t>
            </a:r>
            <a:endParaRPr lang="en-US" altLang="ko-KR" sz="1600" dirty="0"/>
          </a:p>
          <a:p>
            <a:r>
              <a:rPr lang="ko-KR" altLang="en-US" sz="1600" dirty="0"/>
              <a:t>문제 중심적인 언어</a:t>
            </a:r>
            <a:r>
              <a:rPr lang="en-US" altLang="ko-KR" sz="1600" dirty="0"/>
              <a:t>(problem oriented language)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  <a:p>
            <a:pPr>
              <a:buNone/>
            </a:pP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/>
              <a:t>1.2.2 </a:t>
            </a:r>
            <a:r>
              <a:rPr lang="ko-KR" altLang="en-US" sz="1600" dirty="0"/>
              <a:t>언어 처리기</a:t>
            </a:r>
            <a:endParaRPr lang="en-US" altLang="ko-KR" sz="1600" dirty="0"/>
          </a:p>
          <a:p>
            <a:pPr>
              <a:buNone/>
            </a:pPr>
            <a:endParaRPr lang="ko-KR" altLang="en-US" sz="1600" dirty="0"/>
          </a:p>
          <a:p>
            <a:r>
              <a:rPr lang="ko-KR" altLang="en-US" sz="1600" dirty="0"/>
              <a:t>프로그램이 기계에서 실행될 수 있도록 만들어 주는 시스템 프로그램</a:t>
            </a:r>
            <a:endParaRPr lang="en-US" altLang="ko-KR" sz="1600" dirty="0"/>
          </a:p>
          <a:p>
            <a:r>
              <a:rPr lang="ko-KR" altLang="en-US" sz="1600" dirty="0"/>
              <a:t>프로그래밍 언어로 작성된 프로그램을 기계어로 번역시켜 주는 프로그램을 번역기</a:t>
            </a:r>
            <a:r>
              <a:rPr lang="en-US" altLang="ko-KR" sz="1600" dirty="0"/>
              <a:t>(translator)</a:t>
            </a:r>
            <a:r>
              <a:rPr lang="ko-KR" altLang="en-US" sz="1600" dirty="0"/>
              <a:t>라고 함</a:t>
            </a:r>
            <a:endParaRPr lang="en-US" altLang="ko-KR" sz="1600" dirty="0"/>
          </a:p>
          <a:p>
            <a:r>
              <a:rPr lang="ko-KR" altLang="en-US" sz="1600" dirty="0"/>
              <a:t>번역기에 입력되는 언어를 원시 언어</a:t>
            </a:r>
            <a:r>
              <a:rPr lang="en-US" altLang="ko-KR" sz="1600" dirty="0"/>
              <a:t>(source language), </a:t>
            </a:r>
            <a:r>
              <a:rPr lang="ko-KR" altLang="en-US" sz="1600" dirty="0"/>
              <a:t>입력되는 프로그램을 원시 프로그램이라고 함</a:t>
            </a:r>
            <a:endParaRPr lang="en-US" altLang="ko-KR" sz="1600" dirty="0"/>
          </a:p>
          <a:p>
            <a:r>
              <a:rPr lang="ko-KR" altLang="en-US" sz="1600" dirty="0"/>
              <a:t>출력되는 언어를 목적 언어</a:t>
            </a:r>
            <a:r>
              <a:rPr lang="en-US" altLang="ko-KR" sz="1600" dirty="0"/>
              <a:t>(object language), </a:t>
            </a:r>
            <a:r>
              <a:rPr lang="ko-KR" altLang="en-US" sz="1600" dirty="0"/>
              <a:t>출력되는 동등한 프로그램을 목적 프로그램이라고 함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pPr>
              <a:buAutoNum type="arabicParenBoth"/>
            </a:pPr>
            <a:r>
              <a:rPr lang="ko-KR" altLang="en-US" sz="1600" dirty="0"/>
              <a:t>컴파일러</a:t>
            </a:r>
            <a:r>
              <a:rPr lang="en-US" altLang="ko-KR" sz="1600" dirty="0"/>
              <a:t>(compiler)</a:t>
            </a:r>
            <a:endParaRPr lang="ko-KR" altLang="en-US" sz="1600" dirty="0"/>
          </a:p>
          <a:p>
            <a:r>
              <a:rPr lang="ko-KR" altLang="en-US" sz="1600" dirty="0"/>
              <a:t>원시 언어가 고급 언어이고 목적 언어가 기계어인 번역기를 컴파일러라고 함</a:t>
            </a:r>
            <a:endParaRPr lang="en-US" altLang="ko-KR" sz="1600" dirty="0"/>
          </a:p>
          <a:p>
            <a:r>
              <a:rPr lang="ko-KR" altLang="en-US" sz="1600" dirty="0"/>
              <a:t>고급언어를 기계어로 번역해 주는 프로그램</a:t>
            </a:r>
            <a:endParaRPr lang="en-US" altLang="ko-KR" sz="1600" dirty="0"/>
          </a:p>
          <a:p>
            <a:r>
              <a:rPr lang="ko-KR" altLang="en-US" sz="1600" dirty="0"/>
              <a:t>컴파일러가 프로그램을 번역하는 과정을 컴파일</a:t>
            </a:r>
            <a:r>
              <a:rPr lang="en-US" altLang="ko-KR" sz="1600" dirty="0"/>
              <a:t>(compile)</a:t>
            </a:r>
            <a:r>
              <a:rPr lang="ko-KR" altLang="en-US" sz="1600" dirty="0"/>
              <a:t>이라고 함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(2) </a:t>
            </a:r>
            <a:r>
              <a:rPr lang="ko-KR" altLang="en-US" sz="1600" dirty="0"/>
              <a:t>어셈블러</a:t>
            </a:r>
            <a:r>
              <a:rPr lang="en-US" altLang="ko-KR" sz="1600" dirty="0"/>
              <a:t>(assembler)</a:t>
            </a:r>
            <a:endParaRPr lang="ko-KR" altLang="en-US" sz="1600" dirty="0"/>
          </a:p>
          <a:p>
            <a:r>
              <a:rPr lang="ko-KR" altLang="en-US" sz="1600" dirty="0"/>
              <a:t>원시 언어가 상징어 혹은 어셈블리어이고 목적 언어가 기계어인 번역기</a:t>
            </a:r>
            <a:endParaRPr lang="en-US" altLang="ko-KR" sz="1600" dirty="0"/>
          </a:p>
          <a:p>
            <a:r>
              <a:rPr lang="ko-KR" altLang="en-US" sz="1600" dirty="0"/>
              <a:t>어셈블리어로 작성된 프로그램을 기계어로 번역해 주는 프로그램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/>
              <a:t>(3) </a:t>
            </a:r>
            <a:r>
              <a:rPr lang="ko-KR" altLang="en-US" sz="1600" dirty="0"/>
              <a:t>인터프리터</a:t>
            </a:r>
            <a:r>
              <a:rPr lang="en-US" altLang="ko-KR" sz="1600" dirty="0"/>
              <a:t>(interpreter)</a:t>
            </a:r>
            <a:endParaRPr lang="ko-KR" altLang="en-US" sz="1600" dirty="0"/>
          </a:p>
          <a:p>
            <a:r>
              <a:rPr lang="ko-KR" altLang="en-US" sz="1600" dirty="0"/>
              <a:t>원시 프로그램을 한번에 모두 기계어로 번역하는 것이 아니고 매 명령문마다 매번 해석하여 처리해 주는 언어 처리기</a:t>
            </a:r>
            <a:endParaRPr lang="en-US" altLang="ko-KR" sz="1600" dirty="0"/>
          </a:p>
          <a:p>
            <a:r>
              <a:rPr lang="ko-KR" altLang="en-US" sz="1600" dirty="0"/>
              <a:t>대화식</a:t>
            </a:r>
            <a:r>
              <a:rPr lang="en-US" altLang="ko-KR" sz="1600" dirty="0"/>
              <a:t>(interactive) </a:t>
            </a:r>
            <a:r>
              <a:rPr lang="ko-KR" altLang="en-US" sz="1600" dirty="0"/>
              <a:t>작업에 적합한 언어 처리기임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(4) </a:t>
            </a:r>
            <a:r>
              <a:rPr lang="ko-KR" altLang="en-US" sz="1600" dirty="0" err="1"/>
              <a:t>하이브리드</a:t>
            </a:r>
            <a:r>
              <a:rPr lang="ko-KR" altLang="en-US" sz="1600" dirty="0"/>
              <a:t> 기법</a:t>
            </a:r>
          </a:p>
          <a:p>
            <a:r>
              <a:rPr lang="ko-KR" altLang="en-US" sz="1600" dirty="0"/>
              <a:t>컴파일러와 인터프리터의 혼합 개념으로 프로그램을 실행하는 방법</a:t>
            </a:r>
            <a:endParaRPr lang="en-US" altLang="ko-KR" sz="1600" dirty="0"/>
          </a:p>
          <a:p>
            <a:r>
              <a:rPr lang="ko-KR" altLang="en-US" sz="1600" dirty="0"/>
              <a:t>프로그래밍 언어를 순수 기계어가 아닌 적당한 중간단계 언어로 번역한 후에 소프트웨어로 </a:t>
            </a:r>
            <a:r>
              <a:rPr lang="ko-KR" altLang="en-US" sz="1600" dirty="0" err="1"/>
              <a:t>인터프리팅하는</a:t>
            </a:r>
            <a:r>
              <a:rPr lang="ko-KR" altLang="en-US" sz="1600" dirty="0"/>
              <a:t> 방법</a:t>
            </a:r>
            <a:endParaRPr lang="en-US" altLang="ko-KR" sz="1600" dirty="0"/>
          </a:p>
          <a:p>
            <a:r>
              <a:rPr lang="en-US" altLang="ko-KR" sz="1600" dirty="0"/>
              <a:t>Java</a:t>
            </a:r>
            <a:r>
              <a:rPr lang="ko-KR" altLang="en-US" sz="1600" dirty="0"/>
              <a:t>와 같은 언어가 이와 같은 하이브리드 기법을 택한 대표적인 언어의 예</a:t>
            </a:r>
            <a:br>
              <a:rPr lang="ko-KR" altLang="en-US" sz="1600" dirty="0"/>
            </a:br>
            <a:endParaRPr lang="ko-KR" altLang="en-US" sz="1600" dirty="0"/>
          </a:p>
          <a:p>
            <a:pPr>
              <a:buNone/>
            </a:pPr>
            <a:endParaRPr lang="ko-KR" altLang="en-US" sz="1600" dirty="0"/>
          </a:p>
          <a:p>
            <a:pPr>
              <a:buNone/>
            </a:pPr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1.3 </a:t>
            </a:r>
            <a:r>
              <a:rPr lang="ko-KR" altLang="en-US" sz="2000" dirty="0"/>
              <a:t>프로그래밍 언어의 변천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pPr>
              <a:buNone/>
            </a:pPr>
            <a:endParaRPr lang="ko-KR" altLang="en-US" sz="1600" dirty="0"/>
          </a:p>
          <a:p>
            <a:r>
              <a:rPr lang="ko-KR" altLang="en-US" sz="1600" dirty="0"/>
              <a:t>프로그래밍 언어는 </a:t>
            </a:r>
            <a:r>
              <a:rPr lang="en-US" altLang="ko-KR" sz="1600" dirty="0"/>
              <a:t>1950</a:t>
            </a:r>
            <a:r>
              <a:rPr lang="ko-KR" altLang="en-US" sz="1600" dirty="0"/>
              <a:t>년대 </a:t>
            </a:r>
            <a:r>
              <a:rPr lang="en-US" altLang="ko-KR" sz="1600" dirty="0"/>
              <a:t>FORTRAN, COBOL, ALGOL, LISP</a:t>
            </a:r>
            <a:r>
              <a:rPr lang="ko-KR" altLang="en-US" sz="1600" dirty="0"/>
              <a:t>을 필두로 해서 수많은 언어가 개발되어 사용됨</a:t>
            </a: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r>
              <a:rPr lang="ko-KR" altLang="en-US" sz="1600" dirty="0"/>
              <a:t>초창기 언어들은 특정분야의 처리를 주목적으로 개발됨</a:t>
            </a: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r>
              <a:rPr lang="ko-KR" altLang="en-US" sz="1600" dirty="0"/>
              <a:t>초창기 언어들은 이후 다른 언어들의 개발에 영향 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1-2]</a:t>
            </a:r>
            <a:r>
              <a:rPr lang="ko-KR" altLang="en-US" sz="1600" dirty="0"/>
              <a:t>는 유명했던 프로그래밍 언어들의 계통도를 나타냄</a:t>
            </a:r>
            <a:endParaRPr lang="en-US" altLang="ko-KR" sz="1600" dirty="0"/>
          </a:p>
          <a:p>
            <a:pPr lvl="1"/>
            <a:r>
              <a:rPr lang="ko-KR" altLang="en-US" sz="1400" dirty="0"/>
              <a:t>그림에서 화살표는 프로그래밍 언어간에 영향을 주고받은 관계를 의미</a:t>
            </a:r>
            <a:endParaRPr lang="en-US" altLang="ko-KR" sz="1400" dirty="0"/>
          </a:p>
          <a:p>
            <a:pPr>
              <a:buNone/>
            </a:pPr>
            <a:endParaRPr lang="ko-KR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85728"/>
            <a:ext cx="7184086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500298" y="6488668"/>
            <a:ext cx="3770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1-2] </a:t>
            </a:r>
            <a:r>
              <a:rPr lang="ko-KR" altLang="en-US" dirty="0"/>
              <a:t>프로그래밍 언어 계통도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716</Words>
  <Application>Microsoft Office PowerPoint</Application>
  <PresentationFormat>화면 슬라이드 쇼(4:3)</PresentationFormat>
  <Paragraphs>175</Paragraphs>
  <Slides>16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Office 테마</vt:lpstr>
      <vt:lpstr>Visio</vt:lpstr>
      <vt:lpstr>프로그래밍 언어 개론</vt:lpstr>
      <vt:lpstr>1.1 컴퓨터란 무엇인가? </vt:lpstr>
      <vt:lpstr>PowerPoint 프레젠테이션</vt:lpstr>
      <vt:lpstr>PowerPoint 프레젠테이션</vt:lpstr>
      <vt:lpstr>1.2 프로그래밍 언어와 언어 처리기</vt:lpstr>
      <vt:lpstr>PowerPoint 프레젠테이션</vt:lpstr>
      <vt:lpstr>PowerPoint 프레젠테이션</vt:lpstr>
      <vt:lpstr>1.3 프로그래밍 언어의 변천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1.4 프로그래밍 절차</vt:lpstr>
      <vt:lpstr>PowerPoint 프레젠테이션</vt:lpstr>
      <vt:lpstr>PowerPoint 프레젠테이션</vt:lpstr>
    </vt:vector>
  </TitlesOfParts>
  <Company>컴퓨터정보과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개론</dc:title>
  <dc:creator>주형석</dc:creator>
  <cp:lastModifiedBy>송민헌</cp:lastModifiedBy>
  <cp:revision>37</cp:revision>
  <dcterms:created xsi:type="dcterms:W3CDTF">2009-07-30T03:34:45Z</dcterms:created>
  <dcterms:modified xsi:type="dcterms:W3CDTF">2016-04-11T07:34:14Z</dcterms:modified>
</cp:coreProperties>
</file>