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75" r:id="rId4"/>
    <p:sldId id="276" r:id="rId5"/>
    <p:sldId id="277" r:id="rId6"/>
    <p:sldId id="278" r:id="rId7"/>
    <p:sldId id="280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66" r:id="rId16"/>
    <p:sldId id="287" r:id="rId17"/>
    <p:sldId id="271" r:id="rId18"/>
    <p:sldId id="288" r:id="rId19"/>
    <p:sldId id="289" r:id="rId20"/>
    <p:sldId id="273" r:id="rId21"/>
    <p:sldId id="298" r:id="rId22"/>
    <p:sldId id="297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9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02ADC-DADF-4C12-B9F7-B9B86B3DE4C6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99FD9-A27B-4A30-A46C-88DE991DB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B2C6-EEDE-4B6C-995E-FAA8C46724C7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5"/>
            <a:ext cx="7772400" cy="121444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순서도와 기본 논리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2664296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2.1 </a:t>
            </a:r>
            <a:r>
              <a:rPr lang="ko-KR" altLang="en-US" sz="1600" dirty="0">
                <a:solidFill>
                  <a:schemeClr val="tx1"/>
                </a:solidFill>
              </a:rPr>
              <a:t>순서도란 무엇인가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2.2 </a:t>
            </a:r>
            <a:r>
              <a:rPr lang="ko-KR" altLang="en-US" sz="1600" dirty="0">
                <a:solidFill>
                  <a:schemeClr val="tx1"/>
                </a:solidFill>
              </a:rPr>
              <a:t>순서도의 기호</a:t>
            </a:r>
          </a:p>
          <a:p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2.3 </a:t>
            </a:r>
            <a:r>
              <a:rPr lang="ko-KR" altLang="en-US" sz="1600" dirty="0">
                <a:solidFill>
                  <a:schemeClr val="tx1"/>
                </a:solidFill>
              </a:rPr>
              <a:t>순서도의 종류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2.4 N-S </a:t>
            </a:r>
            <a:r>
              <a:rPr lang="ko-KR" altLang="en-US" sz="1600" dirty="0">
                <a:solidFill>
                  <a:schemeClr val="tx1"/>
                </a:solidFill>
              </a:rPr>
              <a:t>차트</a:t>
            </a:r>
            <a:br>
              <a:rPr lang="ko-KR" altLang="en-US" sz="1600" dirty="0">
                <a:solidFill>
                  <a:schemeClr val="tx1"/>
                </a:solidFill>
              </a:rPr>
            </a:b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2.4 </a:t>
            </a:r>
            <a:r>
              <a:rPr lang="ko-KR" altLang="en-US" sz="1600" dirty="0">
                <a:solidFill>
                  <a:schemeClr val="tx1"/>
                </a:solidFill>
              </a:rPr>
              <a:t>프로그램 기본논리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altLang="ko-KR" sz="1600" dirty="0">
                <a:latin typeface="+mn-lt"/>
              </a:rPr>
              <a:t>  </a:t>
            </a:r>
            <a:r>
              <a:rPr lang="ko-KR" altLang="en-US" sz="1600" dirty="0"/>
              <a:t>흐름선</a:t>
            </a:r>
            <a:r>
              <a:rPr lang="en-US" altLang="ko-KR" sz="1600" dirty="0"/>
              <a:t>(</a:t>
            </a:r>
            <a:r>
              <a:rPr lang="en-US" sz="1600" dirty="0"/>
              <a:t>flow-line)</a:t>
            </a:r>
            <a:r>
              <a:rPr lang="en-US" sz="1600" dirty="0">
                <a:latin typeface="+mj-ea"/>
              </a:rPr>
              <a:t/>
            </a:r>
            <a:br>
              <a:rPr lang="en-US" sz="1600" dirty="0">
                <a:latin typeface="+mj-ea"/>
              </a:rPr>
            </a:b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	</a:t>
            </a:r>
            <a:r>
              <a:rPr lang="ko-KR" altLang="en-US" sz="1600" dirty="0"/>
              <a:t>작업의 흐름 방향을 나타내기 위한 기호</a:t>
            </a:r>
            <a:endParaRPr lang="ko-KR" altLang="en-US" sz="1600" dirty="0">
              <a:latin typeface="+mj-ea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714488"/>
            <a:ext cx="206312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latin typeface="+mn-lt"/>
              </a:rPr>
              <a:t> </a:t>
            </a:r>
            <a:r>
              <a:rPr lang="ko-KR" altLang="en-US" sz="1600" dirty="0"/>
              <a:t>준비</a:t>
            </a:r>
            <a:r>
              <a:rPr lang="en-US" altLang="ko-KR" sz="1600" dirty="0"/>
              <a:t>(</a:t>
            </a:r>
            <a:r>
              <a:rPr lang="en-US" sz="1600" dirty="0" err="1"/>
              <a:t>preperation</a:t>
            </a:r>
            <a:r>
              <a:rPr lang="en-US" sz="1600" dirty="0"/>
              <a:t>)</a:t>
            </a:r>
            <a:r>
              <a:rPr lang="en-US" sz="1600" dirty="0">
                <a:latin typeface="+mj-ea"/>
              </a:rPr>
              <a:t/>
            </a:r>
            <a:br>
              <a:rPr lang="en-US" sz="1600" dirty="0">
                <a:latin typeface="+mj-ea"/>
              </a:rPr>
            </a:b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	</a:t>
            </a:r>
            <a:r>
              <a:rPr lang="ko-KR" altLang="en-US" sz="1600" dirty="0"/>
              <a:t>프로그램에서 필요한 초기값을 설정하기 위한 기호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    	</a:t>
            </a:r>
            <a:r>
              <a:rPr lang="ko-KR" altLang="en-US" sz="1600" dirty="0"/>
              <a:t>변수의 초기값</a:t>
            </a:r>
            <a:r>
              <a:rPr lang="en-US" altLang="ko-KR" sz="1600" dirty="0"/>
              <a:t>, </a:t>
            </a:r>
            <a:r>
              <a:rPr lang="ko-KR" altLang="en-US" sz="1600" dirty="0"/>
              <a:t>기억장소의 설정 등을 위해 사용</a:t>
            </a:r>
            <a:endParaRPr lang="ko-KR" altLang="en-US" sz="1600" dirty="0">
              <a:latin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71612"/>
            <a:ext cx="141818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214554"/>
            <a:ext cx="454071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latin typeface="+mn-lt"/>
              </a:rPr>
              <a:t> </a:t>
            </a:r>
            <a:r>
              <a:rPr lang="ko-KR" altLang="en-US" sz="1600" dirty="0" err="1"/>
              <a:t>연결자</a:t>
            </a:r>
            <a:r>
              <a:rPr lang="en-US" altLang="ko-KR" sz="1600" dirty="0"/>
              <a:t>(</a:t>
            </a:r>
            <a:r>
              <a:rPr lang="en-US" sz="1600" dirty="0"/>
              <a:t>connector)</a:t>
            </a:r>
            <a:r>
              <a:rPr lang="en-US" sz="1600" dirty="0">
                <a:latin typeface="+mj-ea"/>
              </a:rPr>
              <a:t/>
            </a:r>
            <a:br>
              <a:rPr lang="en-US" sz="1600" dirty="0">
                <a:latin typeface="+mj-ea"/>
              </a:rPr>
            </a:b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	</a:t>
            </a:r>
            <a:r>
              <a:rPr lang="ko-KR" altLang="en-US" sz="1600" dirty="0"/>
              <a:t>흐름이 다른 곳으로 연결됨을 나타내기 위한 기호</a:t>
            </a:r>
            <a:endParaRPr lang="ko-KR" altLang="en-US" sz="1600" dirty="0">
              <a:latin typeface="+mj-ea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571612"/>
            <a:ext cx="571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69" y="2143116"/>
            <a:ext cx="3891301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latin typeface="+mn-lt"/>
              </a:rPr>
              <a:t> </a:t>
            </a:r>
            <a:r>
              <a:rPr lang="ko-KR" altLang="en-US" sz="1600" dirty="0"/>
              <a:t>설명</a:t>
            </a:r>
            <a:r>
              <a:rPr lang="en-US" altLang="ko-KR" sz="1600" dirty="0"/>
              <a:t>(</a:t>
            </a:r>
            <a:r>
              <a:rPr lang="en-US" sz="1600" dirty="0"/>
              <a:t>comment)</a:t>
            </a:r>
            <a:r>
              <a:rPr lang="en-US" sz="1600" dirty="0">
                <a:latin typeface="+mj-ea"/>
              </a:rPr>
              <a:t/>
            </a:r>
            <a:br>
              <a:rPr lang="en-US" sz="1600" dirty="0">
                <a:latin typeface="+mj-ea"/>
              </a:rPr>
            </a:b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	</a:t>
            </a:r>
            <a:r>
              <a:rPr lang="ko-KR" altLang="en-US" sz="1600" dirty="0"/>
              <a:t>순서도의 내용을 구체적으로 설명하기 위한 기호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643050"/>
            <a:ext cx="112472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3" y="2285992"/>
            <a:ext cx="591612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latin typeface="+mn-lt"/>
              </a:rPr>
              <a:t> </a:t>
            </a:r>
            <a:r>
              <a:rPr lang="ko-KR" altLang="en-US" sz="1600" dirty="0"/>
              <a:t>서류</a:t>
            </a:r>
            <a:r>
              <a:rPr lang="en-US" altLang="ko-KR" sz="1600" dirty="0"/>
              <a:t>(</a:t>
            </a:r>
            <a:r>
              <a:rPr lang="en-US" sz="1600" dirty="0"/>
              <a:t>document)</a:t>
            </a:r>
            <a:r>
              <a:rPr lang="en-US" sz="1600" dirty="0">
                <a:latin typeface="+mj-ea"/>
              </a:rPr>
              <a:t/>
            </a:r>
            <a:br>
              <a:rPr lang="en-US" sz="1600" dirty="0">
                <a:latin typeface="+mj-ea"/>
              </a:rPr>
            </a:b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	</a:t>
            </a:r>
            <a:r>
              <a:rPr lang="ko-KR" altLang="en-US" sz="1600" dirty="0">
                <a:latin typeface="+mj-ea"/>
              </a:rPr>
              <a:t>출력장치를 통한 출력을 </a:t>
            </a:r>
            <a:r>
              <a:rPr lang="ko-KR" altLang="en-US" sz="1600" dirty="0"/>
              <a:t>위한 기호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71612"/>
            <a:ext cx="162078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285992"/>
            <a:ext cx="1928826" cy="30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2.3 </a:t>
            </a:r>
            <a:r>
              <a:rPr lang="ko-KR" altLang="en-US" sz="2000" dirty="0"/>
              <a:t>순서도의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			</a:t>
            </a:r>
            <a:r>
              <a:rPr lang="ko-KR" altLang="en-US" sz="1600" dirty="0"/>
              <a:t>시스템 순서도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		</a:t>
            </a:r>
            <a:r>
              <a:rPr lang="ko-KR" altLang="en-US" sz="1600" dirty="0"/>
              <a:t>순서도 </a:t>
            </a:r>
            <a:r>
              <a:rPr lang="en-US" altLang="ko-KR" sz="1600" dirty="0"/>
              <a:t>			</a:t>
            </a:r>
          </a:p>
          <a:p>
            <a:pPr>
              <a:buNone/>
            </a:pPr>
            <a:r>
              <a:rPr lang="en-US" altLang="ko-KR" sz="1600" dirty="0"/>
              <a:t>			</a:t>
            </a:r>
            <a:r>
              <a:rPr lang="ko-KR" altLang="en-US" sz="1600" dirty="0"/>
              <a:t>프로그램 순서도</a:t>
            </a:r>
            <a:r>
              <a:rPr lang="en-US" altLang="ko-KR" sz="1600" dirty="0"/>
              <a:t>	</a:t>
            </a:r>
            <a:r>
              <a:rPr lang="ko-KR" altLang="en-US" sz="1600" dirty="0"/>
              <a:t>개략순서도</a:t>
            </a:r>
            <a:r>
              <a:rPr lang="en-US" altLang="ko-KR" sz="1600" dirty="0"/>
              <a:t>(general flowchart)</a:t>
            </a:r>
          </a:p>
          <a:p>
            <a:pPr>
              <a:buNone/>
            </a:pPr>
            <a:r>
              <a:rPr lang="en-US" altLang="ko-KR" sz="1600" dirty="0"/>
              <a:t>					</a:t>
            </a:r>
            <a:r>
              <a:rPr lang="ko-KR" altLang="en-US" sz="1600" dirty="0"/>
              <a:t>상세순서도</a:t>
            </a:r>
            <a:r>
              <a:rPr lang="en-US" altLang="ko-KR" sz="1600" dirty="0"/>
              <a:t>(detail flowchart)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2.3.1 </a:t>
            </a:r>
            <a:r>
              <a:rPr lang="ko-KR" altLang="en-US" sz="1600" dirty="0"/>
              <a:t>시스템 순서도</a:t>
            </a:r>
            <a:endParaRPr lang="en-US" altLang="ko-KR" sz="1600" dirty="0"/>
          </a:p>
          <a:p>
            <a:r>
              <a:rPr lang="ko-KR" altLang="en-US" sz="1600" dirty="0"/>
              <a:t>“어떤 작업을 하는가</a:t>
            </a:r>
            <a:r>
              <a:rPr lang="en-US" altLang="ko-KR" sz="1600" dirty="0"/>
              <a:t>(what)"</a:t>
            </a:r>
            <a:r>
              <a:rPr lang="ko-KR" altLang="en-US" sz="1600" dirty="0"/>
              <a:t>를 표현하기 위한 순서도</a:t>
            </a:r>
          </a:p>
          <a:p>
            <a:r>
              <a:rPr lang="ko-KR" altLang="en-US" sz="1600" dirty="0"/>
              <a:t>단위 프로그램을 하나의 단위로 하여 업무의 전체적인 처리 과정의 흐름을 나타낸 순서도</a:t>
            </a:r>
            <a:endParaRPr lang="en-US" altLang="ko-KR" sz="1600" dirty="0"/>
          </a:p>
          <a:p>
            <a:r>
              <a:rPr lang="ko-KR" altLang="en-US" sz="1600" dirty="0"/>
              <a:t>원시 자료가 최종 결과에 도달하기까지의 처리 과정을 중심으로 어떤 매체를 통해 어떤 작업이 이루어지는지를 나타내기 위한 것</a:t>
            </a:r>
            <a:endParaRPr lang="en-US" altLang="ko-KR" sz="1600" dirty="0"/>
          </a:p>
          <a:p>
            <a:r>
              <a:rPr lang="ko-KR" altLang="en-US" sz="1600" dirty="0"/>
              <a:t>업무의 전체적인 흐름을 중심으로 표현하며</a:t>
            </a:r>
            <a:r>
              <a:rPr lang="en-US" altLang="ko-KR" sz="1600" dirty="0"/>
              <a:t>, </a:t>
            </a:r>
            <a:r>
              <a:rPr lang="ko-KR" altLang="en-US" sz="1600" dirty="0"/>
              <a:t>내부 중간 처리 과정은 요점만 간략히 표현</a:t>
            </a:r>
            <a:endParaRPr lang="en-US" altLang="ko-KR" sz="1600" dirty="0"/>
          </a:p>
          <a:p>
            <a:r>
              <a:rPr lang="ko-KR" altLang="en-US" sz="1600" dirty="0"/>
              <a:t>시스템 순서도를 이용함으로써 대상 업무에 대한 전체적인 연관성을 파악하는 것이 용이함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작성할 프로그램의 수와 프로그램의 작업 순서를 알 수 있으므로 대상 업무의 전체적인 시스템 분석이 가능해 짐</a:t>
            </a:r>
            <a:endParaRPr lang="en-US" altLang="ko-KR" sz="1600" dirty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4" name="왼쪽 대괄호 3"/>
          <p:cNvSpPr/>
          <p:nvPr/>
        </p:nvSpPr>
        <p:spPr>
          <a:xfrm>
            <a:off x="2143108" y="1643050"/>
            <a:ext cx="142876" cy="7858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3929058" y="2285992"/>
            <a:ext cx="142876" cy="50006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85728"/>
            <a:ext cx="5143536" cy="587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786050" y="6286520"/>
            <a:ext cx="29626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2-1] </a:t>
            </a:r>
            <a:r>
              <a:rPr lang="ko-KR" altLang="en-US" sz="1600" dirty="0"/>
              <a:t>시스템 순서도의 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2.3.2 </a:t>
            </a:r>
            <a:r>
              <a:rPr lang="ko-KR" altLang="en-US" sz="1600" dirty="0"/>
              <a:t>프로그램 순서도</a:t>
            </a:r>
          </a:p>
          <a:p>
            <a:r>
              <a:rPr lang="ko-KR" altLang="en-US" sz="1600" dirty="0"/>
              <a:t>”어떻게 작업을 하는가</a:t>
            </a:r>
            <a:r>
              <a:rPr lang="en-US" altLang="ko-KR" sz="1600" dirty="0"/>
              <a:t>(how)"</a:t>
            </a:r>
            <a:r>
              <a:rPr lang="ko-KR" altLang="en-US" sz="1600" dirty="0"/>
              <a:t>를 나타내기 위한 순서도</a:t>
            </a:r>
            <a:endParaRPr lang="en-US" altLang="ko-KR" sz="1600" dirty="0"/>
          </a:p>
          <a:p>
            <a:r>
              <a:rPr lang="ko-KR" altLang="en-US" sz="1600" dirty="0"/>
              <a:t>시스템 순서도에 표시된 각각의 단위 프로그램에 대해서 프로그램의 논리적인 작업 순서를 나타낸 순서도</a:t>
            </a:r>
            <a:endParaRPr lang="en-US" altLang="ko-KR" sz="1600" dirty="0"/>
          </a:p>
          <a:p>
            <a:r>
              <a:rPr lang="ko-KR" altLang="en-US" sz="1600" dirty="0"/>
              <a:t>하나의 단위 프로그램에서 처리하기 위한 처리</a:t>
            </a:r>
            <a:r>
              <a:rPr lang="en-US" altLang="ko-KR" sz="1600" dirty="0"/>
              <a:t>, </a:t>
            </a:r>
            <a:r>
              <a:rPr lang="ko-KR" altLang="en-US" sz="1600" dirty="0"/>
              <a:t>판단</a:t>
            </a:r>
            <a:r>
              <a:rPr lang="en-US" altLang="ko-KR" sz="1600" dirty="0"/>
              <a:t>, </a:t>
            </a:r>
            <a:r>
              <a:rPr lang="ko-KR" altLang="en-US" sz="1600" dirty="0"/>
              <a:t>제어를 작업 순서에 따라 나타낸 순서도</a:t>
            </a:r>
            <a:endParaRPr lang="en-US" altLang="ko-KR" sz="1600" dirty="0"/>
          </a:p>
          <a:p>
            <a:r>
              <a:rPr lang="ko-KR" altLang="en-US" sz="1600" dirty="0"/>
              <a:t>프로그램 순서도는 개략 순서도</a:t>
            </a:r>
            <a:r>
              <a:rPr lang="en-US" altLang="ko-KR" sz="1600" dirty="0"/>
              <a:t>(general flowchart)</a:t>
            </a:r>
            <a:r>
              <a:rPr lang="ko-KR" altLang="en-US" sz="1600" dirty="0"/>
              <a:t>와 상세 순서도</a:t>
            </a:r>
            <a:r>
              <a:rPr lang="en-US" altLang="ko-KR" sz="1600" dirty="0"/>
              <a:t>(detail flowchart)</a:t>
            </a:r>
            <a:r>
              <a:rPr lang="ko-KR" altLang="en-US" sz="1600" dirty="0"/>
              <a:t>로 구분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Font typeface="Wingdings" pitchFamily="2" charset="2"/>
              <a:buChar char="ü"/>
            </a:pPr>
            <a:r>
              <a:rPr lang="ko-KR" altLang="en-US" sz="1600" dirty="0"/>
              <a:t>개략 순서도</a:t>
            </a:r>
            <a:endParaRPr lang="en-US" altLang="ko-KR" sz="16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600" dirty="0"/>
              <a:t>개략적으로 한 단위 프로그램의 기본 골격만을 나타낸 순서도</a:t>
            </a:r>
            <a:endParaRPr lang="en-US" altLang="ko-KR" sz="16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600" dirty="0"/>
              <a:t>문제가 복잡할 경우 프로그램의 전개 과정만을 </a:t>
            </a:r>
            <a:r>
              <a:rPr lang="ko-KR" altLang="en-US" sz="1600" dirty="0" err="1"/>
              <a:t>나타냄으로서</a:t>
            </a:r>
            <a:r>
              <a:rPr lang="ko-KR" altLang="en-US" sz="1600" dirty="0"/>
              <a:t> 전체적인 프로그램의 논리를 일목요연하게 표현하고자 할 때 유용</a:t>
            </a:r>
          </a:p>
          <a:p>
            <a:pPr>
              <a:buNone/>
            </a:pPr>
            <a:endParaRPr lang="en-US" altLang="ko-KR" sz="1600" dirty="0"/>
          </a:p>
          <a:p>
            <a:pPr>
              <a:buFont typeface="Wingdings" pitchFamily="2" charset="2"/>
              <a:buChar char="ü"/>
            </a:pPr>
            <a:r>
              <a:rPr lang="ko-KR" altLang="en-US" sz="1600" dirty="0"/>
              <a:t>상세 순서도</a:t>
            </a:r>
            <a:endParaRPr lang="en-US" altLang="ko-KR" sz="16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600" dirty="0"/>
              <a:t>기본 처리 단위가 되는 모든 항목을 프로그램으로 바로 나타낼 수 있을 정도까지 상세하게 나타낸 순서도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42851"/>
            <a:ext cx="5572164" cy="598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786050" y="6215082"/>
            <a:ext cx="27574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2-2] </a:t>
            </a:r>
            <a:r>
              <a:rPr lang="ko-KR" altLang="en-US" sz="1600" dirty="0"/>
              <a:t>개략 순서도의 예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42852"/>
            <a:ext cx="5286412" cy="603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786050" y="6286520"/>
            <a:ext cx="27574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2-3] </a:t>
            </a:r>
            <a:r>
              <a:rPr lang="ko-KR" altLang="en-US" sz="1600" dirty="0"/>
              <a:t>상세 순서도의 예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2.1 </a:t>
            </a:r>
            <a:r>
              <a:rPr lang="ko-KR" altLang="en-US" sz="2000" dirty="0"/>
              <a:t>순서도란 무엇인가</a:t>
            </a:r>
            <a:r>
              <a:rPr lang="en-US" altLang="ko-KR" sz="2000" dirty="0"/>
              <a:t>?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약속된 기호를 이용하여 해결하고자 하는 문제의 논리적 흐름을 약속된 도형으로 나타낸 것을 순서도</a:t>
            </a:r>
            <a:r>
              <a:rPr lang="en-US" altLang="ko-KR" sz="1600" dirty="0"/>
              <a:t>(flowchart)</a:t>
            </a:r>
            <a:r>
              <a:rPr lang="ko-KR" altLang="en-US" sz="1600" dirty="0"/>
              <a:t>라고 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약속된 기호를 이용하여 프로그램의 전개 과정을 나타내므로 순서도의 기호는 통일된 표현을 가지고 있어야 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이를 위해 국제 표준화 기구</a:t>
            </a:r>
            <a:r>
              <a:rPr lang="en-US" altLang="ko-KR" sz="1600" dirty="0"/>
              <a:t>(ISO : International Standard Organization)</a:t>
            </a:r>
            <a:r>
              <a:rPr lang="ko-KR" altLang="en-US" sz="1600" dirty="0"/>
              <a:t>에서 </a:t>
            </a:r>
            <a:r>
              <a:rPr lang="en-US" altLang="ko-KR" sz="1600" dirty="0"/>
              <a:t>30</a:t>
            </a:r>
            <a:r>
              <a:rPr lang="ko-KR" altLang="en-US" sz="1600" dirty="0"/>
              <a:t>개의 표준 기호를 제정하여 사용하고 있음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약속된 기호를 통해 주어진 문제의 논리적 흐름을 나타내는 순서도는 </a:t>
            </a:r>
            <a:endParaRPr lang="en-US" altLang="ko-KR" sz="1600" dirty="0"/>
          </a:p>
          <a:p>
            <a:pPr lvl="1"/>
            <a:r>
              <a:rPr lang="ko-KR" altLang="en-US" sz="1600" dirty="0"/>
              <a:t>프로그램 코딩의 기초</a:t>
            </a:r>
            <a:endParaRPr lang="en-US" altLang="ko-KR" sz="1600" dirty="0"/>
          </a:p>
          <a:p>
            <a:pPr lvl="1"/>
            <a:r>
              <a:rPr lang="ko-KR" altLang="en-US" sz="1600" dirty="0"/>
              <a:t>프로그램의 오류 수정을 용이하게 함</a:t>
            </a:r>
            <a:endParaRPr lang="en-US" altLang="ko-KR" sz="1600" dirty="0"/>
          </a:p>
          <a:p>
            <a:pPr lvl="1"/>
            <a:r>
              <a:rPr lang="ko-KR" altLang="en-US" sz="1600" dirty="0"/>
              <a:t>전체적인 논리의 흐름을 파악하는 것이 용이해짐</a:t>
            </a:r>
            <a:endParaRPr lang="en-US" altLang="ko-KR" sz="1600" dirty="0"/>
          </a:p>
          <a:p>
            <a:pPr lvl="1"/>
            <a:r>
              <a:rPr lang="ko-KR" altLang="en-US" sz="1600" dirty="0"/>
              <a:t>업무의 인수인계나 프로그램의 유지 보수의 기본 자료로 이용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2.4 N-S </a:t>
            </a:r>
            <a:r>
              <a:rPr lang="ko-KR" altLang="en-US" sz="2000" dirty="0"/>
              <a:t>차트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56458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987824" y="6093296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2-4] N-S </a:t>
            </a:r>
            <a:r>
              <a:rPr lang="ko-KR" altLang="en-US" dirty="0"/>
              <a:t>차트 기호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908720"/>
            <a:ext cx="3960440" cy="493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987824" y="6093296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2-5] N-S </a:t>
            </a:r>
            <a:r>
              <a:rPr lang="ko-KR" altLang="en-US" dirty="0"/>
              <a:t>차트의 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2.5 </a:t>
            </a:r>
            <a:r>
              <a:rPr lang="ko-KR" altLang="en-US" sz="2000" dirty="0"/>
              <a:t>프로그램 기본 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3571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(1) </a:t>
            </a:r>
            <a:r>
              <a:rPr lang="ko-KR" altLang="en-US" sz="1600" dirty="0"/>
              <a:t>순차 논리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28736"/>
            <a:ext cx="1928826" cy="28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1357299"/>
            <a:ext cx="1988108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3571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(2) </a:t>
            </a:r>
            <a:r>
              <a:rPr lang="ko-KR" altLang="en-US" sz="1600" dirty="0"/>
              <a:t>판단 논리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736"/>
            <a:ext cx="395740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1428735"/>
            <a:ext cx="4429156" cy="516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3571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(2) </a:t>
            </a:r>
            <a:r>
              <a:rPr lang="ko-KR" altLang="en-US" sz="1600" dirty="0"/>
              <a:t>반복 논리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500174"/>
            <a:ext cx="676200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2000232" y="6072206"/>
            <a:ext cx="1149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while </a:t>
            </a:r>
            <a:r>
              <a:rPr lang="ko-KR" altLang="en-US" sz="1600" dirty="0"/>
              <a:t>논리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5008" y="6072206"/>
            <a:ext cx="17415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repeat until </a:t>
            </a:r>
            <a:r>
              <a:rPr lang="ko-KR" altLang="en-US" sz="1600" dirty="0"/>
              <a:t>논리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214422"/>
            <a:ext cx="3214710" cy="477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3643306" y="5857892"/>
            <a:ext cx="1468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do while </a:t>
            </a:r>
            <a:r>
              <a:rPr lang="ko-KR" altLang="en-US" sz="1600" dirty="0"/>
              <a:t>논리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786063" y="214313"/>
            <a:ext cx="3929062" cy="6410325"/>
            <a:chOff x="1755" y="135"/>
            <a:chExt cx="2475" cy="403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55" y="135"/>
              <a:ext cx="2475" cy="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2548" y="160"/>
              <a:ext cx="1043" cy="276"/>
            </a:xfrm>
            <a:custGeom>
              <a:avLst/>
              <a:gdLst>
                <a:gd name="T0" fmla="*/ 919 w 1043"/>
                <a:gd name="T1" fmla="*/ 276 h 276"/>
                <a:gd name="T2" fmla="*/ 939 w 1043"/>
                <a:gd name="T3" fmla="*/ 273 h 276"/>
                <a:gd name="T4" fmla="*/ 958 w 1043"/>
                <a:gd name="T5" fmla="*/ 268 h 276"/>
                <a:gd name="T6" fmla="*/ 975 w 1043"/>
                <a:gd name="T7" fmla="*/ 259 h 276"/>
                <a:gd name="T8" fmla="*/ 991 w 1043"/>
                <a:gd name="T9" fmla="*/ 249 h 276"/>
                <a:gd name="T10" fmla="*/ 1005 w 1043"/>
                <a:gd name="T11" fmla="*/ 235 h 276"/>
                <a:gd name="T12" fmla="*/ 1017 w 1043"/>
                <a:gd name="T13" fmla="*/ 220 h 276"/>
                <a:gd name="T14" fmla="*/ 1027 w 1043"/>
                <a:gd name="T15" fmla="*/ 203 h 276"/>
                <a:gd name="T16" fmla="*/ 1035 w 1043"/>
                <a:gd name="T17" fmla="*/ 185 h 276"/>
                <a:gd name="T18" fmla="*/ 1041 w 1043"/>
                <a:gd name="T19" fmla="*/ 165 h 276"/>
                <a:gd name="T20" fmla="*/ 1043 w 1043"/>
                <a:gd name="T21" fmla="*/ 145 h 276"/>
                <a:gd name="T22" fmla="*/ 1043 w 1043"/>
                <a:gd name="T23" fmla="*/ 124 h 276"/>
                <a:gd name="T24" fmla="*/ 1039 w 1043"/>
                <a:gd name="T25" fmla="*/ 103 h 276"/>
                <a:gd name="T26" fmla="*/ 1033 w 1043"/>
                <a:gd name="T27" fmla="*/ 84 h 276"/>
                <a:gd name="T28" fmla="*/ 1024 w 1043"/>
                <a:gd name="T29" fmla="*/ 66 h 276"/>
                <a:gd name="T30" fmla="*/ 1014 w 1043"/>
                <a:gd name="T31" fmla="*/ 50 h 276"/>
                <a:gd name="T32" fmla="*/ 1000 w 1043"/>
                <a:gd name="T33" fmla="*/ 36 h 276"/>
                <a:gd name="T34" fmla="*/ 985 w 1043"/>
                <a:gd name="T35" fmla="*/ 24 h 276"/>
                <a:gd name="T36" fmla="*/ 969 w 1043"/>
                <a:gd name="T37" fmla="*/ 14 h 276"/>
                <a:gd name="T38" fmla="*/ 951 w 1043"/>
                <a:gd name="T39" fmla="*/ 6 h 276"/>
                <a:gd name="T40" fmla="*/ 933 w 1043"/>
                <a:gd name="T41" fmla="*/ 1 h 276"/>
                <a:gd name="T42" fmla="*/ 913 w 1043"/>
                <a:gd name="T43" fmla="*/ 0 h 276"/>
                <a:gd name="T44" fmla="*/ 130 w 1043"/>
                <a:gd name="T45" fmla="*/ 0 h 276"/>
                <a:gd name="T46" fmla="*/ 110 w 1043"/>
                <a:gd name="T47" fmla="*/ 1 h 276"/>
                <a:gd name="T48" fmla="*/ 92 w 1043"/>
                <a:gd name="T49" fmla="*/ 6 h 276"/>
                <a:gd name="T50" fmla="*/ 74 w 1043"/>
                <a:gd name="T51" fmla="*/ 14 h 276"/>
                <a:gd name="T52" fmla="*/ 57 w 1043"/>
                <a:gd name="T53" fmla="*/ 24 h 276"/>
                <a:gd name="T54" fmla="*/ 43 w 1043"/>
                <a:gd name="T55" fmla="*/ 36 h 276"/>
                <a:gd name="T56" fmla="*/ 30 w 1043"/>
                <a:gd name="T57" fmla="*/ 50 h 276"/>
                <a:gd name="T58" fmla="*/ 19 w 1043"/>
                <a:gd name="T59" fmla="*/ 66 h 276"/>
                <a:gd name="T60" fmla="*/ 10 w 1043"/>
                <a:gd name="T61" fmla="*/ 84 h 276"/>
                <a:gd name="T62" fmla="*/ 4 w 1043"/>
                <a:gd name="T63" fmla="*/ 103 h 276"/>
                <a:gd name="T64" fmla="*/ 1 w 1043"/>
                <a:gd name="T65" fmla="*/ 124 h 276"/>
                <a:gd name="T66" fmla="*/ 0 w 1043"/>
                <a:gd name="T67" fmla="*/ 145 h 276"/>
                <a:gd name="T68" fmla="*/ 3 w 1043"/>
                <a:gd name="T69" fmla="*/ 165 h 276"/>
                <a:gd name="T70" fmla="*/ 7 w 1043"/>
                <a:gd name="T71" fmla="*/ 185 h 276"/>
                <a:gd name="T72" fmla="*/ 16 w 1043"/>
                <a:gd name="T73" fmla="*/ 203 h 276"/>
                <a:gd name="T74" fmla="*/ 25 w 1043"/>
                <a:gd name="T75" fmla="*/ 220 h 276"/>
                <a:gd name="T76" fmla="*/ 38 w 1043"/>
                <a:gd name="T77" fmla="*/ 235 h 276"/>
                <a:gd name="T78" fmla="*/ 52 w 1043"/>
                <a:gd name="T79" fmla="*/ 249 h 276"/>
                <a:gd name="T80" fmla="*/ 68 w 1043"/>
                <a:gd name="T81" fmla="*/ 259 h 276"/>
                <a:gd name="T82" fmla="*/ 85 w 1043"/>
                <a:gd name="T83" fmla="*/ 268 h 276"/>
                <a:gd name="T84" fmla="*/ 104 w 1043"/>
                <a:gd name="T85" fmla="*/ 273 h 276"/>
                <a:gd name="T86" fmla="*/ 123 w 1043"/>
                <a:gd name="T8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43" h="276">
                  <a:moveTo>
                    <a:pt x="130" y="276"/>
                  </a:moveTo>
                  <a:lnTo>
                    <a:pt x="913" y="276"/>
                  </a:lnTo>
                  <a:lnTo>
                    <a:pt x="919" y="276"/>
                  </a:lnTo>
                  <a:lnTo>
                    <a:pt x="926" y="275"/>
                  </a:lnTo>
                  <a:lnTo>
                    <a:pt x="933" y="274"/>
                  </a:lnTo>
                  <a:lnTo>
                    <a:pt x="939" y="273"/>
                  </a:lnTo>
                  <a:lnTo>
                    <a:pt x="945" y="271"/>
                  </a:lnTo>
                  <a:lnTo>
                    <a:pt x="951" y="270"/>
                  </a:lnTo>
                  <a:lnTo>
                    <a:pt x="958" y="268"/>
                  </a:lnTo>
                  <a:lnTo>
                    <a:pt x="963" y="265"/>
                  </a:lnTo>
                  <a:lnTo>
                    <a:pt x="969" y="262"/>
                  </a:lnTo>
                  <a:lnTo>
                    <a:pt x="975" y="259"/>
                  </a:lnTo>
                  <a:lnTo>
                    <a:pt x="980" y="256"/>
                  </a:lnTo>
                  <a:lnTo>
                    <a:pt x="985" y="252"/>
                  </a:lnTo>
                  <a:lnTo>
                    <a:pt x="991" y="249"/>
                  </a:lnTo>
                  <a:lnTo>
                    <a:pt x="996" y="244"/>
                  </a:lnTo>
                  <a:lnTo>
                    <a:pt x="1000" y="240"/>
                  </a:lnTo>
                  <a:lnTo>
                    <a:pt x="1005" y="235"/>
                  </a:lnTo>
                  <a:lnTo>
                    <a:pt x="1009" y="230"/>
                  </a:lnTo>
                  <a:lnTo>
                    <a:pt x="1014" y="225"/>
                  </a:lnTo>
                  <a:lnTo>
                    <a:pt x="1017" y="220"/>
                  </a:lnTo>
                  <a:lnTo>
                    <a:pt x="1020" y="215"/>
                  </a:lnTo>
                  <a:lnTo>
                    <a:pt x="1024" y="209"/>
                  </a:lnTo>
                  <a:lnTo>
                    <a:pt x="1027" y="203"/>
                  </a:lnTo>
                  <a:lnTo>
                    <a:pt x="1030" y="197"/>
                  </a:lnTo>
                  <a:lnTo>
                    <a:pt x="1033" y="192"/>
                  </a:lnTo>
                  <a:lnTo>
                    <a:pt x="1035" y="185"/>
                  </a:lnTo>
                  <a:lnTo>
                    <a:pt x="1037" y="179"/>
                  </a:lnTo>
                  <a:lnTo>
                    <a:pt x="1039" y="172"/>
                  </a:lnTo>
                  <a:lnTo>
                    <a:pt x="1041" y="165"/>
                  </a:lnTo>
                  <a:lnTo>
                    <a:pt x="1042" y="159"/>
                  </a:lnTo>
                  <a:lnTo>
                    <a:pt x="1043" y="152"/>
                  </a:lnTo>
                  <a:lnTo>
                    <a:pt x="1043" y="145"/>
                  </a:lnTo>
                  <a:lnTo>
                    <a:pt x="1043" y="138"/>
                  </a:lnTo>
                  <a:lnTo>
                    <a:pt x="1043" y="131"/>
                  </a:lnTo>
                  <a:lnTo>
                    <a:pt x="1043" y="124"/>
                  </a:lnTo>
                  <a:lnTo>
                    <a:pt x="1042" y="117"/>
                  </a:lnTo>
                  <a:lnTo>
                    <a:pt x="1041" y="110"/>
                  </a:lnTo>
                  <a:lnTo>
                    <a:pt x="1039" y="103"/>
                  </a:lnTo>
                  <a:lnTo>
                    <a:pt x="1037" y="97"/>
                  </a:lnTo>
                  <a:lnTo>
                    <a:pt x="1035" y="90"/>
                  </a:lnTo>
                  <a:lnTo>
                    <a:pt x="1033" y="84"/>
                  </a:lnTo>
                  <a:lnTo>
                    <a:pt x="1030" y="78"/>
                  </a:lnTo>
                  <a:lnTo>
                    <a:pt x="1027" y="72"/>
                  </a:lnTo>
                  <a:lnTo>
                    <a:pt x="1024" y="66"/>
                  </a:lnTo>
                  <a:lnTo>
                    <a:pt x="1020" y="61"/>
                  </a:lnTo>
                  <a:lnTo>
                    <a:pt x="1017" y="55"/>
                  </a:lnTo>
                  <a:lnTo>
                    <a:pt x="1014" y="50"/>
                  </a:lnTo>
                  <a:lnTo>
                    <a:pt x="1009" y="45"/>
                  </a:lnTo>
                  <a:lnTo>
                    <a:pt x="1005" y="41"/>
                  </a:lnTo>
                  <a:lnTo>
                    <a:pt x="1000" y="36"/>
                  </a:lnTo>
                  <a:lnTo>
                    <a:pt x="996" y="31"/>
                  </a:lnTo>
                  <a:lnTo>
                    <a:pt x="991" y="28"/>
                  </a:lnTo>
                  <a:lnTo>
                    <a:pt x="985" y="24"/>
                  </a:lnTo>
                  <a:lnTo>
                    <a:pt x="980" y="20"/>
                  </a:lnTo>
                  <a:lnTo>
                    <a:pt x="975" y="17"/>
                  </a:lnTo>
                  <a:lnTo>
                    <a:pt x="969" y="14"/>
                  </a:lnTo>
                  <a:lnTo>
                    <a:pt x="963" y="11"/>
                  </a:lnTo>
                  <a:lnTo>
                    <a:pt x="958" y="9"/>
                  </a:lnTo>
                  <a:lnTo>
                    <a:pt x="951" y="6"/>
                  </a:lnTo>
                  <a:lnTo>
                    <a:pt x="945" y="4"/>
                  </a:lnTo>
                  <a:lnTo>
                    <a:pt x="939" y="3"/>
                  </a:lnTo>
                  <a:lnTo>
                    <a:pt x="933" y="1"/>
                  </a:lnTo>
                  <a:lnTo>
                    <a:pt x="926" y="1"/>
                  </a:lnTo>
                  <a:lnTo>
                    <a:pt x="919" y="1"/>
                  </a:lnTo>
                  <a:lnTo>
                    <a:pt x="913" y="0"/>
                  </a:lnTo>
                  <a:lnTo>
                    <a:pt x="913" y="0"/>
                  </a:lnTo>
                  <a:lnTo>
                    <a:pt x="913" y="0"/>
                  </a:lnTo>
                  <a:lnTo>
                    <a:pt x="130" y="0"/>
                  </a:lnTo>
                  <a:lnTo>
                    <a:pt x="123" y="1"/>
                  </a:lnTo>
                  <a:lnTo>
                    <a:pt x="117" y="1"/>
                  </a:lnTo>
                  <a:lnTo>
                    <a:pt x="110" y="1"/>
                  </a:lnTo>
                  <a:lnTo>
                    <a:pt x="104" y="3"/>
                  </a:lnTo>
                  <a:lnTo>
                    <a:pt x="98" y="4"/>
                  </a:lnTo>
                  <a:lnTo>
                    <a:pt x="92" y="6"/>
                  </a:lnTo>
                  <a:lnTo>
                    <a:pt x="85" y="9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8" y="17"/>
                  </a:lnTo>
                  <a:lnTo>
                    <a:pt x="63" y="20"/>
                  </a:lnTo>
                  <a:lnTo>
                    <a:pt x="57" y="24"/>
                  </a:lnTo>
                  <a:lnTo>
                    <a:pt x="52" y="28"/>
                  </a:lnTo>
                  <a:lnTo>
                    <a:pt x="48" y="31"/>
                  </a:lnTo>
                  <a:lnTo>
                    <a:pt x="43" y="36"/>
                  </a:lnTo>
                  <a:lnTo>
                    <a:pt x="38" y="41"/>
                  </a:lnTo>
                  <a:lnTo>
                    <a:pt x="34" y="45"/>
                  </a:lnTo>
                  <a:lnTo>
                    <a:pt x="30" y="50"/>
                  </a:lnTo>
                  <a:lnTo>
                    <a:pt x="25" y="55"/>
                  </a:lnTo>
                  <a:lnTo>
                    <a:pt x="22" y="61"/>
                  </a:lnTo>
                  <a:lnTo>
                    <a:pt x="19" y="66"/>
                  </a:lnTo>
                  <a:lnTo>
                    <a:pt x="16" y="72"/>
                  </a:lnTo>
                  <a:lnTo>
                    <a:pt x="13" y="78"/>
                  </a:lnTo>
                  <a:lnTo>
                    <a:pt x="10" y="84"/>
                  </a:lnTo>
                  <a:lnTo>
                    <a:pt x="7" y="90"/>
                  </a:lnTo>
                  <a:lnTo>
                    <a:pt x="5" y="97"/>
                  </a:lnTo>
                  <a:lnTo>
                    <a:pt x="4" y="103"/>
                  </a:lnTo>
                  <a:lnTo>
                    <a:pt x="3" y="110"/>
                  </a:lnTo>
                  <a:lnTo>
                    <a:pt x="1" y="117"/>
                  </a:lnTo>
                  <a:lnTo>
                    <a:pt x="1" y="124"/>
                  </a:lnTo>
                  <a:lnTo>
                    <a:pt x="0" y="131"/>
                  </a:lnTo>
                  <a:lnTo>
                    <a:pt x="0" y="138"/>
                  </a:lnTo>
                  <a:lnTo>
                    <a:pt x="0" y="145"/>
                  </a:lnTo>
                  <a:lnTo>
                    <a:pt x="1" y="152"/>
                  </a:lnTo>
                  <a:lnTo>
                    <a:pt x="1" y="159"/>
                  </a:lnTo>
                  <a:lnTo>
                    <a:pt x="3" y="165"/>
                  </a:lnTo>
                  <a:lnTo>
                    <a:pt x="4" y="173"/>
                  </a:lnTo>
                  <a:lnTo>
                    <a:pt x="5" y="179"/>
                  </a:lnTo>
                  <a:lnTo>
                    <a:pt x="7" y="185"/>
                  </a:lnTo>
                  <a:lnTo>
                    <a:pt x="10" y="192"/>
                  </a:lnTo>
                  <a:lnTo>
                    <a:pt x="13" y="197"/>
                  </a:lnTo>
                  <a:lnTo>
                    <a:pt x="16" y="203"/>
                  </a:lnTo>
                  <a:lnTo>
                    <a:pt x="19" y="209"/>
                  </a:lnTo>
                  <a:lnTo>
                    <a:pt x="22" y="215"/>
                  </a:lnTo>
                  <a:lnTo>
                    <a:pt x="25" y="220"/>
                  </a:lnTo>
                  <a:lnTo>
                    <a:pt x="30" y="225"/>
                  </a:lnTo>
                  <a:lnTo>
                    <a:pt x="34" y="230"/>
                  </a:lnTo>
                  <a:lnTo>
                    <a:pt x="38" y="235"/>
                  </a:lnTo>
                  <a:lnTo>
                    <a:pt x="43" y="240"/>
                  </a:lnTo>
                  <a:lnTo>
                    <a:pt x="48" y="244"/>
                  </a:lnTo>
                  <a:lnTo>
                    <a:pt x="52" y="249"/>
                  </a:lnTo>
                  <a:lnTo>
                    <a:pt x="57" y="252"/>
                  </a:lnTo>
                  <a:lnTo>
                    <a:pt x="63" y="256"/>
                  </a:lnTo>
                  <a:lnTo>
                    <a:pt x="68" y="259"/>
                  </a:lnTo>
                  <a:lnTo>
                    <a:pt x="74" y="262"/>
                  </a:lnTo>
                  <a:lnTo>
                    <a:pt x="79" y="265"/>
                  </a:lnTo>
                  <a:lnTo>
                    <a:pt x="85" y="268"/>
                  </a:lnTo>
                  <a:lnTo>
                    <a:pt x="92" y="270"/>
                  </a:lnTo>
                  <a:lnTo>
                    <a:pt x="98" y="271"/>
                  </a:lnTo>
                  <a:lnTo>
                    <a:pt x="104" y="273"/>
                  </a:lnTo>
                  <a:lnTo>
                    <a:pt x="110" y="274"/>
                  </a:lnTo>
                  <a:lnTo>
                    <a:pt x="117" y="275"/>
                  </a:lnTo>
                  <a:lnTo>
                    <a:pt x="123" y="276"/>
                  </a:lnTo>
                  <a:lnTo>
                    <a:pt x="130" y="276"/>
                  </a:lnTo>
                  <a:lnTo>
                    <a:pt x="130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2548" y="160"/>
              <a:ext cx="1043" cy="276"/>
            </a:xfrm>
            <a:custGeom>
              <a:avLst/>
              <a:gdLst>
                <a:gd name="T0" fmla="*/ 919 w 1043"/>
                <a:gd name="T1" fmla="*/ 276 h 276"/>
                <a:gd name="T2" fmla="*/ 939 w 1043"/>
                <a:gd name="T3" fmla="*/ 273 h 276"/>
                <a:gd name="T4" fmla="*/ 958 w 1043"/>
                <a:gd name="T5" fmla="*/ 268 h 276"/>
                <a:gd name="T6" fmla="*/ 975 w 1043"/>
                <a:gd name="T7" fmla="*/ 259 h 276"/>
                <a:gd name="T8" fmla="*/ 991 w 1043"/>
                <a:gd name="T9" fmla="*/ 249 h 276"/>
                <a:gd name="T10" fmla="*/ 1005 w 1043"/>
                <a:gd name="T11" fmla="*/ 235 h 276"/>
                <a:gd name="T12" fmla="*/ 1017 w 1043"/>
                <a:gd name="T13" fmla="*/ 220 h 276"/>
                <a:gd name="T14" fmla="*/ 1027 w 1043"/>
                <a:gd name="T15" fmla="*/ 203 h 276"/>
                <a:gd name="T16" fmla="*/ 1035 w 1043"/>
                <a:gd name="T17" fmla="*/ 185 h 276"/>
                <a:gd name="T18" fmla="*/ 1041 w 1043"/>
                <a:gd name="T19" fmla="*/ 165 h 276"/>
                <a:gd name="T20" fmla="*/ 1043 w 1043"/>
                <a:gd name="T21" fmla="*/ 145 h 276"/>
                <a:gd name="T22" fmla="*/ 1043 w 1043"/>
                <a:gd name="T23" fmla="*/ 124 h 276"/>
                <a:gd name="T24" fmla="*/ 1039 w 1043"/>
                <a:gd name="T25" fmla="*/ 103 h 276"/>
                <a:gd name="T26" fmla="*/ 1033 w 1043"/>
                <a:gd name="T27" fmla="*/ 84 h 276"/>
                <a:gd name="T28" fmla="*/ 1024 w 1043"/>
                <a:gd name="T29" fmla="*/ 66 h 276"/>
                <a:gd name="T30" fmla="*/ 1014 w 1043"/>
                <a:gd name="T31" fmla="*/ 50 h 276"/>
                <a:gd name="T32" fmla="*/ 1000 w 1043"/>
                <a:gd name="T33" fmla="*/ 36 h 276"/>
                <a:gd name="T34" fmla="*/ 985 w 1043"/>
                <a:gd name="T35" fmla="*/ 24 h 276"/>
                <a:gd name="T36" fmla="*/ 969 w 1043"/>
                <a:gd name="T37" fmla="*/ 14 h 276"/>
                <a:gd name="T38" fmla="*/ 951 w 1043"/>
                <a:gd name="T39" fmla="*/ 6 h 276"/>
                <a:gd name="T40" fmla="*/ 933 w 1043"/>
                <a:gd name="T41" fmla="*/ 1 h 276"/>
                <a:gd name="T42" fmla="*/ 913 w 1043"/>
                <a:gd name="T43" fmla="*/ 0 h 276"/>
                <a:gd name="T44" fmla="*/ 130 w 1043"/>
                <a:gd name="T45" fmla="*/ 0 h 276"/>
                <a:gd name="T46" fmla="*/ 110 w 1043"/>
                <a:gd name="T47" fmla="*/ 1 h 276"/>
                <a:gd name="T48" fmla="*/ 92 w 1043"/>
                <a:gd name="T49" fmla="*/ 6 h 276"/>
                <a:gd name="T50" fmla="*/ 74 w 1043"/>
                <a:gd name="T51" fmla="*/ 14 h 276"/>
                <a:gd name="T52" fmla="*/ 57 w 1043"/>
                <a:gd name="T53" fmla="*/ 24 h 276"/>
                <a:gd name="T54" fmla="*/ 43 w 1043"/>
                <a:gd name="T55" fmla="*/ 36 h 276"/>
                <a:gd name="T56" fmla="*/ 30 w 1043"/>
                <a:gd name="T57" fmla="*/ 50 h 276"/>
                <a:gd name="T58" fmla="*/ 19 w 1043"/>
                <a:gd name="T59" fmla="*/ 66 h 276"/>
                <a:gd name="T60" fmla="*/ 10 w 1043"/>
                <a:gd name="T61" fmla="*/ 84 h 276"/>
                <a:gd name="T62" fmla="*/ 4 w 1043"/>
                <a:gd name="T63" fmla="*/ 103 h 276"/>
                <a:gd name="T64" fmla="*/ 1 w 1043"/>
                <a:gd name="T65" fmla="*/ 124 h 276"/>
                <a:gd name="T66" fmla="*/ 0 w 1043"/>
                <a:gd name="T67" fmla="*/ 145 h 276"/>
                <a:gd name="T68" fmla="*/ 3 w 1043"/>
                <a:gd name="T69" fmla="*/ 165 h 276"/>
                <a:gd name="T70" fmla="*/ 7 w 1043"/>
                <a:gd name="T71" fmla="*/ 185 h 276"/>
                <a:gd name="T72" fmla="*/ 16 w 1043"/>
                <a:gd name="T73" fmla="*/ 203 h 276"/>
                <a:gd name="T74" fmla="*/ 25 w 1043"/>
                <a:gd name="T75" fmla="*/ 220 h 276"/>
                <a:gd name="T76" fmla="*/ 38 w 1043"/>
                <a:gd name="T77" fmla="*/ 235 h 276"/>
                <a:gd name="T78" fmla="*/ 52 w 1043"/>
                <a:gd name="T79" fmla="*/ 249 h 276"/>
                <a:gd name="T80" fmla="*/ 68 w 1043"/>
                <a:gd name="T81" fmla="*/ 259 h 276"/>
                <a:gd name="T82" fmla="*/ 85 w 1043"/>
                <a:gd name="T83" fmla="*/ 268 h 276"/>
                <a:gd name="T84" fmla="*/ 104 w 1043"/>
                <a:gd name="T85" fmla="*/ 273 h 276"/>
                <a:gd name="T86" fmla="*/ 123 w 1043"/>
                <a:gd name="T8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43" h="276">
                  <a:moveTo>
                    <a:pt x="130" y="276"/>
                  </a:moveTo>
                  <a:lnTo>
                    <a:pt x="913" y="276"/>
                  </a:lnTo>
                  <a:lnTo>
                    <a:pt x="919" y="276"/>
                  </a:lnTo>
                  <a:lnTo>
                    <a:pt x="926" y="275"/>
                  </a:lnTo>
                  <a:lnTo>
                    <a:pt x="933" y="274"/>
                  </a:lnTo>
                  <a:lnTo>
                    <a:pt x="939" y="273"/>
                  </a:lnTo>
                  <a:lnTo>
                    <a:pt x="945" y="271"/>
                  </a:lnTo>
                  <a:lnTo>
                    <a:pt x="951" y="270"/>
                  </a:lnTo>
                  <a:lnTo>
                    <a:pt x="958" y="268"/>
                  </a:lnTo>
                  <a:lnTo>
                    <a:pt x="963" y="265"/>
                  </a:lnTo>
                  <a:lnTo>
                    <a:pt x="969" y="262"/>
                  </a:lnTo>
                  <a:lnTo>
                    <a:pt x="975" y="259"/>
                  </a:lnTo>
                  <a:lnTo>
                    <a:pt x="980" y="256"/>
                  </a:lnTo>
                  <a:lnTo>
                    <a:pt x="985" y="252"/>
                  </a:lnTo>
                  <a:lnTo>
                    <a:pt x="991" y="249"/>
                  </a:lnTo>
                  <a:lnTo>
                    <a:pt x="996" y="244"/>
                  </a:lnTo>
                  <a:lnTo>
                    <a:pt x="1000" y="240"/>
                  </a:lnTo>
                  <a:lnTo>
                    <a:pt x="1005" y="235"/>
                  </a:lnTo>
                  <a:lnTo>
                    <a:pt x="1009" y="230"/>
                  </a:lnTo>
                  <a:lnTo>
                    <a:pt x="1014" y="225"/>
                  </a:lnTo>
                  <a:lnTo>
                    <a:pt x="1017" y="220"/>
                  </a:lnTo>
                  <a:lnTo>
                    <a:pt x="1020" y="215"/>
                  </a:lnTo>
                  <a:lnTo>
                    <a:pt x="1024" y="209"/>
                  </a:lnTo>
                  <a:lnTo>
                    <a:pt x="1027" y="203"/>
                  </a:lnTo>
                  <a:lnTo>
                    <a:pt x="1030" y="197"/>
                  </a:lnTo>
                  <a:lnTo>
                    <a:pt x="1033" y="192"/>
                  </a:lnTo>
                  <a:lnTo>
                    <a:pt x="1035" y="185"/>
                  </a:lnTo>
                  <a:lnTo>
                    <a:pt x="1037" y="179"/>
                  </a:lnTo>
                  <a:lnTo>
                    <a:pt x="1039" y="172"/>
                  </a:lnTo>
                  <a:lnTo>
                    <a:pt x="1041" y="165"/>
                  </a:lnTo>
                  <a:lnTo>
                    <a:pt x="1042" y="159"/>
                  </a:lnTo>
                  <a:lnTo>
                    <a:pt x="1043" y="152"/>
                  </a:lnTo>
                  <a:lnTo>
                    <a:pt x="1043" y="145"/>
                  </a:lnTo>
                  <a:lnTo>
                    <a:pt x="1043" y="138"/>
                  </a:lnTo>
                  <a:lnTo>
                    <a:pt x="1043" y="131"/>
                  </a:lnTo>
                  <a:lnTo>
                    <a:pt x="1043" y="124"/>
                  </a:lnTo>
                  <a:lnTo>
                    <a:pt x="1042" y="117"/>
                  </a:lnTo>
                  <a:lnTo>
                    <a:pt x="1041" y="110"/>
                  </a:lnTo>
                  <a:lnTo>
                    <a:pt x="1039" y="103"/>
                  </a:lnTo>
                  <a:lnTo>
                    <a:pt x="1037" y="97"/>
                  </a:lnTo>
                  <a:lnTo>
                    <a:pt x="1035" y="90"/>
                  </a:lnTo>
                  <a:lnTo>
                    <a:pt x="1033" y="84"/>
                  </a:lnTo>
                  <a:lnTo>
                    <a:pt x="1030" y="78"/>
                  </a:lnTo>
                  <a:lnTo>
                    <a:pt x="1027" y="72"/>
                  </a:lnTo>
                  <a:lnTo>
                    <a:pt x="1024" y="66"/>
                  </a:lnTo>
                  <a:lnTo>
                    <a:pt x="1020" y="61"/>
                  </a:lnTo>
                  <a:lnTo>
                    <a:pt x="1017" y="55"/>
                  </a:lnTo>
                  <a:lnTo>
                    <a:pt x="1014" y="50"/>
                  </a:lnTo>
                  <a:lnTo>
                    <a:pt x="1009" y="45"/>
                  </a:lnTo>
                  <a:lnTo>
                    <a:pt x="1005" y="41"/>
                  </a:lnTo>
                  <a:lnTo>
                    <a:pt x="1000" y="36"/>
                  </a:lnTo>
                  <a:lnTo>
                    <a:pt x="996" y="31"/>
                  </a:lnTo>
                  <a:lnTo>
                    <a:pt x="991" y="28"/>
                  </a:lnTo>
                  <a:lnTo>
                    <a:pt x="985" y="24"/>
                  </a:lnTo>
                  <a:lnTo>
                    <a:pt x="980" y="20"/>
                  </a:lnTo>
                  <a:lnTo>
                    <a:pt x="975" y="17"/>
                  </a:lnTo>
                  <a:lnTo>
                    <a:pt x="969" y="14"/>
                  </a:lnTo>
                  <a:lnTo>
                    <a:pt x="963" y="11"/>
                  </a:lnTo>
                  <a:lnTo>
                    <a:pt x="958" y="9"/>
                  </a:lnTo>
                  <a:lnTo>
                    <a:pt x="951" y="6"/>
                  </a:lnTo>
                  <a:lnTo>
                    <a:pt x="945" y="4"/>
                  </a:lnTo>
                  <a:lnTo>
                    <a:pt x="939" y="3"/>
                  </a:lnTo>
                  <a:lnTo>
                    <a:pt x="933" y="1"/>
                  </a:lnTo>
                  <a:lnTo>
                    <a:pt x="926" y="1"/>
                  </a:lnTo>
                  <a:lnTo>
                    <a:pt x="919" y="1"/>
                  </a:lnTo>
                  <a:lnTo>
                    <a:pt x="913" y="0"/>
                  </a:lnTo>
                  <a:lnTo>
                    <a:pt x="913" y="0"/>
                  </a:lnTo>
                  <a:lnTo>
                    <a:pt x="913" y="0"/>
                  </a:lnTo>
                  <a:lnTo>
                    <a:pt x="130" y="0"/>
                  </a:lnTo>
                  <a:lnTo>
                    <a:pt x="123" y="1"/>
                  </a:lnTo>
                  <a:lnTo>
                    <a:pt x="117" y="1"/>
                  </a:lnTo>
                  <a:lnTo>
                    <a:pt x="110" y="1"/>
                  </a:lnTo>
                  <a:lnTo>
                    <a:pt x="104" y="3"/>
                  </a:lnTo>
                  <a:lnTo>
                    <a:pt x="98" y="4"/>
                  </a:lnTo>
                  <a:lnTo>
                    <a:pt x="92" y="6"/>
                  </a:lnTo>
                  <a:lnTo>
                    <a:pt x="85" y="9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8" y="17"/>
                  </a:lnTo>
                  <a:lnTo>
                    <a:pt x="63" y="20"/>
                  </a:lnTo>
                  <a:lnTo>
                    <a:pt x="57" y="24"/>
                  </a:lnTo>
                  <a:lnTo>
                    <a:pt x="52" y="28"/>
                  </a:lnTo>
                  <a:lnTo>
                    <a:pt x="48" y="31"/>
                  </a:lnTo>
                  <a:lnTo>
                    <a:pt x="43" y="36"/>
                  </a:lnTo>
                  <a:lnTo>
                    <a:pt x="38" y="41"/>
                  </a:lnTo>
                  <a:lnTo>
                    <a:pt x="34" y="45"/>
                  </a:lnTo>
                  <a:lnTo>
                    <a:pt x="30" y="50"/>
                  </a:lnTo>
                  <a:lnTo>
                    <a:pt x="25" y="55"/>
                  </a:lnTo>
                  <a:lnTo>
                    <a:pt x="22" y="61"/>
                  </a:lnTo>
                  <a:lnTo>
                    <a:pt x="19" y="66"/>
                  </a:lnTo>
                  <a:lnTo>
                    <a:pt x="16" y="72"/>
                  </a:lnTo>
                  <a:lnTo>
                    <a:pt x="13" y="78"/>
                  </a:lnTo>
                  <a:lnTo>
                    <a:pt x="10" y="84"/>
                  </a:lnTo>
                  <a:lnTo>
                    <a:pt x="7" y="90"/>
                  </a:lnTo>
                  <a:lnTo>
                    <a:pt x="5" y="97"/>
                  </a:lnTo>
                  <a:lnTo>
                    <a:pt x="4" y="103"/>
                  </a:lnTo>
                  <a:lnTo>
                    <a:pt x="3" y="110"/>
                  </a:lnTo>
                  <a:lnTo>
                    <a:pt x="1" y="117"/>
                  </a:lnTo>
                  <a:lnTo>
                    <a:pt x="1" y="124"/>
                  </a:lnTo>
                  <a:lnTo>
                    <a:pt x="0" y="131"/>
                  </a:lnTo>
                  <a:lnTo>
                    <a:pt x="0" y="138"/>
                  </a:lnTo>
                  <a:lnTo>
                    <a:pt x="0" y="145"/>
                  </a:lnTo>
                  <a:lnTo>
                    <a:pt x="1" y="152"/>
                  </a:lnTo>
                  <a:lnTo>
                    <a:pt x="1" y="159"/>
                  </a:lnTo>
                  <a:lnTo>
                    <a:pt x="3" y="165"/>
                  </a:lnTo>
                  <a:lnTo>
                    <a:pt x="4" y="173"/>
                  </a:lnTo>
                  <a:lnTo>
                    <a:pt x="5" y="179"/>
                  </a:lnTo>
                  <a:lnTo>
                    <a:pt x="7" y="185"/>
                  </a:lnTo>
                  <a:lnTo>
                    <a:pt x="10" y="192"/>
                  </a:lnTo>
                  <a:lnTo>
                    <a:pt x="13" y="197"/>
                  </a:lnTo>
                  <a:lnTo>
                    <a:pt x="16" y="203"/>
                  </a:lnTo>
                  <a:lnTo>
                    <a:pt x="19" y="209"/>
                  </a:lnTo>
                  <a:lnTo>
                    <a:pt x="22" y="215"/>
                  </a:lnTo>
                  <a:lnTo>
                    <a:pt x="25" y="220"/>
                  </a:lnTo>
                  <a:lnTo>
                    <a:pt x="30" y="225"/>
                  </a:lnTo>
                  <a:lnTo>
                    <a:pt x="34" y="230"/>
                  </a:lnTo>
                  <a:lnTo>
                    <a:pt x="38" y="235"/>
                  </a:lnTo>
                  <a:lnTo>
                    <a:pt x="43" y="240"/>
                  </a:lnTo>
                  <a:lnTo>
                    <a:pt x="48" y="244"/>
                  </a:lnTo>
                  <a:lnTo>
                    <a:pt x="52" y="249"/>
                  </a:lnTo>
                  <a:lnTo>
                    <a:pt x="57" y="252"/>
                  </a:lnTo>
                  <a:lnTo>
                    <a:pt x="63" y="256"/>
                  </a:lnTo>
                  <a:lnTo>
                    <a:pt x="68" y="259"/>
                  </a:lnTo>
                  <a:lnTo>
                    <a:pt x="74" y="262"/>
                  </a:lnTo>
                  <a:lnTo>
                    <a:pt x="79" y="265"/>
                  </a:lnTo>
                  <a:lnTo>
                    <a:pt x="85" y="268"/>
                  </a:lnTo>
                  <a:lnTo>
                    <a:pt x="92" y="270"/>
                  </a:lnTo>
                  <a:lnTo>
                    <a:pt x="98" y="271"/>
                  </a:lnTo>
                  <a:lnTo>
                    <a:pt x="104" y="273"/>
                  </a:lnTo>
                  <a:lnTo>
                    <a:pt x="110" y="274"/>
                  </a:lnTo>
                  <a:lnTo>
                    <a:pt x="117" y="275"/>
                  </a:lnTo>
                  <a:lnTo>
                    <a:pt x="123" y="276"/>
                  </a:lnTo>
                  <a:lnTo>
                    <a:pt x="130" y="276"/>
                  </a:lnTo>
                  <a:lnTo>
                    <a:pt x="130" y="276"/>
                  </a:lnTo>
                </a:path>
              </a:pathLst>
            </a:cu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918" y="240"/>
              <a:ext cx="36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굴림" pitchFamily="50" charset="-127"/>
                  <a:cs typeface="굴림" pitchFamily="50" charset="-127"/>
                </a:rPr>
                <a:t>START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548" y="711"/>
              <a:ext cx="1043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548" y="711"/>
              <a:ext cx="1043" cy="276"/>
            </a:xfrm>
            <a:prstGeom prst="rect">
              <a:avLst/>
            </a:prstGeom>
            <a:noFill/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663" y="798"/>
              <a:ext cx="148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횡단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847" y="794"/>
              <a:ext cx="7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굴림" pitchFamily="50" charset="-127"/>
                  <a:cs typeface="굴림" pitchFamily="50" charset="-127"/>
                </a:rPr>
                <a:t> 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873" y="798"/>
              <a:ext cx="148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보도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056" y="794"/>
              <a:ext cx="7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굴림" pitchFamily="50" charset="-127"/>
                  <a:cs typeface="굴림" pitchFamily="50" charset="-127"/>
                </a:rPr>
                <a:t> 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082" y="798"/>
              <a:ext cx="148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앞에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266" y="794"/>
              <a:ext cx="7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굴림" pitchFamily="50" charset="-127"/>
                  <a:cs typeface="굴림" pitchFamily="50" charset="-127"/>
                </a:rPr>
                <a:t> 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292" y="798"/>
              <a:ext cx="148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선다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548" y="1263"/>
              <a:ext cx="1043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548" y="1263"/>
              <a:ext cx="1043" cy="276"/>
            </a:xfrm>
            <a:prstGeom prst="rect">
              <a:avLst/>
            </a:prstGeom>
            <a:noFill/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689" y="1349"/>
              <a:ext cx="345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보행신호등을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241" y="1345"/>
              <a:ext cx="7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굴림" pitchFamily="50" charset="-127"/>
                  <a:cs typeface="굴림" pitchFamily="50" charset="-127"/>
                </a:rPr>
                <a:t> 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266" y="1349"/>
              <a:ext cx="148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본다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2548" y="1814"/>
              <a:ext cx="1043" cy="414"/>
            </a:xfrm>
            <a:custGeom>
              <a:avLst/>
              <a:gdLst>
                <a:gd name="T0" fmla="*/ 0 w 1043"/>
                <a:gd name="T1" fmla="*/ 207 h 414"/>
                <a:gd name="T2" fmla="*/ 522 w 1043"/>
                <a:gd name="T3" fmla="*/ 0 h 414"/>
                <a:gd name="T4" fmla="*/ 1043 w 1043"/>
                <a:gd name="T5" fmla="*/ 207 h 414"/>
                <a:gd name="T6" fmla="*/ 522 w 1043"/>
                <a:gd name="T7" fmla="*/ 414 h 414"/>
                <a:gd name="T8" fmla="*/ 0 w 1043"/>
                <a:gd name="T9" fmla="*/ 207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414">
                  <a:moveTo>
                    <a:pt x="0" y="207"/>
                  </a:moveTo>
                  <a:lnTo>
                    <a:pt x="522" y="0"/>
                  </a:lnTo>
                  <a:lnTo>
                    <a:pt x="1043" y="207"/>
                  </a:lnTo>
                  <a:lnTo>
                    <a:pt x="522" y="414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2548" y="1814"/>
              <a:ext cx="1043" cy="414"/>
            </a:xfrm>
            <a:custGeom>
              <a:avLst/>
              <a:gdLst>
                <a:gd name="T0" fmla="*/ 0 w 1043"/>
                <a:gd name="T1" fmla="*/ 207 h 414"/>
                <a:gd name="T2" fmla="*/ 522 w 1043"/>
                <a:gd name="T3" fmla="*/ 0 h 414"/>
                <a:gd name="T4" fmla="*/ 1043 w 1043"/>
                <a:gd name="T5" fmla="*/ 207 h 414"/>
                <a:gd name="T6" fmla="*/ 522 w 1043"/>
                <a:gd name="T7" fmla="*/ 414 h 414"/>
                <a:gd name="T8" fmla="*/ 0 w 1043"/>
                <a:gd name="T9" fmla="*/ 207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414">
                  <a:moveTo>
                    <a:pt x="0" y="207"/>
                  </a:moveTo>
                  <a:lnTo>
                    <a:pt x="522" y="0"/>
                  </a:lnTo>
                  <a:lnTo>
                    <a:pt x="1043" y="207"/>
                  </a:lnTo>
                  <a:lnTo>
                    <a:pt x="522" y="414"/>
                  </a:lnTo>
                  <a:lnTo>
                    <a:pt x="0" y="207"/>
                  </a:lnTo>
                  <a:close/>
                </a:path>
              </a:pathLst>
            </a:cu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768" y="1970"/>
              <a:ext cx="345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빨간색등인가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3320" y="1966"/>
              <a:ext cx="9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굴림" pitchFamily="50" charset="-127"/>
                  <a:cs typeface="굴림" pitchFamily="50" charset="-127"/>
                </a:rPr>
                <a:t>?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548" y="2504"/>
              <a:ext cx="1043" cy="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548" y="2504"/>
              <a:ext cx="1043" cy="275"/>
            </a:xfrm>
            <a:prstGeom prst="rect">
              <a:avLst/>
            </a:prstGeom>
            <a:noFill/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885" y="2590"/>
              <a:ext cx="246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기다린다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2157" y="1125"/>
              <a:ext cx="913" cy="1783"/>
            </a:xfrm>
            <a:custGeom>
              <a:avLst/>
              <a:gdLst>
                <a:gd name="T0" fmla="*/ 913 w 913"/>
                <a:gd name="T1" fmla="*/ 1654 h 1783"/>
                <a:gd name="T2" fmla="*/ 913 w 913"/>
                <a:gd name="T3" fmla="*/ 1783 h 1783"/>
                <a:gd name="T4" fmla="*/ 0 w 913"/>
                <a:gd name="T5" fmla="*/ 1783 h 1783"/>
                <a:gd name="T6" fmla="*/ 0 w 913"/>
                <a:gd name="T7" fmla="*/ 0 h 1783"/>
                <a:gd name="T8" fmla="*/ 868 w 913"/>
                <a:gd name="T9" fmla="*/ 0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1783">
                  <a:moveTo>
                    <a:pt x="913" y="1654"/>
                  </a:moveTo>
                  <a:lnTo>
                    <a:pt x="913" y="1783"/>
                  </a:lnTo>
                  <a:lnTo>
                    <a:pt x="0" y="1783"/>
                  </a:lnTo>
                  <a:lnTo>
                    <a:pt x="0" y="0"/>
                  </a:lnTo>
                  <a:lnTo>
                    <a:pt x="868" y="0"/>
                  </a:lnTo>
                </a:path>
              </a:pathLst>
            </a:cu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019" y="1098"/>
              <a:ext cx="51" cy="54"/>
            </a:xfrm>
            <a:custGeom>
              <a:avLst/>
              <a:gdLst>
                <a:gd name="T0" fmla="*/ 0 w 51"/>
                <a:gd name="T1" fmla="*/ 0 h 54"/>
                <a:gd name="T2" fmla="*/ 51 w 51"/>
                <a:gd name="T3" fmla="*/ 27 h 54"/>
                <a:gd name="T4" fmla="*/ 0 w 51"/>
                <a:gd name="T5" fmla="*/ 54 h 54"/>
                <a:gd name="T6" fmla="*/ 0 w 5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4">
                  <a:moveTo>
                    <a:pt x="0" y="0"/>
                  </a:moveTo>
                  <a:lnTo>
                    <a:pt x="51" y="27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070" y="987"/>
              <a:ext cx="0" cy="229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044" y="1209"/>
              <a:ext cx="51" cy="54"/>
            </a:xfrm>
            <a:custGeom>
              <a:avLst/>
              <a:gdLst>
                <a:gd name="T0" fmla="*/ 0 w 51"/>
                <a:gd name="T1" fmla="*/ 0 h 54"/>
                <a:gd name="T2" fmla="*/ 26 w 51"/>
                <a:gd name="T3" fmla="*/ 54 h 54"/>
                <a:gd name="T4" fmla="*/ 51 w 51"/>
                <a:gd name="T5" fmla="*/ 0 h 54"/>
                <a:gd name="T6" fmla="*/ 0 w 5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4">
                  <a:moveTo>
                    <a:pt x="0" y="0"/>
                  </a:moveTo>
                  <a:lnTo>
                    <a:pt x="26" y="54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56" name="Line 33"/>
            <p:cNvSpPr>
              <a:spLocks noChangeShapeType="1"/>
            </p:cNvSpPr>
            <p:nvPr/>
          </p:nvSpPr>
          <p:spPr bwMode="auto">
            <a:xfrm>
              <a:off x="3070" y="1539"/>
              <a:ext cx="0" cy="229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57" name="Freeform 34"/>
            <p:cNvSpPr>
              <a:spLocks/>
            </p:cNvSpPr>
            <p:nvPr/>
          </p:nvSpPr>
          <p:spPr bwMode="auto">
            <a:xfrm>
              <a:off x="3044" y="1760"/>
              <a:ext cx="51" cy="54"/>
            </a:xfrm>
            <a:custGeom>
              <a:avLst/>
              <a:gdLst>
                <a:gd name="T0" fmla="*/ 0 w 51"/>
                <a:gd name="T1" fmla="*/ 0 h 54"/>
                <a:gd name="T2" fmla="*/ 26 w 51"/>
                <a:gd name="T3" fmla="*/ 54 h 54"/>
                <a:gd name="T4" fmla="*/ 51 w 51"/>
                <a:gd name="T5" fmla="*/ 0 h 54"/>
                <a:gd name="T6" fmla="*/ 0 w 5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4">
                  <a:moveTo>
                    <a:pt x="0" y="0"/>
                  </a:moveTo>
                  <a:lnTo>
                    <a:pt x="26" y="54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59" name="Line 35"/>
            <p:cNvSpPr>
              <a:spLocks noChangeShapeType="1"/>
            </p:cNvSpPr>
            <p:nvPr/>
          </p:nvSpPr>
          <p:spPr bwMode="auto">
            <a:xfrm>
              <a:off x="3070" y="2228"/>
              <a:ext cx="0" cy="229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60" name="Freeform 36"/>
            <p:cNvSpPr>
              <a:spLocks/>
            </p:cNvSpPr>
            <p:nvPr/>
          </p:nvSpPr>
          <p:spPr bwMode="auto">
            <a:xfrm>
              <a:off x="3044" y="2450"/>
              <a:ext cx="51" cy="54"/>
            </a:xfrm>
            <a:custGeom>
              <a:avLst/>
              <a:gdLst>
                <a:gd name="T0" fmla="*/ 0 w 51"/>
                <a:gd name="T1" fmla="*/ 0 h 54"/>
                <a:gd name="T2" fmla="*/ 26 w 51"/>
                <a:gd name="T3" fmla="*/ 54 h 54"/>
                <a:gd name="T4" fmla="*/ 51 w 51"/>
                <a:gd name="T5" fmla="*/ 0 h 54"/>
                <a:gd name="T6" fmla="*/ 0 w 5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4">
                  <a:moveTo>
                    <a:pt x="0" y="0"/>
                  </a:moveTo>
                  <a:lnTo>
                    <a:pt x="26" y="54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61" name="Rectangle 37"/>
            <p:cNvSpPr>
              <a:spLocks noChangeArrowheads="1"/>
            </p:cNvSpPr>
            <p:nvPr/>
          </p:nvSpPr>
          <p:spPr bwMode="auto">
            <a:xfrm>
              <a:off x="2548" y="3331"/>
              <a:ext cx="1043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62" name="Rectangle 38"/>
            <p:cNvSpPr>
              <a:spLocks noChangeArrowheads="1"/>
            </p:cNvSpPr>
            <p:nvPr/>
          </p:nvSpPr>
          <p:spPr bwMode="auto">
            <a:xfrm>
              <a:off x="2548" y="3331"/>
              <a:ext cx="1043" cy="276"/>
            </a:xfrm>
            <a:prstGeom prst="rect">
              <a:avLst/>
            </a:prstGeom>
            <a:noFill/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63" name="Rectangle 39"/>
            <p:cNvSpPr>
              <a:spLocks noChangeArrowheads="1"/>
            </p:cNvSpPr>
            <p:nvPr/>
          </p:nvSpPr>
          <p:spPr bwMode="auto">
            <a:xfrm>
              <a:off x="2689" y="3417"/>
              <a:ext cx="29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횡단보도를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5064" name="Rectangle 40"/>
            <p:cNvSpPr>
              <a:spLocks noChangeArrowheads="1"/>
            </p:cNvSpPr>
            <p:nvPr/>
          </p:nvSpPr>
          <p:spPr bwMode="auto">
            <a:xfrm>
              <a:off x="3149" y="3413"/>
              <a:ext cx="7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굴림" pitchFamily="50" charset="-127"/>
                  <a:cs typeface="굴림" pitchFamily="50" charset="-127"/>
                </a:rPr>
                <a:t> 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5065" name="Rectangle 41"/>
            <p:cNvSpPr>
              <a:spLocks noChangeArrowheads="1"/>
            </p:cNvSpPr>
            <p:nvPr/>
          </p:nvSpPr>
          <p:spPr bwMode="auto">
            <a:xfrm>
              <a:off x="3174" y="3417"/>
              <a:ext cx="201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건넌다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5066" name="Rectangle 42"/>
            <p:cNvSpPr>
              <a:spLocks noChangeArrowheads="1"/>
            </p:cNvSpPr>
            <p:nvPr/>
          </p:nvSpPr>
          <p:spPr bwMode="auto">
            <a:xfrm>
              <a:off x="3109" y="2234"/>
              <a:ext cx="21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Yes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5067" name="Rectangle 43"/>
            <p:cNvSpPr>
              <a:spLocks noChangeArrowheads="1"/>
            </p:cNvSpPr>
            <p:nvPr/>
          </p:nvSpPr>
          <p:spPr bwMode="auto">
            <a:xfrm>
              <a:off x="3389" y="1820"/>
              <a:ext cx="178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No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5068" name="Freeform 44"/>
            <p:cNvSpPr>
              <a:spLocks/>
            </p:cNvSpPr>
            <p:nvPr/>
          </p:nvSpPr>
          <p:spPr bwMode="auto">
            <a:xfrm>
              <a:off x="3070" y="2021"/>
              <a:ext cx="790" cy="1263"/>
            </a:xfrm>
            <a:custGeom>
              <a:avLst/>
              <a:gdLst>
                <a:gd name="T0" fmla="*/ 521 w 790"/>
                <a:gd name="T1" fmla="*/ 0 h 1263"/>
                <a:gd name="T2" fmla="*/ 790 w 790"/>
                <a:gd name="T3" fmla="*/ 0 h 1263"/>
                <a:gd name="T4" fmla="*/ 790 w 790"/>
                <a:gd name="T5" fmla="*/ 1034 h 1263"/>
                <a:gd name="T6" fmla="*/ 0 w 790"/>
                <a:gd name="T7" fmla="*/ 1034 h 1263"/>
                <a:gd name="T8" fmla="*/ 0 w 790"/>
                <a:gd name="T9" fmla="*/ 126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1263">
                  <a:moveTo>
                    <a:pt x="521" y="0"/>
                  </a:moveTo>
                  <a:lnTo>
                    <a:pt x="790" y="0"/>
                  </a:lnTo>
                  <a:lnTo>
                    <a:pt x="790" y="1034"/>
                  </a:lnTo>
                  <a:lnTo>
                    <a:pt x="0" y="1034"/>
                  </a:lnTo>
                  <a:lnTo>
                    <a:pt x="0" y="1263"/>
                  </a:lnTo>
                </a:path>
              </a:pathLst>
            </a:cu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69" name="Freeform 45"/>
            <p:cNvSpPr>
              <a:spLocks/>
            </p:cNvSpPr>
            <p:nvPr/>
          </p:nvSpPr>
          <p:spPr bwMode="auto">
            <a:xfrm>
              <a:off x="3044" y="3277"/>
              <a:ext cx="51" cy="54"/>
            </a:xfrm>
            <a:custGeom>
              <a:avLst/>
              <a:gdLst>
                <a:gd name="T0" fmla="*/ 51 w 51"/>
                <a:gd name="T1" fmla="*/ 0 h 54"/>
                <a:gd name="T2" fmla="*/ 26 w 51"/>
                <a:gd name="T3" fmla="*/ 54 h 54"/>
                <a:gd name="T4" fmla="*/ 0 w 51"/>
                <a:gd name="T5" fmla="*/ 0 h 54"/>
                <a:gd name="T6" fmla="*/ 51 w 5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4">
                  <a:moveTo>
                    <a:pt x="51" y="0"/>
                  </a:moveTo>
                  <a:lnTo>
                    <a:pt x="26" y="5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70" name="Freeform 46"/>
            <p:cNvSpPr>
              <a:spLocks/>
            </p:cNvSpPr>
            <p:nvPr/>
          </p:nvSpPr>
          <p:spPr bwMode="auto">
            <a:xfrm>
              <a:off x="2548" y="3882"/>
              <a:ext cx="1043" cy="230"/>
            </a:xfrm>
            <a:custGeom>
              <a:avLst/>
              <a:gdLst>
                <a:gd name="T0" fmla="*/ 940 w 1043"/>
                <a:gd name="T1" fmla="*/ 230 h 230"/>
                <a:gd name="T2" fmla="*/ 956 w 1043"/>
                <a:gd name="T3" fmla="*/ 228 h 230"/>
                <a:gd name="T4" fmla="*/ 971 w 1043"/>
                <a:gd name="T5" fmla="*/ 223 h 230"/>
                <a:gd name="T6" fmla="*/ 986 w 1043"/>
                <a:gd name="T7" fmla="*/ 216 h 230"/>
                <a:gd name="T8" fmla="*/ 1000 w 1043"/>
                <a:gd name="T9" fmla="*/ 207 h 230"/>
                <a:gd name="T10" fmla="*/ 1012 w 1043"/>
                <a:gd name="T11" fmla="*/ 197 h 230"/>
                <a:gd name="T12" fmla="*/ 1021 w 1043"/>
                <a:gd name="T13" fmla="*/ 184 h 230"/>
                <a:gd name="T14" fmla="*/ 1030 w 1043"/>
                <a:gd name="T15" fmla="*/ 170 h 230"/>
                <a:gd name="T16" fmla="*/ 1036 w 1043"/>
                <a:gd name="T17" fmla="*/ 154 h 230"/>
                <a:gd name="T18" fmla="*/ 1041 w 1043"/>
                <a:gd name="T19" fmla="*/ 138 h 230"/>
                <a:gd name="T20" fmla="*/ 1043 w 1043"/>
                <a:gd name="T21" fmla="*/ 121 h 230"/>
                <a:gd name="T22" fmla="*/ 1043 w 1043"/>
                <a:gd name="T23" fmla="*/ 103 h 230"/>
                <a:gd name="T24" fmla="*/ 1040 w 1043"/>
                <a:gd name="T25" fmla="*/ 87 h 230"/>
                <a:gd name="T26" fmla="*/ 1034 w 1043"/>
                <a:gd name="T27" fmla="*/ 70 h 230"/>
                <a:gd name="T28" fmla="*/ 1027 w 1043"/>
                <a:gd name="T29" fmla="*/ 56 h 230"/>
                <a:gd name="T30" fmla="*/ 1018 w 1043"/>
                <a:gd name="T31" fmla="*/ 42 h 230"/>
                <a:gd name="T32" fmla="*/ 1007 w 1043"/>
                <a:gd name="T33" fmla="*/ 30 h 230"/>
                <a:gd name="T34" fmla="*/ 995 w 1043"/>
                <a:gd name="T35" fmla="*/ 20 h 230"/>
                <a:gd name="T36" fmla="*/ 982 w 1043"/>
                <a:gd name="T37" fmla="*/ 11 h 230"/>
                <a:gd name="T38" fmla="*/ 967 w 1043"/>
                <a:gd name="T39" fmla="*/ 6 h 230"/>
                <a:gd name="T40" fmla="*/ 951 w 1043"/>
                <a:gd name="T41" fmla="*/ 2 h 230"/>
                <a:gd name="T42" fmla="*/ 934 w 1043"/>
                <a:gd name="T43" fmla="*/ 0 h 230"/>
                <a:gd name="T44" fmla="*/ 109 w 1043"/>
                <a:gd name="T45" fmla="*/ 0 h 230"/>
                <a:gd name="T46" fmla="*/ 92 w 1043"/>
                <a:gd name="T47" fmla="*/ 2 h 230"/>
                <a:gd name="T48" fmla="*/ 76 w 1043"/>
                <a:gd name="T49" fmla="*/ 6 h 230"/>
                <a:gd name="T50" fmla="*/ 61 w 1043"/>
                <a:gd name="T51" fmla="*/ 11 h 230"/>
                <a:gd name="T52" fmla="*/ 48 w 1043"/>
                <a:gd name="T53" fmla="*/ 20 h 230"/>
                <a:gd name="T54" fmla="*/ 36 w 1043"/>
                <a:gd name="T55" fmla="*/ 30 h 230"/>
                <a:gd name="T56" fmla="*/ 25 w 1043"/>
                <a:gd name="T57" fmla="*/ 42 h 230"/>
                <a:gd name="T58" fmla="*/ 16 w 1043"/>
                <a:gd name="T59" fmla="*/ 56 h 230"/>
                <a:gd name="T60" fmla="*/ 8 w 1043"/>
                <a:gd name="T61" fmla="*/ 70 h 230"/>
                <a:gd name="T62" fmla="*/ 3 w 1043"/>
                <a:gd name="T63" fmla="*/ 87 h 230"/>
                <a:gd name="T64" fmla="*/ 1 w 1043"/>
                <a:gd name="T65" fmla="*/ 103 h 230"/>
                <a:gd name="T66" fmla="*/ 0 w 1043"/>
                <a:gd name="T67" fmla="*/ 121 h 230"/>
                <a:gd name="T68" fmla="*/ 2 w 1043"/>
                <a:gd name="T69" fmla="*/ 138 h 230"/>
                <a:gd name="T70" fmla="*/ 7 w 1043"/>
                <a:gd name="T71" fmla="*/ 154 h 230"/>
                <a:gd name="T72" fmla="*/ 13 w 1043"/>
                <a:gd name="T73" fmla="*/ 170 h 230"/>
                <a:gd name="T74" fmla="*/ 21 w 1043"/>
                <a:gd name="T75" fmla="*/ 184 h 230"/>
                <a:gd name="T76" fmla="*/ 32 w 1043"/>
                <a:gd name="T77" fmla="*/ 197 h 230"/>
                <a:gd name="T78" fmla="*/ 43 w 1043"/>
                <a:gd name="T79" fmla="*/ 207 h 230"/>
                <a:gd name="T80" fmla="*/ 56 w 1043"/>
                <a:gd name="T81" fmla="*/ 216 h 230"/>
                <a:gd name="T82" fmla="*/ 71 w 1043"/>
                <a:gd name="T83" fmla="*/ 223 h 230"/>
                <a:gd name="T84" fmla="*/ 87 w 1043"/>
                <a:gd name="T85" fmla="*/ 228 h 230"/>
                <a:gd name="T86" fmla="*/ 103 w 1043"/>
                <a:gd name="T87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43" h="230">
                  <a:moveTo>
                    <a:pt x="109" y="230"/>
                  </a:moveTo>
                  <a:lnTo>
                    <a:pt x="934" y="230"/>
                  </a:lnTo>
                  <a:lnTo>
                    <a:pt x="940" y="230"/>
                  </a:lnTo>
                  <a:lnTo>
                    <a:pt x="945" y="229"/>
                  </a:lnTo>
                  <a:lnTo>
                    <a:pt x="951" y="229"/>
                  </a:lnTo>
                  <a:lnTo>
                    <a:pt x="956" y="228"/>
                  </a:lnTo>
                  <a:lnTo>
                    <a:pt x="962" y="227"/>
                  </a:lnTo>
                  <a:lnTo>
                    <a:pt x="967" y="225"/>
                  </a:lnTo>
                  <a:lnTo>
                    <a:pt x="971" y="223"/>
                  </a:lnTo>
                  <a:lnTo>
                    <a:pt x="977" y="221"/>
                  </a:lnTo>
                  <a:lnTo>
                    <a:pt x="982" y="219"/>
                  </a:lnTo>
                  <a:lnTo>
                    <a:pt x="986" y="216"/>
                  </a:lnTo>
                  <a:lnTo>
                    <a:pt x="991" y="213"/>
                  </a:lnTo>
                  <a:lnTo>
                    <a:pt x="995" y="211"/>
                  </a:lnTo>
                  <a:lnTo>
                    <a:pt x="1000" y="207"/>
                  </a:lnTo>
                  <a:lnTo>
                    <a:pt x="1003" y="204"/>
                  </a:lnTo>
                  <a:lnTo>
                    <a:pt x="1007" y="200"/>
                  </a:lnTo>
                  <a:lnTo>
                    <a:pt x="1012" y="197"/>
                  </a:lnTo>
                  <a:lnTo>
                    <a:pt x="1015" y="192"/>
                  </a:lnTo>
                  <a:lnTo>
                    <a:pt x="1018" y="188"/>
                  </a:lnTo>
                  <a:lnTo>
                    <a:pt x="1021" y="184"/>
                  </a:lnTo>
                  <a:lnTo>
                    <a:pt x="1025" y="179"/>
                  </a:lnTo>
                  <a:lnTo>
                    <a:pt x="1027" y="175"/>
                  </a:lnTo>
                  <a:lnTo>
                    <a:pt x="1030" y="170"/>
                  </a:lnTo>
                  <a:lnTo>
                    <a:pt x="1032" y="165"/>
                  </a:lnTo>
                  <a:lnTo>
                    <a:pt x="1034" y="160"/>
                  </a:lnTo>
                  <a:lnTo>
                    <a:pt x="1036" y="154"/>
                  </a:lnTo>
                  <a:lnTo>
                    <a:pt x="1038" y="149"/>
                  </a:lnTo>
                  <a:lnTo>
                    <a:pt x="1040" y="144"/>
                  </a:lnTo>
                  <a:lnTo>
                    <a:pt x="1041" y="138"/>
                  </a:lnTo>
                  <a:lnTo>
                    <a:pt x="1042" y="132"/>
                  </a:lnTo>
                  <a:lnTo>
                    <a:pt x="1043" y="127"/>
                  </a:lnTo>
                  <a:lnTo>
                    <a:pt x="1043" y="121"/>
                  </a:lnTo>
                  <a:lnTo>
                    <a:pt x="1043" y="115"/>
                  </a:lnTo>
                  <a:lnTo>
                    <a:pt x="1043" y="109"/>
                  </a:lnTo>
                  <a:lnTo>
                    <a:pt x="1043" y="103"/>
                  </a:lnTo>
                  <a:lnTo>
                    <a:pt x="1042" y="97"/>
                  </a:lnTo>
                  <a:lnTo>
                    <a:pt x="1041" y="92"/>
                  </a:lnTo>
                  <a:lnTo>
                    <a:pt x="1040" y="87"/>
                  </a:lnTo>
                  <a:lnTo>
                    <a:pt x="1038" y="81"/>
                  </a:lnTo>
                  <a:lnTo>
                    <a:pt x="1036" y="76"/>
                  </a:lnTo>
                  <a:lnTo>
                    <a:pt x="1034" y="70"/>
                  </a:lnTo>
                  <a:lnTo>
                    <a:pt x="1032" y="65"/>
                  </a:lnTo>
                  <a:lnTo>
                    <a:pt x="1030" y="60"/>
                  </a:lnTo>
                  <a:lnTo>
                    <a:pt x="1027" y="56"/>
                  </a:lnTo>
                  <a:lnTo>
                    <a:pt x="1025" y="51"/>
                  </a:lnTo>
                  <a:lnTo>
                    <a:pt x="1021" y="46"/>
                  </a:lnTo>
                  <a:lnTo>
                    <a:pt x="1018" y="42"/>
                  </a:lnTo>
                  <a:lnTo>
                    <a:pt x="1015" y="38"/>
                  </a:lnTo>
                  <a:lnTo>
                    <a:pt x="1012" y="34"/>
                  </a:lnTo>
                  <a:lnTo>
                    <a:pt x="1007" y="30"/>
                  </a:lnTo>
                  <a:lnTo>
                    <a:pt x="1003" y="27"/>
                  </a:lnTo>
                  <a:lnTo>
                    <a:pt x="1000" y="23"/>
                  </a:lnTo>
                  <a:lnTo>
                    <a:pt x="995" y="20"/>
                  </a:lnTo>
                  <a:lnTo>
                    <a:pt x="991" y="17"/>
                  </a:lnTo>
                  <a:lnTo>
                    <a:pt x="986" y="14"/>
                  </a:lnTo>
                  <a:lnTo>
                    <a:pt x="982" y="11"/>
                  </a:lnTo>
                  <a:lnTo>
                    <a:pt x="977" y="9"/>
                  </a:lnTo>
                  <a:lnTo>
                    <a:pt x="971" y="7"/>
                  </a:lnTo>
                  <a:lnTo>
                    <a:pt x="967" y="6"/>
                  </a:lnTo>
                  <a:lnTo>
                    <a:pt x="962" y="4"/>
                  </a:lnTo>
                  <a:lnTo>
                    <a:pt x="956" y="3"/>
                  </a:lnTo>
                  <a:lnTo>
                    <a:pt x="951" y="2"/>
                  </a:lnTo>
                  <a:lnTo>
                    <a:pt x="945" y="1"/>
                  </a:lnTo>
                  <a:lnTo>
                    <a:pt x="940" y="0"/>
                  </a:lnTo>
                  <a:lnTo>
                    <a:pt x="934" y="0"/>
                  </a:lnTo>
                  <a:lnTo>
                    <a:pt x="934" y="0"/>
                  </a:lnTo>
                  <a:lnTo>
                    <a:pt x="934" y="0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2"/>
                  </a:lnTo>
                  <a:lnTo>
                    <a:pt x="87" y="3"/>
                  </a:lnTo>
                  <a:lnTo>
                    <a:pt x="81" y="4"/>
                  </a:lnTo>
                  <a:lnTo>
                    <a:pt x="76" y="6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6" y="14"/>
                  </a:lnTo>
                  <a:lnTo>
                    <a:pt x="52" y="17"/>
                  </a:lnTo>
                  <a:lnTo>
                    <a:pt x="48" y="20"/>
                  </a:lnTo>
                  <a:lnTo>
                    <a:pt x="43" y="23"/>
                  </a:lnTo>
                  <a:lnTo>
                    <a:pt x="39" y="27"/>
                  </a:lnTo>
                  <a:lnTo>
                    <a:pt x="36" y="30"/>
                  </a:lnTo>
                  <a:lnTo>
                    <a:pt x="32" y="34"/>
                  </a:lnTo>
                  <a:lnTo>
                    <a:pt x="28" y="38"/>
                  </a:lnTo>
                  <a:lnTo>
                    <a:pt x="25" y="42"/>
                  </a:lnTo>
                  <a:lnTo>
                    <a:pt x="21" y="46"/>
                  </a:lnTo>
                  <a:lnTo>
                    <a:pt x="19" y="51"/>
                  </a:lnTo>
                  <a:lnTo>
                    <a:pt x="16" y="56"/>
                  </a:lnTo>
                  <a:lnTo>
                    <a:pt x="13" y="60"/>
                  </a:lnTo>
                  <a:lnTo>
                    <a:pt x="11" y="65"/>
                  </a:lnTo>
                  <a:lnTo>
                    <a:pt x="8" y="70"/>
                  </a:lnTo>
                  <a:lnTo>
                    <a:pt x="7" y="76"/>
                  </a:lnTo>
                  <a:lnTo>
                    <a:pt x="5" y="81"/>
                  </a:lnTo>
                  <a:lnTo>
                    <a:pt x="3" y="87"/>
                  </a:lnTo>
                  <a:lnTo>
                    <a:pt x="2" y="92"/>
                  </a:lnTo>
                  <a:lnTo>
                    <a:pt x="1" y="97"/>
                  </a:lnTo>
                  <a:lnTo>
                    <a:pt x="1" y="103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1" y="127"/>
                  </a:lnTo>
                  <a:lnTo>
                    <a:pt x="1" y="132"/>
                  </a:lnTo>
                  <a:lnTo>
                    <a:pt x="2" y="138"/>
                  </a:lnTo>
                  <a:lnTo>
                    <a:pt x="3" y="144"/>
                  </a:lnTo>
                  <a:lnTo>
                    <a:pt x="5" y="149"/>
                  </a:lnTo>
                  <a:lnTo>
                    <a:pt x="7" y="154"/>
                  </a:lnTo>
                  <a:lnTo>
                    <a:pt x="8" y="160"/>
                  </a:lnTo>
                  <a:lnTo>
                    <a:pt x="11" y="165"/>
                  </a:lnTo>
                  <a:lnTo>
                    <a:pt x="13" y="170"/>
                  </a:lnTo>
                  <a:lnTo>
                    <a:pt x="16" y="175"/>
                  </a:lnTo>
                  <a:lnTo>
                    <a:pt x="19" y="179"/>
                  </a:lnTo>
                  <a:lnTo>
                    <a:pt x="21" y="184"/>
                  </a:lnTo>
                  <a:lnTo>
                    <a:pt x="25" y="188"/>
                  </a:lnTo>
                  <a:lnTo>
                    <a:pt x="28" y="192"/>
                  </a:lnTo>
                  <a:lnTo>
                    <a:pt x="32" y="197"/>
                  </a:lnTo>
                  <a:lnTo>
                    <a:pt x="36" y="200"/>
                  </a:lnTo>
                  <a:lnTo>
                    <a:pt x="39" y="204"/>
                  </a:lnTo>
                  <a:lnTo>
                    <a:pt x="43" y="207"/>
                  </a:lnTo>
                  <a:lnTo>
                    <a:pt x="48" y="211"/>
                  </a:lnTo>
                  <a:lnTo>
                    <a:pt x="52" y="213"/>
                  </a:lnTo>
                  <a:lnTo>
                    <a:pt x="56" y="216"/>
                  </a:lnTo>
                  <a:lnTo>
                    <a:pt x="61" y="219"/>
                  </a:lnTo>
                  <a:lnTo>
                    <a:pt x="66" y="221"/>
                  </a:lnTo>
                  <a:lnTo>
                    <a:pt x="71" y="223"/>
                  </a:lnTo>
                  <a:lnTo>
                    <a:pt x="76" y="225"/>
                  </a:lnTo>
                  <a:lnTo>
                    <a:pt x="81" y="227"/>
                  </a:lnTo>
                  <a:lnTo>
                    <a:pt x="87" y="228"/>
                  </a:lnTo>
                  <a:lnTo>
                    <a:pt x="92" y="229"/>
                  </a:lnTo>
                  <a:lnTo>
                    <a:pt x="97" y="229"/>
                  </a:lnTo>
                  <a:lnTo>
                    <a:pt x="103" y="230"/>
                  </a:lnTo>
                  <a:lnTo>
                    <a:pt x="109" y="230"/>
                  </a:lnTo>
                  <a:lnTo>
                    <a:pt x="109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71" name="Freeform 47"/>
            <p:cNvSpPr>
              <a:spLocks/>
            </p:cNvSpPr>
            <p:nvPr/>
          </p:nvSpPr>
          <p:spPr bwMode="auto">
            <a:xfrm>
              <a:off x="2548" y="3882"/>
              <a:ext cx="1043" cy="230"/>
            </a:xfrm>
            <a:custGeom>
              <a:avLst/>
              <a:gdLst>
                <a:gd name="T0" fmla="*/ 940 w 1043"/>
                <a:gd name="T1" fmla="*/ 230 h 230"/>
                <a:gd name="T2" fmla="*/ 956 w 1043"/>
                <a:gd name="T3" fmla="*/ 228 h 230"/>
                <a:gd name="T4" fmla="*/ 971 w 1043"/>
                <a:gd name="T5" fmla="*/ 223 h 230"/>
                <a:gd name="T6" fmla="*/ 986 w 1043"/>
                <a:gd name="T7" fmla="*/ 216 h 230"/>
                <a:gd name="T8" fmla="*/ 1000 w 1043"/>
                <a:gd name="T9" fmla="*/ 207 h 230"/>
                <a:gd name="T10" fmla="*/ 1012 w 1043"/>
                <a:gd name="T11" fmla="*/ 197 h 230"/>
                <a:gd name="T12" fmla="*/ 1021 w 1043"/>
                <a:gd name="T13" fmla="*/ 184 h 230"/>
                <a:gd name="T14" fmla="*/ 1030 w 1043"/>
                <a:gd name="T15" fmla="*/ 170 h 230"/>
                <a:gd name="T16" fmla="*/ 1036 w 1043"/>
                <a:gd name="T17" fmla="*/ 154 h 230"/>
                <a:gd name="T18" fmla="*/ 1041 w 1043"/>
                <a:gd name="T19" fmla="*/ 138 h 230"/>
                <a:gd name="T20" fmla="*/ 1043 w 1043"/>
                <a:gd name="T21" fmla="*/ 121 h 230"/>
                <a:gd name="T22" fmla="*/ 1043 w 1043"/>
                <a:gd name="T23" fmla="*/ 103 h 230"/>
                <a:gd name="T24" fmla="*/ 1040 w 1043"/>
                <a:gd name="T25" fmla="*/ 87 h 230"/>
                <a:gd name="T26" fmla="*/ 1034 w 1043"/>
                <a:gd name="T27" fmla="*/ 70 h 230"/>
                <a:gd name="T28" fmla="*/ 1027 w 1043"/>
                <a:gd name="T29" fmla="*/ 56 h 230"/>
                <a:gd name="T30" fmla="*/ 1018 w 1043"/>
                <a:gd name="T31" fmla="*/ 42 h 230"/>
                <a:gd name="T32" fmla="*/ 1007 w 1043"/>
                <a:gd name="T33" fmla="*/ 30 h 230"/>
                <a:gd name="T34" fmla="*/ 995 w 1043"/>
                <a:gd name="T35" fmla="*/ 20 h 230"/>
                <a:gd name="T36" fmla="*/ 982 w 1043"/>
                <a:gd name="T37" fmla="*/ 11 h 230"/>
                <a:gd name="T38" fmla="*/ 967 w 1043"/>
                <a:gd name="T39" fmla="*/ 6 h 230"/>
                <a:gd name="T40" fmla="*/ 951 w 1043"/>
                <a:gd name="T41" fmla="*/ 2 h 230"/>
                <a:gd name="T42" fmla="*/ 934 w 1043"/>
                <a:gd name="T43" fmla="*/ 0 h 230"/>
                <a:gd name="T44" fmla="*/ 109 w 1043"/>
                <a:gd name="T45" fmla="*/ 0 h 230"/>
                <a:gd name="T46" fmla="*/ 92 w 1043"/>
                <a:gd name="T47" fmla="*/ 2 h 230"/>
                <a:gd name="T48" fmla="*/ 76 w 1043"/>
                <a:gd name="T49" fmla="*/ 6 h 230"/>
                <a:gd name="T50" fmla="*/ 61 w 1043"/>
                <a:gd name="T51" fmla="*/ 11 h 230"/>
                <a:gd name="T52" fmla="*/ 48 w 1043"/>
                <a:gd name="T53" fmla="*/ 20 h 230"/>
                <a:gd name="T54" fmla="*/ 36 w 1043"/>
                <a:gd name="T55" fmla="*/ 30 h 230"/>
                <a:gd name="T56" fmla="*/ 25 w 1043"/>
                <a:gd name="T57" fmla="*/ 42 h 230"/>
                <a:gd name="T58" fmla="*/ 16 w 1043"/>
                <a:gd name="T59" fmla="*/ 56 h 230"/>
                <a:gd name="T60" fmla="*/ 8 w 1043"/>
                <a:gd name="T61" fmla="*/ 70 h 230"/>
                <a:gd name="T62" fmla="*/ 3 w 1043"/>
                <a:gd name="T63" fmla="*/ 87 h 230"/>
                <a:gd name="T64" fmla="*/ 1 w 1043"/>
                <a:gd name="T65" fmla="*/ 103 h 230"/>
                <a:gd name="T66" fmla="*/ 0 w 1043"/>
                <a:gd name="T67" fmla="*/ 121 h 230"/>
                <a:gd name="T68" fmla="*/ 2 w 1043"/>
                <a:gd name="T69" fmla="*/ 138 h 230"/>
                <a:gd name="T70" fmla="*/ 7 w 1043"/>
                <a:gd name="T71" fmla="*/ 154 h 230"/>
                <a:gd name="T72" fmla="*/ 13 w 1043"/>
                <a:gd name="T73" fmla="*/ 170 h 230"/>
                <a:gd name="T74" fmla="*/ 21 w 1043"/>
                <a:gd name="T75" fmla="*/ 184 h 230"/>
                <a:gd name="T76" fmla="*/ 32 w 1043"/>
                <a:gd name="T77" fmla="*/ 197 h 230"/>
                <a:gd name="T78" fmla="*/ 43 w 1043"/>
                <a:gd name="T79" fmla="*/ 207 h 230"/>
                <a:gd name="T80" fmla="*/ 56 w 1043"/>
                <a:gd name="T81" fmla="*/ 216 h 230"/>
                <a:gd name="T82" fmla="*/ 71 w 1043"/>
                <a:gd name="T83" fmla="*/ 223 h 230"/>
                <a:gd name="T84" fmla="*/ 87 w 1043"/>
                <a:gd name="T85" fmla="*/ 228 h 230"/>
                <a:gd name="T86" fmla="*/ 103 w 1043"/>
                <a:gd name="T87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43" h="230">
                  <a:moveTo>
                    <a:pt x="109" y="230"/>
                  </a:moveTo>
                  <a:lnTo>
                    <a:pt x="934" y="230"/>
                  </a:lnTo>
                  <a:lnTo>
                    <a:pt x="940" y="230"/>
                  </a:lnTo>
                  <a:lnTo>
                    <a:pt x="945" y="229"/>
                  </a:lnTo>
                  <a:lnTo>
                    <a:pt x="951" y="229"/>
                  </a:lnTo>
                  <a:lnTo>
                    <a:pt x="956" y="228"/>
                  </a:lnTo>
                  <a:lnTo>
                    <a:pt x="962" y="227"/>
                  </a:lnTo>
                  <a:lnTo>
                    <a:pt x="967" y="225"/>
                  </a:lnTo>
                  <a:lnTo>
                    <a:pt x="971" y="223"/>
                  </a:lnTo>
                  <a:lnTo>
                    <a:pt x="977" y="221"/>
                  </a:lnTo>
                  <a:lnTo>
                    <a:pt x="982" y="219"/>
                  </a:lnTo>
                  <a:lnTo>
                    <a:pt x="986" y="216"/>
                  </a:lnTo>
                  <a:lnTo>
                    <a:pt x="991" y="213"/>
                  </a:lnTo>
                  <a:lnTo>
                    <a:pt x="995" y="211"/>
                  </a:lnTo>
                  <a:lnTo>
                    <a:pt x="1000" y="207"/>
                  </a:lnTo>
                  <a:lnTo>
                    <a:pt x="1003" y="204"/>
                  </a:lnTo>
                  <a:lnTo>
                    <a:pt x="1007" y="200"/>
                  </a:lnTo>
                  <a:lnTo>
                    <a:pt x="1012" y="197"/>
                  </a:lnTo>
                  <a:lnTo>
                    <a:pt x="1015" y="192"/>
                  </a:lnTo>
                  <a:lnTo>
                    <a:pt x="1018" y="188"/>
                  </a:lnTo>
                  <a:lnTo>
                    <a:pt x="1021" y="184"/>
                  </a:lnTo>
                  <a:lnTo>
                    <a:pt x="1025" y="179"/>
                  </a:lnTo>
                  <a:lnTo>
                    <a:pt x="1027" y="175"/>
                  </a:lnTo>
                  <a:lnTo>
                    <a:pt x="1030" y="170"/>
                  </a:lnTo>
                  <a:lnTo>
                    <a:pt x="1032" y="165"/>
                  </a:lnTo>
                  <a:lnTo>
                    <a:pt x="1034" y="160"/>
                  </a:lnTo>
                  <a:lnTo>
                    <a:pt x="1036" y="154"/>
                  </a:lnTo>
                  <a:lnTo>
                    <a:pt x="1038" y="149"/>
                  </a:lnTo>
                  <a:lnTo>
                    <a:pt x="1040" y="144"/>
                  </a:lnTo>
                  <a:lnTo>
                    <a:pt x="1041" y="138"/>
                  </a:lnTo>
                  <a:lnTo>
                    <a:pt x="1042" y="132"/>
                  </a:lnTo>
                  <a:lnTo>
                    <a:pt x="1043" y="127"/>
                  </a:lnTo>
                  <a:lnTo>
                    <a:pt x="1043" y="121"/>
                  </a:lnTo>
                  <a:lnTo>
                    <a:pt x="1043" y="115"/>
                  </a:lnTo>
                  <a:lnTo>
                    <a:pt x="1043" y="109"/>
                  </a:lnTo>
                  <a:lnTo>
                    <a:pt x="1043" y="103"/>
                  </a:lnTo>
                  <a:lnTo>
                    <a:pt x="1042" y="97"/>
                  </a:lnTo>
                  <a:lnTo>
                    <a:pt x="1041" y="92"/>
                  </a:lnTo>
                  <a:lnTo>
                    <a:pt x="1040" y="87"/>
                  </a:lnTo>
                  <a:lnTo>
                    <a:pt x="1038" y="81"/>
                  </a:lnTo>
                  <a:lnTo>
                    <a:pt x="1036" y="76"/>
                  </a:lnTo>
                  <a:lnTo>
                    <a:pt x="1034" y="70"/>
                  </a:lnTo>
                  <a:lnTo>
                    <a:pt x="1032" y="65"/>
                  </a:lnTo>
                  <a:lnTo>
                    <a:pt x="1030" y="60"/>
                  </a:lnTo>
                  <a:lnTo>
                    <a:pt x="1027" y="56"/>
                  </a:lnTo>
                  <a:lnTo>
                    <a:pt x="1025" y="51"/>
                  </a:lnTo>
                  <a:lnTo>
                    <a:pt x="1021" y="46"/>
                  </a:lnTo>
                  <a:lnTo>
                    <a:pt x="1018" y="42"/>
                  </a:lnTo>
                  <a:lnTo>
                    <a:pt x="1015" y="38"/>
                  </a:lnTo>
                  <a:lnTo>
                    <a:pt x="1012" y="34"/>
                  </a:lnTo>
                  <a:lnTo>
                    <a:pt x="1007" y="30"/>
                  </a:lnTo>
                  <a:lnTo>
                    <a:pt x="1003" y="27"/>
                  </a:lnTo>
                  <a:lnTo>
                    <a:pt x="1000" y="23"/>
                  </a:lnTo>
                  <a:lnTo>
                    <a:pt x="995" y="20"/>
                  </a:lnTo>
                  <a:lnTo>
                    <a:pt x="991" y="17"/>
                  </a:lnTo>
                  <a:lnTo>
                    <a:pt x="986" y="14"/>
                  </a:lnTo>
                  <a:lnTo>
                    <a:pt x="982" y="11"/>
                  </a:lnTo>
                  <a:lnTo>
                    <a:pt x="977" y="9"/>
                  </a:lnTo>
                  <a:lnTo>
                    <a:pt x="971" y="7"/>
                  </a:lnTo>
                  <a:lnTo>
                    <a:pt x="967" y="6"/>
                  </a:lnTo>
                  <a:lnTo>
                    <a:pt x="962" y="4"/>
                  </a:lnTo>
                  <a:lnTo>
                    <a:pt x="956" y="3"/>
                  </a:lnTo>
                  <a:lnTo>
                    <a:pt x="951" y="2"/>
                  </a:lnTo>
                  <a:lnTo>
                    <a:pt x="945" y="1"/>
                  </a:lnTo>
                  <a:lnTo>
                    <a:pt x="940" y="0"/>
                  </a:lnTo>
                  <a:lnTo>
                    <a:pt x="934" y="0"/>
                  </a:lnTo>
                  <a:lnTo>
                    <a:pt x="934" y="0"/>
                  </a:lnTo>
                  <a:lnTo>
                    <a:pt x="934" y="0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97" y="1"/>
                  </a:lnTo>
                  <a:lnTo>
                    <a:pt x="92" y="2"/>
                  </a:lnTo>
                  <a:lnTo>
                    <a:pt x="87" y="3"/>
                  </a:lnTo>
                  <a:lnTo>
                    <a:pt x="81" y="4"/>
                  </a:lnTo>
                  <a:lnTo>
                    <a:pt x="76" y="6"/>
                  </a:lnTo>
                  <a:lnTo>
                    <a:pt x="71" y="7"/>
                  </a:lnTo>
                  <a:lnTo>
                    <a:pt x="66" y="9"/>
                  </a:lnTo>
                  <a:lnTo>
                    <a:pt x="61" y="11"/>
                  </a:lnTo>
                  <a:lnTo>
                    <a:pt x="56" y="14"/>
                  </a:lnTo>
                  <a:lnTo>
                    <a:pt x="52" y="17"/>
                  </a:lnTo>
                  <a:lnTo>
                    <a:pt x="48" y="20"/>
                  </a:lnTo>
                  <a:lnTo>
                    <a:pt x="43" y="23"/>
                  </a:lnTo>
                  <a:lnTo>
                    <a:pt x="39" y="27"/>
                  </a:lnTo>
                  <a:lnTo>
                    <a:pt x="36" y="30"/>
                  </a:lnTo>
                  <a:lnTo>
                    <a:pt x="32" y="34"/>
                  </a:lnTo>
                  <a:lnTo>
                    <a:pt x="28" y="38"/>
                  </a:lnTo>
                  <a:lnTo>
                    <a:pt x="25" y="42"/>
                  </a:lnTo>
                  <a:lnTo>
                    <a:pt x="21" y="46"/>
                  </a:lnTo>
                  <a:lnTo>
                    <a:pt x="19" y="51"/>
                  </a:lnTo>
                  <a:lnTo>
                    <a:pt x="16" y="56"/>
                  </a:lnTo>
                  <a:lnTo>
                    <a:pt x="13" y="60"/>
                  </a:lnTo>
                  <a:lnTo>
                    <a:pt x="11" y="65"/>
                  </a:lnTo>
                  <a:lnTo>
                    <a:pt x="8" y="70"/>
                  </a:lnTo>
                  <a:lnTo>
                    <a:pt x="7" y="76"/>
                  </a:lnTo>
                  <a:lnTo>
                    <a:pt x="5" y="81"/>
                  </a:lnTo>
                  <a:lnTo>
                    <a:pt x="3" y="87"/>
                  </a:lnTo>
                  <a:lnTo>
                    <a:pt x="2" y="92"/>
                  </a:lnTo>
                  <a:lnTo>
                    <a:pt x="1" y="97"/>
                  </a:lnTo>
                  <a:lnTo>
                    <a:pt x="1" y="103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1" y="127"/>
                  </a:lnTo>
                  <a:lnTo>
                    <a:pt x="1" y="132"/>
                  </a:lnTo>
                  <a:lnTo>
                    <a:pt x="2" y="138"/>
                  </a:lnTo>
                  <a:lnTo>
                    <a:pt x="3" y="144"/>
                  </a:lnTo>
                  <a:lnTo>
                    <a:pt x="5" y="149"/>
                  </a:lnTo>
                  <a:lnTo>
                    <a:pt x="7" y="154"/>
                  </a:lnTo>
                  <a:lnTo>
                    <a:pt x="8" y="160"/>
                  </a:lnTo>
                  <a:lnTo>
                    <a:pt x="11" y="165"/>
                  </a:lnTo>
                  <a:lnTo>
                    <a:pt x="13" y="170"/>
                  </a:lnTo>
                  <a:lnTo>
                    <a:pt x="16" y="175"/>
                  </a:lnTo>
                  <a:lnTo>
                    <a:pt x="19" y="179"/>
                  </a:lnTo>
                  <a:lnTo>
                    <a:pt x="21" y="184"/>
                  </a:lnTo>
                  <a:lnTo>
                    <a:pt x="25" y="188"/>
                  </a:lnTo>
                  <a:lnTo>
                    <a:pt x="28" y="192"/>
                  </a:lnTo>
                  <a:lnTo>
                    <a:pt x="32" y="197"/>
                  </a:lnTo>
                  <a:lnTo>
                    <a:pt x="36" y="200"/>
                  </a:lnTo>
                  <a:lnTo>
                    <a:pt x="39" y="204"/>
                  </a:lnTo>
                  <a:lnTo>
                    <a:pt x="43" y="207"/>
                  </a:lnTo>
                  <a:lnTo>
                    <a:pt x="48" y="211"/>
                  </a:lnTo>
                  <a:lnTo>
                    <a:pt x="52" y="213"/>
                  </a:lnTo>
                  <a:lnTo>
                    <a:pt x="56" y="216"/>
                  </a:lnTo>
                  <a:lnTo>
                    <a:pt x="61" y="219"/>
                  </a:lnTo>
                  <a:lnTo>
                    <a:pt x="66" y="221"/>
                  </a:lnTo>
                  <a:lnTo>
                    <a:pt x="71" y="223"/>
                  </a:lnTo>
                  <a:lnTo>
                    <a:pt x="76" y="225"/>
                  </a:lnTo>
                  <a:lnTo>
                    <a:pt x="81" y="227"/>
                  </a:lnTo>
                  <a:lnTo>
                    <a:pt x="87" y="228"/>
                  </a:lnTo>
                  <a:lnTo>
                    <a:pt x="92" y="229"/>
                  </a:lnTo>
                  <a:lnTo>
                    <a:pt x="97" y="229"/>
                  </a:lnTo>
                  <a:lnTo>
                    <a:pt x="103" y="230"/>
                  </a:lnTo>
                  <a:lnTo>
                    <a:pt x="109" y="230"/>
                  </a:lnTo>
                  <a:lnTo>
                    <a:pt x="109" y="230"/>
                  </a:lnTo>
                </a:path>
              </a:pathLst>
            </a:cu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72" name="Rectangle 48"/>
            <p:cNvSpPr>
              <a:spLocks noChangeArrowheads="1"/>
            </p:cNvSpPr>
            <p:nvPr/>
          </p:nvSpPr>
          <p:spPr bwMode="auto">
            <a:xfrm>
              <a:off x="2972" y="3939"/>
              <a:ext cx="25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굴림" pitchFamily="50" charset="-127"/>
                  <a:cs typeface="굴림" pitchFamily="50" charset="-127"/>
                </a:rPr>
                <a:t>END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5073" name="Line 49"/>
            <p:cNvSpPr>
              <a:spLocks noChangeShapeType="1"/>
            </p:cNvSpPr>
            <p:nvPr/>
          </p:nvSpPr>
          <p:spPr bwMode="auto">
            <a:xfrm>
              <a:off x="3070" y="3607"/>
              <a:ext cx="0" cy="228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74" name="Freeform 50"/>
            <p:cNvSpPr>
              <a:spLocks/>
            </p:cNvSpPr>
            <p:nvPr/>
          </p:nvSpPr>
          <p:spPr bwMode="auto">
            <a:xfrm>
              <a:off x="3044" y="3828"/>
              <a:ext cx="51" cy="54"/>
            </a:xfrm>
            <a:custGeom>
              <a:avLst/>
              <a:gdLst>
                <a:gd name="T0" fmla="*/ 0 w 51"/>
                <a:gd name="T1" fmla="*/ 0 h 54"/>
                <a:gd name="T2" fmla="*/ 26 w 51"/>
                <a:gd name="T3" fmla="*/ 54 h 54"/>
                <a:gd name="T4" fmla="*/ 51 w 51"/>
                <a:gd name="T5" fmla="*/ 0 h 54"/>
                <a:gd name="T6" fmla="*/ 0 w 5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4">
                  <a:moveTo>
                    <a:pt x="0" y="0"/>
                  </a:moveTo>
                  <a:lnTo>
                    <a:pt x="26" y="54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75" name="Line 51"/>
            <p:cNvSpPr>
              <a:spLocks noChangeShapeType="1"/>
            </p:cNvSpPr>
            <p:nvPr/>
          </p:nvSpPr>
          <p:spPr bwMode="auto">
            <a:xfrm>
              <a:off x="3070" y="436"/>
              <a:ext cx="0" cy="229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76" name="Freeform 52"/>
            <p:cNvSpPr>
              <a:spLocks/>
            </p:cNvSpPr>
            <p:nvPr/>
          </p:nvSpPr>
          <p:spPr bwMode="auto">
            <a:xfrm>
              <a:off x="3044" y="658"/>
              <a:ext cx="51" cy="53"/>
            </a:xfrm>
            <a:custGeom>
              <a:avLst/>
              <a:gdLst>
                <a:gd name="T0" fmla="*/ 0 w 51"/>
                <a:gd name="T1" fmla="*/ 0 h 53"/>
                <a:gd name="T2" fmla="*/ 26 w 51"/>
                <a:gd name="T3" fmla="*/ 53 h 53"/>
                <a:gd name="T4" fmla="*/ 51 w 51"/>
                <a:gd name="T5" fmla="*/ 0 h 53"/>
                <a:gd name="T6" fmla="*/ 0 w 5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3">
                  <a:moveTo>
                    <a:pt x="0" y="0"/>
                  </a:moveTo>
                  <a:lnTo>
                    <a:pt x="26" y="53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2-1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</a:t>
            </a:r>
            <a:r>
              <a:rPr lang="en-US" altLang="ko-KR" sz="1600" dirty="0"/>
              <a:t>K</a:t>
            </a:r>
            <a:r>
              <a:rPr lang="ko-KR" altLang="en-US" sz="1600" dirty="0"/>
              <a:t>군이 영화를 같이 보기 위한 친구를 찾아서 약속하는 과정에 대한 다음 상황을 순서도로 나타내라</a:t>
            </a:r>
            <a:r>
              <a:rPr lang="en-US" altLang="ko-KR" sz="1600" dirty="0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857784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영화를 같이 볼 친구를 섭외하기 위해서 전화번호 수첩을 꺼내서 한 친구에게 전화를 건다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만약 전화통화가 성공하면 영화를 보기 위한 약속시간을 의논하고</a:t>
            </a:r>
            <a:r>
              <a:rPr lang="en-US" altLang="ko-KR" sz="1600" dirty="0"/>
              <a:t>, </a:t>
            </a:r>
            <a:r>
              <a:rPr lang="ko-KR" altLang="en-US" sz="1600" dirty="0"/>
              <a:t>전화통화가 안되면 다른 친구를 선택해서 다시 전화를 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약속 시간을 정하는데 시간이 없다면 다른 친구에게 전화를 다시 걸고</a:t>
            </a:r>
            <a:r>
              <a:rPr lang="en-US" altLang="ko-KR" sz="1600" dirty="0"/>
              <a:t>, </a:t>
            </a:r>
            <a:r>
              <a:rPr lang="ko-KR" altLang="en-US" sz="1600" dirty="0"/>
              <a:t>시간이 있다면 약속 장소를 정하고 외출 준비 후에 약속장소로 출발한다</a:t>
            </a:r>
            <a:r>
              <a:rPr lang="en-US" altLang="ko-KR" sz="1600" dirty="0"/>
              <a:t>.</a:t>
            </a:r>
          </a:p>
          <a:p>
            <a:pPr>
              <a:buNone/>
            </a:pPr>
            <a:endParaRPr lang="ko-KR" altLang="en-US" sz="1400" dirty="0"/>
          </a:p>
          <a:p>
            <a:pPr>
              <a:buNone/>
            </a:pPr>
            <a:endParaRPr lang="en-US" altLang="ko-KR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2-2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아침에 일어나서 학교까지 등교하는 과정의 순서도를 작성하라</a:t>
            </a:r>
            <a:r>
              <a:rPr lang="en-US" altLang="ko-KR" sz="1600" dirty="0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&lt;</a:t>
            </a:r>
            <a:r>
              <a:rPr lang="ko-KR" altLang="en-US" sz="1600" dirty="0"/>
              <a:t>처리조건</a:t>
            </a:r>
            <a:r>
              <a:rPr lang="en-US" altLang="ko-KR" sz="1600" dirty="0"/>
              <a:t>&gt;</a:t>
            </a:r>
          </a:p>
          <a:p>
            <a:r>
              <a:rPr lang="ko-KR" altLang="en-US" sz="1600" dirty="0"/>
              <a:t>순서도의 판단기호를 </a:t>
            </a:r>
            <a:r>
              <a:rPr lang="en-US" altLang="ko-KR" sz="1600" dirty="0"/>
              <a:t>10</a:t>
            </a:r>
            <a:r>
              <a:rPr lang="ko-KR" altLang="en-US" sz="1600" dirty="0"/>
              <a:t>개 이상 사용하라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순차</a:t>
            </a:r>
            <a:r>
              <a:rPr lang="en-US" altLang="ko-KR" sz="1600" dirty="0"/>
              <a:t>, </a:t>
            </a:r>
            <a:r>
              <a:rPr lang="ko-KR" altLang="en-US" sz="1600" dirty="0"/>
              <a:t>판단</a:t>
            </a:r>
            <a:r>
              <a:rPr lang="en-US" altLang="ko-KR" sz="1600" dirty="0"/>
              <a:t>, </a:t>
            </a:r>
            <a:r>
              <a:rPr lang="ko-KR" altLang="en-US" sz="1600" dirty="0"/>
              <a:t>반복의 논리가 하나 이상 나타나게 작성하라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&lt;hint&gt;</a:t>
            </a:r>
          </a:p>
          <a:p>
            <a:pPr>
              <a:buNone/>
            </a:pPr>
            <a:r>
              <a:rPr lang="ko-KR" altLang="en-US" sz="1600" dirty="0"/>
              <a:t>개략적인 순서도를 이용하여 전체적인 논리를 만들고 각 단계를 상세하게 나타낸다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  <a:p>
            <a:pPr>
              <a:buNone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2-3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다음과 같은 가정 하에 간단한 자판기의 논리를 나타내기 위한 순서도를 작성하라</a:t>
            </a:r>
            <a:r>
              <a:rPr lang="en-US" altLang="ko-KR" sz="160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0034" y="1357297"/>
            <a:ext cx="55721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endParaRPr lang="ko-KR" altLang="en-US" sz="1600" dirty="0"/>
          </a:p>
          <a:p>
            <a:r>
              <a:rPr lang="ko-KR" altLang="en-US" sz="1600" dirty="0"/>
              <a:t>① 사용 가능한 동전은 </a:t>
            </a:r>
            <a:r>
              <a:rPr lang="en-US" altLang="ko-KR" sz="1600" dirty="0"/>
              <a:t>500</a:t>
            </a:r>
            <a:r>
              <a:rPr lang="ko-KR" altLang="en-US" sz="1600" dirty="0"/>
              <a:t>원</a:t>
            </a:r>
            <a:r>
              <a:rPr lang="en-US" altLang="ko-KR" sz="1600" dirty="0"/>
              <a:t>, 100</a:t>
            </a:r>
            <a:r>
              <a:rPr lang="ko-KR" altLang="en-US" sz="1600" dirty="0"/>
              <a:t>원</a:t>
            </a:r>
            <a:r>
              <a:rPr lang="en-US" altLang="ko-KR" sz="1600" dirty="0"/>
              <a:t>, 50</a:t>
            </a:r>
            <a:r>
              <a:rPr lang="ko-KR" altLang="en-US" sz="1600" dirty="0"/>
              <a:t>원</a:t>
            </a:r>
            <a:r>
              <a:rPr lang="en-US" altLang="ko-KR" sz="1600" dirty="0"/>
              <a:t>, 10</a:t>
            </a:r>
            <a:r>
              <a:rPr lang="ko-KR" altLang="en-US" sz="1600" dirty="0"/>
              <a:t>원</a:t>
            </a:r>
          </a:p>
          <a:p>
            <a:r>
              <a:rPr lang="ko-KR" altLang="en-US" sz="1600" dirty="0"/>
              <a:t>② 편의상 음료 자판기의 지급 버튼은 </a:t>
            </a:r>
            <a:r>
              <a:rPr lang="en-US" altLang="ko-KR" sz="1600" dirty="0"/>
              <a:t>1</a:t>
            </a:r>
            <a:r>
              <a:rPr lang="ko-KR" altLang="en-US" sz="1600" dirty="0"/>
              <a:t>개라고 가정한다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   - </a:t>
            </a:r>
            <a:r>
              <a:rPr lang="ko-KR" altLang="en-US" sz="1600" dirty="0"/>
              <a:t>음료 </a:t>
            </a:r>
            <a:r>
              <a:rPr lang="en-US" altLang="ko-KR" sz="1600" dirty="0"/>
              <a:t>1</a:t>
            </a:r>
            <a:r>
              <a:rPr lang="ko-KR" altLang="en-US" sz="1600" dirty="0"/>
              <a:t>잔의 가격은 </a:t>
            </a:r>
            <a:r>
              <a:rPr lang="en-US" altLang="ko-KR" sz="1600" dirty="0"/>
              <a:t>200</a:t>
            </a:r>
            <a:r>
              <a:rPr lang="ko-KR" altLang="en-US" sz="1600" dirty="0"/>
              <a:t>원</a:t>
            </a:r>
          </a:p>
          <a:p>
            <a:r>
              <a:rPr lang="ko-KR" altLang="en-US" sz="1600" dirty="0"/>
              <a:t>   </a:t>
            </a:r>
            <a:r>
              <a:rPr lang="en-US" altLang="ko-KR" sz="1600" dirty="0"/>
              <a:t>- </a:t>
            </a:r>
            <a:r>
              <a:rPr lang="ko-KR" altLang="en-US" sz="1600" dirty="0"/>
              <a:t>음료 지급 버튼이 눌러지면 음료를 지급하고 </a:t>
            </a:r>
          </a:p>
          <a:p>
            <a:r>
              <a:rPr lang="ko-KR" altLang="en-US" sz="1600" dirty="0"/>
              <a:t>   </a:t>
            </a:r>
            <a:r>
              <a:rPr lang="en-US" altLang="ko-KR" sz="1600" dirty="0"/>
              <a:t>- </a:t>
            </a:r>
            <a:r>
              <a:rPr lang="ko-KR" altLang="en-US" sz="1600" dirty="0"/>
              <a:t>기억된 돈의 합에서 </a:t>
            </a:r>
            <a:r>
              <a:rPr lang="en-US" altLang="ko-KR" sz="1600" dirty="0"/>
              <a:t>200</a:t>
            </a:r>
            <a:r>
              <a:rPr lang="ko-KR" altLang="en-US" sz="1600" dirty="0"/>
              <a:t>원을 감소시키고</a:t>
            </a:r>
          </a:p>
          <a:p>
            <a:r>
              <a:rPr lang="ko-KR" altLang="en-US" sz="1600" dirty="0"/>
              <a:t>   </a:t>
            </a:r>
            <a:r>
              <a:rPr lang="en-US" altLang="ko-KR" sz="1600" dirty="0"/>
              <a:t>- </a:t>
            </a:r>
            <a:r>
              <a:rPr lang="ko-KR" altLang="en-US" sz="1600" dirty="0"/>
              <a:t>남은 돈이 </a:t>
            </a:r>
            <a:r>
              <a:rPr lang="en-US" altLang="ko-KR" sz="1600" dirty="0"/>
              <a:t>200</a:t>
            </a:r>
            <a:r>
              <a:rPr lang="ko-KR" altLang="en-US" sz="1600" dirty="0"/>
              <a:t>원 미만이면 자동으로 돌려준다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③ </a:t>
            </a:r>
            <a:r>
              <a:rPr lang="ko-KR" altLang="en-US" sz="1600" dirty="0"/>
              <a:t>반환 버튼이 눌려지면 </a:t>
            </a:r>
            <a:r>
              <a:rPr lang="ko-KR" altLang="en-US" sz="1600" dirty="0" err="1"/>
              <a:t>메모리되어</a:t>
            </a:r>
            <a:r>
              <a:rPr lang="ko-KR" altLang="en-US" sz="1600" dirty="0"/>
              <a:t> 있는 돈을 고액권을 우선으로 돌려준다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④ </a:t>
            </a:r>
            <a:r>
              <a:rPr lang="ko-KR" altLang="en-US" sz="1600" dirty="0"/>
              <a:t>하드웨어적인 동작은 다음과 같은 표현 하나로 해결한다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자판기에 신호가 발생되기를 기다리다가 자판기에 동전이 들어오거나 지급버튼</a:t>
            </a:r>
            <a:r>
              <a:rPr lang="en-US" altLang="ko-KR" sz="1600" dirty="0"/>
              <a:t>, </a:t>
            </a:r>
            <a:r>
              <a:rPr lang="ko-KR" altLang="en-US" sz="1600" dirty="0"/>
              <a:t>반환버튼이 눌려지면 입력이 들어온 것으로 간주하고 어떤 신호가 들어왔는지 판단하여 각각을 처리하라</a:t>
            </a:r>
            <a:r>
              <a:rPr lang="en-US" altLang="ko-KR" sz="160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9" y="1857364"/>
            <a:ext cx="287452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2.2 </a:t>
            </a:r>
            <a:r>
              <a:rPr lang="ko-KR" altLang="en-US" sz="2000" b="1" dirty="0"/>
              <a:t>순서도의 기호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85720" y="928670"/>
          <a:ext cx="8640000" cy="571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430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순서도의 시작과 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초기값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기억장소의 </a:t>
                      </a:r>
                      <a:endParaRPr lang="en-US" altLang="ko-KR" sz="1800" b="0" dirty="0"/>
                    </a:p>
                    <a:p>
                      <a:pPr algn="ctr" latinLnBrk="1"/>
                      <a:r>
                        <a:rPr lang="ko-KR" altLang="en-US" sz="1800" b="0" dirty="0"/>
                        <a:t>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/>
                        <a:t>모든 처리를 나타내기 위한 기호</a:t>
                      </a:r>
                    </a:p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흐름이 다른 곳으로 연결됨을 나타냄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일반적인 입력과 출력을 나타냄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흐름이 다른 페이지로</a:t>
                      </a:r>
                      <a:endParaRPr lang="en-US" altLang="ko-KR" sz="1800" b="0" dirty="0"/>
                    </a:p>
                    <a:p>
                      <a:pPr algn="ctr" latinLnBrk="1"/>
                      <a:r>
                        <a:rPr lang="ko-KR" altLang="en-US" sz="1800" b="0" dirty="0"/>
                        <a:t>연결됨을 나타냄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비교 판단을 나타냄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2"/>
                          </a:solidFill>
                        </a:rPr>
                        <a:t>---[</a:t>
                      </a:r>
                      <a:r>
                        <a:rPr lang="en-US" altLang="ko-KR" sz="1800" b="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1800" b="0" dirty="0">
                          <a:solidFill>
                            <a:schemeClr val="tx2"/>
                          </a:solidFill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순서도의 내용을 설명하기 위한 기호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흐름선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작업의 흐름 방향 나타냄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미리 정의된 부 프로그램 호출 기호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순서도: 수행의 시작/종료 13"/>
          <p:cNvSpPr/>
          <p:nvPr/>
        </p:nvSpPr>
        <p:spPr>
          <a:xfrm>
            <a:off x="500034" y="1214422"/>
            <a:ext cx="1357322" cy="5715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단말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571472" y="2357430"/>
            <a:ext cx="1285884" cy="5715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처리</a:t>
            </a:r>
          </a:p>
        </p:txBody>
      </p:sp>
      <p:sp>
        <p:nvSpPr>
          <p:cNvPr id="16" name="순서도: 데이터 15"/>
          <p:cNvSpPr/>
          <p:nvPr/>
        </p:nvSpPr>
        <p:spPr>
          <a:xfrm>
            <a:off x="428596" y="3500438"/>
            <a:ext cx="1500198" cy="5000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입출력</a:t>
            </a:r>
          </a:p>
        </p:txBody>
      </p:sp>
      <p:sp>
        <p:nvSpPr>
          <p:cNvPr id="18" name="순서도: 판단 17"/>
          <p:cNvSpPr/>
          <p:nvPr/>
        </p:nvSpPr>
        <p:spPr>
          <a:xfrm>
            <a:off x="500034" y="4572008"/>
            <a:ext cx="1357322" cy="6429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판단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14348" y="5715016"/>
            <a:ext cx="785818" cy="1588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6200000" flipH="1">
            <a:off x="357158" y="6143644"/>
            <a:ext cx="571504" cy="142876"/>
          </a:xfrm>
          <a:prstGeom prst="bentConnector3">
            <a:avLst>
              <a:gd name="adj1" fmla="val 50000"/>
            </a:avLst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준비 24"/>
          <p:cNvSpPr/>
          <p:nvPr/>
        </p:nvSpPr>
        <p:spPr>
          <a:xfrm>
            <a:off x="4929190" y="1214422"/>
            <a:ext cx="1214446" cy="57150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준비</a:t>
            </a:r>
          </a:p>
        </p:txBody>
      </p:sp>
      <p:sp>
        <p:nvSpPr>
          <p:cNvPr id="26" name="순서도: 연결자 25"/>
          <p:cNvSpPr/>
          <p:nvPr/>
        </p:nvSpPr>
        <p:spPr>
          <a:xfrm>
            <a:off x="5072066" y="2143116"/>
            <a:ext cx="928694" cy="9286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연결자</a:t>
            </a:r>
            <a:endParaRPr lang="ko-KR" altLang="en-US" dirty="0"/>
          </a:p>
        </p:txBody>
      </p:sp>
      <p:sp>
        <p:nvSpPr>
          <p:cNvPr id="28" name="순서도: 페이지 연결자 27"/>
          <p:cNvSpPr/>
          <p:nvPr/>
        </p:nvSpPr>
        <p:spPr>
          <a:xfrm>
            <a:off x="5072066" y="3357562"/>
            <a:ext cx="1000132" cy="85725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ko-KR" altLang="en-US" dirty="0" err="1"/>
              <a:t>연결자</a:t>
            </a:r>
            <a:endParaRPr lang="ko-KR" altLang="en-US" dirty="0"/>
          </a:p>
        </p:txBody>
      </p:sp>
      <p:sp>
        <p:nvSpPr>
          <p:cNvPr id="29" name="순서도: 종속 처리 28"/>
          <p:cNvSpPr/>
          <p:nvPr/>
        </p:nvSpPr>
        <p:spPr>
          <a:xfrm>
            <a:off x="4857752" y="5715016"/>
            <a:ext cx="1357322" cy="7143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정의된 처리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모서리가 둥근 직사각형 45057"/>
          <p:cNvSpPr/>
          <p:nvPr/>
        </p:nvSpPr>
        <p:spPr>
          <a:xfrm>
            <a:off x="3965544" y="452792"/>
            <a:ext cx="100811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080" name="순서도: 데이터 45079"/>
          <p:cNvSpPr/>
          <p:nvPr/>
        </p:nvSpPr>
        <p:spPr>
          <a:xfrm>
            <a:off x="3833008" y="1088832"/>
            <a:ext cx="1296144" cy="43204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Waiting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081" name="순서도: 판단 45080"/>
          <p:cNvSpPr/>
          <p:nvPr/>
        </p:nvSpPr>
        <p:spPr>
          <a:xfrm>
            <a:off x="3833192" y="1713024"/>
            <a:ext cx="1296144" cy="64807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동전 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순서도: 판단 59"/>
          <p:cNvSpPr/>
          <p:nvPr/>
        </p:nvSpPr>
        <p:spPr>
          <a:xfrm>
            <a:off x="3833192" y="2577120"/>
            <a:ext cx="1296144" cy="64807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082" name="순서도: 문서 45081"/>
          <p:cNvSpPr/>
          <p:nvPr/>
        </p:nvSpPr>
        <p:spPr>
          <a:xfrm>
            <a:off x="3929080" y="3524704"/>
            <a:ext cx="1115664" cy="56458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3845040" y="4305312"/>
            <a:ext cx="1296144" cy="64807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083" name="순서도: 처리 45082"/>
          <p:cNvSpPr/>
          <p:nvPr/>
        </p:nvSpPr>
        <p:spPr>
          <a:xfrm>
            <a:off x="3790033" y="5180520"/>
            <a:ext cx="1430039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금액반환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012936" y="5805264"/>
            <a:ext cx="100811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084" name="TextBox 45083"/>
          <p:cNvSpPr txBox="1"/>
          <p:nvPr/>
        </p:nvSpPr>
        <p:spPr>
          <a:xfrm>
            <a:off x="4010981" y="4484241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금액</a:t>
            </a:r>
            <a:r>
              <a:rPr lang="en-US" altLang="ko-KR" sz="1200" dirty="0" smtClean="0"/>
              <a:t>&gt;=200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007237" y="276265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지급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반환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45058" idx="2"/>
            <a:endCxn id="45080" idx="1"/>
          </p:cNvCxnSpPr>
          <p:nvPr/>
        </p:nvCxnSpPr>
        <p:spPr>
          <a:xfrm>
            <a:off x="4469600" y="884840"/>
            <a:ext cx="11480" cy="203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5081" idx="2"/>
            <a:endCxn id="60" idx="0"/>
          </p:cNvCxnSpPr>
          <p:nvPr/>
        </p:nvCxnSpPr>
        <p:spPr>
          <a:xfrm>
            <a:off x="4481264" y="236109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45080" idx="4"/>
            <a:endCxn id="45081" idx="0"/>
          </p:cNvCxnSpPr>
          <p:nvPr/>
        </p:nvCxnSpPr>
        <p:spPr>
          <a:xfrm>
            <a:off x="4481080" y="1520880"/>
            <a:ext cx="184" cy="192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0" idx="2"/>
            <a:endCxn id="45082" idx="0"/>
          </p:cNvCxnSpPr>
          <p:nvPr/>
        </p:nvCxnSpPr>
        <p:spPr>
          <a:xfrm>
            <a:off x="4481264" y="3225192"/>
            <a:ext cx="5648" cy="299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45082" idx="2"/>
            <a:endCxn id="62" idx="0"/>
          </p:cNvCxnSpPr>
          <p:nvPr/>
        </p:nvCxnSpPr>
        <p:spPr>
          <a:xfrm>
            <a:off x="4486912" y="4051963"/>
            <a:ext cx="6200" cy="253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62" idx="2"/>
            <a:endCxn id="45083" idx="0"/>
          </p:cNvCxnSpPr>
          <p:nvPr/>
        </p:nvCxnSpPr>
        <p:spPr>
          <a:xfrm>
            <a:off x="4493112" y="4953384"/>
            <a:ext cx="11941" cy="227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5083" idx="2"/>
            <a:endCxn id="64" idx="0"/>
          </p:cNvCxnSpPr>
          <p:nvPr/>
        </p:nvCxnSpPr>
        <p:spPr>
          <a:xfrm>
            <a:off x="4505053" y="5540560"/>
            <a:ext cx="11939" cy="264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H="1" flipV="1">
            <a:off x="4499808" y="962772"/>
            <a:ext cx="648256" cy="1062256"/>
          </a:xfrm>
          <a:prstGeom prst="bentConnector4">
            <a:avLst>
              <a:gd name="adj1" fmla="val -100224"/>
              <a:gd name="adj2" fmla="val 1026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60" idx="3"/>
          </p:cNvCxnSpPr>
          <p:nvPr/>
        </p:nvCxnSpPr>
        <p:spPr>
          <a:xfrm flipH="1">
            <a:off x="4511022" y="2901156"/>
            <a:ext cx="618314" cy="2165796"/>
          </a:xfrm>
          <a:prstGeom prst="bentConnector4">
            <a:avLst>
              <a:gd name="adj1" fmla="val -108969"/>
              <a:gd name="adj2" fmla="val 985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2" idx="1"/>
            <a:endCxn id="60" idx="0"/>
          </p:cNvCxnSpPr>
          <p:nvPr/>
        </p:nvCxnSpPr>
        <p:spPr>
          <a:xfrm rot="10800000" flipH="1">
            <a:off x="3845040" y="2577120"/>
            <a:ext cx="636224" cy="2052228"/>
          </a:xfrm>
          <a:prstGeom prst="bentConnector4">
            <a:avLst>
              <a:gd name="adj1" fmla="val -102090"/>
              <a:gd name="adj2" fmla="val 1064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72000" y="223029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544834" y="429464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845040" y="311333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지</a:t>
            </a:r>
            <a:r>
              <a:rPr lang="ko-KR" altLang="en-US" sz="1100"/>
              <a:t>급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088131" y="259132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반환</a:t>
            </a:r>
            <a:endParaRPr lang="ko-KR" alt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654106" y="4805342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0518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85720" y="928670"/>
          <a:ext cx="8640000" cy="571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430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펀치카드를 통한 입출력을 나타냄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자기테이프 매체에   대한 </a:t>
                      </a:r>
                      <a:r>
                        <a:rPr lang="en-US" altLang="ko-KR" sz="1800" b="0" dirty="0"/>
                        <a:t>I/O </a:t>
                      </a:r>
                      <a:r>
                        <a:rPr lang="ko-KR" altLang="en-US" sz="1800" b="0" dirty="0"/>
                        <a:t>나타냄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출력장치를 통한 출력을 위한 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자기디스크 매체에   대한 </a:t>
                      </a:r>
                      <a:r>
                        <a:rPr lang="en-US" altLang="ko-KR" sz="1800" b="0" dirty="0"/>
                        <a:t>I/O </a:t>
                      </a:r>
                      <a:r>
                        <a:rPr lang="ko-KR" altLang="en-US" sz="1800" b="0" dirty="0"/>
                        <a:t>나타냄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50" dirty="0"/>
                        <a:t>수동적인 방법을 통해 입력하는 기능 위한 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자기 드럼 매체에     대한 </a:t>
                      </a:r>
                      <a:r>
                        <a:rPr lang="en-US" altLang="ko-KR" sz="1800" b="0" dirty="0"/>
                        <a:t>I/O </a:t>
                      </a:r>
                      <a:r>
                        <a:rPr lang="ko-KR" altLang="en-US" sz="1800" b="0" dirty="0"/>
                        <a:t>나타냄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50" dirty="0"/>
                        <a:t>결과나 소량의 데이터를 화면에 출력 위한 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자기 코어 매체에     대한 </a:t>
                      </a:r>
                      <a:r>
                        <a:rPr lang="en-US" altLang="ko-KR" sz="1800" b="0" dirty="0"/>
                        <a:t>I/O </a:t>
                      </a:r>
                      <a:r>
                        <a:rPr lang="ko-KR" altLang="en-US" sz="1800" b="0" dirty="0"/>
                        <a:t>나타냄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테이프</a:t>
                      </a:r>
                      <a:r>
                        <a:rPr lang="en-US" altLang="ko-KR" sz="1800" b="0" dirty="0"/>
                        <a:t>,</a:t>
                      </a:r>
                      <a:r>
                        <a:rPr lang="ko-KR" altLang="en-US" sz="1800" b="0" dirty="0" err="1"/>
                        <a:t>디스크등의</a:t>
                      </a:r>
                      <a:r>
                        <a:rPr lang="ko-KR" altLang="en-US" sz="1800" b="0" dirty="0"/>
                        <a:t>  온라인 장치 </a:t>
                      </a:r>
                      <a:r>
                        <a:rPr lang="en-US" altLang="ko-KR" sz="1800" b="0" dirty="0"/>
                        <a:t>I/O</a:t>
                      </a:r>
                      <a:r>
                        <a:rPr lang="ko-KR" altLang="en-US" sz="1800" b="0" baseline="0" dirty="0"/>
                        <a:t> 나타냄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펀치테이프 매체에     대한 </a:t>
                      </a:r>
                      <a:r>
                        <a:rPr lang="en-US" altLang="ko-KR" sz="1800" b="0" dirty="0"/>
                        <a:t>I/O </a:t>
                      </a:r>
                      <a:r>
                        <a:rPr lang="ko-KR" altLang="en-US" sz="1800" b="0" dirty="0"/>
                        <a:t>나타냄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순서도: 카드 22"/>
          <p:cNvSpPr/>
          <p:nvPr/>
        </p:nvSpPr>
        <p:spPr>
          <a:xfrm>
            <a:off x="571472" y="1124130"/>
            <a:ext cx="1285884" cy="80467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펀치 카드</a:t>
            </a:r>
          </a:p>
        </p:txBody>
      </p:sp>
      <p:sp>
        <p:nvSpPr>
          <p:cNvPr id="24" name="순서도: 문서 23"/>
          <p:cNvSpPr/>
          <p:nvPr/>
        </p:nvSpPr>
        <p:spPr>
          <a:xfrm>
            <a:off x="571472" y="2357430"/>
            <a:ext cx="1285884" cy="7143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서류</a:t>
            </a:r>
          </a:p>
        </p:txBody>
      </p:sp>
      <p:sp>
        <p:nvSpPr>
          <p:cNvPr id="25" name="순서도: 수동 입력 24"/>
          <p:cNvSpPr/>
          <p:nvPr/>
        </p:nvSpPr>
        <p:spPr>
          <a:xfrm>
            <a:off x="571472" y="3429000"/>
            <a:ext cx="1285884" cy="71438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 err="1"/>
              <a:t>수조작</a:t>
            </a:r>
            <a:r>
              <a:rPr lang="ko-KR" altLang="en-US" spc="-300" dirty="0"/>
              <a:t> 입력</a:t>
            </a:r>
          </a:p>
        </p:txBody>
      </p:sp>
      <p:sp>
        <p:nvSpPr>
          <p:cNvPr id="26" name="순서도: 화면 표시 25"/>
          <p:cNvSpPr/>
          <p:nvPr/>
        </p:nvSpPr>
        <p:spPr>
          <a:xfrm>
            <a:off x="500034" y="4572008"/>
            <a:ext cx="1357322" cy="71438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디스플레이</a:t>
            </a:r>
          </a:p>
        </p:txBody>
      </p:sp>
      <p:sp>
        <p:nvSpPr>
          <p:cNvPr id="27" name="순서도: 직접 액세스 저장소 26"/>
          <p:cNvSpPr/>
          <p:nvPr/>
        </p:nvSpPr>
        <p:spPr>
          <a:xfrm>
            <a:off x="4714876" y="3429000"/>
            <a:ext cx="1571636" cy="71438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/>
              <a:t>자기    드럼</a:t>
            </a:r>
          </a:p>
        </p:txBody>
      </p:sp>
      <p:sp>
        <p:nvSpPr>
          <p:cNvPr id="28" name="순서도: 순차적 액세스 저장소 27"/>
          <p:cNvSpPr/>
          <p:nvPr/>
        </p:nvSpPr>
        <p:spPr>
          <a:xfrm>
            <a:off x="4929190" y="1000108"/>
            <a:ext cx="1000132" cy="1000132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/>
              <a:t>자기테이프</a:t>
            </a:r>
          </a:p>
        </p:txBody>
      </p:sp>
      <p:sp>
        <p:nvSpPr>
          <p:cNvPr id="29" name="순서도: 자기 디스크 28"/>
          <p:cNvSpPr/>
          <p:nvPr/>
        </p:nvSpPr>
        <p:spPr>
          <a:xfrm>
            <a:off x="5000628" y="2285992"/>
            <a:ext cx="1000132" cy="7858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자기  디스크</a:t>
            </a:r>
          </a:p>
        </p:txBody>
      </p:sp>
      <p:sp>
        <p:nvSpPr>
          <p:cNvPr id="30" name="순서도: 저장 데이터 29"/>
          <p:cNvSpPr/>
          <p:nvPr/>
        </p:nvSpPr>
        <p:spPr>
          <a:xfrm>
            <a:off x="500034" y="5715016"/>
            <a:ext cx="1428760" cy="78581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/>
              <a:t>온라인 기억장치</a:t>
            </a:r>
          </a:p>
          <a:p>
            <a:pPr algn="ctr"/>
            <a:endParaRPr lang="ko-KR" altLang="en-US" dirty="0"/>
          </a:p>
        </p:txBody>
      </p:sp>
      <p:sp>
        <p:nvSpPr>
          <p:cNvPr id="31" name="순서도: 내부 저장소 30"/>
          <p:cNvSpPr/>
          <p:nvPr/>
        </p:nvSpPr>
        <p:spPr>
          <a:xfrm>
            <a:off x="4857752" y="4572008"/>
            <a:ext cx="1285884" cy="78581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자기코어</a:t>
            </a:r>
          </a:p>
        </p:txBody>
      </p:sp>
      <p:sp>
        <p:nvSpPr>
          <p:cNvPr id="32" name="순서도: 천공 테이프 31"/>
          <p:cNvSpPr/>
          <p:nvPr/>
        </p:nvSpPr>
        <p:spPr>
          <a:xfrm>
            <a:off x="4857752" y="5715016"/>
            <a:ext cx="1357322" cy="71438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펀치테이프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85720" y="928670"/>
          <a:ext cx="8640000" cy="571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4300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spc="-300" dirty="0">
                          <a:solidFill>
                            <a:schemeClr val="tx2"/>
                          </a:solidFill>
                        </a:rPr>
                        <a:t>오프라인 기억장치</a:t>
                      </a:r>
                      <a:endParaRPr lang="en-US" altLang="ko-KR" b="0" spc="-3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50" dirty="0">
                          <a:solidFill>
                            <a:schemeClr val="tx1"/>
                          </a:solidFill>
                        </a:rPr>
                        <a:t>오프라인 상태의 기억매체에 대한 출력 나타냄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0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1800" b="0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2"/>
                          </a:solidFill>
                        </a:rPr>
                        <a:t>대조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</a:t>
                      </a:r>
                      <a:r>
                        <a:rPr lang="ko-KR" altLang="en-US" sz="1800" b="0" dirty="0"/>
                        <a:t>개 이상의 파일을 합쳐서 </a:t>
                      </a:r>
                      <a:r>
                        <a:rPr lang="en-US" altLang="ko-KR" sz="1800" b="0" dirty="0"/>
                        <a:t>2</a:t>
                      </a:r>
                      <a:r>
                        <a:rPr lang="ko-KR" altLang="en-US" sz="1800" b="0" dirty="0"/>
                        <a:t>개 이상의 파일을 만들기 위한 기호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수작업을 통한 처리를 나타냄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0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2"/>
                          </a:solidFill>
                        </a:rPr>
                        <a:t>병렬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/>
                        <a:t>2</a:t>
                      </a:r>
                      <a:r>
                        <a:rPr lang="ko-KR" altLang="en-US" sz="1800" b="0" spc="-150" dirty="0"/>
                        <a:t>개 이상의 작업을 동시에 처리하기 위한 기호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algn="ctr" latinLnBrk="1"/>
                      <a:endParaRPr lang="en-US" altLang="ko-KR" spc="-300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pc="-300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tx2"/>
                          </a:solidFill>
                        </a:rPr>
                        <a:t>병합</a:t>
                      </a:r>
                      <a:endParaRPr lang="en-US" altLang="ko-KR" spc="-3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800" b="0" spc="-150" dirty="0">
                          <a:solidFill>
                            <a:schemeClr val="tx1"/>
                          </a:solidFill>
                        </a:rPr>
                        <a:t>개 이상의 파일을 하나로 합치는 작업 나타냄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0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1800" b="0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2"/>
                          </a:solidFill>
                        </a:rPr>
                        <a:t>통신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통신회선을 통한 연결의 </a:t>
                      </a:r>
                      <a:r>
                        <a:rPr lang="ko-KR" altLang="en-US" sz="1800" b="0" dirty="0" err="1"/>
                        <a:t>입구점</a:t>
                      </a:r>
                      <a:r>
                        <a:rPr lang="ko-KR" altLang="en-US" sz="1800" b="0" dirty="0"/>
                        <a:t> 나타냄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정렬</a:t>
                      </a:r>
                      <a:endParaRPr lang="en-US" altLang="ko-KR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50" dirty="0">
                          <a:solidFill>
                            <a:schemeClr val="tx1"/>
                          </a:solidFill>
                        </a:rPr>
                        <a:t>크기 순서대로 자료 재정렬 하기 위한 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추출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하나의 파일로 필요한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부분만을 분리하기 위한 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순서도: 수동 연산 3"/>
          <p:cNvSpPr/>
          <p:nvPr/>
        </p:nvSpPr>
        <p:spPr>
          <a:xfrm>
            <a:off x="642910" y="2357430"/>
            <a:ext cx="1143008" cy="64294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수동조작</a:t>
            </a:r>
          </a:p>
        </p:txBody>
      </p:sp>
      <p:sp>
        <p:nvSpPr>
          <p:cNvPr id="5" name="순서도: 병합 4"/>
          <p:cNvSpPr/>
          <p:nvPr/>
        </p:nvSpPr>
        <p:spPr>
          <a:xfrm>
            <a:off x="714348" y="1000108"/>
            <a:ext cx="928694" cy="64294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>
            <a:stCxn id="5" idx="1"/>
            <a:endCxn id="5" idx="3"/>
          </p:cNvCxnSpPr>
          <p:nvPr/>
        </p:nvCxnSpPr>
        <p:spPr>
          <a:xfrm rot="10800000" flipH="1">
            <a:off x="946522" y="1321579"/>
            <a:ext cx="464346" cy="1588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병합 7"/>
          <p:cNvSpPr/>
          <p:nvPr/>
        </p:nvSpPr>
        <p:spPr>
          <a:xfrm>
            <a:off x="785786" y="3286124"/>
            <a:ext cx="857256" cy="57150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정렬/분류 8"/>
          <p:cNvSpPr/>
          <p:nvPr/>
        </p:nvSpPr>
        <p:spPr>
          <a:xfrm>
            <a:off x="857224" y="4429132"/>
            <a:ext cx="714380" cy="642942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추출 9"/>
          <p:cNvSpPr/>
          <p:nvPr/>
        </p:nvSpPr>
        <p:spPr>
          <a:xfrm>
            <a:off x="785786" y="5643578"/>
            <a:ext cx="857256" cy="57150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대조 10"/>
          <p:cNvSpPr/>
          <p:nvPr/>
        </p:nvSpPr>
        <p:spPr>
          <a:xfrm>
            <a:off x="5143504" y="1071546"/>
            <a:ext cx="785818" cy="571504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22"/>
          <p:cNvGrpSpPr/>
          <p:nvPr/>
        </p:nvGrpSpPr>
        <p:grpSpPr>
          <a:xfrm>
            <a:off x="5072066" y="2285992"/>
            <a:ext cx="928694" cy="285752"/>
            <a:chOff x="5072066" y="2285992"/>
            <a:chExt cx="928694" cy="28575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5072066" y="2285992"/>
              <a:ext cx="928694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072066" y="2570156"/>
              <a:ext cx="928694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23"/>
          <p:cNvGrpSpPr/>
          <p:nvPr/>
        </p:nvGrpSpPr>
        <p:grpSpPr>
          <a:xfrm>
            <a:off x="4857752" y="3357562"/>
            <a:ext cx="1357322" cy="501654"/>
            <a:chOff x="4857752" y="3357562"/>
            <a:chExt cx="1357322" cy="50165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857752" y="3357562"/>
              <a:ext cx="928694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286380" y="3857628"/>
              <a:ext cx="928694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 flipV="1">
              <a:off x="5286380" y="3357562"/>
              <a:ext cx="500066" cy="50006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ko-KR" altLang="en-US" sz="1600" dirty="0">
                <a:latin typeface="+mn-lt"/>
              </a:rPr>
              <a:t> 단말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sz="1600" dirty="0">
                <a:latin typeface="+mn-lt"/>
              </a:rPr>
              <a:t>terminal)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	</a:t>
            </a:r>
            <a:r>
              <a:rPr lang="ko-KR" altLang="en-US" sz="1600" dirty="0">
                <a:latin typeface="+mn-lt"/>
              </a:rPr>
              <a:t>순서도의 시작과 끝을 나타내기 위한 기호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00174"/>
            <a:ext cx="141818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2285992"/>
            <a:ext cx="438193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ko-KR" altLang="en-US" sz="1600" dirty="0">
                <a:latin typeface="+mn-lt"/>
              </a:rPr>
              <a:t>처리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sz="1600" dirty="0">
                <a:latin typeface="+mn-lt"/>
              </a:rPr>
              <a:t>process)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	</a:t>
            </a:r>
            <a:r>
              <a:rPr lang="ko-KR" altLang="en-US" sz="1600" dirty="0">
                <a:latin typeface="+mn-lt"/>
              </a:rPr>
              <a:t>모든 처리를 나타내기 위한 기호</a:t>
            </a:r>
            <a:r>
              <a:rPr lang="en-US" altLang="ko-KR" sz="1600" dirty="0">
                <a:latin typeface="+mn-lt"/>
              </a:rPr>
              <a:t/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	</a:t>
            </a:r>
            <a:r>
              <a:rPr lang="ko-KR" altLang="en-US" sz="1600" dirty="0">
                <a:latin typeface="+mn-lt"/>
              </a:rPr>
              <a:t>연산이나 기억장소 값의 변동 등 실행하고자 하는 내용을 표시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71612"/>
            <a:ext cx="162078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214554"/>
            <a:ext cx="522182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입출력</a:t>
            </a:r>
            <a:r>
              <a:rPr lang="en-US" altLang="ko-KR" sz="1600" dirty="0"/>
              <a:t>(input/output)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  </a:t>
            </a:r>
            <a:r>
              <a:rPr lang="en-US" altLang="ko-KR" sz="1600" dirty="0"/>
              <a:t>	</a:t>
            </a:r>
            <a:r>
              <a:rPr lang="ko-KR" altLang="en-US" sz="1600" dirty="0"/>
              <a:t>일반적인 입력과 출력을 나타내기 위한 기호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     	</a:t>
            </a:r>
            <a:r>
              <a:rPr lang="ko-KR" altLang="en-US" sz="1600" dirty="0"/>
              <a:t>입출력을 명시하고 입출력 항목을 나타낸다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5" y="1571612"/>
            <a:ext cx="188367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2571744"/>
            <a:ext cx="5429288" cy="73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latin typeface="+mj-ea"/>
              </a:rPr>
              <a:t>판단</a:t>
            </a:r>
            <a:r>
              <a:rPr lang="en-US" altLang="ko-KR" sz="1600" dirty="0">
                <a:latin typeface="+mj-ea"/>
              </a:rPr>
              <a:t>(</a:t>
            </a:r>
            <a:r>
              <a:rPr lang="en-US" sz="1600" dirty="0">
                <a:latin typeface="+mj-ea"/>
              </a:rPr>
              <a:t>decision)</a:t>
            </a:r>
            <a:br>
              <a:rPr lang="en-US" sz="1600" dirty="0">
                <a:latin typeface="+mj-ea"/>
              </a:rPr>
            </a:b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	</a:t>
            </a:r>
            <a:r>
              <a:rPr lang="ko-KR" altLang="en-US" sz="1600" dirty="0">
                <a:latin typeface="+mj-ea"/>
              </a:rPr>
              <a:t>비교 판단을 나타내기 위한 기호</a:t>
            </a:r>
            <a:r>
              <a:rPr lang="en-US" altLang="ko-KR" sz="1600" dirty="0">
                <a:latin typeface="+mj-ea"/>
              </a:rPr>
              <a:t/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>
                <a:latin typeface="+mj-ea"/>
              </a:rPr>
              <a:t> 	</a:t>
            </a:r>
            <a:r>
              <a:rPr lang="ko-KR" altLang="en-US" sz="1600" dirty="0">
                <a:latin typeface="+mj-ea"/>
              </a:rPr>
              <a:t>조건에 따라 여러 경로의 흐름을 나타낼 때 사용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141818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714488"/>
            <a:ext cx="3786214" cy="445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643</Words>
  <Application>Microsoft Office PowerPoint</Application>
  <PresentationFormat>화면 슬라이드 쇼(4:3)</PresentationFormat>
  <Paragraphs>200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순서도와 기본 논리</vt:lpstr>
      <vt:lpstr>2.1 순서도란 무엇인가?</vt:lpstr>
      <vt:lpstr>PowerPoint 프레젠테이션</vt:lpstr>
      <vt:lpstr>PowerPoint 프레젠테이션</vt:lpstr>
      <vt:lpstr>PowerPoint 프레젠테이션</vt:lpstr>
      <vt:lpstr> 단말(terminal)   순서도의 시작과 끝을 나타내기 위한 기호</vt:lpstr>
      <vt:lpstr>처리(process)  모든 처리를 나타내기 위한 기호  연산이나 기억장소 값의 변동 등 실행하고자 하는 내용을 표시</vt:lpstr>
      <vt:lpstr> 입출력(input/output)       일반적인 입력과 출력을 나타내기 위한 기호       입출력을 명시하고 입출력 항목을 나타낸다.</vt:lpstr>
      <vt:lpstr> 판단(decision)   비교 판단을 나타내기 위한 기호   조건에 따라 여러 경로의 흐름을 나타낼 때 사용</vt:lpstr>
      <vt:lpstr>  흐름선(flow-line)   작업의 흐름 방향을 나타내기 위한 기호</vt:lpstr>
      <vt:lpstr>  준비(preperation)   프로그램에서 필요한 초기값을 설정하기 위한 기호      변수의 초기값, 기억장소의 설정 등을 위해 사용</vt:lpstr>
      <vt:lpstr>  연결자(connector)   흐름이 다른 곳으로 연결됨을 나타내기 위한 기호</vt:lpstr>
      <vt:lpstr>  설명(comment)   순서도의 내용을 구체적으로 설명하기 위한 기호</vt:lpstr>
      <vt:lpstr>  서류(document)   출력장치를 통한 출력을 위한 기호</vt:lpstr>
      <vt:lpstr>2.3 순서도의 종류</vt:lpstr>
      <vt:lpstr>PowerPoint 프레젠테이션</vt:lpstr>
      <vt:lpstr>PowerPoint 프레젠테이션</vt:lpstr>
      <vt:lpstr>PowerPoint 프레젠테이션</vt:lpstr>
      <vt:lpstr>PowerPoint 프레젠테이션</vt:lpstr>
      <vt:lpstr>2.4 N-S 차트</vt:lpstr>
      <vt:lpstr>PowerPoint 프레젠테이션</vt:lpstr>
      <vt:lpstr>2.5 프로그램 기본 논리</vt:lpstr>
      <vt:lpstr>PowerPoint 프레젠테이션</vt:lpstr>
      <vt:lpstr>PowerPoint 프레젠테이션</vt:lpstr>
      <vt:lpstr>PowerPoint 프레젠테이션</vt:lpstr>
      <vt:lpstr>PowerPoint 프레젠테이션</vt:lpstr>
      <vt:lpstr>■ Test 2-1 ■  K군이 영화를 같이 보기 위한 친구를 찾아서 약속하는 과정에 대한 다음 상황을 순서도로 나타내라.</vt:lpstr>
      <vt:lpstr>■ Test 2-2 ■ 아침에 일어나서 학교까지 등교하는 과정의 순서도를 작성하라.</vt:lpstr>
      <vt:lpstr>■ Test 2-3 ■   다음과 같은 가정 하에 간단한 자판기의 논리를 나타내기 위한 순서도를 작성하라.</vt:lpstr>
      <vt:lpstr>PowerPoint 프레젠테이션</vt:lpstr>
    </vt:vector>
  </TitlesOfParts>
  <Company>컴퓨터정보과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개론</dc:title>
  <dc:creator>주형석</dc:creator>
  <cp:lastModifiedBy>송민헌</cp:lastModifiedBy>
  <cp:revision>74</cp:revision>
  <dcterms:created xsi:type="dcterms:W3CDTF">2009-07-30T03:34:45Z</dcterms:created>
  <dcterms:modified xsi:type="dcterms:W3CDTF">2017-08-17T06:18:31Z</dcterms:modified>
</cp:coreProperties>
</file>