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96" r:id="rId4"/>
    <p:sldId id="297" r:id="rId5"/>
    <p:sldId id="298" r:id="rId6"/>
    <p:sldId id="299" r:id="rId7"/>
    <p:sldId id="300" r:id="rId8"/>
    <p:sldId id="278" r:id="rId9"/>
    <p:sldId id="301" r:id="rId10"/>
    <p:sldId id="280" r:id="rId11"/>
    <p:sldId id="302" r:id="rId12"/>
    <p:sldId id="279" r:id="rId13"/>
    <p:sldId id="281" r:id="rId14"/>
    <p:sldId id="303" r:id="rId15"/>
    <p:sldId id="282" r:id="rId16"/>
    <p:sldId id="304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2ADC-DADF-4C12-B9F7-B9B86B3DE4C6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99FD9-A27B-4A30-A46C-88DE991DB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B2C6-EEDE-4B6C-995E-FAA8C46724C7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5"/>
            <a:ext cx="7772400" cy="121444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순차 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21383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3.1 </a:t>
            </a:r>
            <a:r>
              <a:rPr lang="ko-KR" altLang="en-US" sz="1600" dirty="0">
                <a:solidFill>
                  <a:schemeClr val="tx1"/>
                </a:solidFill>
              </a:rPr>
              <a:t>변수와 상수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3.2 </a:t>
            </a:r>
            <a:r>
              <a:rPr lang="ko-KR" altLang="en-US" sz="1600" dirty="0" err="1">
                <a:solidFill>
                  <a:schemeClr val="tx1"/>
                </a:solidFill>
              </a:rPr>
              <a:t>치환문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3.3 </a:t>
            </a:r>
            <a:r>
              <a:rPr lang="ko-KR" altLang="en-US" sz="1600" dirty="0" err="1">
                <a:solidFill>
                  <a:schemeClr val="tx1"/>
                </a:solidFill>
              </a:rPr>
              <a:t>입출력문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3-2]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 사각형의 가로와 세로를 읽어서 사각형의 넓이 </a:t>
            </a:r>
            <a:r>
              <a:rPr lang="en-US" altLang="ko-KR" sz="1600" dirty="0"/>
              <a:t>AREA</a:t>
            </a:r>
            <a:r>
              <a:rPr lang="ko-KR" altLang="en-US" sz="1600" dirty="0"/>
              <a:t>를 출력하는 순서도를 작성하라</a:t>
            </a:r>
            <a:r>
              <a:rPr lang="en-US" altLang="ko-KR" sz="1600" dirty="0"/>
              <a:t>.</a:t>
            </a:r>
            <a:endParaRPr lang="ko-KR" alt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3-2]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 사각형의 가로와 세로를 읽어서 사각형의 넓이 </a:t>
            </a:r>
            <a:r>
              <a:rPr lang="en-US" altLang="ko-KR" sz="1600" dirty="0"/>
              <a:t>AREA</a:t>
            </a:r>
            <a:r>
              <a:rPr lang="ko-KR" altLang="en-US" sz="1600" dirty="0"/>
              <a:t>를 출력하는 순서도를 작성하라</a:t>
            </a:r>
            <a:r>
              <a:rPr lang="en-US" altLang="ko-KR" sz="1600" dirty="0"/>
              <a:t>.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214422"/>
            <a:ext cx="2428892" cy="48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19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3-3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원의 반지름을 읽어서 원의 넓이와 원의 둘레를 구해서 출력하는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0034" y="150017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&lt;hint&gt;</a:t>
            </a:r>
            <a:br>
              <a:rPr lang="en-US" altLang="ko-KR" sz="1600" dirty="0"/>
            </a:br>
            <a:r>
              <a:rPr lang="en-US" altLang="ko-KR" sz="1600" dirty="0"/>
              <a:t>  </a:t>
            </a:r>
            <a:r>
              <a:rPr lang="ko-KR" altLang="en-US" sz="1600" dirty="0"/>
              <a:t>원의 넓이 </a:t>
            </a:r>
            <a:r>
              <a:rPr lang="en-US" altLang="ko-KR" sz="1600" dirty="0"/>
              <a:t>= π⋅R</a:t>
            </a:r>
            <a:r>
              <a:rPr lang="en-US" altLang="ko-KR" sz="1600" baseline="30000" dirty="0"/>
              <a:t>2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원의 둘레 </a:t>
            </a:r>
            <a:r>
              <a:rPr lang="en-US" altLang="ko-KR" sz="1600" dirty="0"/>
              <a:t>= 2⋅π⋅R</a:t>
            </a:r>
            <a:br>
              <a:rPr lang="en-US" altLang="ko-KR" sz="1600" dirty="0"/>
            </a:br>
            <a:endParaRPr lang="ko-KR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3-4]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수를 읽어서 두 수의 합과 차를 출력하는 순서도를 작성하라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3-4]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수를 읽어서 두 수의 합과 차를 출력하는 순서도를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285860"/>
            <a:ext cx="2214578" cy="539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092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3-5]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 </a:t>
            </a:r>
            <a:r>
              <a:rPr lang="en-US" altLang="ko-KR" sz="1600" dirty="0"/>
              <a:t>A, B</a:t>
            </a:r>
            <a:r>
              <a:rPr lang="ko-KR" altLang="en-US" sz="1600" dirty="0"/>
              <a:t>를 읽어서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에 기억된 값을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변수 </a:t>
            </a:r>
            <a:r>
              <a:rPr lang="en-US" altLang="ko-KR" sz="1600" dirty="0"/>
              <a:t>B</a:t>
            </a:r>
            <a:r>
              <a:rPr lang="ko-KR" altLang="en-US" sz="1600" dirty="0"/>
              <a:t>에 기억된 값은 </a:t>
            </a:r>
            <a:r>
              <a:rPr lang="en-US" altLang="ko-KR" sz="1600" dirty="0"/>
              <a:t>1 </a:t>
            </a:r>
            <a:r>
              <a:rPr lang="ko-KR" altLang="en-US" sz="1600" dirty="0"/>
              <a:t>감소시켜서 출력하는 순서도를 작성하라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3-5]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 </a:t>
            </a:r>
            <a:r>
              <a:rPr lang="en-US" altLang="ko-KR" sz="1600" dirty="0"/>
              <a:t>A, B</a:t>
            </a:r>
            <a:r>
              <a:rPr lang="ko-KR" altLang="en-US" sz="1600" dirty="0"/>
              <a:t>를 읽어서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에 기억된 값을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변수 </a:t>
            </a:r>
            <a:r>
              <a:rPr lang="en-US" altLang="ko-KR" sz="1600" dirty="0"/>
              <a:t>B</a:t>
            </a:r>
            <a:r>
              <a:rPr lang="ko-KR" altLang="en-US" sz="1600" dirty="0"/>
              <a:t>에 기억된 값은 </a:t>
            </a:r>
            <a:r>
              <a:rPr lang="en-US" altLang="ko-KR" sz="1600" dirty="0"/>
              <a:t>1 </a:t>
            </a:r>
            <a:r>
              <a:rPr lang="ko-KR" altLang="en-US" sz="1600" dirty="0"/>
              <a:t>감소시켜서 출력하는 순서도를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214422"/>
            <a:ext cx="220064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506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/>
              <a:t>■ </a:t>
            </a:r>
            <a:r>
              <a:rPr lang="en-US" altLang="ko-KR" sz="1600" dirty="0"/>
              <a:t>Test 3-6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물품번호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단가를 읽어서 물품번호와 금액을 출력하는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71472" y="135729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&lt; hint &gt;</a:t>
            </a:r>
            <a:br>
              <a:rPr lang="en-US" altLang="ko-KR" sz="1600" dirty="0"/>
            </a:br>
            <a:r>
              <a:rPr lang="en-US" altLang="ko-KR" sz="1600" dirty="0"/>
              <a:t>  </a:t>
            </a:r>
            <a:r>
              <a:rPr lang="ko-KR" altLang="en-US" sz="1600" dirty="0"/>
              <a:t>금액 </a:t>
            </a:r>
            <a:r>
              <a:rPr lang="en-US" altLang="ko-KR" sz="1600" dirty="0"/>
              <a:t>= </a:t>
            </a:r>
            <a:r>
              <a:rPr lang="ko-KR" altLang="en-US" sz="1600" dirty="0"/>
              <a:t>수량 * 단가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3-7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 </a:t>
            </a:r>
            <a:r>
              <a:rPr lang="en-US" altLang="ko-KR" sz="1600" dirty="0"/>
              <a:t>A, B</a:t>
            </a:r>
            <a:r>
              <a:rPr lang="ko-KR" altLang="en-US" sz="1600" dirty="0"/>
              <a:t>를 읽어서 </a:t>
            </a:r>
            <a:r>
              <a:rPr lang="en-US" altLang="ko-KR" sz="1600" dirty="0"/>
              <a:t>A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B</a:t>
            </a:r>
            <a:r>
              <a:rPr lang="ko-KR" altLang="en-US" sz="1600" dirty="0"/>
              <a:t>에</a:t>
            </a:r>
            <a:r>
              <a:rPr lang="en-US" altLang="ko-KR" sz="1600" dirty="0"/>
              <a:t>, B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A</a:t>
            </a:r>
            <a:r>
              <a:rPr lang="ko-KR" altLang="en-US" sz="1600" dirty="0"/>
              <a:t>에 바꾸어 기억시키는 순서도를 작성하라</a:t>
            </a:r>
            <a:r>
              <a:rPr lang="en-US" altLang="ko-KR" sz="160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0034" y="1643050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&lt;hint&gt;</a:t>
            </a:r>
            <a:br>
              <a:rPr lang="en-US" altLang="ko-KR" sz="1600" dirty="0"/>
            </a:br>
            <a:r>
              <a:rPr lang="en-US" altLang="ko-KR" sz="1600" dirty="0"/>
              <a:t>  </a:t>
            </a:r>
            <a:r>
              <a:rPr lang="ko-KR" altLang="en-US" sz="1600" dirty="0"/>
              <a:t>본</a:t>
            </a:r>
            <a:r>
              <a:rPr lang="en-US" altLang="ko-KR" sz="1600" dirty="0"/>
              <a:t>-</a:t>
            </a:r>
            <a:r>
              <a:rPr lang="ko-KR" altLang="en-US" sz="1600" dirty="0" err="1"/>
              <a:t>노이만</a:t>
            </a:r>
            <a:r>
              <a:rPr lang="ko-KR" altLang="en-US" sz="1600" dirty="0"/>
              <a:t> 컴퓨터는 순차적인 처리를 하므로 두 변수의 값을 동시에 바꿀 수 없다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3-8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3</a:t>
            </a:r>
            <a:r>
              <a:rPr lang="ko-KR" altLang="en-US" sz="1600" dirty="0"/>
              <a:t>개의 수 </a:t>
            </a:r>
            <a:r>
              <a:rPr lang="en-US" altLang="ko-KR" sz="1600" dirty="0"/>
              <a:t>A, B, C</a:t>
            </a:r>
            <a:r>
              <a:rPr lang="ko-KR" altLang="en-US" sz="1600" dirty="0"/>
              <a:t>를 읽어서 </a:t>
            </a:r>
            <a:r>
              <a:rPr lang="en-US" altLang="ko-KR" sz="1600" dirty="0"/>
              <a:t>A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B</a:t>
            </a:r>
            <a:r>
              <a:rPr lang="ko-KR" altLang="en-US" sz="1600" dirty="0"/>
              <a:t>에</a:t>
            </a:r>
            <a:r>
              <a:rPr lang="en-US" altLang="ko-KR" sz="1600" dirty="0"/>
              <a:t>, B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C</a:t>
            </a:r>
            <a:r>
              <a:rPr lang="ko-KR" altLang="en-US" sz="1600" dirty="0"/>
              <a:t>에</a:t>
            </a:r>
            <a:r>
              <a:rPr lang="en-US" altLang="ko-KR" sz="1600" dirty="0"/>
              <a:t>, C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A</a:t>
            </a:r>
            <a:r>
              <a:rPr lang="ko-KR" altLang="en-US" sz="1600" dirty="0"/>
              <a:t>에 저장하기 위한 순서도를 작성하라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3.1 </a:t>
            </a:r>
            <a:r>
              <a:rPr lang="ko-KR" altLang="en-US" sz="2000" dirty="0"/>
              <a:t>변수와 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600" dirty="0"/>
              <a:t>상수</a:t>
            </a:r>
            <a:r>
              <a:rPr lang="en-US" altLang="ko-KR" sz="1600" dirty="0"/>
              <a:t>(</a:t>
            </a:r>
            <a:r>
              <a:rPr lang="en-US" sz="1600" dirty="0"/>
              <a:t>constant)</a:t>
            </a:r>
          </a:p>
          <a:p>
            <a:pPr>
              <a:buNone/>
            </a:pPr>
            <a:r>
              <a:rPr lang="en-US" altLang="ko-KR" sz="1800" dirty="0"/>
              <a:t>	- </a:t>
            </a:r>
            <a:r>
              <a:rPr lang="ko-KR" altLang="en-US" sz="1600" dirty="0"/>
              <a:t>하나의 고정된 값으로 숫자 상수와 문자 상수로 구분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ko-KR" altLang="en-US" sz="1600" dirty="0"/>
              <a:t>변수</a:t>
            </a:r>
            <a:r>
              <a:rPr lang="en-US" altLang="ko-KR" sz="1600" dirty="0"/>
              <a:t>(</a:t>
            </a:r>
            <a:r>
              <a:rPr lang="en-US" sz="1600" dirty="0"/>
              <a:t>variable)</a:t>
            </a:r>
          </a:p>
          <a:p>
            <a:pPr>
              <a:buNone/>
            </a:pPr>
            <a:r>
              <a:rPr lang="en-US" altLang="ko-KR" sz="1800" dirty="0"/>
              <a:t>	- </a:t>
            </a:r>
            <a:r>
              <a:rPr lang="ko-KR" altLang="en-US" sz="1600" dirty="0"/>
              <a:t>변수는 하나의 객체를 나타내기 위한 이름으로서 한 순간에 하나의 값을 기억</a:t>
            </a:r>
            <a:endParaRPr lang="ko-KR" altLang="en-US" sz="1800" dirty="0"/>
          </a:p>
          <a:p>
            <a:pPr>
              <a:buNone/>
            </a:pPr>
            <a:endParaRPr lang="en-US" altLang="ko-KR" sz="1800" dirty="0"/>
          </a:p>
          <a:p>
            <a:pPr>
              <a:buFont typeface="Wingdings" pitchFamily="2" charset="2"/>
              <a:buChar char="ü"/>
            </a:pPr>
            <a:r>
              <a:rPr lang="ko-KR" altLang="en-US" sz="1600" dirty="0"/>
              <a:t>변수를 구성하는 규칙</a:t>
            </a:r>
            <a:endParaRPr lang="en-US" altLang="ko-KR" sz="1600" dirty="0"/>
          </a:p>
          <a:p>
            <a:pPr lvl="1"/>
            <a:r>
              <a:rPr lang="ko-KR" altLang="en-US" sz="1400" dirty="0"/>
              <a:t>첫 문자는 영문자이다</a:t>
            </a:r>
            <a:r>
              <a:rPr lang="en-US" altLang="ko-KR" sz="1400" dirty="0"/>
              <a:t>(</a:t>
            </a:r>
            <a:r>
              <a:rPr lang="ko-KR" altLang="en-US" sz="1400" dirty="0"/>
              <a:t>언어에 따라서는 </a:t>
            </a:r>
            <a:r>
              <a:rPr lang="en-US" altLang="ko-KR" sz="1400" dirty="0"/>
              <a:t>$, _ </a:t>
            </a:r>
            <a:r>
              <a:rPr lang="ko-KR" altLang="en-US" sz="1400" dirty="0"/>
              <a:t>등의 문자를 허용함</a:t>
            </a:r>
            <a:r>
              <a:rPr lang="en-US" altLang="ko-KR" sz="1400" dirty="0"/>
              <a:t>).</a:t>
            </a:r>
          </a:p>
          <a:p>
            <a:pPr lvl="1"/>
            <a:r>
              <a:rPr lang="ko-KR" altLang="en-US" sz="1400" dirty="0"/>
              <a:t>두 번째 문자부터는 영문자나 숫자가 올 수 있다</a:t>
            </a:r>
            <a:r>
              <a:rPr lang="en-US" altLang="ko-KR" sz="1400" dirty="0"/>
              <a:t>(</a:t>
            </a:r>
            <a:r>
              <a:rPr lang="ko-KR" altLang="en-US" sz="1400" dirty="0"/>
              <a:t>언어에 따라서는 </a:t>
            </a:r>
            <a:r>
              <a:rPr lang="en-US" altLang="ko-KR" sz="1400" dirty="0"/>
              <a:t>-, _ </a:t>
            </a:r>
            <a:r>
              <a:rPr lang="ko-KR" altLang="en-US" sz="1400" dirty="0"/>
              <a:t>등을 허용함</a:t>
            </a:r>
            <a:r>
              <a:rPr lang="en-US" altLang="ko-KR" sz="1400" dirty="0"/>
              <a:t>).</a:t>
            </a:r>
          </a:p>
          <a:p>
            <a:pPr lvl="1"/>
            <a:r>
              <a:rPr lang="en-US" altLang="ko-KR" sz="1400" dirty="0"/>
              <a:t> </a:t>
            </a:r>
            <a:r>
              <a:rPr lang="ko-KR" altLang="en-US" sz="1400" dirty="0" err="1"/>
              <a:t>예약어</a:t>
            </a:r>
            <a:r>
              <a:rPr lang="en-US" altLang="ko-KR" sz="1400" dirty="0"/>
              <a:t>(reserved word)</a:t>
            </a:r>
            <a:r>
              <a:rPr lang="ko-KR" altLang="en-US" sz="1400" dirty="0"/>
              <a:t>는 변수로 사용할 수 없다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원의 넓이를 구하기 위한 다음의 수식에서 </a:t>
            </a:r>
            <a:r>
              <a:rPr lang="en-US" altLang="ko-KR" sz="1600" dirty="0"/>
              <a:t>AREA</a:t>
            </a:r>
            <a:r>
              <a:rPr lang="ko-KR" altLang="en-US" sz="1600" dirty="0"/>
              <a:t>와 </a:t>
            </a:r>
            <a:r>
              <a:rPr lang="en-US" altLang="ko-KR" sz="1600" dirty="0"/>
              <a:t>R</a:t>
            </a:r>
            <a:r>
              <a:rPr lang="ko-KR" altLang="en-US" sz="1600" dirty="0"/>
              <a:t>을 변수라고 하며</a:t>
            </a:r>
            <a:r>
              <a:rPr lang="en-US" altLang="ko-KR" sz="1600" dirty="0"/>
              <a:t>, 3.14</a:t>
            </a:r>
            <a:r>
              <a:rPr lang="ko-KR" altLang="en-US" sz="1600" dirty="0"/>
              <a:t>를 상수라고 한다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/>
              <a:t>		 AREA = 3.14 * R * R</a:t>
            </a:r>
          </a:p>
          <a:p>
            <a:pPr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en-US" altLang="ko-KR" sz="1600" dirty="0"/>
              <a:t> </a:t>
            </a:r>
            <a:r>
              <a:rPr lang="ko-KR" altLang="en-US" sz="1600" dirty="0"/>
              <a:t>프로그래밍 과정에서 변수에 값을 기억시키기 위한 방법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치환문을</a:t>
            </a:r>
            <a:r>
              <a:rPr lang="ko-KR" altLang="en-US" sz="1400" dirty="0"/>
              <a:t> 통해서 변수에 값을 기억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입력문을 통해서 변수에 값을 읽어 들이는 방법</a:t>
            </a:r>
          </a:p>
          <a:p>
            <a:pPr lvl="1">
              <a:buFont typeface="Wingdings" pitchFamily="2" charset="2"/>
              <a:buChar char="ü"/>
            </a:pP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3.2 </a:t>
            </a:r>
            <a:r>
              <a:rPr lang="ko-KR" altLang="en-US" sz="2000" dirty="0" err="1"/>
              <a:t>치환문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&lt;</a:t>
            </a:r>
            <a:r>
              <a:rPr lang="ko-KR" altLang="en-US" sz="1600" dirty="0"/>
              <a:t>치환문의 형식</a:t>
            </a:r>
            <a:r>
              <a:rPr lang="en-US" altLang="ko-KR" sz="1600" dirty="0"/>
              <a:t>&gt;	</a:t>
            </a:r>
            <a:r>
              <a:rPr lang="ko-KR" altLang="en-US" sz="1600" dirty="0"/>
              <a:t>변수 </a:t>
            </a:r>
            <a:r>
              <a:rPr lang="en-US" altLang="ko-KR" sz="1600" dirty="0"/>
              <a:t>= </a:t>
            </a:r>
            <a:r>
              <a:rPr lang="ko-KR" altLang="en-US" sz="1600" dirty="0"/>
              <a:t>수식</a:t>
            </a:r>
            <a:endParaRPr lang="en-US" altLang="ko-KR" sz="1600" dirty="0"/>
          </a:p>
          <a:p>
            <a:pPr lvl="1"/>
            <a:r>
              <a:rPr lang="ko-KR" altLang="en-US" sz="1400" dirty="0"/>
              <a:t>치환 연산자 ‘</a:t>
            </a:r>
            <a:r>
              <a:rPr lang="en-US" altLang="ko-KR" sz="1400" dirty="0"/>
              <a:t>=’</a:t>
            </a:r>
            <a:r>
              <a:rPr lang="ko-KR" altLang="en-US" sz="1400" dirty="0"/>
              <a:t>의 왼쪽에는 변수를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오른쪽에는 수식으로 나타냄</a:t>
            </a:r>
            <a:endParaRPr lang="en-US" altLang="ko-KR" sz="1400" dirty="0"/>
          </a:p>
          <a:p>
            <a:pPr lvl="1"/>
            <a:r>
              <a:rPr lang="ko-KR" altLang="en-US" sz="1400" dirty="0"/>
              <a:t>치환문의 의미는 현재의 값들을 바탕으로 치환연산자의 오른쪽에 있는 수식을 계산한 다음 왼쪽의 변수에 계산된 값을 기억시키는 명령문이다</a:t>
            </a:r>
            <a:r>
              <a:rPr lang="en-US" altLang="ko-KR" sz="1400" dirty="0"/>
              <a:t>.</a:t>
            </a:r>
            <a:endParaRPr lang="en-US" altLang="ko-KR" sz="1200" dirty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예</a:t>
            </a:r>
            <a:r>
              <a:rPr lang="en-US" altLang="ko-KR" sz="1400" dirty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1400" dirty="0"/>
              <a:t>변수는 값을 기억하기 위한 기억공간의 이름으로서 한 순간에 하나의 값만을 기억</a:t>
            </a: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/>
              <a:t>처음 변수를 정의하면 기억공간에는 아무런 값도 기억하지 못하고 빈 공간으로 남게 됨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				a	    b	      result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		</a:t>
            </a:r>
          </a:p>
          <a:p>
            <a:pPr>
              <a:buNone/>
            </a:pPr>
            <a:r>
              <a:rPr lang="en-US" altLang="ko-KR" sz="1600" dirty="0"/>
              <a:t>					</a:t>
            </a:r>
          </a:p>
          <a:p>
            <a:pPr>
              <a:buNone/>
            </a:pPr>
            <a:r>
              <a:rPr lang="en-US" altLang="ko-KR" sz="1600" dirty="0"/>
              <a:t>					a	     b	       result</a:t>
            </a:r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4" name="육각형 3"/>
          <p:cNvSpPr/>
          <p:nvPr/>
        </p:nvSpPr>
        <p:spPr>
          <a:xfrm>
            <a:off x="1071538" y="3500438"/>
            <a:ext cx="1643074" cy="785818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a, b;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float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result;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14744" y="3786190"/>
            <a:ext cx="91440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0628" y="3786190"/>
            <a:ext cx="91440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86512" y="3786190"/>
            <a:ext cx="91440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5852" y="5143512"/>
            <a:ext cx="1357322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 = 5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 = 2</a:t>
            </a: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6182" y="5286388"/>
            <a:ext cx="91440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57950" y="5286388"/>
            <a:ext cx="91440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2066" y="5286388"/>
            <a:ext cx="914400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치환연산에서 수식의 계산</a:t>
            </a:r>
            <a:endParaRPr lang="en-US" altLang="ko-KR" sz="1600" dirty="0"/>
          </a:p>
          <a:p>
            <a:pPr lvl="1"/>
            <a:r>
              <a:rPr lang="ko-KR" altLang="en-US" sz="1400" dirty="0"/>
              <a:t>연산자의 우선순위와 결합법칙에 의해 계산</a:t>
            </a:r>
            <a:endParaRPr lang="en-US" altLang="ko-KR" sz="1400" dirty="0"/>
          </a:p>
          <a:p>
            <a:pPr lvl="1"/>
            <a:r>
              <a:rPr lang="ko-KR" altLang="en-US" sz="1400" dirty="0"/>
              <a:t>연산자 우선순위가 높은 연산자가 먼저 계산되고</a:t>
            </a:r>
            <a:r>
              <a:rPr lang="en-US" altLang="ko-KR" sz="1400" dirty="0"/>
              <a:t>, </a:t>
            </a:r>
          </a:p>
          <a:p>
            <a:pPr lvl="1"/>
            <a:r>
              <a:rPr lang="ko-KR" altLang="en-US" sz="1400" dirty="0"/>
              <a:t>동일한 순위의 연산자일 경우 연산자 결합 법칙에 의해서 계산됨</a:t>
            </a:r>
            <a:endParaRPr lang="en-US" altLang="ko-KR" sz="1200" dirty="0"/>
          </a:p>
          <a:p>
            <a:pPr lvl="1">
              <a:buNone/>
            </a:pPr>
            <a:endParaRPr lang="en-US" altLang="ko-KR" sz="1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1600" dirty="0"/>
              <a:t>일반적인 프로그래밍 언어에서 연산자의 우선순위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</a:t>
            </a:r>
            <a:r>
              <a:rPr lang="ko-KR" altLang="en-US" sz="1600" dirty="0"/>
              <a:t>산술 연산자</a:t>
            </a:r>
            <a:r>
              <a:rPr lang="en-US" altLang="ko-KR" sz="1600" dirty="0"/>
              <a:t>&gt;</a:t>
            </a:r>
          </a:p>
          <a:p>
            <a:pPr lvl="1"/>
            <a:r>
              <a:rPr lang="en-US" altLang="ko-KR" sz="1400" dirty="0"/>
              <a:t>1</a:t>
            </a:r>
            <a:r>
              <a:rPr lang="ko-KR" altLang="en-US" sz="1400" dirty="0"/>
              <a:t>순위 </a:t>
            </a:r>
            <a:r>
              <a:rPr lang="en-US" altLang="ko-KR" sz="1400" dirty="0"/>
              <a:t>: ( ) </a:t>
            </a:r>
            <a:r>
              <a:rPr lang="ko-KR" altLang="en-US" sz="1400" dirty="0"/>
              <a:t>연산</a:t>
            </a:r>
            <a:endParaRPr lang="en-US" altLang="ko-KR" sz="1400" dirty="0"/>
          </a:p>
          <a:p>
            <a:pPr lvl="1"/>
            <a:r>
              <a:rPr lang="en-US" altLang="ko-KR" sz="1400" dirty="0"/>
              <a:t>2</a:t>
            </a:r>
            <a:r>
              <a:rPr lang="ko-KR" altLang="en-US" sz="1400" dirty="0"/>
              <a:t>순위 </a:t>
            </a:r>
            <a:r>
              <a:rPr lang="en-US" altLang="ko-KR" sz="1400" dirty="0"/>
              <a:t>: </a:t>
            </a:r>
            <a:r>
              <a:rPr lang="ko-KR" altLang="en-US" sz="1400" dirty="0"/>
              <a:t>거듭제곱</a:t>
            </a:r>
          </a:p>
          <a:p>
            <a:pPr lvl="1"/>
            <a:r>
              <a:rPr lang="en-US" altLang="ko-KR" sz="1400" dirty="0"/>
              <a:t>3</a:t>
            </a:r>
            <a:r>
              <a:rPr lang="ko-KR" altLang="en-US" sz="1400" dirty="0"/>
              <a:t>순위 </a:t>
            </a:r>
            <a:r>
              <a:rPr lang="en-US" altLang="ko-KR" sz="1400" dirty="0"/>
              <a:t>: *(</a:t>
            </a:r>
            <a:r>
              <a:rPr lang="ko-KR" altLang="en-US" sz="1400" dirty="0"/>
              <a:t>곱하기</a:t>
            </a:r>
            <a:r>
              <a:rPr lang="en-US" altLang="ko-KR" sz="1400" dirty="0"/>
              <a:t>), /(</a:t>
            </a:r>
            <a:r>
              <a:rPr lang="ko-KR" altLang="en-US" sz="1400" dirty="0"/>
              <a:t>나누기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4</a:t>
            </a:r>
            <a:r>
              <a:rPr lang="ko-KR" altLang="en-US" sz="1400" dirty="0"/>
              <a:t>순위 </a:t>
            </a:r>
            <a:r>
              <a:rPr lang="en-US" altLang="ko-KR" sz="1400" dirty="0"/>
              <a:t>: +, -</a:t>
            </a:r>
          </a:p>
          <a:p>
            <a:pPr>
              <a:buNone/>
            </a:pPr>
            <a:endParaRPr lang="en-US" altLang="ko-KR" sz="1600" dirty="0"/>
          </a:p>
          <a:p>
            <a:r>
              <a:rPr lang="ko-KR" altLang="en-US" sz="1600" dirty="0"/>
              <a:t>연산자의 결합법칙</a:t>
            </a:r>
            <a:endParaRPr lang="en-US" altLang="ko-KR" sz="1600" dirty="0"/>
          </a:p>
          <a:p>
            <a:pPr lvl="1"/>
            <a:r>
              <a:rPr lang="ko-KR" altLang="en-US" sz="1400" dirty="0"/>
              <a:t>동일한 연산자가 연속적으로 나타났을 때</a:t>
            </a:r>
            <a:r>
              <a:rPr lang="en-US" altLang="ko-KR" sz="1400" dirty="0"/>
              <a:t>, </a:t>
            </a:r>
            <a:r>
              <a:rPr lang="ko-KR" altLang="en-US" sz="1400" dirty="0"/>
              <a:t>계산되는 순서</a:t>
            </a:r>
            <a:endParaRPr lang="en-US" altLang="ko-KR" sz="1400" dirty="0"/>
          </a:p>
          <a:p>
            <a:pPr lvl="1"/>
            <a:r>
              <a:rPr lang="ko-KR" altLang="en-US" sz="1400" dirty="0"/>
              <a:t>좌에서 우로 계산되는 경우와 우에서부터 좌로 계산되는 연산자가  존재</a:t>
            </a:r>
            <a:endParaRPr lang="en-US" altLang="ko-KR" sz="1400" dirty="0"/>
          </a:p>
          <a:p>
            <a:pPr lvl="1"/>
            <a:r>
              <a:rPr lang="ko-KR" altLang="en-US" sz="1400" dirty="0"/>
              <a:t>거듭제곱은 우에서 좌의 결합법칙을 취하며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연산자들은 좌에서 우로의 결합법칙을 갖는다</a:t>
            </a:r>
            <a:r>
              <a:rPr lang="en-US" altLang="ko-KR" sz="1400" dirty="0"/>
              <a:t>. </a:t>
            </a:r>
          </a:p>
          <a:p>
            <a:pPr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3.3 </a:t>
            </a:r>
            <a:r>
              <a:rPr lang="ko-KR" altLang="en-US" sz="2000" dirty="0" err="1"/>
              <a:t>입출력문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AutoNum type="arabicParenBoth"/>
            </a:pPr>
            <a:r>
              <a:rPr lang="ko-KR" altLang="en-US" sz="1600" dirty="0"/>
              <a:t>입력문</a:t>
            </a:r>
            <a:endParaRPr lang="en-US" altLang="ko-KR" sz="1600" dirty="0"/>
          </a:p>
          <a:p>
            <a:r>
              <a:rPr lang="ko-KR" altLang="en-US" sz="1600" dirty="0"/>
              <a:t>변수에 값을 기억시키기 위한 방법</a:t>
            </a:r>
            <a:endParaRPr lang="en-US" altLang="ko-KR" sz="1600" dirty="0"/>
          </a:p>
          <a:p>
            <a:r>
              <a:rPr lang="ko-KR" altLang="en-US" sz="1600" dirty="0"/>
              <a:t>입력문은 사용자가 직접 키보드를 이용해서 값을 입력시키거나 데이터 파일로부터 변수에 값을 기억시킬 때 사용</a:t>
            </a:r>
            <a:endParaRPr lang="en-US" altLang="ko-KR" sz="1600" dirty="0"/>
          </a:p>
          <a:p>
            <a:r>
              <a:rPr lang="ko-KR" altLang="en-US" sz="1600" dirty="0"/>
              <a:t>입력문은 프로그램이 실행될 때 값이 정해지게 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ko-KR" altLang="en-US" sz="1600" dirty="0"/>
              <a:t> </a:t>
            </a:r>
            <a:r>
              <a:rPr lang="en-US" altLang="ko-KR" sz="1600" dirty="0"/>
              <a:t>&lt;</a:t>
            </a:r>
            <a:r>
              <a:rPr lang="ko-KR" altLang="en-US" sz="1600" dirty="0"/>
              <a:t>입력문의 형식</a:t>
            </a:r>
            <a:r>
              <a:rPr lang="en-US" altLang="ko-KR" sz="1600" dirty="0"/>
              <a:t>&gt;</a:t>
            </a:r>
          </a:p>
          <a:p>
            <a:pPr>
              <a:buNone/>
            </a:pPr>
            <a:r>
              <a:rPr lang="en-US" altLang="ko-KR" sz="1600" dirty="0"/>
              <a:t>		 READ</a:t>
            </a:r>
            <a:r>
              <a:rPr lang="ko-KR" altLang="en-US" sz="1600" dirty="0"/>
              <a:t>명령  변수</a:t>
            </a:r>
            <a:r>
              <a:rPr lang="en-US" altLang="ko-KR" sz="1600" dirty="0"/>
              <a:t>[, </a:t>
            </a:r>
            <a:r>
              <a:rPr lang="ko-KR" altLang="en-US" sz="1600" dirty="0"/>
              <a:t>변수</a:t>
            </a:r>
            <a:r>
              <a:rPr lang="en-US" altLang="ko-KR" sz="1600" dirty="0"/>
              <a:t>, … ]</a:t>
            </a:r>
          </a:p>
          <a:p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ko-KR" altLang="en-US" sz="1600" dirty="0"/>
              <a:t>몇 개의 언어의 예</a:t>
            </a:r>
          </a:p>
          <a:p>
            <a:r>
              <a:rPr lang="en-US" sz="1600" dirty="0"/>
              <a:t>FORTRAN 	READ(5, 100, END = 999) A, B</a:t>
            </a:r>
          </a:p>
          <a:p>
            <a:r>
              <a:rPr lang="en-US" sz="1600" dirty="0"/>
              <a:t> COBOL	READ MY-REC AT END  GOTO END-RTN.</a:t>
            </a:r>
          </a:p>
          <a:p>
            <a:r>
              <a:rPr lang="en-US" sz="1600" dirty="0"/>
              <a:t> C		while (! </a:t>
            </a:r>
            <a:r>
              <a:rPr lang="en-US" sz="1600" dirty="0" err="1"/>
              <a:t>feof</a:t>
            </a:r>
            <a:r>
              <a:rPr lang="en-US" sz="1600" dirty="0"/>
              <a:t>(</a:t>
            </a:r>
            <a:r>
              <a:rPr lang="en-US" sz="1600" dirty="0" err="1"/>
              <a:t>rin</a:t>
            </a:r>
            <a:r>
              <a:rPr lang="en-US" sz="1600" dirty="0"/>
              <a:t>) ) {</a:t>
            </a:r>
            <a:r>
              <a:rPr lang="en-US" sz="1600" dirty="0" err="1"/>
              <a:t>fscanf</a:t>
            </a:r>
            <a:r>
              <a:rPr lang="en-US" sz="1600" dirty="0"/>
              <a:t>(</a:t>
            </a:r>
            <a:r>
              <a:rPr lang="en-US" sz="1600" dirty="0" err="1"/>
              <a:t>rin</a:t>
            </a:r>
            <a:r>
              <a:rPr lang="en-US" sz="1600" dirty="0"/>
              <a:t>, "%d %d", &amp;a, &amp;b); … }</a:t>
            </a:r>
          </a:p>
          <a:p>
            <a:endParaRPr lang="en-US" altLang="ko-KR" sz="1600" dirty="0"/>
          </a:p>
          <a:p>
            <a:pPr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600" dirty="0"/>
              <a:t>입력문의 예</a:t>
            </a:r>
            <a:endParaRPr lang="en-US" altLang="ko-KR" sz="1600" dirty="0"/>
          </a:p>
          <a:p>
            <a:pPr lvl="1"/>
            <a:r>
              <a:rPr lang="ko-KR" altLang="en-US" sz="1400" dirty="0"/>
              <a:t>다음과 같이 프로그램에서 입력문이 실행되면 </a:t>
            </a:r>
            <a:endParaRPr lang="en-US" altLang="ko-KR" sz="1400" dirty="0"/>
          </a:p>
          <a:p>
            <a:pPr lvl="1"/>
            <a:r>
              <a:rPr lang="ko-KR" altLang="en-US" sz="1400" dirty="0"/>
              <a:t>사용자가 키보드 등을 통해서 값을 입력하게 되고 </a:t>
            </a:r>
            <a:endParaRPr lang="en-US" altLang="ko-KR" sz="1400" dirty="0"/>
          </a:p>
          <a:p>
            <a:pPr lvl="1"/>
            <a:r>
              <a:rPr lang="ko-KR" altLang="en-US" sz="1400" dirty="0"/>
              <a:t>이 값이 해당되는 변수에 기억된다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 </a:t>
            </a:r>
            <a:r>
              <a:rPr lang="en-US" altLang="ko-KR" sz="1400" dirty="0"/>
              <a:t>2</a:t>
            </a:r>
            <a:r>
              <a:rPr lang="ko-KR" altLang="en-US" sz="1400" dirty="0"/>
              <a:t>와 </a:t>
            </a:r>
            <a:r>
              <a:rPr lang="en-US" altLang="ko-KR" sz="1400" dirty="0"/>
              <a:t>3</a:t>
            </a:r>
            <a:r>
              <a:rPr lang="ko-KR" altLang="en-US" sz="1400" dirty="0"/>
              <a:t>을 입력했다면 </a:t>
            </a:r>
            <a:r>
              <a:rPr lang="en-US" altLang="ko-KR" sz="1400" dirty="0"/>
              <a:t>2</a:t>
            </a:r>
            <a:r>
              <a:rPr lang="ko-KR" altLang="en-US" sz="1400" dirty="0"/>
              <a:t>는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en-US" altLang="ko-KR" sz="1400" dirty="0"/>
              <a:t>3</a:t>
            </a:r>
            <a:r>
              <a:rPr lang="ko-KR" altLang="en-US" sz="1400" dirty="0"/>
              <a:t>은 변수 </a:t>
            </a:r>
            <a:r>
              <a:rPr lang="en-US" altLang="ko-KR" sz="1400" dirty="0"/>
              <a:t>b</a:t>
            </a:r>
            <a:r>
              <a:rPr lang="ko-KR" altLang="en-US" sz="1400" dirty="0"/>
              <a:t>에 순서대로 기억된다</a:t>
            </a:r>
            <a:r>
              <a:rPr lang="en-US" altLang="ko-KR" sz="1400" dirty="0"/>
              <a:t>.</a:t>
            </a:r>
            <a:endParaRPr lang="en-US" altLang="ko-KR" sz="12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				a		b</a:t>
            </a:r>
          </a:p>
        </p:txBody>
      </p:sp>
      <p:sp>
        <p:nvSpPr>
          <p:cNvPr id="5" name="평행 사변형 4"/>
          <p:cNvSpPr/>
          <p:nvPr/>
        </p:nvSpPr>
        <p:spPr>
          <a:xfrm>
            <a:off x="785786" y="3143248"/>
            <a:ext cx="1785950" cy="64294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      a, 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72132" y="3286124"/>
            <a:ext cx="91440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7620" y="3286124"/>
            <a:ext cx="91440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/>
              <a:t>(2) </a:t>
            </a:r>
            <a:r>
              <a:rPr lang="ko-KR" altLang="en-US" sz="1600" dirty="0" err="1"/>
              <a:t>출력문</a:t>
            </a:r>
            <a:endParaRPr lang="en-US" altLang="ko-KR" sz="1600" dirty="0"/>
          </a:p>
          <a:p>
            <a:r>
              <a:rPr lang="ko-KR" altLang="en-US" sz="1600" dirty="0"/>
              <a:t>기억공간에 기억되어 있는 변수의 값을 출력하기 위한 명령</a:t>
            </a:r>
          </a:p>
          <a:p>
            <a:r>
              <a:rPr lang="ko-KR" altLang="en-US" sz="1600" dirty="0"/>
              <a:t>언어에 따라서 명령어의 형태와 출력되는 방식이 각기 다르므로 주의</a:t>
            </a:r>
          </a:p>
          <a:p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ko-KR" altLang="en-US" sz="1600" dirty="0"/>
              <a:t> </a:t>
            </a:r>
            <a:r>
              <a:rPr lang="en-US" altLang="ko-KR" sz="1600" dirty="0"/>
              <a:t>&lt;</a:t>
            </a:r>
            <a:r>
              <a:rPr lang="ko-KR" altLang="en-US" sz="1600" dirty="0"/>
              <a:t>출력문의 형식</a:t>
            </a:r>
            <a:r>
              <a:rPr lang="en-US" altLang="ko-KR" sz="1600" dirty="0"/>
              <a:t>&gt;</a:t>
            </a:r>
          </a:p>
          <a:p>
            <a:pPr>
              <a:buNone/>
            </a:pPr>
            <a:r>
              <a:rPr lang="en-US" altLang="ko-KR" sz="1600" dirty="0"/>
              <a:t>		</a:t>
            </a:r>
            <a:r>
              <a:rPr lang="ko-KR" altLang="en-US" sz="1600" dirty="0"/>
              <a:t> </a:t>
            </a:r>
            <a:r>
              <a:rPr lang="en-US" altLang="ko-KR" sz="1600" dirty="0"/>
              <a:t>WRITE</a:t>
            </a:r>
            <a:r>
              <a:rPr lang="ko-KR" altLang="en-US" sz="1600" dirty="0"/>
              <a:t>명령  변수</a:t>
            </a:r>
            <a:r>
              <a:rPr lang="en-US" altLang="ko-KR" sz="1600" dirty="0"/>
              <a:t>[, </a:t>
            </a:r>
            <a:r>
              <a:rPr lang="ko-KR" altLang="en-US" sz="1600" dirty="0"/>
              <a:t>변수</a:t>
            </a:r>
            <a:r>
              <a:rPr lang="en-US" altLang="ko-KR" sz="1600" dirty="0"/>
              <a:t>, … ]</a:t>
            </a:r>
          </a:p>
          <a:p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ko-KR" altLang="en-US" sz="1600" dirty="0"/>
              <a:t>몇 개의 언어의 예</a:t>
            </a:r>
          </a:p>
          <a:p>
            <a:r>
              <a:rPr lang="en-US" sz="1600" dirty="0"/>
              <a:t>FORTRAN 	 WRITE(6, 100) A, B</a:t>
            </a:r>
          </a:p>
          <a:p>
            <a:r>
              <a:rPr lang="en-US" sz="1600" dirty="0"/>
              <a:t> C		 </a:t>
            </a:r>
            <a:r>
              <a:rPr lang="en-US" sz="1600" dirty="0" err="1"/>
              <a:t>printf</a:t>
            </a:r>
            <a:r>
              <a:rPr lang="en-US" sz="1600" dirty="0"/>
              <a:t>("%d %d", a, b);</a:t>
            </a:r>
          </a:p>
          <a:p>
            <a:pPr>
              <a:buNone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ko-KR" altLang="en-US" sz="1600" dirty="0"/>
              <a:t>출력문의 예</a:t>
            </a:r>
            <a:endParaRPr lang="en-US" altLang="ko-KR" sz="1600" dirty="0"/>
          </a:p>
          <a:p>
            <a:pPr lvl="1"/>
            <a:r>
              <a:rPr lang="ko-KR" altLang="en-US" sz="1400" dirty="0"/>
              <a:t>기억공간에 변수의 값이 다음과 같을 때 </a:t>
            </a:r>
            <a:endParaRPr lang="en-US" altLang="ko-KR" sz="1400" dirty="0"/>
          </a:p>
          <a:p>
            <a:pPr lvl="1"/>
            <a:r>
              <a:rPr lang="ko-KR" altLang="en-US" sz="1400" dirty="0"/>
              <a:t>출력 명령을 만나면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기억되어 있던 </a:t>
            </a:r>
            <a:r>
              <a:rPr lang="en-US" altLang="ko-KR" sz="1400" dirty="0"/>
              <a:t>2</a:t>
            </a:r>
            <a:r>
              <a:rPr lang="ko-KR" altLang="en-US" sz="1400" dirty="0"/>
              <a:t>라는 값을 출력형식에 따라서 화면에 출력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				</a:t>
            </a:r>
          </a:p>
          <a:p>
            <a:pPr lvl="1">
              <a:buNone/>
            </a:pPr>
            <a:r>
              <a:rPr lang="en-US" altLang="ko-KR" sz="1400" dirty="0"/>
              <a:t>					      	a		b</a:t>
            </a:r>
          </a:p>
          <a:p>
            <a:pPr lvl="1">
              <a:buNone/>
            </a:pPr>
            <a:endParaRPr lang="ko-KR" altLang="en-US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4" name="평행 사변형 3"/>
          <p:cNvSpPr/>
          <p:nvPr/>
        </p:nvSpPr>
        <p:spPr>
          <a:xfrm>
            <a:off x="1071538" y="5429264"/>
            <a:ext cx="1785950" cy="64294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       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4876" y="5572140"/>
            <a:ext cx="91440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0826" y="5572140"/>
            <a:ext cx="91440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3-1]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가로가 </a:t>
            </a:r>
            <a:r>
              <a:rPr lang="en-US" altLang="ko-KR" sz="1600" dirty="0"/>
              <a:t>3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세로가 </a:t>
            </a:r>
            <a:r>
              <a:rPr lang="en-US" altLang="ko-KR" sz="1600" dirty="0"/>
              <a:t>5</a:t>
            </a:r>
            <a:r>
              <a:rPr lang="ko-KR" altLang="en-US" sz="1600" dirty="0"/>
              <a:t>인 사각형의 넓이를 출력하는 순서도를 작성하라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3-1]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가로가 </a:t>
            </a:r>
            <a:r>
              <a:rPr lang="en-US" altLang="ko-KR" sz="1600" dirty="0"/>
              <a:t>3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세로가 </a:t>
            </a:r>
            <a:r>
              <a:rPr lang="en-US" altLang="ko-KR" sz="1600" dirty="0"/>
              <a:t>5</a:t>
            </a:r>
            <a:r>
              <a:rPr lang="ko-KR" altLang="en-US" sz="1600" dirty="0"/>
              <a:t>인 사각형의 넓이를 출력하는 순서도를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357298"/>
            <a:ext cx="2500330" cy="52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021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230</Words>
  <Application>Microsoft Office PowerPoint</Application>
  <PresentationFormat>화면 슬라이드 쇼(4:3)</PresentationFormat>
  <Paragraphs>128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순차 논리</vt:lpstr>
      <vt:lpstr>3.1 변수와 상수</vt:lpstr>
      <vt:lpstr>3.2 치환문</vt:lpstr>
      <vt:lpstr>PowerPoint 프레젠테이션</vt:lpstr>
      <vt:lpstr>3.3 입출력문</vt:lpstr>
      <vt:lpstr>PowerPoint 프레젠테이션</vt:lpstr>
      <vt:lpstr>PowerPoint 프레젠테이션</vt:lpstr>
      <vt:lpstr>[예제 3-1]  가로가 3이고, 세로가 5인 사각형의 넓이를 출력하는 순서도를 작성하라.</vt:lpstr>
      <vt:lpstr>[예제 3-1]  가로가 3이고, 세로가 5인 사각형의 넓이를 출력하는 순서도를 작성하라.</vt:lpstr>
      <vt:lpstr>[예제 3-2]   사각형의 가로와 세로를 읽어서 사각형의 넓이 AREA를 출력하는 순서도를 작성하라.</vt:lpstr>
      <vt:lpstr>[예제 3-2]   사각형의 가로와 세로를 읽어서 사각형의 넓이 AREA를 출력하는 순서도를 작성하라.</vt:lpstr>
      <vt:lpstr>■ Test 3-3 ■ 원의 반지름을 읽어서 원의 넓이와 원의 둘레를 구해서 출력하는 순서도를 작성하라.</vt:lpstr>
      <vt:lpstr> [예제 3-4]   2개의 수를 읽어서 두 수의 합과 차를 출력하는 순서도를 작성하라.</vt:lpstr>
      <vt:lpstr> [예제 3-4]   2개의 수를 읽어서 두 수의 합과 차를 출력하는 순서도를 작성하라.</vt:lpstr>
      <vt:lpstr>[예제 3-5]  2개의 수 A, B를 읽어서 변수 A에 기억된 값을 1 증가시키고, 변수 B에 기억된 값은 1 감소시켜서 출력하는 순서도를 작성하라.</vt:lpstr>
      <vt:lpstr>[예제 3-5]  2개의 수 A, B를 읽어서 변수 A에 기억된 값을 1 증가시키고, 변수 B에 기억된 값은 1 감소시켜서 출력하는 순서도를 작성하라.</vt:lpstr>
      <vt:lpstr> ■ Test 3-6 ■  물품번호, 수량, 단가를 읽어서 물품번호와 금액을 출력하는 순서도를 작성하라.</vt:lpstr>
      <vt:lpstr>■ Test 3-7 ■  2개의 수 A, B를 읽어서 A의 값을 B에, B의 값을 A에 바꾸어 기억시키는 순서도를 작성하라.</vt:lpstr>
      <vt:lpstr>■ Test 3-8 ■   3개의 수 A, B, C를 읽어서 A의 값을 B에, B의 값을 C에, C의 값을 A에 저장하기 위한 순서도를 작성하라.</vt:lpstr>
    </vt:vector>
  </TitlesOfParts>
  <Company>컴퓨터정보과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개론</dc:title>
  <dc:creator>주형석</dc:creator>
  <cp:lastModifiedBy>송민헌</cp:lastModifiedBy>
  <cp:revision>91</cp:revision>
  <dcterms:created xsi:type="dcterms:W3CDTF">2009-07-30T03:34:45Z</dcterms:created>
  <dcterms:modified xsi:type="dcterms:W3CDTF">2017-08-17T23:18:24Z</dcterms:modified>
</cp:coreProperties>
</file>