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60" r:id="rId3"/>
    <p:sldId id="303" r:id="rId4"/>
    <p:sldId id="302" r:id="rId5"/>
    <p:sldId id="304" r:id="rId6"/>
    <p:sldId id="314" r:id="rId7"/>
    <p:sldId id="306" r:id="rId8"/>
    <p:sldId id="307" r:id="rId9"/>
    <p:sldId id="308" r:id="rId10"/>
    <p:sldId id="309" r:id="rId11"/>
    <p:sldId id="278" r:id="rId12"/>
    <p:sldId id="310" r:id="rId13"/>
    <p:sldId id="280" r:id="rId14"/>
    <p:sldId id="329" r:id="rId15"/>
    <p:sldId id="281" r:id="rId16"/>
    <p:sldId id="330" r:id="rId17"/>
    <p:sldId id="282" r:id="rId18"/>
    <p:sldId id="331" r:id="rId19"/>
    <p:sldId id="283" r:id="rId20"/>
    <p:sldId id="284" r:id="rId21"/>
    <p:sldId id="285" r:id="rId22"/>
    <p:sldId id="315" r:id="rId23"/>
    <p:sldId id="317" r:id="rId24"/>
    <p:sldId id="318" r:id="rId25"/>
    <p:sldId id="319" r:id="rId26"/>
    <p:sldId id="320" r:id="rId27"/>
    <p:sldId id="322" r:id="rId28"/>
    <p:sldId id="324" r:id="rId29"/>
    <p:sldId id="326" r:id="rId30"/>
    <p:sldId id="328" r:id="rId3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8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202ADC-DADF-4C12-B9F7-B9B86B3DE4C6}" type="datetimeFigureOut">
              <a:rPr lang="ko-KR" altLang="en-US" smtClean="0"/>
              <a:pPr/>
              <a:t>2017-08-18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C99FD9-A27B-4A30-A46C-88DE991DB6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286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B2C6-EEDE-4B6C-995E-FAA8C46724C7}" type="datetimeFigureOut">
              <a:rPr lang="ko-KR" altLang="en-US" smtClean="0"/>
              <a:pPr/>
              <a:t>2017-08-18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0196-F417-431F-9603-9344142294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B2C6-EEDE-4B6C-995E-FAA8C46724C7}" type="datetimeFigureOut">
              <a:rPr lang="ko-KR" altLang="en-US" smtClean="0"/>
              <a:pPr/>
              <a:t>2017-08-18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0196-F417-431F-9603-9344142294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B2C6-EEDE-4B6C-995E-FAA8C46724C7}" type="datetimeFigureOut">
              <a:rPr lang="ko-KR" altLang="en-US" smtClean="0"/>
              <a:pPr/>
              <a:t>2017-08-18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0196-F417-431F-9603-9344142294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B2C6-EEDE-4B6C-995E-FAA8C46724C7}" type="datetimeFigureOut">
              <a:rPr lang="ko-KR" altLang="en-US" smtClean="0"/>
              <a:pPr/>
              <a:t>2017-08-18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0196-F417-431F-9603-9344142294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B2C6-EEDE-4B6C-995E-FAA8C46724C7}" type="datetimeFigureOut">
              <a:rPr lang="ko-KR" altLang="en-US" smtClean="0"/>
              <a:pPr/>
              <a:t>2017-08-18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0196-F417-431F-9603-9344142294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B2C6-EEDE-4B6C-995E-FAA8C46724C7}" type="datetimeFigureOut">
              <a:rPr lang="ko-KR" altLang="en-US" smtClean="0"/>
              <a:pPr/>
              <a:t>2017-08-18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0196-F417-431F-9603-9344142294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B2C6-EEDE-4B6C-995E-FAA8C46724C7}" type="datetimeFigureOut">
              <a:rPr lang="ko-KR" altLang="en-US" smtClean="0"/>
              <a:pPr/>
              <a:t>2017-08-18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0196-F417-431F-9603-9344142294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B2C6-EEDE-4B6C-995E-FAA8C46724C7}" type="datetimeFigureOut">
              <a:rPr lang="ko-KR" altLang="en-US" smtClean="0"/>
              <a:pPr/>
              <a:t>2017-08-18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0196-F417-431F-9603-9344142294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B2C6-EEDE-4B6C-995E-FAA8C46724C7}" type="datetimeFigureOut">
              <a:rPr lang="ko-KR" altLang="en-US" smtClean="0"/>
              <a:pPr/>
              <a:t>2017-08-18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0196-F417-431F-9603-9344142294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B2C6-EEDE-4B6C-995E-FAA8C46724C7}" type="datetimeFigureOut">
              <a:rPr lang="ko-KR" altLang="en-US" smtClean="0"/>
              <a:pPr/>
              <a:t>2017-08-18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0196-F417-431F-9603-9344142294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B2C6-EEDE-4B6C-995E-FAA8C46724C7}" type="datetimeFigureOut">
              <a:rPr lang="ko-KR" altLang="en-US" smtClean="0"/>
              <a:pPr/>
              <a:t>2017-08-18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0196-F417-431F-9603-9344142294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2B2C6-EEDE-4B6C-995E-FAA8C46724C7}" type="datetimeFigureOut">
              <a:rPr lang="ko-KR" altLang="en-US" smtClean="0"/>
              <a:pPr/>
              <a:t>2017-08-18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90196-F417-431F-9603-9344142294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57365"/>
            <a:ext cx="7772400" cy="1214446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판단 논리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500438"/>
            <a:ext cx="6400800" cy="2138362"/>
          </a:xfrm>
        </p:spPr>
        <p:txBody>
          <a:bodyPr>
            <a:noAutofit/>
          </a:bodyPr>
          <a:lstStyle/>
          <a:p>
            <a:r>
              <a:rPr lang="en-US" altLang="ko-KR" sz="1600" dirty="0">
                <a:solidFill>
                  <a:schemeClr val="tx1"/>
                </a:solidFill>
              </a:rPr>
              <a:t>4.1 </a:t>
            </a:r>
            <a:r>
              <a:rPr lang="ko-KR" altLang="en-US" sz="1600" dirty="0">
                <a:solidFill>
                  <a:schemeClr val="tx1"/>
                </a:solidFill>
              </a:rPr>
              <a:t>판단의 기본개념</a:t>
            </a:r>
          </a:p>
          <a:p>
            <a:endParaRPr lang="ko-KR" altLang="en-US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4.2 </a:t>
            </a:r>
            <a:r>
              <a:rPr lang="ko-KR" altLang="en-US" sz="1600" dirty="0">
                <a:solidFill>
                  <a:schemeClr val="tx1"/>
                </a:solidFill>
              </a:rPr>
              <a:t>관계식과 논리식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500042"/>
            <a:ext cx="8591305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3143240" y="5429264"/>
            <a:ext cx="24256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[</a:t>
            </a:r>
            <a:r>
              <a:rPr lang="ko-KR" altLang="en-US" sz="1600" dirty="0"/>
              <a:t>그림 </a:t>
            </a:r>
            <a:r>
              <a:rPr lang="en-US" altLang="ko-KR" sz="1600" dirty="0"/>
              <a:t>4-4] OR </a:t>
            </a:r>
            <a:r>
              <a:rPr lang="ko-KR" altLang="en-US" sz="1600" dirty="0"/>
              <a:t>논리의 예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l"/>
            <a:r>
              <a:rPr lang="en-US" altLang="ko-KR" sz="1600" dirty="0"/>
              <a:t>[</a:t>
            </a:r>
            <a:r>
              <a:rPr lang="ko-KR" altLang="en-US" sz="1600" dirty="0"/>
              <a:t>예제 </a:t>
            </a:r>
            <a:r>
              <a:rPr lang="en-US" altLang="ko-KR" sz="1600" dirty="0"/>
              <a:t>4-1]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> 다음과 같은 판단 논리의 부분적인 순서도에 대한 가상코드를 작성하라</a:t>
            </a:r>
            <a:r>
              <a:rPr lang="en-US" altLang="ko-KR" sz="1600" dirty="0"/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357298"/>
            <a:ext cx="4354513" cy="419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5143504" y="1928802"/>
            <a:ext cx="321471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/>
              <a:t> 처리</a:t>
            </a:r>
            <a:r>
              <a:rPr lang="en-US" altLang="ko-KR" sz="1600" dirty="0"/>
              <a:t>1;</a:t>
            </a:r>
          </a:p>
          <a:p>
            <a:endParaRPr lang="en-US" altLang="ko-KR" sz="1600" dirty="0"/>
          </a:p>
          <a:p>
            <a:r>
              <a:rPr lang="en-US" altLang="ko-KR" sz="1600" dirty="0"/>
              <a:t> if (</a:t>
            </a:r>
            <a:r>
              <a:rPr lang="ko-KR" altLang="en-US" sz="1600" dirty="0"/>
              <a:t>판단</a:t>
            </a:r>
            <a:r>
              <a:rPr lang="en-US" altLang="ko-KR" sz="1600" dirty="0"/>
              <a:t>)  then  </a:t>
            </a:r>
            <a:r>
              <a:rPr lang="ko-KR" altLang="en-US" sz="1600" dirty="0"/>
              <a:t>처리</a:t>
            </a:r>
            <a:r>
              <a:rPr lang="en-US" altLang="ko-KR" sz="1600" dirty="0"/>
              <a:t>2;</a:t>
            </a:r>
          </a:p>
          <a:p>
            <a:endParaRPr lang="en-US" altLang="ko-KR" sz="1600" dirty="0"/>
          </a:p>
          <a:p>
            <a:r>
              <a:rPr lang="en-US" altLang="ko-KR" sz="1600" dirty="0"/>
              <a:t> 	else  </a:t>
            </a:r>
            <a:r>
              <a:rPr lang="ko-KR" altLang="en-US" sz="1600" dirty="0"/>
              <a:t>처리</a:t>
            </a:r>
            <a:r>
              <a:rPr lang="en-US" altLang="ko-KR" sz="1600" dirty="0"/>
              <a:t>3; </a:t>
            </a:r>
            <a:r>
              <a:rPr lang="ko-KR" altLang="en-US" sz="1600" dirty="0"/>
              <a:t>처리</a:t>
            </a:r>
            <a:r>
              <a:rPr lang="en-US" altLang="ko-KR" sz="1600" dirty="0"/>
              <a:t>4;</a:t>
            </a:r>
          </a:p>
          <a:p>
            <a:endParaRPr lang="en-US" altLang="ko-KR" sz="1600" dirty="0"/>
          </a:p>
          <a:p>
            <a:r>
              <a:rPr lang="en-US" altLang="ko-KR" sz="1600" dirty="0"/>
              <a:t> </a:t>
            </a:r>
            <a:r>
              <a:rPr lang="en-US" altLang="ko-KR" sz="1600" dirty="0" err="1"/>
              <a:t>endif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 </a:t>
            </a:r>
            <a:r>
              <a:rPr lang="ko-KR" altLang="en-US" sz="1600" dirty="0"/>
              <a:t>처리</a:t>
            </a:r>
            <a:r>
              <a:rPr lang="en-US" altLang="ko-KR" sz="1600" dirty="0"/>
              <a:t>5;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42910" y="5715016"/>
            <a:ext cx="76438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&lt;</a:t>
            </a:r>
            <a:r>
              <a:rPr lang="ko-KR" altLang="en-US" sz="1600" dirty="0"/>
              <a:t>주의</a:t>
            </a:r>
            <a:r>
              <a:rPr lang="en-US" altLang="ko-KR" sz="1600" dirty="0"/>
              <a:t>&gt;</a:t>
            </a:r>
          </a:p>
          <a:p>
            <a:r>
              <a:rPr lang="en-US" altLang="ko-KR" sz="1600" dirty="0"/>
              <a:t>  </a:t>
            </a:r>
            <a:r>
              <a:rPr lang="ko-KR" altLang="en-US" sz="1600" dirty="0"/>
              <a:t>판단논리에서 </a:t>
            </a:r>
            <a:r>
              <a:rPr lang="en-US" altLang="ko-KR" sz="1600" dirty="0"/>
              <a:t>if </a:t>
            </a:r>
            <a:r>
              <a:rPr lang="ko-KR" altLang="en-US" sz="1600" dirty="0"/>
              <a:t>문의 끝은 참과 거짓으로 분기된 경로가 한데 모아지는 곳이다</a:t>
            </a:r>
            <a:r>
              <a:rPr lang="en-US" altLang="ko-KR" sz="1600"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l"/>
            <a:r>
              <a:rPr lang="ko-KR" altLang="en-US" sz="1600" dirty="0"/>
              <a:t>■ </a:t>
            </a:r>
            <a:r>
              <a:rPr lang="en-US" altLang="ko-KR" sz="1600" dirty="0"/>
              <a:t>Test 4-2 ■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>  다음 판단논리의 부분 순서도에 대한 가상코드를 작성하라</a:t>
            </a:r>
            <a:r>
              <a:rPr lang="en-US" altLang="ko-KR" sz="1600" dirty="0"/>
              <a:t>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928670"/>
            <a:ext cx="5786478" cy="5806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algn="l"/>
            <a:r>
              <a:rPr lang="en-US" altLang="ko-KR" sz="1600" dirty="0"/>
              <a:t>[</a:t>
            </a:r>
            <a:r>
              <a:rPr lang="ko-KR" altLang="en-US" sz="1600" dirty="0"/>
              <a:t>예제 </a:t>
            </a:r>
            <a:r>
              <a:rPr lang="en-US" altLang="ko-KR" sz="1600" dirty="0"/>
              <a:t>4-3]</a:t>
            </a:r>
            <a:r>
              <a:rPr lang="ko-KR" altLang="en-US" sz="1600" dirty="0"/>
              <a:t> </a:t>
            </a:r>
            <a:br>
              <a:rPr lang="ko-KR" altLang="en-US" sz="1600" dirty="0"/>
            </a:br>
            <a:r>
              <a:rPr lang="ko-KR" altLang="en-US" sz="1600" dirty="0"/>
              <a:t>  </a:t>
            </a:r>
            <a:r>
              <a:rPr lang="en-US" altLang="ko-KR" sz="1600" dirty="0"/>
              <a:t>2</a:t>
            </a:r>
            <a:r>
              <a:rPr lang="ko-KR" altLang="en-US" sz="1600" dirty="0"/>
              <a:t>개의 수를 읽어서 두 수와 최대값을 출력하는 순서도를 작성하라</a:t>
            </a:r>
            <a:r>
              <a:rPr lang="en-US" altLang="ko-KR" sz="1600" dirty="0"/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algn="l"/>
            <a:r>
              <a:rPr lang="en-US" altLang="ko-KR" sz="1600" dirty="0"/>
              <a:t>[</a:t>
            </a:r>
            <a:r>
              <a:rPr lang="ko-KR" altLang="en-US" sz="1600" dirty="0"/>
              <a:t>예제 </a:t>
            </a:r>
            <a:r>
              <a:rPr lang="en-US" altLang="ko-KR" sz="1600" dirty="0"/>
              <a:t>4-3]</a:t>
            </a:r>
            <a:r>
              <a:rPr lang="ko-KR" altLang="en-US" sz="1600" dirty="0"/>
              <a:t> </a:t>
            </a:r>
            <a:br>
              <a:rPr lang="ko-KR" altLang="en-US" sz="1600" dirty="0"/>
            </a:br>
            <a:r>
              <a:rPr lang="ko-KR" altLang="en-US" sz="1600" dirty="0"/>
              <a:t>  </a:t>
            </a:r>
            <a:r>
              <a:rPr lang="en-US" altLang="ko-KR" sz="1600" dirty="0"/>
              <a:t>2</a:t>
            </a:r>
            <a:r>
              <a:rPr lang="ko-KR" altLang="en-US" sz="1600" dirty="0"/>
              <a:t>개의 수를 읽어서 두 수와 최대값을 출력하는 순서도를 작성하라</a:t>
            </a:r>
            <a:r>
              <a:rPr lang="en-US" altLang="ko-KR" sz="1600" dirty="0"/>
              <a:t>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59" y="1428735"/>
            <a:ext cx="3929091" cy="4992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42650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algn="l"/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/>
              <a:t>[</a:t>
            </a:r>
            <a:r>
              <a:rPr lang="ko-KR" altLang="en-US" sz="1600" dirty="0"/>
              <a:t>예제 </a:t>
            </a:r>
            <a:r>
              <a:rPr lang="en-US" altLang="ko-KR" sz="1600" dirty="0"/>
              <a:t>4-4]</a:t>
            </a:r>
            <a:r>
              <a:rPr lang="ko-KR" altLang="en-US" sz="1600" dirty="0"/>
              <a:t> </a:t>
            </a:r>
            <a:br>
              <a:rPr lang="ko-KR" altLang="en-US" sz="1600" dirty="0"/>
            </a:br>
            <a:r>
              <a:rPr lang="ko-KR" altLang="en-US" sz="1600" dirty="0"/>
              <a:t>  </a:t>
            </a:r>
            <a:r>
              <a:rPr lang="en-US" altLang="ko-KR" sz="1600" dirty="0"/>
              <a:t>3</a:t>
            </a:r>
            <a:r>
              <a:rPr lang="ko-KR" altLang="en-US" sz="1600" dirty="0"/>
              <a:t>개의 수를 읽고</a:t>
            </a:r>
            <a:r>
              <a:rPr lang="en-US" altLang="ko-KR" sz="1600" dirty="0"/>
              <a:t>, </a:t>
            </a:r>
            <a:r>
              <a:rPr lang="ko-KR" altLang="en-US" sz="1600" dirty="0"/>
              <a:t>그 중에서 최대값을 구해서 출력하는 순서도를 작성하라</a:t>
            </a:r>
            <a:r>
              <a:rPr lang="en-US" altLang="ko-KR" sz="1600" dirty="0"/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algn="l"/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/>
              <a:t>[</a:t>
            </a:r>
            <a:r>
              <a:rPr lang="ko-KR" altLang="en-US" sz="1600" dirty="0"/>
              <a:t>예제 </a:t>
            </a:r>
            <a:r>
              <a:rPr lang="en-US" altLang="ko-KR" sz="1600" dirty="0"/>
              <a:t>4-4]</a:t>
            </a:r>
            <a:r>
              <a:rPr lang="ko-KR" altLang="en-US" sz="1600" dirty="0"/>
              <a:t> </a:t>
            </a:r>
            <a:br>
              <a:rPr lang="ko-KR" altLang="en-US" sz="1600" dirty="0"/>
            </a:br>
            <a:r>
              <a:rPr lang="ko-KR" altLang="en-US" sz="1600" dirty="0"/>
              <a:t>  </a:t>
            </a:r>
            <a:r>
              <a:rPr lang="en-US" altLang="ko-KR" sz="1600" dirty="0"/>
              <a:t>3</a:t>
            </a:r>
            <a:r>
              <a:rPr lang="ko-KR" altLang="en-US" sz="1600" dirty="0"/>
              <a:t>개의 수를 읽고</a:t>
            </a:r>
            <a:r>
              <a:rPr lang="en-US" altLang="ko-KR" sz="1600" dirty="0"/>
              <a:t>, </a:t>
            </a:r>
            <a:r>
              <a:rPr lang="ko-KR" altLang="en-US" sz="1600" dirty="0"/>
              <a:t>그 중에서 최대값을 구해서 출력하는 순서도를 작성하라</a:t>
            </a:r>
            <a:r>
              <a:rPr lang="en-US" altLang="ko-KR" sz="1600" dirty="0"/>
              <a:t>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1071546"/>
            <a:ext cx="3643338" cy="5635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2066" y="1071547"/>
            <a:ext cx="3214710" cy="5786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44202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algn="l"/>
            <a:r>
              <a:rPr lang="en-US" altLang="ko-KR" sz="1600" dirty="0"/>
              <a:t>[</a:t>
            </a:r>
            <a:r>
              <a:rPr lang="ko-KR" altLang="en-US" sz="1600" dirty="0"/>
              <a:t>예제 </a:t>
            </a:r>
            <a:r>
              <a:rPr lang="en-US" altLang="ko-KR" sz="1600" dirty="0"/>
              <a:t>4-5]</a:t>
            </a:r>
            <a:r>
              <a:rPr lang="ko-KR" altLang="en-US" sz="1600" dirty="0"/>
              <a:t> </a:t>
            </a:r>
            <a:br>
              <a:rPr lang="ko-KR" altLang="en-US" sz="1600" dirty="0"/>
            </a:br>
            <a:r>
              <a:rPr lang="ko-KR" altLang="en-US" sz="1600" dirty="0"/>
              <a:t>  </a:t>
            </a:r>
            <a:r>
              <a:rPr lang="en-US" altLang="ko-KR" sz="1600" dirty="0"/>
              <a:t>2</a:t>
            </a:r>
            <a:r>
              <a:rPr lang="ko-KR" altLang="en-US" sz="1600" dirty="0"/>
              <a:t>개의 수를 읽어서 최대값과 최소값을 출력하는 순서도를 작성하라</a:t>
            </a:r>
            <a:r>
              <a:rPr lang="en-US" altLang="ko-KR" sz="1600" dirty="0"/>
              <a:t>. </a:t>
            </a:r>
            <a:r>
              <a:rPr lang="ko-KR" altLang="en-US" sz="1600" dirty="0"/>
              <a:t>단</a:t>
            </a:r>
            <a:r>
              <a:rPr lang="en-US" altLang="ko-KR" sz="1600" dirty="0"/>
              <a:t>, </a:t>
            </a:r>
            <a:r>
              <a:rPr lang="ko-KR" altLang="en-US" sz="1600" dirty="0"/>
              <a:t>같은 수는 존재하지 않는다고 가정한다</a:t>
            </a:r>
            <a:r>
              <a:rPr lang="en-US" altLang="ko-KR" sz="1600" dirty="0"/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algn="l"/>
            <a:r>
              <a:rPr lang="en-US" altLang="ko-KR" sz="1600" dirty="0"/>
              <a:t>[</a:t>
            </a:r>
            <a:r>
              <a:rPr lang="ko-KR" altLang="en-US" sz="1600" dirty="0"/>
              <a:t>예제 </a:t>
            </a:r>
            <a:r>
              <a:rPr lang="en-US" altLang="ko-KR" sz="1600" dirty="0"/>
              <a:t>4-5]</a:t>
            </a:r>
            <a:r>
              <a:rPr lang="ko-KR" altLang="en-US" sz="1600" dirty="0"/>
              <a:t> </a:t>
            </a:r>
            <a:br>
              <a:rPr lang="ko-KR" altLang="en-US" sz="1600" dirty="0"/>
            </a:br>
            <a:r>
              <a:rPr lang="ko-KR" altLang="en-US" sz="1600" dirty="0"/>
              <a:t>  </a:t>
            </a:r>
            <a:r>
              <a:rPr lang="en-US" altLang="ko-KR" sz="1600" dirty="0"/>
              <a:t>2</a:t>
            </a:r>
            <a:r>
              <a:rPr lang="ko-KR" altLang="en-US" sz="1600" dirty="0"/>
              <a:t>개의 수를 읽어서 최대값과 최소값을 출력하는 순서도를 작성하라</a:t>
            </a:r>
            <a:r>
              <a:rPr lang="en-US" altLang="ko-KR" sz="1600" dirty="0"/>
              <a:t>. </a:t>
            </a:r>
            <a:r>
              <a:rPr lang="ko-KR" altLang="en-US" sz="1600" dirty="0"/>
              <a:t>단</a:t>
            </a:r>
            <a:r>
              <a:rPr lang="en-US" altLang="ko-KR" sz="1600" dirty="0"/>
              <a:t>, </a:t>
            </a:r>
            <a:r>
              <a:rPr lang="ko-KR" altLang="en-US" sz="1600" dirty="0"/>
              <a:t>같은 수는 존재하지 않는다고 가정한다</a:t>
            </a:r>
            <a:r>
              <a:rPr lang="en-US" altLang="ko-KR" sz="1600" dirty="0"/>
              <a:t>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1285860"/>
            <a:ext cx="4143404" cy="5382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079210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  <a:noFill/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algn="l"/>
            <a:r>
              <a:rPr lang="en-US" altLang="ko-KR" sz="1600" dirty="0">
                <a:latin typeface="+mn-lt"/>
              </a:rPr>
              <a:t> </a:t>
            </a:r>
            <a:r>
              <a:rPr lang="ko-KR" altLang="en-US" sz="1600" dirty="0"/>
              <a:t>■ </a:t>
            </a:r>
            <a:r>
              <a:rPr lang="en-US" altLang="ko-KR" sz="1600" dirty="0"/>
              <a:t>Test 4-6 ■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>  두 수를 읽어서 큰 수에서 작은 수를 뺀 결과를 출력하는 순서도를 작성하라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4.1 </a:t>
            </a:r>
            <a:r>
              <a:rPr lang="ko-KR" altLang="en-US" sz="2000" dirty="0"/>
              <a:t>판단의 기본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5214974"/>
          </a:xfrm>
        </p:spPr>
        <p:txBody>
          <a:bodyPr>
            <a:noAutofit/>
          </a:bodyPr>
          <a:lstStyle/>
          <a:p>
            <a:pPr lvl="1">
              <a:buNone/>
            </a:pPr>
            <a:endParaRPr lang="en-US" altLang="ko-KR" sz="1200" dirty="0"/>
          </a:p>
          <a:p>
            <a:pPr lvl="1">
              <a:buNone/>
            </a:pPr>
            <a:endParaRPr lang="ko-KR" altLang="en-US" sz="12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000100" y="785793"/>
            <a:ext cx="7072362" cy="562954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2643174" y="6488668"/>
            <a:ext cx="34451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[</a:t>
            </a:r>
            <a:r>
              <a:rPr lang="ko-KR" altLang="en-US" sz="1600" dirty="0"/>
              <a:t>그림 </a:t>
            </a:r>
            <a:r>
              <a:rPr lang="en-US" altLang="ko-KR" sz="1600" dirty="0"/>
              <a:t>4-1] </a:t>
            </a:r>
            <a:r>
              <a:rPr lang="ko-KR" altLang="en-US" sz="1600" dirty="0"/>
              <a:t>일반적인 판단 논리의 예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algn="l"/>
            <a:r>
              <a:rPr lang="ko-KR" altLang="en-US" sz="1600" dirty="0"/>
              <a:t>■ </a:t>
            </a:r>
            <a:r>
              <a:rPr lang="en-US" altLang="ko-KR" sz="1600" dirty="0"/>
              <a:t>Test 4-7 ■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>  </a:t>
            </a:r>
            <a:r>
              <a:rPr lang="en-US" altLang="ko-KR" sz="1600" dirty="0"/>
              <a:t>4</a:t>
            </a:r>
            <a:r>
              <a:rPr lang="ko-KR" altLang="en-US" sz="1600" dirty="0"/>
              <a:t>개의 수를 읽어서 그 중에 최소값을 출력하는 순서도를 작성하라</a:t>
            </a:r>
            <a:r>
              <a:rPr lang="en-US" altLang="ko-KR" sz="1600" dirty="0"/>
              <a:t>.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00034" y="1357298"/>
            <a:ext cx="76438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&lt;</a:t>
            </a:r>
            <a:r>
              <a:rPr lang="ko-KR" altLang="en-US" sz="1600" dirty="0"/>
              <a:t>처리조건</a:t>
            </a:r>
            <a:r>
              <a:rPr lang="en-US" altLang="ko-KR" sz="1600" dirty="0"/>
              <a:t>&gt;</a:t>
            </a:r>
            <a:br>
              <a:rPr lang="en-US" altLang="ko-KR" sz="1600" dirty="0"/>
            </a:br>
            <a:r>
              <a:rPr lang="en-US" altLang="ko-KR" sz="1600" dirty="0"/>
              <a:t>  - </a:t>
            </a:r>
            <a:r>
              <a:rPr lang="ko-KR" altLang="en-US" sz="1600" dirty="0"/>
              <a:t>판단구조는 여러 가지 표현 방법이 가능하므로 순서도를 </a:t>
            </a:r>
            <a:r>
              <a:rPr lang="en-US" altLang="ko-KR" sz="1600" dirty="0"/>
              <a:t>3</a:t>
            </a:r>
            <a:r>
              <a:rPr lang="ko-KR" altLang="en-US" sz="1600" dirty="0"/>
              <a:t>가지로 나타내라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82660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algn="l"/>
            <a:r>
              <a:rPr lang="ko-KR" altLang="en-US" sz="1600" dirty="0"/>
              <a:t>■ </a:t>
            </a:r>
            <a:r>
              <a:rPr lang="en-US" altLang="ko-KR" sz="1600" dirty="0"/>
              <a:t>Test 4-8 ■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>  </a:t>
            </a:r>
            <a:r>
              <a:rPr lang="en-US" altLang="ko-KR" sz="1600" dirty="0"/>
              <a:t>3</a:t>
            </a:r>
            <a:r>
              <a:rPr lang="ko-KR" altLang="en-US" sz="1600" dirty="0"/>
              <a:t>개의 수를 읽어서 최대값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중간값</a:t>
            </a:r>
            <a:r>
              <a:rPr lang="en-US" altLang="ko-KR" sz="1600" dirty="0"/>
              <a:t>, </a:t>
            </a:r>
            <a:r>
              <a:rPr lang="ko-KR" altLang="en-US" sz="1600" dirty="0"/>
              <a:t>최소값을 출력하는 순서도를 작성하라</a:t>
            </a:r>
            <a:r>
              <a:rPr lang="en-US" altLang="ko-KR" sz="1600" dirty="0"/>
              <a:t>. </a:t>
            </a:r>
            <a:r>
              <a:rPr lang="ko-KR" altLang="en-US" sz="1600" dirty="0"/>
              <a:t>단</a:t>
            </a:r>
            <a:r>
              <a:rPr lang="en-US" altLang="ko-KR" sz="1600" dirty="0"/>
              <a:t>, </a:t>
            </a:r>
            <a:r>
              <a:rPr lang="ko-KR" altLang="en-US" sz="1600" dirty="0"/>
              <a:t>같은 수는 존재하지 않는다고 가정한다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3" name="직사각형 2"/>
          <p:cNvSpPr/>
          <p:nvPr/>
        </p:nvSpPr>
        <p:spPr>
          <a:xfrm>
            <a:off x="500034" y="1643050"/>
            <a:ext cx="80724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&lt; hint &gt;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>우선 </a:t>
            </a:r>
            <a:r>
              <a:rPr lang="en-US" altLang="ko-KR" sz="1600" dirty="0"/>
              <a:t>2</a:t>
            </a:r>
            <a:r>
              <a:rPr lang="ko-KR" altLang="en-US" sz="1600" dirty="0"/>
              <a:t>개의 수에서 최대값과 최소값을 구한 후</a:t>
            </a:r>
            <a:r>
              <a:rPr lang="en-US" altLang="ko-KR" sz="1600" dirty="0"/>
              <a:t>, </a:t>
            </a:r>
            <a:r>
              <a:rPr lang="ko-KR" altLang="en-US" sz="1600" dirty="0"/>
              <a:t>나머지 수와 최대값</a:t>
            </a:r>
            <a:r>
              <a:rPr lang="en-US" altLang="ko-KR" sz="1600" dirty="0"/>
              <a:t>, </a:t>
            </a:r>
            <a:r>
              <a:rPr lang="ko-KR" altLang="en-US" sz="1600" dirty="0"/>
              <a:t>최소값과의 크기대소를 비교하여 </a:t>
            </a:r>
            <a:r>
              <a:rPr lang="ko-KR" altLang="en-US" sz="1600" dirty="0" err="1"/>
              <a:t>중간값을</a:t>
            </a:r>
            <a:r>
              <a:rPr lang="ko-KR" altLang="en-US" sz="1600" dirty="0"/>
              <a:t> 결정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00174"/>
            <a:ext cx="8229600" cy="4500594"/>
          </a:xfrm>
        </p:spPr>
        <p:txBody>
          <a:bodyPr>
            <a:noAutofit/>
          </a:bodyPr>
          <a:lstStyle/>
          <a:p>
            <a:pPr algn="l"/>
            <a:r>
              <a:rPr lang="en-US" altLang="ko-KR" sz="1600" dirty="0"/>
              <a:t>&lt; </a:t>
            </a:r>
            <a:r>
              <a:rPr lang="ko-KR" altLang="en-US" sz="1600" dirty="0"/>
              <a:t>입력 형식 </a:t>
            </a:r>
            <a:r>
              <a:rPr lang="en-US" altLang="ko-KR" sz="1600" dirty="0"/>
              <a:t>&gt;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>  사용자 번호</a:t>
            </a:r>
            <a:r>
              <a:rPr lang="en-US" altLang="ko-KR" sz="1600" dirty="0"/>
              <a:t>, </a:t>
            </a:r>
            <a:r>
              <a:rPr lang="ko-KR" altLang="en-US" sz="1600" dirty="0"/>
              <a:t>등급</a:t>
            </a:r>
            <a:r>
              <a:rPr lang="en-US" altLang="ko-KR" sz="1600" dirty="0"/>
              <a:t>, </a:t>
            </a:r>
            <a:r>
              <a:rPr lang="ko-KR" altLang="en-US" sz="1600" dirty="0"/>
              <a:t>사용량</a:t>
            </a:r>
            <a:br>
              <a:rPr lang="ko-KR" altLang="en-US" sz="1600" dirty="0"/>
            </a:b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en-US" altLang="ko-KR" sz="1600" dirty="0"/>
              <a:t>&lt; </a:t>
            </a:r>
            <a:r>
              <a:rPr lang="ko-KR" altLang="en-US" sz="1600" dirty="0"/>
              <a:t>출력 형식 </a:t>
            </a:r>
            <a:r>
              <a:rPr lang="en-US" altLang="ko-KR" sz="1600" dirty="0"/>
              <a:t>&gt;</a:t>
            </a:r>
            <a:br>
              <a:rPr lang="en-US" altLang="ko-KR" sz="1600" dirty="0"/>
            </a:b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>   </a:t>
            </a:r>
            <a:br>
              <a:rPr lang="ko-KR" altLang="en-US" sz="1600" dirty="0"/>
            </a:b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en-US" altLang="ko-KR" sz="1600" dirty="0"/>
              <a:t>&lt; </a:t>
            </a:r>
            <a:r>
              <a:rPr lang="ko-KR" altLang="en-US" sz="1600" dirty="0"/>
              <a:t>처리 조건 </a:t>
            </a:r>
            <a:r>
              <a:rPr lang="en-US" altLang="ko-KR" sz="1600" dirty="0"/>
              <a:t>&gt;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>① 각 등급에 따른 등급별 단가는 다음과 같다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 1</a:t>
            </a:r>
            <a:r>
              <a:rPr lang="ko-KR" altLang="en-US" sz="1600" dirty="0"/>
              <a:t>등급 </a:t>
            </a:r>
            <a:r>
              <a:rPr lang="en-US" altLang="ko-KR" sz="1600" dirty="0"/>
              <a:t>- 500</a:t>
            </a:r>
            <a:r>
              <a:rPr lang="ko-KR" altLang="en-US" sz="1600" dirty="0"/>
              <a:t>원</a:t>
            </a:r>
            <a:r>
              <a:rPr lang="en-US" altLang="ko-KR" sz="1600" dirty="0"/>
              <a:t>, 2</a:t>
            </a:r>
            <a:r>
              <a:rPr lang="ko-KR" altLang="en-US" sz="1600" dirty="0"/>
              <a:t>등급 </a:t>
            </a:r>
            <a:r>
              <a:rPr lang="en-US" altLang="ko-KR" sz="1600" dirty="0"/>
              <a:t>- 400</a:t>
            </a:r>
            <a:r>
              <a:rPr lang="ko-KR" altLang="en-US" sz="1600" dirty="0"/>
              <a:t>원</a:t>
            </a:r>
            <a:r>
              <a:rPr lang="en-US" altLang="ko-KR" sz="1600" dirty="0"/>
              <a:t>, 3</a:t>
            </a:r>
            <a:r>
              <a:rPr lang="ko-KR" altLang="en-US" sz="1600" dirty="0"/>
              <a:t>등급 </a:t>
            </a:r>
            <a:r>
              <a:rPr lang="en-US" altLang="ko-KR" sz="1600" dirty="0"/>
              <a:t>- 300</a:t>
            </a:r>
            <a:r>
              <a:rPr lang="ko-KR" altLang="en-US" sz="1600" dirty="0"/>
              <a:t>원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>② </a:t>
            </a:r>
            <a:r>
              <a:rPr lang="ko-KR" altLang="en-US" sz="1600" dirty="0" err="1"/>
              <a:t>사용액</a:t>
            </a:r>
            <a:r>
              <a:rPr lang="ko-KR" altLang="en-US" sz="1600" dirty="0"/>
              <a:t> </a:t>
            </a:r>
            <a:r>
              <a:rPr lang="en-US" altLang="ko-KR" sz="1600" dirty="0"/>
              <a:t>= </a:t>
            </a:r>
            <a:r>
              <a:rPr lang="ko-KR" altLang="en-US" sz="1600" dirty="0"/>
              <a:t>등급별 단가 * 사용량</a:t>
            </a:r>
            <a:br>
              <a:rPr lang="ko-KR" altLang="en-US" sz="1600" dirty="0"/>
            </a:br>
            <a:r>
              <a:rPr lang="ko-KR" altLang="en-US" sz="1600" dirty="0"/>
              <a:t/>
            </a:r>
            <a:br>
              <a:rPr lang="ko-KR" altLang="en-US" sz="1600" dirty="0"/>
            </a:br>
            <a:endParaRPr lang="ko-KR" alt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2928934"/>
            <a:ext cx="3500462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714348" y="3000372"/>
            <a:ext cx="3071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사용자 번호      등급       </a:t>
            </a:r>
            <a:r>
              <a:rPr lang="ko-KR" altLang="en-US" sz="1400" dirty="0" err="1"/>
              <a:t>사용액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500034" y="357167"/>
            <a:ext cx="8143932" cy="83099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[</a:t>
            </a:r>
            <a:r>
              <a:rPr lang="ko-KR" altLang="en-US" sz="1600" dirty="0"/>
              <a:t>예제 </a:t>
            </a:r>
            <a:r>
              <a:rPr lang="en-US" altLang="ko-KR" sz="1600" dirty="0"/>
              <a:t>4-9]</a:t>
            </a:r>
            <a:r>
              <a:rPr lang="ko-KR" altLang="en-US" sz="1600" dirty="0"/>
              <a:t> </a:t>
            </a:r>
            <a:br>
              <a:rPr lang="ko-KR" altLang="en-US" sz="1600" dirty="0"/>
            </a:br>
            <a:r>
              <a:rPr lang="ko-KR" altLang="en-US" sz="1600" dirty="0"/>
              <a:t>  사용자의 등급과 사용량으로부터 다음과 같은 조건을 만족하는 순서도를 작성하라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endParaRPr lang="ko-KR" altLang="en-US" sz="16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72198" y="1928802"/>
            <a:ext cx="2428892" cy="4929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직사각형 7"/>
          <p:cNvSpPr/>
          <p:nvPr/>
        </p:nvSpPr>
        <p:spPr>
          <a:xfrm>
            <a:off x="6286512" y="1428736"/>
            <a:ext cx="17764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&lt;</a:t>
            </a:r>
            <a:r>
              <a:rPr lang="ko-KR" altLang="en-US" sz="1600" dirty="0"/>
              <a:t>개략적 순서도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0"/>
            <a:ext cx="3369360" cy="592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00562" y="-1"/>
            <a:ext cx="4643438" cy="6632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1714488"/>
            <a:ext cx="8229600" cy="3357586"/>
          </a:xfrm>
        </p:spPr>
        <p:txBody>
          <a:bodyPr>
            <a:noAutofit/>
          </a:bodyPr>
          <a:lstStyle/>
          <a:p>
            <a:pPr algn="l"/>
            <a:r>
              <a:rPr lang="en-US" altLang="ko-KR" sz="1600" dirty="0"/>
              <a:t>&lt; </a:t>
            </a:r>
            <a:r>
              <a:rPr lang="ko-KR" altLang="en-US" sz="1600" dirty="0"/>
              <a:t>입력 형식 </a:t>
            </a:r>
            <a:r>
              <a:rPr lang="en-US" altLang="ko-KR" sz="1600" dirty="0"/>
              <a:t>&gt;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>  사원번호</a:t>
            </a:r>
            <a:r>
              <a:rPr lang="en-US" altLang="ko-KR" sz="1600" dirty="0"/>
              <a:t>, </a:t>
            </a:r>
            <a:r>
              <a:rPr lang="ko-KR" altLang="en-US" sz="1600" dirty="0"/>
              <a:t>근무시간</a:t>
            </a:r>
            <a:r>
              <a:rPr lang="en-US" altLang="ko-KR" sz="1600" dirty="0"/>
              <a:t>, </a:t>
            </a:r>
            <a:r>
              <a:rPr lang="ko-KR" altLang="en-US" sz="1600" dirty="0"/>
              <a:t>시간당금액</a:t>
            </a:r>
            <a:br>
              <a:rPr lang="ko-KR" altLang="en-US" sz="1600" dirty="0"/>
            </a:b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en-US" altLang="ko-KR" sz="1600" dirty="0"/>
              <a:t>&lt; </a:t>
            </a:r>
            <a:r>
              <a:rPr lang="ko-KR" altLang="en-US" sz="1600" dirty="0"/>
              <a:t>출력 형식 </a:t>
            </a:r>
            <a:r>
              <a:rPr lang="en-US" altLang="ko-KR" sz="1600" dirty="0"/>
              <a:t>&gt;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en-US" altLang="ko-KR" sz="1600" dirty="0"/>
              <a:t>&lt; </a:t>
            </a:r>
            <a:r>
              <a:rPr lang="ko-KR" altLang="en-US" sz="1600" dirty="0"/>
              <a:t>처리 조건 </a:t>
            </a:r>
            <a:r>
              <a:rPr lang="en-US" altLang="ko-KR" sz="1600" dirty="0"/>
              <a:t>&gt;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>① 근무시간이 </a:t>
            </a:r>
            <a:r>
              <a:rPr lang="en-US" altLang="ko-KR" sz="1600" dirty="0"/>
              <a:t>40</a:t>
            </a:r>
            <a:r>
              <a:rPr lang="ko-KR" altLang="en-US" sz="1600" dirty="0"/>
              <a:t>시간을 넘을 경우</a:t>
            </a:r>
            <a:r>
              <a:rPr lang="en-US" altLang="ko-KR" sz="1600" dirty="0"/>
              <a:t>, </a:t>
            </a:r>
            <a:br>
              <a:rPr lang="en-US" altLang="ko-KR" sz="1600" dirty="0"/>
            </a:br>
            <a:r>
              <a:rPr lang="ko-KR" altLang="en-US" sz="1600" dirty="0"/>
              <a:t>초과시간</a:t>
            </a:r>
            <a:r>
              <a:rPr lang="en-US" altLang="ko-KR" sz="1600" dirty="0"/>
              <a:t>(</a:t>
            </a:r>
            <a:r>
              <a:rPr lang="ko-KR" altLang="en-US" sz="1600" dirty="0"/>
              <a:t>근무시간</a:t>
            </a:r>
            <a:r>
              <a:rPr lang="en-US" altLang="ko-KR" sz="1600" dirty="0"/>
              <a:t>-40)</a:t>
            </a:r>
            <a:r>
              <a:rPr lang="ko-KR" altLang="en-US" sz="1600" dirty="0"/>
              <a:t>에 대해서는 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ko-KR" altLang="en-US" sz="1600" dirty="0"/>
              <a:t>시간당 금액의 </a:t>
            </a:r>
            <a:r>
              <a:rPr lang="en-US" altLang="ko-KR" sz="1600" dirty="0"/>
              <a:t>50%</a:t>
            </a:r>
            <a:r>
              <a:rPr lang="ko-KR" altLang="en-US" sz="1600" dirty="0"/>
              <a:t>를 더 지급한다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endParaRPr lang="en-US" altLang="ko-KR" sz="1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3000372"/>
            <a:ext cx="3071834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71472" y="3071810"/>
            <a:ext cx="2928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사용자 번호         </a:t>
            </a:r>
            <a:r>
              <a:rPr lang="ko-KR" altLang="en-US" sz="1600" dirty="0" err="1"/>
              <a:t>총급여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428596" y="428605"/>
            <a:ext cx="8143932" cy="83099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[</a:t>
            </a:r>
            <a:r>
              <a:rPr lang="ko-KR" altLang="en-US" sz="1600" dirty="0"/>
              <a:t>예제 </a:t>
            </a:r>
            <a:r>
              <a:rPr lang="en-US" altLang="ko-KR" sz="1600" dirty="0"/>
              <a:t>4-10]</a:t>
            </a:r>
            <a:r>
              <a:rPr lang="ko-KR" altLang="en-US" sz="1600" dirty="0"/>
              <a:t> </a:t>
            </a:r>
            <a:br>
              <a:rPr lang="ko-KR" altLang="en-US" sz="1600" dirty="0"/>
            </a:br>
            <a:r>
              <a:rPr lang="ko-KR" altLang="en-US" sz="1600" dirty="0"/>
              <a:t>  다음의 자료를 읽어서 주당 급여를 계산하는 순서도를 작성하라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29322" y="2000240"/>
            <a:ext cx="2214578" cy="485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직사각형 7"/>
          <p:cNvSpPr/>
          <p:nvPr/>
        </p:nvSpPr>
        <p:spPr>
          <a:xfrm>
            <a:off x="6143636" y="1500174"/>
            <a:ext cx="17764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&lt;</a:t>
            </a:r>
            <a:r>
              <a:rPr lang="ko-KR" altLang="en-US" sz="1600" dirty="0"/>
              <a:t>개략적 순서도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32" y="-1"/>
            <a:ext cx="4643470" cy="6863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2928934"/>
            <a:ext cx="3429024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071546"/>
            <a:ext cx="8229600" cy="5072098"/>
          </a:xfrm>
        </p:spPr>
        <p:txBody>
          <a:bodyPr>
            <a:noAutofit/>
          </a:bodyPr>
          <a:lstStyle/>
          <a:p>
            <a:pPr algn="l"/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&lt; </a:t>
            </a:r>
            <a:r>
              <a:rPr lang="ko-KR" altLang="en-US" sz="1600" dirty="0"/>
              <a:t>입력 형식 </a:t>
            </a:r>
            <a:r>
              <a:rPr lang="en-US" altLang="ko-KR" sz="1600" dirty="0"/>
              <a:t>&gt;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>  사용자 번호</a:t>
            </a:r>
            <a:r>
              <a:rPr lang="en-US" altLang="ko-KR" sz="1600" dirty="0"/>
              <a:t>, </a:t>
            </a:r>
            <a:r>
              <a:rPr lang="ko-KR" altLang="en-US" sz="1600" dirty="0"/>
              <a:t>등급</a:t>
            </a:r>
            <a:r>
              <a:rPr lang="en-US" altLang="ko-KR" sz="1600" dirty="0"/>
              <a:t>, </a:t>
            </a:r>
            <a:r>
              <a:rPr lang="ko-KR" altLang="en-US" sz="1600" dirty="0"/>
              <a:t>사용량</a:t>
            </a:r>
            <a:br>
              <a:rPr lang="ko-KR" altLang="en-US" sz="1600" dirty="0"/>
            </a:b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en-US" altLang="ko-KR" sz="1600" dirty="0"/>
              <a:t>&lt; </a:t>
            </a:r>
            <a:r>
              <a:rPr lang="ko-KR" altLang="en-US" sz="1600" dirty="0"/>
              <a:t>출력 형식 </a:t>
            </a:r>
            <a:r>
              <a:rPr lang="en-US" altLang="ko-KR" sz="1600" dirty="0"/>
              <a:t>&gt;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>  </a:t>
            </a:r>
            <a:br>
              <a:rPr lang="ko-KR" altLang="en-US" sz="1600" dirty="0"/>
            </a:b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en-US" altLang="ko-KR" sz="1600" dirty="0"/>
              <a:t>&lt; </a:t>
            </a:r>
            <a:r>
              <a:rPr lang="ko-KR" altLang="en-US" sz="1600" dirty="0"/>
              <a:t>처리 조건 </a:t>
            </a:r>
            <a:r>
              <a:rPr lang="en-US" altLang="ko-KR" sz="1600" dirty="0"/>
              <a:t>&gt;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>① 사용자의 등급에 따른 등급별 단가는 다음과 같다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 	1</a:t>
            </a:r>
            <a:r>
              <a:rPr lang="ko-KR" altLang="en-US" sz="1600" dirty="0"/>
              <a:t>등급 </a:t>
            </a:r>
            <a:r>
              <a:rPr lang="en-US" altLang="ko-KR" sz="1600" dirty="0"/>
              <a:t>- 450</a:t>
            </a:r>
            <a:r>
              <a:rPr lang="ko-KR" altLang="en-US" sz="1600" dirty="0"/>
              <a:t>원</a:t>
            </a:r>
            <a:r>
              <a:rPr lang="en-US" altLang="ko-KR" sz="1600" dirty="0"/>
              <a:t>,   2</a:t>
            </a:r>
            <a:r>
              <a:rPr lang="ko-KR" altLang="en-US" sz="1600" dirty="0"/>
              <a:t>등급 </a:t>
            </a:r>
            <a:r>
              <a:rPr lang="en-US" altLang="ko-KR" sz="1600" dirty="0"/>
              <a:t>- 300</a:t>
            </a:r>
            <a:r>
              <a:rPr lang="ko-KR" altLang="en-US" sz="1600" dirty="0"/>
              <a:t>원</a:t>
            </a:r>
            <a:r>
              <a:rPr lang="en-US" altLang="ko-KR" sz="1600" dirty="0"/>
              <a:t>, 3</a:t>
            </a:r>
            <a:r>
              <a:rPr lang="ko-KR" altLang="en-US" sz="1600" dirty="0"/>
              <a:t>등급 </a:t>
            </a:r>
            <a:r>
              <a:rPr lang="en-US" altLang="ko-KR" sz="1600" dirty="0"/>
              <a:t>- 200</a:t>
            </a:r>
            <a:r>
              <a:rPr lang="ko-KR" altLang="en-US" sz="1600" dirty="0"/>
              <a:t>원</a:t>
            </a:r>
            <a:br>
              <a:rPr lang="ko-KR" altLang="en-US" sz="1600" dirty="0"/>
            </a:br>
            <a:r>
              <a:rPr lang="ko-KR" altLang="en-US" sz="1600" dirty="0"/>
              <a:t>② </a:t>
            </a:r>
            <a:r>
              <a:rPr lang="ko-KR" altLang="en-US" sz="1600" dirty="0" err="1"/>
              <a:t>사용액</a:t>
            </a:r>
            <a:r>
              <a:rPr lang="ko-KR" altLang="en-US" sz="1600" dirty="0"/>
              <a:t> </a:t>
            </a:r>
            <a:r>
              <a:rPr lang="en-US" altLang="ko-KR" sz="1600" dirty="0"/>
              <a:t>= </a:t>
            </a:r>
            <a:r>
              <a:rPr lang="ko-KR" altLang="en-US" sz="1600" dirty="0"/>
              <a:t>사용량 * 등급별 단가</a:t>
            </a:r>
            <a:br>
              <a:rPr lang="ko-KR" altLang="en-US" sz="1600" dirty="0"/>
            </a:br>
            <a:r>
              <a:rPr lang="ko-KR" altLang="en-US" sz="1600" dirty="0"/>
              <a:t>③ 세금은 </a:t>
            </a:r>
            <a:r>
              <a:rPr lang="ko-KR" altLang="en-US" sz="1600" dirty="0" err="1"/>
              <a:t>사용액의</a:t>
            </a:r>
            <a:r>
              <a:rPr lang="ko-KR" altLang="en-US" sz="1600" dirty="0"/>
              <a:t> </a:t>
            </a:r>
            <a:r>
              <a:rPr lang="en-US" altLang="ko-KR" sz="1600" dirty="0"/>
              <a:t>10%</a:t>
            </a:r>
            <a:r>
              <a:rPr lang="ko-KR" altLang="en-US" sz="1600" dirty="0"/>
              <a:t>를 적용한다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④ </a:t>
            </a:r>
            <a:r>
              <a:rPr lang="ko-KR" altLang="en-US" sz="1600" dirty="0"/>
              <a:t>총사용액 </a:t>
            </a:r>
            <a:r>
              <a:rPr lang="en-US" altLang="ko-KR" sz="1600" dirty="0"/>
              <a:t>= </a:t>
            </a:r>
            <a:r>
              <a:rPr lang="ko-KR" altLang="en-US" sz="1600" dirty="0" err="1"/>
              <a:t>사용액</a:t>
            </a:r>
            <a:r>
              <a:rPr lang="ko-KR" altLang="en-US" sz="1600" dirty="0"/>
              <a:t> </a:t>
            </a:r>
            <a:r>
              <a:rPr lang="en-US" altLang="ko-KR" sz="1600" dirty="0"/>
              <a:t>+ </a:t>
            </a:r>
            <a:r>
              <a:rPr lang="ko-KR" altLang="en-US" sz="1600" dirty="0"/>
              <a:t>세금 </a:t>
            </a:r>
            <a:br>
              <a:rPr lang="ko-KR" altLang="en-US" sz="1600" dirty="0"/>
            </a:br>
            <a:r>
              <a:rPr lang="ko-KR" altLang="en-US" sz="1600" dirty="0"/>
              <a:t/>
            </a:r>
            <a:br>
              <a:rPr lang="ko-KR" altLang="en-US" sz="1600" dirty="0"/>
            </a:br>
            <a:endParaRPr lang="ko-KR" alt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571472" y="3000372"/>
            <a:ext cx="3542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 </a:t>
            </a:r>
            <a:r>
              <a:rPr lang="ko-KR" altLang="en-US" sz="1600" dirty="0"/>
              <a:t>사용자번호   세금      총사용액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28596" y="357167"/>
            <a:ext cx="8143932" cy="107721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/>
              <a:t>■ </a:t>
            </a:r>
            <a:r>
              <a:rPr lang="en-US" altLang="ko-KR" sz="1600" dirty="0"/>
              <a:t>Test 4-11 ■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>  사용자의 사용량에 따른 총사용액을 구하고자 한다</a:t>
            </a:r>
            <a:r>
              <a:rPr lang="en-US" altLang="ko-KR" sz="1600" dirty="0"/>
              <a:t>. </a:t>
            </a:r>
            <a:r>
              <a:rPr lang="ko-KR" altLang="en-US" sz="1600" dirty="0"/>
              <a:t>다음과 같은 처리조건을 만족하는 순서도를 작성하라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endParaRPr lang="ko-KR" altLang="en-US" sz="16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2928934"/>
            <a:ext cx="3429024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357298"/>
            <a:ext cx="7829576" cy="4143404"/>
          </a:xfrm>
        </p:spPr>
        <p:txBody>
          <a:bodyPr>
            <a:noAutofit/>
          </a:bodyPr>
          <a:lstStyle/>
          <a:p>
            <a:pPr algn="l"/>
            <a:r>
              <a:rPr lang="en-US" altLang="ko-KR" sz="1600" dirty="0"/>
              <a:t>&lt; </a:t>
            </a:r>
            <a:r>
              <a:rPr lang="ko-KR" altLang="en-US" sz="1600" dirty="0"/>
              <a:t>입력 형식 </a:t>
            </a:r>
            <a:r>
              <a:rPr lang="en-US" altLang="ko-KR" sz="1600" dirty="0"/>
              <a:t>&gt;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>  학번</a:t>
            </a:r>
            <a:r>
              <a:rPr lang="en-US" altLang="ko-KR" sz="1600" dirty="0"/>
              <a:t>, </a:t>
            </a:r>
            <a:r>
              <a:rPr lang="ko-KR" altLang="en-US" sz="1600" dirty="0"/>
              <a:t>중간</a:t>
            </a:r>
            <a:r>
              <a:rPr lang="en-US" altLang="ko-KR" sz="1600" dirty="0"/>
              <a:t>, </a:t>
            </a:r>
            <a:r>
              <a:rPr lang="ko-KR" altLang="en-US" sz="1600" dirty="0"/>
              <a:t>기말</a:t>
            </a:r>
            <a:br>
              <a:rPr lang="ko-KR" altLang="en-US" sz="1600" dirty="0"/>
            </a:b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en-US" altLang="ko-KR" sz="1600" dirty="0"/>
              <a:t>&lt; </a:t>
            </a:r>
            <a:r>
              <a:rPr lang="ko-KR" altLang="en-US" sz="1600" dirty="0"/>
              <a:t>출력 형식 </a:t>
            </a:r>
            <a:r>
              <a:rPr lang="en-US" altLang="ko-KR" sz="1600" dirty="0"/>
              <a:t>&gt;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>      </a:t>
            </a:r>
            <a:br>
              <a:rPr lang="ko-KR" altLang="en-US" sz="1600" dirty="0"/>
            </a:b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en-US" altLang="ko-KR" sz="1600" dirty="0"/>
              <a:t>&lt; </a:t>
            </a:r>
            <a:r>
              <a:rPr lang="ko-KR" altLang="en-US" sz="1600" dirty="0"/>
              <a:t>처리 조건 </a:t>
            </a:r>
            <a:r>
              <a:rPr lang="en-US" altLang="ko-KR" sz="1600" dirty="0"/>
              <a:t>&gt;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>① 학점 판정 기준은 다음과 같다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 	80</a:t>
            </a:r>
            <a:r>
              <a:rPr lang="ko-KR" altLang="en-US" sz="1600" dirty="0"/>
              <a:t>점 이상 “</a:t>
            </a:r>
            <a:r>
              <a:rPr lang="en-US" altLang="ko-KR" sz="1600" dirty="0"/>
              <a:t>A"</a:t>
            </a:r>
            <a:br>
              <a:rPr lang="en-US" altLang="ko-KR" sz="1600" dirty="0"/>
            </a:br>
            <a:r>
              <a:rPr lang="en-US" altLang="ko-KR" sz="1600" dirty="0"/>
              <a:t> 	90</a:t>
            </a:r>
            <a:r>
              <a:rPr lang="ko-KR" altLang="en-US" sz="1600" dirty="0"/>
              <a:t>점 미만부터 </a:t>
            </a:r>
            <a:r>
              <a:rPr lang="en-US" altLang="ko-KR" sz="1600" dirty="0"/>
              <a:t>60</a:t>
            </a:r>
            <a:r>
              <a:rPr lang="ko-KR" altLang="en-US" sz="1600" dirty="0"/>
              <a:t>점 이상까지 “</a:t>
            </a:r>
            <a:r>
              <a:rPr lang="en-US" altLang="ko-KR" sz="1600" dirty="0"/>
              <a:t>B"</a:t>
            </a:r>
            <a:br>
              <a:rPr lang="en-US" altLang="ko-KR" sz="1600" dirty="0"/>
            </a:br>
            <a:r>
              <a:rPr lang="en-US" altLang="ko-KR" sz="1600" dirty="0"/>
              <a:t> 	</a:t>
            </a:r>
            <a:r>
              <a:rPr lang="ko-KR" altLang="en-US" sz="1600" dirty="0"/>
              <a:t>나머지 “</a:t>
            </a:r>
            <a:r>
              <a:rPr lang="en-US" altLang="ko-KR" sz="1600" dirty="0"/>
              <a:t>F"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472" y="3000372"/>
            <a:ext cx="3542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 </a:t>
            </a:r>
            <a:r>
              <a:rPr lang="ko-KR" altLang="en-US" sz="1600" dirty="0"/>
              <a:t> 학번        평균        학점 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28596" y="428604"/>
            <a:ext cx="7858180" cy="83099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[</a:t>
            </a:r>
            <a:r>
              <a:rPr lang="ko-KR" altLang="en-US" sz="1600" dirty="0"/>
              <a:t>예제 </a:t>
            </a:r>
            <a:r>
              <a:rPr lang="en-US" altLang="ko-KR" sz="1600" dirty="0"/>
              <a:t>4-12]</a:t>
            </a:r>
            <a:r>
              <a:rPr lang="ko-KR" altLang="en-US" sz="1600" dirty="0"/>
              <a:t> </a:t>
            </a:r>
            <a:br>
              <a:rPr lang="ko-KR" altLang="en-US" sz="1600" dirty="0"/>
            </a:br>
            <a:r>
              <a:rPr lang="ko-KR" altLang="en-US" sz="1600" dirty="0"/>
              <a:t>  다음의 자료를 읽어서 학점을 부여하는 순서도를 작성하라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endParaRPr lang="ko-KR" altLang="en-US" sz="16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43636" y="2071678"/>
            <a:ext cx="2071702" cy="4786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직사각형 6"/>
          <p:cNvSpPr/>
          <p:nvPr/>
        </p:nvSpPr>
        <p:spPr>
          <a:xfrm>
            <a:off x="6143636" y="1643050"/>
            <a:ext cx="17764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&lt;</a:t>
            </a:r>
            <a:r>
              <a:rPr lang="ko-KR" altLang="en-US" sz="1600" dirty="0"/>
              <a:t>개략적 순서도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0"/>
            <a:ext cx="35719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3438" y="0"/>
            <a:ext cx="400052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2928934"/>
            <a:ext cx="3071834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2984"/>
            <a:ext cx="8229600" cy="5143536"/>
          </a:xfrm>
        </p:spPr>
        <p:txBody>
          <a:bodyPr>
            <a:noAutofit/>
          </a:bodyPr>
          <a:lstStyle/>
          <a:p>
            <a:pPr algn="l"/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&lt; </a:t>
            </a:r>
            <a:r>
              <a:rPr lang="ko-KR" altLang="en-US" sz="1600" dirty="0"/>
              <a:t>입력 형식 </a:t>
            </a:r>
            <a:r>
              <a:rPr lang="en-US" altLang="ko-KR" sz="1600" dirty="0"/>
              <a:t>&gt;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>  회원번호</a:t>
            </a:r>
            <a:r>
              <a:rPr lang="en-US" altLang="ko-KR" sz="1600" dirty="0"/>
              <a:t>, </a:t>
            </a:r>
            <a:r>
              <a:rPr lang="ko-KR" altLang="en-US" sz="1600" dirty="0"/>
              <a:t>정가</a:t>
            </a:r>
            <a:r>
              <a:rPr lang="en-US" altLang="ko-KR" sz="1600" dirty="0"/>
              <a:t>, </a:t>
            </a:r>
            <a:r>
              <a:rPr lang="ko-KR" altLang="en-US" sz="1600" dirty="0"/>
              <a:t>나이</a:t>
            </a:r>
            <a:br>
              <a:rPr lang="ko-KR" altLang="en-US" sz="1600" dirty="0"/>
            </a:b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en-US" altLang="ko-KR" sz="1600" dirty="0"/>
              <a:t>&lt; </a:t>
            </a:r>
            <a:r>
              <a:rPr lang="ko-KR" altLang="en-US" sz="1600" dirty="0"/>
              <a:t>출력 형식 </a:t>
            </a:r>
            <a:r>
              <a:rPr lang="en-US" altLang="ko-KR" sz="1600" dirty="0"/>
              <a:t>&gt;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>    </a:t>
            </a:r>
            <a:br>
              <a:rPr lang="ko-KR" altLang="en-US" sz="1600" dirty="0"/>
            </a:b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en-US" altLang="ko-KR" sz="1600" dirty="0"/>
              <a:t>&lt; </a:t>
            </a:r>
            <a:r>
              <a:rPr lang="ko-KR" altLang="en-US" sz="1600" dirty="0"/>
              <a:t>처리 조건 </a:t>
            </a:r>
            <a:r>
              <a:rPr lang="en-US" altLang="ko-KR" sz="1600" dirty="0"/>
              <a:t>&gt;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>① 할인율은 나이에 따라서 결정함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	 - 18</a:t>
            </a:r>
            <a:r>
              <a:rPr lang="ko-KR" altLang="en-US" sz="1600" dirty="0"/>
              <a:t>세 미만이거나 </a:t>
            </a:r>
            <a:r>
              <a:rPr lang="en-US" altLang="ko-KR" sz="1600" dirty="0"/>
              <a:t>70</a:t>
            </a:r>
            <a:r>
              <a:rPr lang="ko-KR" altLang="en-US" sz="1600" dirty="0"/>
              <a:t>세 이상이면 </a:t>
            </a:r>
            <a:r>
              <a:rPr lang="en-US" altLang="ko-KR" sz="1600" dirty="0"/>
              <a:t>20% </a:t>
            </a:r>
            <a:r>
              <a:rPr lang="ko-KR" altLang="en-US" sz="1600" dirty="0"/>
              <a:t>할인</a:t>
            </a:r>
            <a:br>
              <a:rPr lang="ko-KR" altLang="en-US" sz="1600" dirty="0"/>
            </a:br>
            <a:r>
              <a:rPr lang="en-US" altLang="ko-KR" sz="1600" dirty="0"/>
              <a:t>	</a:t>
            </a:r>
            <a:r>
              <a:rPr lang="ko-KR" altLang="en-US" sz="1600" dirty="0"/>
              <a:t> </a:t>
            </a:r>
            <a:r>
              <a:rPr lang="en-US" altLang="ko-KR" sz="1600" dirty="0"/>
              <a:t>- 60</a:t>
            </a:r>
            <a:r>
              <a:rPr lang="ko-KR" altLang="en-US" sz="1600" dirty="0"/>
              <a:t>세 이상부터 </a:t>
            </a:r>
            <a:r>
              <a:rPr lang="en-US" altLang="ko-KR" sz="1600" dirty="0"/>
              <a:t>70</a:t>
            </a:r>
            <a:r>
              <a:rPr lang="ko-KR" altLang="en-US" sz="1600" dirty="0"/>
              <a:t>세 미만  </a:t>
            </a:r>
            <a:r>
              <a:rPr lang="en-US" altLang="ko-KR" sz="1600" dirty="0"/>
              <a:t>15% </a:t>
            </a:r>
            <a:r>
              <a:rPr lang="ko-KR" altLang="en-US" sz="1600" dirty="0"/>
              <a:t>할인</a:t>
            </a:r>
            <a:br>
              <a:rPr lang="ko-KR" altLang="en-US" sz="1600" dirty="0"/>
            </a:br>
            <a:r>
              <a:rPr lang="en-US" altLang="ko-KR" sz="1600" dirty="0"/>
              <a:t>	</a:t>
            </a:r>
            <a:r>
              <a:rPr lang="ko-KR" altLang="en-US" sz="1600" dirty="0"/>
              <a:t> </a:t>
            </a:r>
            <a:r>
              <a:rPr lang="en-US" altLang="ko-KR" sz="1600" dirty="0"/>
              <a:t>- 18</a:t>
            </a:r>
            <a:r>
              <a:rPr lang="ko-KR" altLang="en-US" sz="1600" dirty="0"/>
              <a:t>세 이상부터 </a:t>
            </a:r>
            <a:r>
              <a:rPr lang="en-US" altLang="ko-KR" sz="1600" dirty="0"/>
              <a:t>60</a:t>
            </a:r>
            <a:r>
              <a:rPr lang="ko-KR" altLang="en-US" sz="1600" dirty="0"/>
              <a:t>세 미만  </a:t>
            </a:r>
            <a:r>
              <a:rPr lang="en-US" altLang="ko-KR" sz="1600" dirty="0"/>
              <a:t>0% </a:t>
            </a:r>
            <a:r>
              <a:rPr lang="ko-KR" altLang="en-US" sz="1600" dirty="0"/>
              <a:t>할인</a:t>
            </a:r>
            <a:br>
              <a:rPr lang="ko-KR" altLang="en-US" sz="1600" dirty="0"/>
            </a:br>
            <a:r>
              <a:rPr lang="ko-KR" altLang="en-US" sz="1600" dirty="0"/>
              <a:t>② </a:t>
            </a:r>
            <a:r>
              <a:rPr lang="ko-KR" altLang="en-US" sz="1600" dirty="0" err="1"/>
              <a:t>실구입가</a:t>
            </a:r>
            <a:r>
              <a:rPr lang="ko-KR" altLang="en-US" sz="1600" dirty="0"/>
              <a:t> </a:t>
            </a:r>
            <a:r>
              <a:rPr lang="en-US" altLang="ko-KR" sz="1600" dirty="0"/>
              <a:t>= </a:t>
            </a:r>
            <a:r>
              <a:rPr lang="ko-KR" altLang="en-US" sz="1600" dirty="0"/>
              <a:t>정가 </a:t>
            </a:r>
            <a:r>
              <a:rPr lang="en-US" altLang="ko-KR" sz="1600" dirty="0"/>
              <a:t>- </a:t>
            </a:r>
            <a:r>
              <a:rPr lang="ko-KR" altLang="en-US" sz="1600" dirty="0"/>
              <a:t>할인액</a:t>
            </a:r>
            <a:br>
              <a:rPr lang="ko-KR" altLang="en-US" sz="1600" dirty="0"/>
            </a:b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/>
            </a:r>
            <a:br>
              <a:rPr lang="ko-KR" altLang="en-US" sz="1600" dirty="0"/>
            </a:br>
            <a:endParaRPr lang="ko-KR" alt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571472" y="3000372"/>
            <a:ext cx="30909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회원번호    할인액     </a:t>
            </a:r>
            <a:r>
              <a:rPr lang="ko-KR" altLang="en-US" sz="1600" dirty="0" err="1"/>
              <a:t>실구입가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428596" y="285728"/>
            <a:ext cx="8143932" cy="110799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sz="1600" dirty="0"/>
              <a:t>■ </a:t>
            </a:r>
            <a:r>
              <a:rPr lang="en-US" altLang="ko-KR" sz="1600" dirty="0"/>
              <a:t>Test 4-13 ■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>  </a:t>
            </a:r>
            <a:r>
              <a:rPr lang="en-US" altLang="ko-KR" sz="1600" dirty="0"/>
              <a:t>A </a:t>
            </a:r>
            <a:r>
              <a:rPr lang="ko-KR" altLang="en-US" sz="1600" dirty="0"/>
              <a:t>쇼핑센터에서는 회원의 나이에 따라서 물품 정가의 일부를 할인해주는 프로그램을 운영 중이다</a:t>
            </a:r>
            <a:r>
              <a:rPr lang="en-US" altLang="ko-KR" sz="1600" dirty="0"/>
              <a:t>. </a:t>
            </a:r>
            <a:r>
              <a:rPr lang="ko-KR" altLang="en-US" sz="1600" dirty="0"/>
              <a:t>다음과 같은 처리 조건을 만족하는 순서도를 작성하라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endParaRPr lang="ko-KR" alt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521497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1600" dirty="0"/>
              <a:t>(1) If ~ then </a:t>
            </a:r>
            <a:r>
              <a:rPr lang="ko-KR" altLang="en-US" sz="1600" dirty="0"/>
              <a:t>구조</a:t>
            </a:r>
          </a:p>
          <a:p>
            <a:pPr lvl="1">
              <a:buNone/>
            </a:pPr>
            <a:endParaRPr lang="en-US" altLang="ko-KR" sz="1200" dirty="0"/>
          </a:p>
          <a:p>
            <a:pPr lvl="1">
              <a:buNone/>
            </a:pP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5072066" y="2071678"/>
            <a:ext cx="2928958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dirty="0"/>
              <a:t>  </a:t>
            </a:r>
            <a:r>
              <a:rPr lang="ko-KR" altLang="en-US" sz="1600" dirty="0"/>
              <a:t>가상코드</a:t>
            </a:r>
            <a:r>
              <a:rPr lang="en-US" altLang="ko-KR" sz="1600" dirty="0"/>
              <a:t>(</a:t>
            </a:r>
            <a:r>
              <a:rPr lang="en-US" sz="1600" dirty="0"/>
              <a:t>pseudo code)</a:t>
            </a:r>
          </a:p>
          <a:p>
            <a:endParaRPr lang="en-US" sz="1600" dirty="0"/>
          </a:p>
          <a:p>
            <a:r>
              <a:rPr lang="en-US" sz="1600" dirty="0"/>
              <a:t>     if  (C1)  then  </a:t>
            </a:r>
            <a:r>
              <a:rPr lang="ko-KR" altLang="en-US" sz="1600" dirty="0"/>
              <a:t>처리</a:t>
            </a:r>
            <a:r>
              <a:rPr lang="en-US" altLang="ko-KR" sz="1600" dirty="0"/>
              <a:t>1</a:t>
            </a:r>
          </a:p>
          <a:p>
            <a:r>
              <a:rPr lang="en-US" altLang="ko-KR" sz="1600" dirty="0"/>
              <a:t>  </a:t>
            </a:r>
          </a:p>
          <a:p>
            <a:r>
              <a:rPr lang="en-US" altLang="ko-KR" sz="1600" dirty="0"/>
              <a:t>     </a:t>
            </a:r>
            <a:r>
              <a:rPr lang="en-US" sz="1600" dirty="0" err="1"/>
              <a:t>endif</a:t>
            </a:r>
            <a:endParaRPr 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1714487"/>
            <a:ext cx="3429024" cy="3117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357298"/>
            <a:ext cx="8229600" cy="4643470"/>
          </a:xfrm>
        </p:spPr>
        <p:txBody>
          <a:bodyPr>
            <a:noAutofit/>
          </a:bodyPr>
          <a:lstStyle/>
          <a:p>
            <a:pPr algn="l"/>
            <a:r>
              <a:rPr lang="en-US" altLang="ko-KR" sz="1600" dirty="0"/>
              <a:t>&lt; </a:t>
            </a:r>
            <a:r>
              <a:rPr lang="ko-KR" altLang="en-US" sz="1600" dirty="0"/>
              <a:t>입력 형식 </a:t>
            </a:r>
            <a:r>
              <a:rPr lang="en-US" altLang="ko-KR" sz="1600" dirty="0"/>
              <a:t>&gt;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>  사원번호</a:t>
            </a:r>
            <a:r>
              <a:rPr lang="en-US" altLang="ko-KR" sz="1600" dirty="0"/>
              <a:t>, </a:t>
            </a:r>
            <a:r>
              <a:rPr lang="ko-KR" altLang="en-US" sz="1600" dirty="0"/>
              <a:t>등급</a:t>
            </a:r>
            <a:r>
              <a:rPr lang="en-US" altLang="ko-KR" sz="1600" dirty="0"/>
              <a:t>, </a:t>
            </a:r>
            <a:r>
              <a:rPr lang="ko-KR" altLang="en-US" sz="1600" dirty="0"/>
              <a:t>근무시간</a:t>
            </a:r>
            <a:br>
              <a:rPr lang="ko-KR" altLang="en-US" sz="1600" dirty="0"/>
            </a:b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en-US" altLang="ko-KR" sz="1600" dirty="0"/>
              <a:t>&lt; </a:t>
            </a:r>
            <a:r>
              <a:rPr lang="ko-KR" altLang="en-US" sz="1600" dirty="0"/>
              <a:t>출력 형식 </a:t>
            </a:r>
            <a:r>
              <a:rPr lang="en-US" altLang="ko-KR" sz="1600" dirty="0"/>
              <a:t>&gt;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>   </a:t>
            </a:r>
            <a:br>
              <a:rPr lang="ko-KR" altLang="en-US" sz="1600" dirty="0"/>
            </a:b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&lt; </a:t>
            </a:r>
            <a:r>
              <a:rPr lang="ko-KR" altLang="en-US" sz="1600" dirty="0"/>
              <a:t>처리 조건 </a:t>
            </a:r>
            <a:r>
              <a:rPr lang="en-US" altLang="ko-KR" sz="1600" dirty="0"/>
              <a:t>&gt;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>① 사원의 등급에 따른 시간당 금액은 다음과 같다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 	1</a:t>
            </a:r>
            <a:r>
              <a:rPr lang="ko-KR" altLang="en-US" sz="1600" dirty="0"/>
              <a:t>등급 </a:t>
            </a:r>
            <a:r>
              <a:rPr lang="en-US" altLang="ko-KR" sz="1600" dirty="0"/>
              <a:t>- 10,000</a:t>
            </a:r>
            <a:r>
              <a:rPr lang="ko-KR" altLang="en-US" sz="1600" dirty="0"/>
              <a:t>원</a:t>
            </a:r>
            <a:r>
              <a:rPr lang="en-US" altLang="ko-KR" sz="1600" dirty="0"/>
              <a:t>,  2</a:t>
            </a:r>
            <a:r>
              <a:rPr lang="ko-KR" altLang="en-US" sz="1600" dirty="0"/>
              <a:t>등급 </a:t>
            </a:r>
            <a:r>
              <a:rPr lang="en-US" altLang="ko-KR" sz="1600" dirty="0"/>
              <a:t>- 7,000</a:t>
            </a:r>
            <a:r>
              <a:rPr lang="ko-KR" altLang="en-US" sz="1600" dirty="0"/>
              <a:t>원</a:t>
            </a:r>
            <a:r>
              <a:rPr lang="en-US" altLang="ko-KR" sz="1600" dirty="0"/>
              <a:t>,  3</a:t>
            </a:r>
            <a:r>
              <a:rPr lang="ko-KR" altLang="en-US" sz="1600" dirty="0"/>
              <a:t>등급 </a:t>
            </a:r>
            <a:r>
              <a:rPr lang="en-US" altLang="ko-KR" sz="1600" dirty="0"/>
              <a:t>- 5,000</a:t>
            </a:r>
            <a:r>
              <a:rPr lang="ko-KR" altLang="en-US" sz="1600" dirty="0"/>
              <a:t>원</a:t>
            </a:r>
            <a:br>
              <a:rPr lang="ko-KR" altLang="en-US" sz="1600" dirty="0"/>
            </a:br>
            <a:r>
              <a:rPr lang="ko-KR" altLang="en-US" sz="1600" dirty="0"/>
              <a:t>② 근무시간이 </a:t>
            </a:r>
            <a:r>
              <a:rPr lang="en-US" altLang="ko-KR" sz="1600" dirty="0"/>
              <a:t>40</a:t>
            </a:r>
            <a:r>
              <a:rPr lang="ko-KR" altLang="en-US" sz="1600" dirty="0"/>
              <a:t>시간을 넘을 경우</a:t>
            </a:r>
            <a:r>
              <a:rPr lang="en-US" altLang="ko-KR" sz="1600" dirty="0"/>
              <a:t>, </a:t>
            </a:r>
            <a:r>
              <a:rPr lang="ko-KR" altLang="en-US" sz="1600" dirty="0"/>
              <a:t>초과시간에 대해서는 등급별 시간당 금액의 </a:t>
            </a:r>
            <a:r>
              <a:rPr lang="en-US" altLang="ko-KR" sz="1600" dirty="0"/>
              <a:t>50%</a:t>
            </a:r>
            <a:r>
              <a:rPr lang="ko-KR" altLang="en-US" sz="1600" dirty="0"/>
              <a:t>를 더 지급한다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③ </a:t>
            </a:r>
            <a:r>
              <a:rPr lang="ko-KR" altLang="en-US" sz="1600" dirty="0"/>
              <a:t>사원의 주급</a:t>
            </a:r>
            <a:r>
              <a:rPr lang="en-US" altLang="ko-KR" sz="1600" dirty="0"/>
              <a:t>(</a:t>
            </a:r>
            <a:r>
              <a:rPr lang="ko-KR" altLang="en-US" sz="1600" dirty="0" err="1"/>
              <a:t>총급여</a:t>
            </a:r>
            <a:r>
              <a:rPr lang="en-US" altLang="ko-KR" sz="1600" dirty="0"/>
              <a:t>)</a:t>
            </a:r>
            <a:r>
              <a:rPr lang="ko-KR" altLang="en-US" sz="1600" dirty="0"/>
              <a:t>에 대한 세금 산출 기준은 다음과 같다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 	30</a:t>
            </a:r>
            <a:r>
              <a:rPr lang="ko-KR" altLang="en-US" sz="1600" dirty="0"/>
              <a:t>만원 이상 </a:t>
            </a:r>
            <a:r>
              <a:rPr lang="en-US" altLang="ko-KR" sz="1600" dirty="0"/>
              <a:t>- 13%,   </a:t>
            </a:r>
            <a:br>
              <a:rPr lang="en-US" altLang="ko-KR" sz="1600" dirty="0"/>
            </a:br>
            <a:r>
              <a:rPr lang="en-US" altLang="ko-KR" sz="1600" dirty="0"/>
              <a:t> 	30</a:t>
            </a:r>
            <a:r>
              <a:rPr lang="ko-KR" altLang="en-US" sz="1600" dirty="0"/>
              <a:t>만원 미만 </a:t>
            </a:r>
            <a:r>
              <a:rPr lang="en-US" altLang="ko-KR" sz="1600" dirty="0"/>
              <a:t>20</a:t>
            </a:r>
            <a:r>
              <a:rPr lang="ko-KR" altLang="en-US" sz="1600" dirty="0"/>
              <a:t>만원 이상 </a:t>
            </a:r>
            <a:r>
              <a:rPr lang="en-US" altLang="ko-KR" sz="1600" dirty="0"/>
              <a:t>- 11%,  </a:t>
            </a:r>
            <a:br>
              <a:rPr lang="en-US" altLang="ko-KR" sz="1600" dirty="0"/>
            </a:br>
            <a:r>
              <a:rPr lang="en-US" altLang="ko-KR" sz="1600" dirty="0"/>
              <a:t> 	20</a:t>
            </a:r>
            <a:r>
              <a:rPr lang="ko-KR" altLang="en-US" sz="1600" dirty="0"/>
              <a:t>만원 미만 </a:t>
            </a:r>
            <a:r>
              <a:rPr lang="en-US" altLang="ko-KR" sz="1600" dirty="0"/>
              <a:t>- 8%</a:t>
            </a:r>
            <a:br>
              <a:rPr lang="en-US" altLang="ko-KR" sz="1600" dirty="0"/>
            </a:br>
            <a:r>
              <a:rPr lang="en-US" altLang="ko-KR" sz="1600" dirty="0"/>
              <a:t>④ </a:t>
            </a:r>
            <a:r>
              <a:rPr lang="ko-KR" altLang="en-US" sz="1600" dirty="0" err="1"/>
              <a:t>실지급액</a:t>
            </a:r>
            <a:r>
              <a:rPr lang="ko-KR" altLang="en-US" sz="1600" dirty="0"/>
              <a:t> </a:t>
            </a:r>
            <a:r>
              <a:rPr lang="en-US" altLang="ko-KR" sz="1600" dirty="0"/>
              <a:t>= </a:t>
            </a:r>
            <a:r>
              <a:rPr lang="ko-KR" altLang="en-US" sz="1600" dirty="0" err="1"/>
              <a:t>총급여</a:t>
            </a:r>
            <a:r>
              <a:rPr lang="ko-KR" altLang="en-US" sz="1600" dirty="0"/>
              <a:t> </a:t>
            </a:r>
            <a:r>
              <a:rPr lang="en-US" altLang="ko-KR" sz="1600" dirty="0"/>
              <a:t>- </a:t>
            </a:r>
            <a:r>
              <a:rPr lang="ko-KR" altLang="en-US" sz="1600" dirty="0"/>
              <a:t>세금 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2571744"/>
            <a:ext cx="3786214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571472" y="2643182"/>
            <a:ext cx="37176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사원번호    </a:t>
            </a:r>
            <a:r>
              <a:rPr lang="ko-KR" altLang="en-US" sz="1600" dirty="0" err="1"/>
              <a:t>총급여</a:t>
            </a:r>
            <a:r>
              <a:rPr lang="ko-KR" altLang="en-US" sz="1600" dirty="0"/>
              <a:t>    세금    </a:t>
            </a:r>
            <a:r>
              <a:rPr lang="ko-KR" altLang="en-US" sz="1600" dirty="0" err="1"/>
              <a:t>실지급액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428596" y="428604"/>
            <a:ext cx="8286808" cy="83099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/>
              <a:t>■ </a:t>
            </a:r>
            <a:r>
              <a:rPr lang="en-US" altLang="ko-KR" sz="1600" dirty="0"/>
              <a:t>Test 4-14 ■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>  다음과 같은 처리 조건을 만족하는 순서도를 작성하라</a:t>
            </a:r>
            <a:r>
              <a:rPr lang="en-US" altLang="ko-KR" sz="1600" dirty="0"/>
              <a:t>.</a:t>
            </a:r>
          </a:p>
          <a:p>
            <a:endParaRPr lang="ko-KR" alt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521497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1600" dirty="0"/>
              <a:t>(2) If ~ then ~ else </a:t>
            </a:r>
            <a:r>
              <a:rPr lang="ko-KR" altLang="en-US" sz="1600" dirty="0"/>
              <a:t>구조</a:t>
            </a:r>
          </a:p>
          <a:p>
            <a:pPr lvl="1">
              <a:buNone/>
            </a:pPr>
            <a:endParaRPr lang="en-US" altLang="ko-KR" sz="1200" dirty="0"/>
          </a:p>
          <a:p>
            <a:pPr lvl="1">
              <a:buNone/>
            </a:pP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5214942" y="2071678"/>
            <a:ext cx="3071834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dirty="0"/>
              <a:t>  </a:t>
            </a:r>
            <a:r>
              <a:rPr lang="ko-KR" altLang="en-US" sz="1600" dirty="0"/>
              <a:t>가상코드</a:t>
            </a:r>
            <a:r>
              <a:rPr lang="en-US" altLang="ko-KR" sz="1600" dirty="0"/>
              <a:t>(</a:t>
            </a:r>
            <a:r>
              <a:rPr lang="en-US" sz="1600" dirty="0"/>
              <a:t>pseudo code)</a:t>
            </a:r>
          </a:p>
          <a:p>
            <a:endParaRPr lang="en-US" sz="1600" dirty="0"/>
          </a:p>
          <a:p>
            <a:r>
              <a:rPr lang="en-US" sz="1600" dirty="0"/>
              <a:t>     if  (C1)  then  </a:t>
            </a:r>
            <a:r>
              <a:rPr lang="ko-KR" altLang="en-US" sz="1600" dirty="0"/>
              <a:t>처리</a:t>
            </a:r>
            <a:r>
              <a:rPr lang="en-US" altLang="ko-KR" sz="1600" dirty="0"/>
              <a:t>1</a:t>
            </a:r>
          </a:p>
          <a:p>
            <a:endParaRPr lang="en-US" altLang="ko-KR" sz="1600" dirty="0"/>
          </a:p>
          <a:p>
            <a:r>
              <a:rPr lang="en-US" altLang="ko-KR" sz="1600" dirty="0"/>
              <a:t>     </a:t>
            </a:r>
            <a:r>
              <a:rPr lang="en-US" sz="1600" dirty="0"/>
              <a:t>else  </a:t>
            </a:r>
            <a:r>
              <a:rPr lang="ko-KR" altLang="en-US" sz="1600" dirty="0"/>
              <a:t>처리</a:t>
            </a:r>
            <a:r>
              <a:rPr lang="en-US" altLang="ko-KR" sz="1600" dirty="0"/>
              <a:t>2</a:t>
            </a:r>
          </a:p>
          <a:p>
            <a:endParaRPr lang="en-US" altLang="ko-KR" sz="1600" dirty="0"/>
          </a:p>
          <a:p>
            <a:r>
              <a:rPr lang="en-US" altLang="ko-KR" sz="1600" dirty="0"/>
              <a:t>     </a:t>
            </a:r>
            <a:r>
              <a:rPr lang="en-US" sz="1600" dirty="0" err="1"/>
              <a:t>endif</a:t>
            </a:r>
            <a:endParaRPr 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1857364"/>
            <a:ext cx="4013241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521497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1600" dirty="0"/>
              <a:t>(3) If ~ then ~ else if </a:t>
            </a:r>
            <a:r>
              <a:rPr lang="ko-KR" altLang="en-US" sz="1600" dirty="0"/>
              <a:t>구조</a:t>
            </a:r>
          </a:p>
          <a:p>
            <a:pPr lvl="1">
              <a:buNone/>
            </a:pPr>
            <a:endParaRPr lang="en-US" altLang="ko-KR" sz="1200" dirty="0"/>
          </a:p>
          <a:p>
            <a:pPr lvl="1">
              <a:buNone/>
            </a:pP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5715008" y="2071678"/>
            <a:ext cx="3214710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dirty="0"/>
              <a:t>  </a:t>
            </a:r>
            <a:r>
              <a:rPr lang="ko-KR" altLang="en-US" sz="1600" dirty="0"/>
              <a:t>가상코드</a:t>
            </a:r>
            <a:r>
              <a:rPr lang="en-US" altLang="ko-KR" sz="1600" dirty="0"/>
              <a:t>(</a:t>
            </a:r>
            <a:r>
              <a:rPr lang="en-US" sz="1600" dirty="0"/>
              <a:t>pseudo code)</a:t>
            </a:r>
          </a:p>
          <a:p>
            <a:endParaRPr lang="en-US" sz="1600" dirty="0"/>
          </a:p>
          <a:p>
            <a:r>
              <a:rPr lang="en-US" sz="1600" dirty="0"/>
              <a:t>if  (C1)  then  </a:t>
            </a:r>
            <a:r>
              <a:rPr lang="ko-KR" altLang="en-US" sz="1600" dirty="0"/>
              <a:t>처리</a:t>
            </a:r>
            <a:r>
              <a:rPr lang="en-US" altLang="ko-KR" sz="1600" dirty="0"/>
              <a:t>1 </a:t>
            </a:r>
          </a:p>
          <a:p>
            <a:endParaRPr lang="en-US" altLang="ko-KR" sz="1600" dirty="0"/>
          </a:p>
          <a:p>
            <a:r>
              <a:rPr lang="en-US" altLang="ko-KR" sz="1600" dirty="0"/>
              <a:t>      </a:t>
            </a:r>
            <a:r>
              <a:rPr lang="en-US" sz="1600" dirty="0"/>
              <a:t>else  if  (C2)  then  </a:t>
            </a:r>
            <a:r>
              <a:rPr lang="ko-KR" altLang="en-US" sz="1600" dirty="0"/>
              <a:t>처리</a:t>
            </a:r>
            <a:r>
              <a:rPr lang="en-US" altLang="ko-KR" sz="1600" dirty="0"/>
              <a:t>2 </a:t>
            </a:r>
          </a:p>
          <a:p>
            <a:r>
              <a:rPr lang="en-US" altLang="ko-KR" sz="1600" dirty="0"/>
              <a:t> </a:t>
            </a:r>
          </a:p>
          <a:p>
            <a:r>
              <a:rPr lang="en-US" altLang="ko-KR" sz="1600" dirty="0"/>
              <a:t>      	           </a:t>
            </a:r>
            <a:r>
              <a:rPr lang="en-US" sz="1600" dirty="0"/>
              <a:t>else  </a:t>
            </a:r>
            <a:r>
              <a:rPr lang="ko-KR" altLang="en-US" sz="1600" dirty="0"/>
              <a:t>처리</a:t>
            </a:r>
            <a:r>
              <a:rPr lang="en-US" altLang="ko-KR" sz="1600" dirty="0"/>
              <a:t>3 </a:t>
            </a:r>
          </a:p>
          <a:p>
            <a:r>
              <a:rPr lang="en-US" altLang="ko-KR" sz="1600" dirty="0"/>
              <a:t> </a:t>
            </a:r>
          </a:p>
          <a:p>
            <a:r>
              <a:rPr lang="en-US" altLang="ko-KR" sz="1600" dirty="0"/>
              <a:t>      	</a:t>
            </a:r>
            <a:r>
              <a:rPr lang="en-US" sz="1600" dirty="0" err="1"/>
              <a:t>endif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 err="1"/>
              <a:t>endif</a:t>
            </a:r>
            <a:r>
              <a:rPr lang="en-US" sz="1600" dirty="0"/>
              <a:t> 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785926"/>
            <a:ext cx="4992841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4.2 </a:t>
            </a:r>
            <a:r>
              <a:rPr lang="ko-KR" altLang="en-US" sz="2000" dirty="0"/>
              <a:t>관계식과 논리식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1214446"/>
          </a:xfrm>
        </p:spPr>
        <p:txBody>
          <a:bodyPr>
            <a:noAutofit/>
          </a:bodyPr>
          <a:lstStyle/>
          <a:p>
            <a:pPr lvl="1">
              <a:buFont typeface="Wingdings" pitchFamily="2" charset="2"/>
              <a:buChar char="l"/>
            </a:pPr>
            <a:r>
              <a:rPr lang="ko-KR" altLang="en-US" sz="1200" dirty="0"/>
              <a:t> </a:t>
            </a:r>
            <a:r>
              <a:rPr lang="ko-KR" altLang="en-US" sz="1400" dirty="0"/>
              <a:t> </a:t>
            </a:r>
            <a:r>
              <a:rPr lang="ko-KR" altLang="en-US" sz="1600" dirty="0"/>
              <a:t>관계식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en-US" altLang="ko-KR" sz="1400" dirty="0"/>
              <a:t>&lt;</a:t>
            </a:r>
            <a:r>
              <a:rPr lang="ko-KR" altLang="en-US" sz="1400" dirty="0"/>
              <a:t>표 </a:t>
            </a:r>
            <a:r>
              <a:rPr lang="en-US" altLang="ko-KR" sz="1400" dirty="0"/>
              <a:t>4-1&gt;</a:t>
            </a:r>
            <a:r>
              <a:rPr lang="ko-KR" altLang="en-US" sz="1400" dirty="0"/>
              <a:t>의 관계 연산자의 양쪽에 오는 산술식의 크기 대소를 비교하여 참과 거짓을 판단하기 위한 </a:t>
            </a:r>
            <a:r>
              <a:rPr lang="ko-KR" altLang="en-US" sz="1400" dirty="0" err="1"/>
              <a:t>조건식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관계 연산자도 프로그래밍 언어에 따라서 표현이 다르므로  </a:t>
            </a:r>
            <a:r>
              <a:rPr lang="en-US" altLang="ko-KR" sz="1400" dirty="0"/>
              <a:t>&lt;</a:t>
            </a:r>
            <a:r>
              <a:rPr lang="ko-KR" altLang="en-US" sz="1400" dirty="0"/>
              <a:t>표 </a:t>
            </a:r>
            <a:r>
              <a:rPr lang="en-US" altLang="ko-KR" sz="1400" dirty="0"/>
              <a:t>4-1&gt;</a:t>
            </a:r>
            <a:r>
              <a:rPr lang="ko-KR" altLang="en-US" sz="1400" dirty="0"/>
              <a:t>과 같이 약속함</a:t>
            </a:r>
            <a:endParaRPr lang="en-US" altLang="ko-KR" sz="1400" dirty="0"/>
          </a:p>
          <a:p>
            <a:pPr lvl="1">
              <a:buNone/>
            </a:pPr>
            <a:endParaRPr lang="en-US" altLang="ko-KR" sz="14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000100" y="3357562"/>
          <a:ext cx="7048527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4950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4950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3495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사용 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의미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&gt;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 &gt; B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50" dirty="0"/>
                        <a:t>A</a:t>
                      </a:r>
                      <a:r>
                        <a:rPr lang="ko-KR" altLang="en-US" sz="1600" spc="-150" dirty="0"/>
                        <a:t>가 </a:t>
                      </a:r>
                      <a:r>
                        <a:rPr lang="en-US" altLang="ko-KR" sz="1600" spc="-150" dirty="0"/>
                        <a:t>B</a:t>
                      </a:r>
                      <a:r>
                        <a:rPr lang="ko-KR" altLang="en-US" sz="1600" spc="-150" dirty="0"/>
                        <a:t>보다 크다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&lt;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A &lt; B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50" dirty="0"/>
                        <a:t>A</a:t>
                      </a:r>
                      <a:r>
                        <a:rPr lang="ko-KR" altLang="en-US" sz="1600" spc="-150" dirty="0"/>
                        <a:t>가 </a:t>
                      </a:r>
                      <a:r>
                        <a:rPr lang="en-US" altLang="ko-KR" sz="1600" spc="-150" dirty="0"/>
                        <a:t>B</a:t>
                      </a:r>
                      <a:r>
                        <a:rPr lang="ko-KR" altLang="en-US" sz="1600" spc="-150" dirty="0"/>
                        <a:t>보다 작다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&gt;=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 ≥ B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50" dirty="0"/>
                        <a:t>A</a:t>
                      </a:r>
                      <a:r>
                        <a:rPr lang="ko-KR" altLang="en-US" sz="1600" spc="-150" dirty="0"/>
                        <a:t>가 </a:t>
                      </a:r>
                      <a:r>
                        <a:rPr lang="en-US" altLang="ko-KR" sz="1600" spc="-150" dirty="0"/>
                        <a:t>B</a:t>
                      </a:r>
                      <a:r>
                        <a:rPr lang="ko-KR" altLang="en-US" sz="1600" spc="-150" dirty="0"/>
                        <a:t>보다 크거나 같다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&lt;=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 ≤ B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50" dirty="0"/>
                        <a:t>A</a:t>
                      </a:r>
                      <a:r>
                        <a:rPr lang="ko-KR" altLang="en-US" sz="1600" spc="-150" dirty="0"/>
                        <a:t>가 </a:t>
                      </a:r>
                      <a:r>
                        <a:rPr lang="en-US" altLang="ko-KR" sz="1600" spc="-150" dirty="0"/>
                        <a:t>B</a:t>
                      </a:r>
                      <a:r>
                        <a:rPr lang="ko-KR" altLang="en-US" sz="1600" spc="-150" dirty="0"/>
                        <a:t>보다 작거나 같다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= (==)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 = B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50" dirty="0"/>
                        <a:t>A</a:t>
                      </a:r>
                      <a:r>
                        <a:rPr lang="ko-KR" altLang="en-US" sz="1600" spc="-150" dirty="0"/>
                        <a:t>는 </a:t>
                      </a:r>
                      <a:r>
                        <a:rPr lang="en-US" altLang="ko-KR" sz="1600" spc="-150" dirty="0"/>
                        <a:t>B</a:t>
                      </a:r>
                      <a:r>
                        <a:rPr lang="ko-KR" altLang="en-US" sz="1600" spc="-150" dirty="0"/>
                        <a:t>와 같다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&lt;&gt; (!=)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A &lt;&gt; B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-150" dirty="0"/>
                        <a:t>A</a:t>
                      </a:r>
                      <a:r>
                        <a:rPr lang="ko-KR" altLang="en-US" sz="1600" spc="-150" dirty="0"/>
                        <a:t>는 </a:t>
                      </a:r>
                      <a:r>
                        <a:rPr lang="en-US" altLang="ko-KR" sz="1600" spc="-150" dirty="0"/>
                        <a:t>B</a:t>
                      </a:r>
                      <a:r>
                        <a:rPr lang="ko-KR" altLang="en-US" sz="1600" spc="-150" dirty="0"/>
                        <a:t>와 같지 않다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3286116" y="2714620"/>
            <a:ext cx="23054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&lt;</a:t>
            </a:r>
            <a:r>
              <a:rPr lang="ko-KR" altLang="en-US" sz="1600" dirty="0"/>
              <a:t>표 </a:t>
            </a:r>
            <a:r>
              <a:rPr lang="en-US" altLang="ko-KR" sz="1600" dirty="0"/>
              <a:t>4-1&gt;  </a:t>
            </a:r>
            <a:r>
              <a:rPr lang="ko-KR" altLang="en-US" sz="1600" dirty="0"/>
              <a:t>관계 연산자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85794"/>
            <a:ext cx="8915532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3214678" y="4572008"/>
            <a:ext cx="22749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[</a:t>
            </a:r>
            <a:r>
              <a:rPr lang="ko-KR" altLang="en-US" sz="1600" dirty="0"/>
              <a:t>그림 </a:t>
            </a:r>
            <a:r>
              <a:rPr lang="en-US" altLang="ko-KR" sz="1600" dirty="0"/>
              <a:t>4-2] </a:t>
            </a:r>
            <a:r>
              <a:rPr lang="ko-KR" altLang="en-US" sz="1600" dirty="0" err="1"/>
              <a:t>조건식의</a:t>
            </a:r>
            <a:r>
              <a:rPr lang="ko-KR" altLang="en-US" sz="1600" dirty="0"/>
              <a:t> 예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/>
          <a:p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1214446"/>
          </a:xfrm>
        </p:spPr>
        <p:txBody>
          <a:bodyPr>
            <a:noAutofit/>
          </a:bodyPr>
          <a:lstStyle/>
          <a:p>
            <a:pPr lvl="1">
              <a:buNone/>
            </a:pPr>
            <a:r>
              <a:rPr lang="ko-KR" altLang="en-US" sz="1600" dirty="0"/>
              <a:t>논리식</a:t>
            </a:r>
            <a:endParaRPr lang="en-US" altLang="ko-KR" sz="1600" dirty="0"/>
          </a:p>
          <a:p>
            <a:pPr>
              <a:buFont typeface="Wingdings" pitchFamily="2" charset="2"/>
              <a:buChar char="ü"/>
            </a:pPr>
            <a:r>
              <a:rPr lang="en-US" altLang="ko-KR" sz="1400" dirty="0"/>
              <a:t>&lt;</a:t>
            </a:r>
            <a:r>
              <a:rPr lang="ko-KR" altLang="en-US" sz="1400" dirty="0"/>
              <a:t>표 </a:t>
            </a:r>
            <a:r>
              <a:rPr lang="en-US" altLang="ko-KR" sz="1400" dirty="0"/>
              <a:t>4-2&gt;</a:t>
            </a:r>
            <a:r>
              <a:rPr lang="ko-KR" altLang="en-US" sz="1400" dirty="0"/>
              <a:t>는 논리식을 나타내기 위한 논리 연산자를 나타낸 것</a:t>
            </a:r>
            <a:endParaRPr lang="en-US" altLang="ko-KR" sz="1400" dirty="0"/>
          </a:p>
          <a:p>
            <a:pPr>
              <a:buFont typeface="Wingdings" pitchFamily="2" charset="2"/>
              <a:buChar char="ü"/>
            </a:pPr>
            <a:r>
              <a:rPr lang="ko-KR" altLang="en-US" sz="1400" dirty="0"/>
              <a:t>논리 연산자는 관계식을 동반</a:t>
            </a:r>
            <a:endParaRPr lang="en-US" altLang="ko-KR" sz="1400" dirty="0"/>
          </a:p>
          <a:p>
            <a:pPr>
              <a:buFont typeface="Wingdings" pitchFamily="2" charset="2"/>
              <a:buChar char="ü"/>
            </a:pPr>
            <a:r>
              <a:rPr lang="en-US" altLang="ko-KR" sz="1400" dirty="0"/>
              <a:t>&lt;</a:t>
            </a:r>
            <a:r>
              <a:rPr lang="ko-KR" altLang="en-US" sz="1400" dirty="0"/>
              <a:t>표 </a:t>
            </a:r>
            <a:r>
              <a:rPr lang="en-US" altLang="ko-KR" sz="1400" dirty="0"/>
              <a:t>4-2&gt;</a:t>
            </a:r>
            <a:r>
              <a:rPr lang="ko-KR" altLang="en-US" sz="1400" dirty="0"/>
              <a:t>에서 </a:t>
            </a:r>
            <a:r>
              <a:rPr lang="en-US" altLang="ko-KR" sz="1400" dirty="0"/>
              <a:t>A, B</a:t>
            </a:r>
            <a:r>
              <a:rPr lang="ko-KR" altLang="en-US" sz="1400" dirty="0"/>
              <a:t>는 관계식이라고 가정</a:t>
            </a:r>
            <a:endParaRPr lang="en-US" altLang="ko-KR" sz="1400" dirty="0"/>
          </a:p>
          <a:p>
            <a:pPr lvl="1">
              <a:buNone/>
            </a:pPr>
            <a:endParaRPr lang="en-US" altLang="ko-KR" sz="1400" b="1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28662" y="3357562"/>
          <a:ext cx="7286674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060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3131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74935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기호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사용 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의미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NOT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NOT A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A</a:t>
                      </a:r>
                      <a:r>
                        <a:rPr lang="ko-KR" altLang="en-US" sz="1600" dirty="0"/>
                        <a:t>의 부정 논리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AND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 AND B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A</a:t>
                      </a:r>
                      <a:r>
                        <a:rPr lang="ko-KR" altLang="en-US" sz="1600" dirty="0"/>
                        <a:t>와 </a:t>
                      </a:r>
                      <a:r>
                        <a:rPr lang="en-US" altLang="ko-KR" sz="1600" dirty="0"/>
                        <a:t>B</a:t>
                      </a:r>
                      <a:r>
                        <a:rPr lang="ko-KR" altLang="en-US" sz="1600" dirty="0"/>
                        <a:t>가 동시에 참일 때 참인 논리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 OR</a:t>
                      </a:r>
                      <a:r>
                        <a:rPr lang="en-US" altLang="ko-KR" sz="1600" baseline="0" dirty="0"/>
                        <a:t> B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A</a:t>
                      </a:r>
                      <a:r>
                        <a:rPr lang="ko-KR" altLang="en-US" sz="1600" dirty="0"/>
                        <a:t>와 </a:t>
                      </a:r>
                      <a:r>
                        <a:rPr lang="en-US" altLang="ko-KR" sz="1600" dirty="0"/>
                        <a:t>B </a:t>
                      </a:r>
                      <a:r>
                        <a:rPr lang="ko-KR" altLang="en-US" sz="1600" dirty="0" err="1"/>
                        <a:t>둘중</a:t>
                      </a:r>
                      <a:r>
                        <a:rPr lang="ko-KR" altLang="en-US" sz="1600" dirty="0"/>
                        <a:t> 적어도 하나가 참이면 참인 논리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214678" y="2857496"/>
            <a:ext cx="2233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j-lt"/>
              </a:rPr>
              <a:t>&lt;</a:t>
            </a:r>
            <a:r>
              <a:rPr lang="ko-KR" altLang="en-US" sz="1600" dirty="0">
                <a:latin typeface="+mj-lt"/>
              </a:rPr>
              <a:t>표 </a:t>
            </a:r>
            <a:r>
              <a:rPr lang="en-US" altLang="ko-KR" sz="1600" dirty="0">
                <a:latin typeface="+mj-lt"/>
              </a:rPr>
              <a:t>4-2&gt; </a:t>
            </a:r>
            <a:r>
              <a:rPr lang="ko-KR" altLang="en-US" sz="1600" dirty="0">
                <a:latin typeface="+mj-lt"/>
              </a:rPr>
              <a:t>논리 연산자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428604"/>
            <a:ext cx="7858180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2786050" y="4786322"/>
            <a:ext cx="25811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[</a:t>
            </a:r>
            <a:r>
              <a:rPr lang="ko-KR" altLang="en-US" sz="1600" dirty="0"/>
              <a:t>그림 </a:t>
            </a:r>
            <a:r>
              <a:rPr lang="en-US" altLang="ko-KR" sz="1600" dirty="0"/>
              <a:t>4-3] AND </a:t>
            </a:r>
            <a:r>
              <a:rPr lang="ko-KR" altLang="en-US" sz="1600" dirty="0"/>
              <a:t>논리의 예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1104</TotalTime>
  <Words>312</Words>
  <Application>Microsoft Office PowerPoint</Application>
  <PresentationFormat>화면 슬라이드 쇼(4:3)</PresentationFormat>
  <Paragraphs>123</Paragraphs>
  <Slides>30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1" baseType="lpstr">
      <vt:lpstr>Office 테마</vt:lpstr>
      <vt:lpstr>판단 논리</vt:lpstr>
      <vt:lpstr>4.1 판단의 기본 개념</vt:lpstr>
      <vt:lpstr>PowerPoint 프레젠테이션</vt:lpstr>
      <vt:lpstr>PowerPoint 프레젠테이션</vt:lpstr>
      <vt:lpstr>PowerPoint 프레젠테이션</vt:lpstr>
      <vt:lpstr>4.2 관계식과 논리식</vt:lpstr>
      <vt:lpstr>PowerPoint 프레젠테이션</vt:lpstr>
      <vt:lpstr>PowerPoint 프레젠테이션</vt:lpstr>
      <vt:lpstr>PowerPoint 프레젠테이션</vt:lpstr>
      <vt:lpstr>PowerPoint 프레젠테이션</vt:lpstr>
      <vt:lpstr>[예제 4-1]  다음과 같은 판단 논리의 부분적인 순서도에 대한 가상코드를 작성하라.</vt:lpstr>
      <vt:lpstr>■ Test 4-2 ■   다음 판단논리의 부분 순서도에 대한 가상코드를 작성하라.</vt:lpstr>
      <vt:lpstr>[예제 4-3]    2개의 수를 읽어서 두 수와 최대값을 출력하는 순서도를 작성하라.</vt:lpstr>
      <vt:lpstr>[예제 4-3]    2개의 수를 읽어서 두 수와 최대값을 출력하는 순서도를 작성하라.</vt:lpstr>
      <vt:lpstr> [예제 4-4]    3개의 수를 읽고, 그 중에서 최대값을 구해서 출력하는 순서도를 작성하라.</vt:lpstr>
      <vt:lpstr> [예제 4-4]    3개의 수를 읽고, 그 중에서 최대값을 구해서 출력하는 순서도를 작성하라.</vt:lpstr>
      <vt:lpstr>[예제 4-5]    2개의 수를 읽어서 최대값과 최소값을 출력하는 순서도를 작성하라. 단, 같은 수는 존재하지 않는다고 가정한다.</vt:lpstr>
      <vt:lpstr>[예제 4-5]    2개의 수를 읽어서 최대값과 최소값을 출력하는 순서도를 작성하라. 단, 같은 수는 존재하지 않는다고 가정한다.</vt:lpstr>
      <vt:lpstr> ■ Test 4-6 ■   두 수를 읽어서 큰 수에서 작은 수를 뺀 결과를 출력하는 순서도를 작성하라.</vt:lpstr>
      <vt:lpstr>■ Test 4-7 ■   4개의 수를 읽어서 그 중에 최소값을 출력하는 순서도를 작성하라.</vt:lpstr>
      <vt:lpstr>■ Test 4-8 ■   3개의 수를 읽어서 최대값, 중간값, 최소값을 출력하는 순서도를 작성하라. 단, 같은 수는 존재하지 않는다고 가정한다.</vt:lpstr>
      <vt:lpstr>&lt; 입력 형식 &gt;   사용자 번호, 등급, 사용량   &lt; 출력 형식 &gt;         &lt; 처리 조건 &gt; ① 각 등급에 따른 등급별 단가는 다음과 같다.  1등급 - 500원, 2등급 - 400원, 3등급 - 300원  ② 사용액 = 등급별 단가 * 사용량  </vt:lpstr>
      <vt:lpstr>PowerPoint 프레젠테이션</vt:lpstr>
      <vt:lpstr>&lt; 입력 형식 &gt;   사원번호, 근무시간, 시간당금액  &lt; 출력 형식 &gt;     &lt; 처리 조건 &gt; ① 근무시간이 40시간을 넘을 경우,  초과시간(근무시간-40)에 대해서는  시간당 금액의 50%를 더 지급한다. </vt:lpstr>
      <vt:lpstr>PowerPoint 프레젠테이션</vt:lpstr>
      <vt:lpstr> &lt; 입력 형식 &gt;   사용자 번호, 등급, 사용량   &lt; 출력 형식 &gt;        &lt; 처리 조건 &gt; ① 사용자의 등급에 따른 등급별 단가는 다음과 같다.   1등급 - 450원,   2등급 - 300원, 3등급 - 200원 ② 사용액 = 사용량 * 등급별 단가 ③ 세금은 사용액의 10%를 적용한다. ④ 총사용액 = 사용액 + 세금   </vt:lpstr>
      <vt:lpstr>&lt; 입력 형식 &gt;   학번, 중간, 기말   &lt; 출력 형식 &gt;            &lt; 처리 조건 &gt; ① 학점 판정 기준은 다음과 같다.   80점 이상 “A"   90점 미만부터 60점 이상까지 “B"   나머지 “F"</vt:lpstr>
      <vt:lpstr>PowerPoint 프레젠테이션</vt:lpstr>
      <vt:lpstr>  &lt; 입력 형식 &gt;   회원번호, 정가, 나이   &lt; 출력 형식 &gt;          &lt; 처리 조건 &gt; ① 할인율은 나이에 따라서 결정함.   - 18세 미만이거나 70세 이상이면 20% 할인   - 60세 이상부터 70세 미만  15% 할인   - 18세 이상부터 60세 미만  0% 할인 ② 실구입가 = 정가 - 할인액   </vt:lpstr>
      <vt:lpstr>&lt; 입력 형식 &gt;   사원번호, 등급, 근무시간   &lt; 출력 형식 &gt;        &lt; 처리 조건 &gt; ① 사원의 등급에 따른 시간당 금액은 다음과 같다.   1등급 - 10,000원,  2등급 - 7,000원,  3등급 - 5,000원 ② 근무시간이 40시간을 넘을 경우, 초과시간에 대해서는 등급별 시간당 금액의 50%를 더 지급한다. ③ 사원의 주급(총급여)에 대한 세금 산출 기준은 다음과 같다.   30만원 이상 - 13%,      30만원 미만 20만원 이상 - 11%,     20만원 미만 - 8% ④ 실지급액 = 총급여 - 세금 </vt:lpstr>
    </vt:vector>
  </TitlesOfParts>
  <Company>컴퓨터정보과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프로그래밍 언어 개론</dc:title>
  <dc:creator>주형석</dc:creator>
  <cp:lastModifiedBy>송민헌</cp:lastModifiedBy>
  <cp:revision>123</cp:revision>
  <dcterms:created xsi:type="dcterms:W3CDTF">2009-07-30T03:34:45Z</dcterms:created>
  <dcterms:modified xsi:type="dcterms:W3CDTF">2017-08-17T23:21:00Z</dcterms:modified>
</cp:coreProperties>
</file>