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60" r:id="rId3"/>
    <p:sldId id="367" r:id="rId4"/>
    <p:sldId id="280" r:id="rId5"/>
    <p:sldId id="368" r:id="rId6"/>
    <p:sldId id="281" r:id="rId7"/>
    <p:sldId id="283" r:id="rId8"/>
    <p:sldId id="315" r:id="rId9"/>
    <p:sldId id="318" r:id="rId10"/>
    <p:sldId id="319" r:id="rId11"/>
    <p:sldId id="320" r:id="rId12"/>
    <p:sldId id="321" r:id="rId13"/>
    <p:sldId id="322" r:id="rId14"/>
    <p:sldId id="369" r:id="rId15"/>
    <p:sldId id="325" r:id="rId16"/>
    <p:sldId id="370" r:id="rId17"/>
    <p:sldId id="324" r:id="rId18"/>
    <p:sldId id="326" r:id="rId19"/>
    <p:sldId id="327" r:id="rId20"/>
    <p:sldId id="328" r:id="rId21"/>
    <p:sldId id="329" r:id="rId22"/>
    <p:sldId id="330" r:id="rId23"/>
    <p:sldId id="332" r:id="rId24"/>
    <p:sldId id="377" r:id="rId25"/>
    <p:sldId id="333" r:id="rId26"/>
    <p:sldId id="335" r:id="rId27"/>
    <p:sldId id="371" r:id="rId28"/>
    <p:sldId id="337" r:id="rId29"/>
    <p:sldId id="372" r:id="rId30"/>
    <p:sldId id="338" r:id="rId31"/>
    <p:sldId id="339" r:id="rId32"/>
    <p:sldId id="373" r:id="rId33"/>
    <p:sldId id="341" r:id="rId34"/>
    <p:sldId id="342" r:id="rId35"/>
    <p:sldId id="343" r:id="rId36"/>
    <p:sldId id="346" r:id="rId37"/>
    <p:sldId id="348" r:id="rId38"/>
    <p:sldId id="350" r:id="rId39"/>
    <p:sldId id="359" r:id="rId40"/>
    <p:sldId id="374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75" r:id="rId50"/>
    <p:sldId id="360" r:id="rId51"/>
    <p:sldId id="376" r:id="rId52"/>
    <p:sldId id="361" r:id="rId53"/>
    <p:sldId id="362" r:id="rId54"/>
    <p:sldId id="364" r:id="rId55"/>
    <p:sldId id="365" r:id="rId56"/>
    <p:sldId id="366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5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02ADC-DADF-4C12-B9F7-B9B86B3DE4C6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99FD9-A27B-4A30-A46C-88DE991DB6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72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B2C6-EEDE-4B6C-995E-FAA8C46724C7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B2C6-EEDE-4B6C-995E-FAA8C46724C7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90196-F417-431F-9603-9344142294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5"/>
            <a:ext cx="7772400" cy="121444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반복 논리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500438"/>
            <a:ext cx="6400800" cy="2138362"/>
          </a:xfrm>
        </p:spPr>
        <p:txBody>
          <a:bodyPr>
            <a:noAutofit/>
          </a:bodyPr>
          <a:lstStyle/>
          <a:p>
            <a:r>
              <a:rPr lang="en-US" altLang="ko-KR" sz="1600" dirty="0">
                <a:solidFill>
                  <a:schemeClr val="tx1"/>
                </a:solidFill>
              </a:rPr>
              <a:t>5.1 </a:t>
            </a:r>
            <a:r>
              <a:rPr lang="ko-KR" altLang="en-US" sz="1600" dirty="0">
                <a:solidFill>
                  <a:schemeClr val="tx1"/>
                </a:solidFill>
              </a:rPr>
              <a:t>반복의 기본개념</a:t>
            </a:r>
            <a:br>
              <a:rPr lang="ko-KR" altLang="en-US" sz="1600" dirty="0">
                <a:solidFill>
                  <a:schemeClr val="tx1"/>
                </a:solidFill>
              </a:rPr>
            </a:b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5.2 </a:t>
            </a:r>
            <a:r>
              <a:rPr lang="ko-KR" altLang="en-US" sz="1600" dirty="0">
                <a:solidFill>
                  <a:schemeClr val="tx1"/>
                </a:solidFill>
              </a:rPr>
              <a:t>데이터의 반복처리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5.3 </a:t>
            </a:r>
            <a:r>
              <a:rPr lang="ko-KR" altLang="en-US" sz="1600">
                <a:solidFill>
                  <a:schemeClr val="tx1"/>
                </a:solidFill>
              </a:rPr>
              <a:t>반복 논리의 응용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5.2 </a:t>
            </a:r>
            <a:r>
              <a:rPr lang="ko-KR" altLang="en-US" sz="2000" dirty="0"/>
              <a:t>데이터의 반복처리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71472" y="1285860"/>
            <a:ext cx="2497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/>
              <a:t>  EOF(End Of File) </a:t>
            </a:r>
            <a:r>
              <a:rPr lang="ko-KR" altLang="en-US" sz="1600" dirty="0"/>
              <a:t>검사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714488"/>
            <a:ext cx="4465543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572000" y="4795897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 ․ FORTRAN </a:t>
            </a:r>
          </a:p>
          <a:p>
            <a:r>
              <a:rPr lang="en-US" sz="1600" dirty="0"/>
              <a:t>   	READ(5, 100, END = 999) A, B</a:t>
            </a:r>
          </a:p>
          <a:p>
            <a:r>
              <a:rPr lang="en-US" sz="1600" dirty="0"/>
              <a:t> ․ COBOL</a:t>
            </a:r>
          </a:p>
          <a:p>
            <a:r>
              <a:rPr lang="en-US" sz="1600" dirty="0"/>
              <a:t>   	READ MY-REC AT END  </a:t>
            </a:r>
          </a:p>
          <a:p>
            <a:r>
              <a:rPr lang="en-US" sz="1600" dirty="0"/>
              <a:t>		GOTO END-RTN.</a:t>
            </a:r>
          </a:p>
          <a:p>
            <a:r>
              <a:rPr lang="en-US" sz="1600" dirty="0"/>
              <a:t> ․ C</a:t>
            </a:r>
          </a:p>
          <a:p>
            <a:r>
              <a:rPr lang="en-US" sz="1600" dirty="0"/>
              <a:t>   	while ( ! </a:t>
            </a:r>
            <a:r>
              <a:rPr lang="en-US" sz="1600" dirty="0" err="1"/>
              <a:t>feof</a:t>
            </a:r>
            <a:r>
              <a:rPr lang="en-US" sz="1600" dirty="0"/>
              <a:t>(</a:t>
            </a:r>
            <a:r>
              <a:rPr lang="en-US" sz="1600" dirty="0" err="1"/>
              <a:t>rin</a:t>
            </a:r>
            <a:r>
              <a:rPr lang="en-US" sz="1600" dirty="0"/>
              <a:t>) ) </a:t>
            </a:r>
          </a:p>
          <a:p>
            <a:r>
              <a:rPr lang="en-US" sz="1600" dirty="0"/>
              <a:t>	     {</a:t>
            </a:r>
            <a:r>
              <a:rPr lang="en-US" sz="1600" dirty="0" err="1"/>
              <a:t>fscanf</a:t>
            </a:r>
            <a:r>
              <a:rPr lang="en-US" sz="1600" dirty="0"/>
              <a:t>(</a:t>
            </a:r>
            <a:r>
              <a:rPr lang="en-US" sz="1600" dirty="0" err="1"/>
              <a:t>rin</a:t>
            </a:r>
            <a:r>
              <a:rPr lang="en-US" sz="1600" dirty="0"/>
              <a:t>, "%d %d", &amp;a, &amp;b); … 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357290" y="5643578"/>
            <a:ext cx="20986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5-2]  </a:t>
            </a:r>
            <a:r>
              <a:rPr lang="en-US" sz="1600" dirty="0"/>
              <a:t>EOF </a:t>
            </a:r>
            <a:r>
              <a:rPr lang="ko-KR" altLang="en-US" sz="1600" dirty="0"/>
              <a:t>검사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571472" y="1285860"/>
            <a:ext cx="1683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/>
              <a:t>  counter </a:t>
            </a:r>
            <a:r>
              <a:rPr lang="ko-KR" altLang="en-US" sz="1600" dirty="0"/>
              <a:t>이용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857364"/>
            <a:ext cx="3071834" cy="447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5429256" y="5572140"/>
            <a:ext cx="23694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5-3] </a:t>
            </a:r>
            <a:r>
              <a:rPr lang="en-US" sz="1600" dirty="0"/>
              <a:t>counter </a:t>
            </a:r>
            <a:r>
              <a:rPr lang="ko-KR" altLang="en-US" sz="1600" dirty="0"/>
              <a:t>검사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571472" y="1285860"/>
            <a:ext cx="32880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/>
              <a:t>  last data(dummy data)</a:t>
            </a:r>
            <a:r>
              <a:rPr lang="ko-KR" altLang="en-US" sz="1600" dirty="0"/>
              <a:t>의 이용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1" y="2000239"/>
            <a:ext cx="4477205" cy="392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2357422" y="6143644"/>
            <a:ext cx="2457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5-4] </a:t>
            </a:r>
            <a:r>
              <a:rPr lang="en-US" sz="1600" dirty="0"/>
              <a:t>last data </a:t>
            </a:r>
            <a:r>
              <a:rPr lang="ko-KR" altLang="en-US" sz="1600" dirty="0"/>
              <a:t>검사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000107"/>
            <a:ext cx="4857784" cy="5178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2428860" y="6286520"/>
            <a:ext cx="35173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5-5]  </a:t>
            </a:r>
            <a:r>
              <a:rPr lang="ko-KR" altLang="en-US" sz="1600" dirty="0"/>
              <a:t>데이터 처리의 일반 논리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8581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5-7]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  물품코드</a:t>
            </a:r>
            <a:r>
              <a:rPr lang="en-US" altLang="ko-KR" sz="1600" dirty="0"/>
              <a:t>, </a:t>
            </a:r>
            <a:r>
              <a:rPr lang="ko-KR" altLang="en-US" sz="1600" dirty="0"/>
              <a:t>수량</a:t>
            </a:r>
            <a:r>
              <a:rPr lang="en-US" altLang="ko-KR" sz="1600" dirty="0"/>
              <a:t>, </a:t>
            </a:r>
            <a:r>
              <a:rPr lang="ko-KR" altLang="en-US" sz="1600" dirty="0"/>
              <a:t>단가를 읽어서 물품코드와 금액을 출력하는 순서도를 작성하라</a:t>
            </a:r>
            <a:r>
              <a:rPr lang="en-US" altLang="ko-KR" sz="1600" dirty="0"/>
              <a:t>. 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처리할 데이터의 개수는 </a:t>
            </a:r>
            <a:r>
              <a:rPr lang="en-US" altLang="ko-KR" sz="1600" dirty="0"/>
              <a:t>100</a:t>
            </a:r>
            <a:r>
              <a:rPr lang="ko-KR" altLang="en-US" sz="1600" dirty="0"/>
              <a:t>개이다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471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8581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5-7]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  물품코드</a:t>
            </a:r>
            <a:r>
              <a:rPr lang="en-US" altLang="ko-KR" sz="1600" dirty="0"/>
              <a:t>, </a:t>
            </a:r>
            <a:r>
              <a:rPr lang="ko-KR" altLang="en-US" sz="1600" dirty="0"/>
              <a:t>수량</a:t>
            </a:r>
            <a:r>
              <a:rPr lang="en-US" altLang="ko-KR" sz="1600" dirty="0"/>
              <a:t>, </a:t>
            </a:r>
            <a:r>
              <a:rPr lang="ko-KR" altLang="en-US" sz="1600" dirty="0"/>
              <a:t>단가를 읽어서 물품코드와 금액을 출력하는 순서도를 작성하라</a:t>
            </a:r>
            <a:r>
              <a:rPr lang="en-US" altLang="ko-KR" sz="1600" dirty="0"/>
              <a:t>. 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처리할 데이터의 개수는 </a:t>
            </a:r>
            <a:r>
              <a:rPr lang="en-US" altLang="ko-KR" sz="1600" dirty="0"/>
              <a:t>100</a:t>
            </a:r>
            <a:r>
              <a:rPr lang="ko-KR" altLang="en-US" sz="1600" dirty="0"/>
              <a:t>개이다</a:t>
            </a:r>
            <a:r>
              <a:rPr lang="en-US" altLang="ko-KR" sz="1600" dirty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1111235"/>
            <a:ext cx="2857520" cy="5746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5-8]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  물품코드</a:t>
            </a:r>
            <a:r>
              <a:rPr lang="en-US" altLang="ko-KR" sz="1600" dirty="0"/>
              <a:t>, </a:t>
            </a:r>
            <a:r>
              <a:rPr lang="ko-KR" altLang="en-US" sz="1600" dirty="0"/>
              <a:t>수량</a:t>
            </a:r>
            <a:r>
              <a:rPr lang="en-US" altLang="ko-KR" sz="1600" dirty="0"/>
              <a:t>, </a:t>
            </a:r>
            <a:r>
              <a:rPr lang="ko-KR" altLang="en-US" sz="1600" dirty="0"/>
              <a:t>단가를 읽어서 물품코드와 금액을 출력하는 순서도를 작성하라</a:t>
            </a:r>
            <a:r>
              <a:rPr lang="en-US" altLang="ko-KR" sz="1600" dirty="0"/>
              <a:t>. </a:t>
            </a:r>
            <a:r>
              <a:rPr lang="ko-KR" altLang="en-US" sz="1600" dirty="0"/>
              <a:t>단</a:t>
            </a:r>
            <a:r>
              <a:rPr lang="en-US" altLang="ko-KR" sz="1600" dirty="0"/>
              <a:t>, last data</a:t>
            </a:r>
            <a:r>
              <a:rPr lang="ko-KR" altLang="en-US" sz="1600" dirty="0"/>
              <a:t>는 물품코드가 음수이다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7094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5-8]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  물품코드</a:t>
            </a:r>
            <a:r>
              <a:rPr lang="en-US" altLang="ko-KR" sz="1600" dirty="0"/>
              <a:t>, </a:t>
            </a:r>
            <a:r>
              <a:rPr lang="ko-KR" altLang="en-US" sz="1600" dirty="0"/>
              <a:t>수량</a:t>
            </a:r>
            <a:r>
              <a:rPr lang="en-US" altLang="ko-KR" sz="1600" dirty="0"/>
              <a:t>, </a:t>
            </a:r>
            <a:r>
              <a:rPr lang="ko-KR" altLang="en-US" sz="1600" dirty="0"/>
              <a:t>단가를 읽어서 물품코드와 금액을 출력하는 순서도를 작성하라</a:t>
            </a:r>
            <a:r>
              <a:rPr lang="en-US" altLang="ko-KR" sz="1600" dirty="0"/>
              <a:t>. </a:t>
            </a:r>
            <a:r>
              <a:rPr lang="ko-KR" altLang="en-US" sz="1600" dirty="0"/>
              <a:t>단</a:t>
            </a:r>
            <a:r>
              <a:rPr lang="en-US" altLang="ko-KR" sz="1600" dirty="0"/>
              <a:t>, last data</a:t>
            </a:r>
            <a:r>
              <a:rPr lang="ko-KR" altLang="en-US" sz="1600" dirty="0"/>
              <a:t>는 물품코드가 음수이다</a:t>
            </a:r>
            <a:r>
              <a:rPr lang="en-US" altLang="ko-KR" sz="1600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500174"/>
            <a:ext cx="4819599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3500462"/>
          </a:xfrm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입력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 학번</a:t>
            </a:r>
            <a:r>
              <a:rPr lang="en-US" altLang="ko-KR" sz="1600" dirty="0"/>
              <a:t>, </a:t>
            </a:r>
            <a:r>
              <a:rPr lang="ko-KR" altLang="en-US" sz="1600" dirty="0"/>
              <a:t>중간</a:t>
            </a:r>
            <a:r>
              <a:rPr lang="en-US" altLang="ko-KR" sz="1600" dirty="0"/>
              <a:t>, </a:t>
            </a:r>
            <a:r>
              <a:rPr lang="ko-KR" altLang="en-US" sz="1600" dirty="0"/>
              <a:t>기말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출력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 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처리 조건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① 평균 </a:t>
            </a:r>
            <a:r>
              <a:rPr lang="en-US" altLang="ko-KR" sz="1600" dirty="0"/>
              <a:t>= (</a:t>
            </a:r>
            <a:r>
              <a:rPr lang="ko-KR" altLang="en-US" sz="1600" dirty="0"/>
              <a:t>중간 </a:t>
            </a:r>
            <a:r>
              <a:rPr lang="en-US" altLang="ko-KR" sz="1600" dirty="0"/>
              <a:t>+ </a:t>
            </a:r>
            <a:r>
              <a:rPr lang="ko-KR" altLang="en-US" sz="1600" dirty="0"/>
              <a:t>기말</a:t>
            </a:r>
            <a:r>
              <a:rPr lang="en-US" altLang="ko-KR" sz="1600" dirty="0"/>
              <a:t>) / 2</a:t>
            </a:r>
            <a:br>
              <a:rPr lang="en-US" altLang="ko-KR" sz="1600" dirty="0"/>
            </a:br>
            <a:r>
              <a:rPr lang="en-US" altLang="ko-KR" sz="1600" dirty="0"/>
              <a:t>② EOF</a:t>
            </a:r>
            <a:r>
              <a:rPr lang="ko-KR" altLang="en-US" sz="1600" dirty="0"/>
              <a:t>를 이용하여 데이터의 끝을 검사하라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endParaRPr lang="en-US" altLang="ko-KR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285992"/>
            <a:ext cx="241231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857224" y="2357430"/>
            <a:ext cx="2286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학번          평균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8596" y="285729"/>
            <a:ext cx="8001056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■ </a:t>
            </a:r>
            <a:r>
              <a:rPr lang="en-US" altLang="ko-KR" sz="1600" dirty="0"/>
              <a:t>Test 5-9 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학생의 개인 자료가 다음과 같을 때</a:t>
            </a:r>
            <a:r>
              <a:rPr lang="en-US" altLang="ko-KR" sz="1600" dirty="0"/>
              <a:t>, </a:t>
            </a:r>
            <a:r>
              <a:rPr lang="ko-KR" altLang="en-US" sz="1600" dirty="0"/>
              <a:t>개개인의 평균을 출력하는 순서도를 작성하라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357298"/>
            <a:ext cx="8229600" cy="4286280"/>
          </a:xfrm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&lt; </a:t>
            </a:r>
            <a:r>
              <a:rPr lang="ko-KR" altLang="en-US" sz="1600" dirty="0"/>
              <a:t>입력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 학번</a:t>
            </a:r>
            <a:r>
              <a:rPr lang="en-US" altLang="ko-KR" sz="1600" dirty="0"/>
              <a:t>, </a:t>
            </a:r>
            <a:r>
              <a:rPr lang="ko-KR" altLang="en-US" sz="1600" dirty="0"/>
              <a:t>과목</a:t>
            </a:r>
            <a:r>
              <a:rPr lang="en-US" altLang="ko-KR" sz="1600" dirty="0"/>
              <a:t>1, </a:t>
            </a:r>
            <a:r>
              <a:rPr lang="ko-KR" altLang="en-US" sz="1600" dirty="0"/>
              <a:t>과목</a:t>
            </a:r>
            <a:r>
              <a:rPr lang="en-US" altLang="ko-KR" sz="1600" dirty="0"/>
              <a:t>2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출력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    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처리 조건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① 합격자의 판정 기준은 평균 </a:t>
            </a:r>
            <a:r>
              <a:rPr lang="en-US" altLang="ko-KR" sz="1600" dirty="0"/>
              <a:t>60</a:t>
            </a:r>
            <a:r>
              <a:rPr lang="ko-KR" altLang="en-US" sz="1600" dirty="0"/>
              <a:t>점 이상이고 각 과목이 </a:t>
            </a:r>
            <a:r>
              <a:rPr lang="en-US" altLang="ko-KR" sz="1600" dirty="0"/>
              <a:t>40</a:t>
            </a:r>
            <a:r>
              <a:rPr lang="ko-KR" altLang="en-US" sz="1600" dirty="0"/>
              <a:t>점 이상이다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② EOF</a:t>
            </a:r>
            <a:r>
              <a:rPr lang="ko-KR" altLang="en-US" sz="1600" dirty="0"/>
              <a:t>를 이용하여 데이터의 끝을 검사하라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1" y="2786058"/>
            <a:ext cx="2948389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785786" y="2786058"/>
            <a:ext cx="22860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 합격자 리스트</a:t>
            </a:r>
            <a:br>
              <a:rPr lang="ko-KR" altLang="en-US" sz="1600" dirty="0"/>
            </a:br>
            <a:r>
              <a:rPr lang="ko-KR" altLang="en-US" sz="1600" dirty="0"/>
              <a:t>학번            평균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0034" y="428604"/>
            <a:ext cx="8286808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■ </a:t>
            </a:r>
            <a:r>
              <a:rPr lang="en-US" altLang="ko-KR" sz="1600" dirty="0"/>
              <a:t>Test 5-10 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수험생에 대한 자료가 다음과 같을 때</a:t>
            </a:r>
            <a:r>
              <a:rPr lang="en-US" altLang="ko-KR" sz="1600" dirty="0"/>
              <a:t>, </a:t>
            </a:r>
            <a:r>
              <a:rPr lang="ko-KR" altLang="en-US" sz="1600" dirty="0"/>
              <a:t>다음의 처리조건을 만족하는 합격자의 리스트를 출력하기 위한 순서도를 작성하라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5.1 </a:t>
            </a:r>
            <a:r>
              <a:rPr lang="ko-KR" altLang="en-US" sz="2000" dirty="0"/>
              <a:t>반복의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214974"/>
          </a:xfrm>
        </p:spPr>
        <p:txBody>
          <a:bodyPr>
            <a:noAutofit/>
          </a:bodyPr>
          <a:lstStyle/>
          <a:p>
            <a:pPr lvl="1">
              <a:buNone/>
            </a:pPr>
            <a:endParaRPr lang="en-US" altLang="ko-KR" sz="1200" dirty="0"/>
          </a:p>
          <a:p>
            <a:pPr lvl="1">
              <a:buNone/>
            </a:pP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928670"/>
            <a:ext cx="640164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3214678" y="5643578"/>
            <a:ext cx="27158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그림 </a:t>
            </a:r>
            <a:r>
              <a:rPr lang="en-US" altLang="ko-KR" sz="1600" dirty="0"/>
              <a:t>5-1&gt; </a:t>
            </a:r>
            <a:r>
              <a:rPr lang="ko-KR" altLang="en-US" sz="1600" dirty="0"/>
              <a:t>반복 논리의 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28728" y="4929198"/>
            <a:ext cx="31245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while (</a:t>
            </a:r>
            <a:r>
              <a:rPr lang="ko-KR" altLang="en-US" sz="1600" dirty="0" err="1"/>
              <a:t>조건식</a:t>
            </a:r>
            <a:r>
              <a:rPr lang="en-US" altLang="ko-KR" sz="1600" dirty="0"/>
              <a:t>) { </a:t>
            </a:r>
            <a:r>
              <a:rPr lang="ko-KR" altLang="en-US" sz="1600" dirty="0"/>
              <a:t>반복할 명령어 </a:t>
            </a:r>
            <a:r>
              <a:rPr lang="en-US" altLang="ko-KR" sz="1600" dirty="0"/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29190" y="4929198"/>
            <a:ext cx="34435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do { </a:t>
            </a:r>
            <a:r>
              <a:rPr lang="ko-KR" altLang="en-US" sz="1600" dirty="0"/>
              <a:t>반복할 명령어 </a:t>
            </a:r>
            <a:r>
              <a:rPr lang="en-US" altLang="ko-KR" sz="1600" dirty="0"/>
              <a:t>} while (</a:t>
            </a:r>
            <a:r>
              <a:rPr lang="ko-KR" altLang="en-US" sz="1600" dirty="0" err="1"/>
              <a:t>조건식</a:t>
            </a:r>
            <a:r>
              <a:rPr lang="en-US" altLang="ko-KR" sz="1600"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5-11]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  </a:t>
            </a:r>
            <a:r>
              <a:rPr lang="en-US" altLang="ko-KR" sz="1600" dirty="0"/>
              <a:t>2</a:t>
            </a:r>
            <a:r>
              <a:rPr lang="ko-KR" altLang="en-US" sz="1600" dirty="0"/>
              <a:t>개의 수를 읽어서 최대값을 출력하는 순서도를 다음의 처리조건에 맞게 작성하라</a:t>
            </a:r>
            <a:r>
              <a:rPr lang="en-US" altLang="ko-KR" sz="1600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00034" y="1357298"/>
            <a:ext cx="81439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 </a:t>
            </a:r>
            <a:r>
              <a:rPr lang="ko-KR" altLang="en-US" sz="1600" dirty="0"/>
              <a:t>처리 조건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① 각각의 </a:t>
            </a:r>
            <a:r>
              <a:rPr lang="en-US" altLang="ko-KR" sz="1600" dirty="0"/>
              <a:t>page</a:t>
            </a:r>
            <a:r>
              <a:rPr lang="ko-KR" altLang="en-US" sz="1600" dirty="0"/>
              <a:t>마다 제목을 인쇄하고 한 </a:t>
            </a:r>
            <a:r>
              <a:rPr lang="en-US" altLang="ko-KR" sz="1600" dirty="0"/>
              <a:t>page</a:t>
            </a:r>
            <a:r>
              <a:rPr lang="ko-KR" altLang="en-US" sz="1600" dirty="0"/>
              <a:t>에 </a:t>
            </a:r>
            <a:r>
              <a:rPr lang="en-US" altLang="ko-KR" sz="1600" dirty="0"/>
              <a:t>30</a:t>
            </a:r>
            <a:r>
              <a:rPr lang="ko-KR" altLang="en-US" sz="1600" dirty="0"/>
              <a:t>개씩의 데이터를 출력하라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② </a:t>
            </a:r>
            <a:r>
              <a:rPr lang="ko-KR" altLang="en-US" sz="1600" dirty="0"/>
              <a:t>새로운 </a:t>
            </a:r>
            <a:r>
              <a:rPr lang="en-US" altLang="ko-KR" sz="1600" dirty="0"/>
              <a:t>page</a:t>
            </a:r>
            <a:r>
              <a:rPr lang="ko-KR" altLang="en-US" sz="1600" dirty="0"/>
              <a:t>로 넘어가는 명령을 </a:t>
            </a:r>
            <a:r>
              <a:rPr lang="en-US" altLang="ko-KR" sz="1600" dirty="0"/>
              <a:t>PAGE SKIP</a:t>
            </a:r>
            <a:r>
              <a:rPr lang="ko-KR" altLang="en-US" sz="1600" dirty="0"/>
              <a:t>이라고 표현하라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③ EOF</a:t>
            </a:r>
            <a:r>
              <a:rPr lang="ko-KR" altLang="en-US" sz="1600" dirty="0"/>
              <a:t>를 이용하여 데이터의 끌을 검사하라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500041"/>
            <a:ext cx="6357982" cy="6154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ko-KR" altLang="en-US" sz="1600" dirty="0"/>
              <a:t>■ </a:t>
            </a:r>
            <a:r>
              <a:rPr lang="en-US" altLang="ko-KR" sz="1600" dirty="0"/>
              <a:t>Test 5-12 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한 학생의 개인 자료가 다음과 같을 때</a:t>
            </a:r>
            <a:r>
              <a:rPr lang="en-US" altLang="ko-KR" sz="1600" dirty="0"/>
              <a:t>, </a:t>
            </a:r>
            <a:r>
              <a:rPr lang="ko-KR" altLang="en-US" sz="1600" dirty="0"/>
              <a:t>개개인의 평균을 출력하는 순서도를 작성하라</a:t>
            </a:r>
            <a:r>
              <a:rPr lang="en-US" altLang="ko-KR" sz="160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214554"/>
            <a:ext cx="321471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714348" y="2285992"/>
            <a:ext cx="30524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학번     총점      평균      등급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0034" y="1071546"/>
            <a:ext cx="814393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 </a:t>
            </a:r>
            <a:r>
              <a:rPr lang="ko-KR" altLang="en-US" sz="1600" dirty="0"/>
              <a:t>입력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 학번</a:t>
            </a:r>
            <a:r>
              <a:rPr lang="en-US" altLang="ko-KR" sz="1600" dirty="0"/>
              <a:t>, </a:t>
            </a:r>
            <a:r>
              <a:rPr lang="ko-KR" altLang="en-US" sz="1600" dirty="0"/>
              <a:t>중간</a:t>
            </a:r>
            <a:r>
              <a:rPr lang="en-US" altLang="ko-KR" sz="1600" dirty="0"/>
              <a:t>, </a:t>
            </a:r>
            <a:r>
              <a:rPr lang="ko-KR" altLang="en-US" sz="1600" dirty="0"/>
              <a:t>기말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출력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  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처리 조건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① 개개인의 등급은 다음과 같이 개인 평균을 기준으로 판정한다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 </a:t>
            </a:r>
            <a:r>
              <a:rPr lang="ko-KR" altLang="en-US" sz="1600" dirty="0"/>
              <a:t>평균이 </a:t>
            </a:r>
            <a:r>
              <a:rPr lang="en-US" altLang="ko-KR" sz="1600" dirty="0"/>
              <a:t>90</a:t>
            </a:r>
            <a:r>
              <a:rPr lang="ko-KR" altLang="en-US" sz="1600" dirty="0"/>
              <a:t>점 이상 </a:t>
            </a:r>
            <a:r>
              <a:rPr lang="en-US" altLang="ko-KR" sz="1600" dirty="0"/>
              <a:t>- "A",  </a:t>
            </a:r>
            <a:br>
              <a:rPr lang="en-US" altLang="ko-KR" sz="1600" dirty="0"/>
            </a:br>
            <a:r>
              <a:rPr lang="en-US" altLang="ko-KR" sz="1600" dirty="0"/>
              <a:t> 90</a:t>
            </a:r>
            <a:r>
              <a:rPr lang="ko-KR" altLang="en-US" sz="1600" dirty="0"/>
              <a:t>점 미만이고 </a:t>
            </a:r>
            <a:r>
              <a:rPr lang="en-US" altLang="ko-KR" sz="1600" dirty="0"/>
              <a:t>80</a:t>
            </a:r>
            <a:r>
              <a:rPr lang="ko-KR" altLang="en-US" sz="1600" dirty="0"/>
              <a:t>점 이상 </a:t>
            </a:r>
            <a:r>
              <a:rPr lang="en-US" altLang="ko-KR" sz="1600" dirty="0"/>
              <a:t>- "B",</a:t>
            </a:r>
            <a:br>
              <a:rPr lang="en-US" altLang="ko-KR" sz="1600" dirty="0"/>
            </a:br>
            <a:r>
              <a:rPr lang="en-US" altLang="ko-KR" sz="1600" dirty="0"/>
              <a:t> 80</a:t>
            </a:r>
            <a:r>
              <a:rPr lang="ko-KR" altLang="en-US" sz="1600" dirty="0"/>
              <a:t>점 미만이고 </a:t>
            </a:r>
            <a:r>
              <a:rPr lang="en-US" altLang="ko-KR" sz="1600" dirty="0"/>
              <a:t>70</a:t>
            </a:r>
            <a:r>
              <a:rPr lang="ko-KR" altLang="en-US" sz="1600" dirty="0"/>
              <a:t>점 이상 </a:t>
            </a:r>
            <a:r>
              <a:rPr lang="en-US" altLang="ko-KR" sz="1600" dirty="0"/>
              <a:t>- "C",  </a:t>
            </a:r>
            <a:br>
              <a:rPr lang="en-US" altLang="ko-KR" sz="1600" dirty="0"/>
            </a:br>
            <a:r>
              <a:rPr lang="en-US" altLang="ko-KR" sz="1600" dirty="0"/>
              <a:t> 70</a:t>
            </a:r>
            <a:r>
              <a:rPr lang="ko-KR" altLang="en-US" sz="1600" dirty="0"/>
              <a:t>점 미만이고 </a:t>
            </a:r>
            <a:r>
              <a:rPr lang="en-US" altLang="ko-KR" sz="1600" dirty="0"/>
              <a:t>60</a:t>
            </a:r>
            <a:r>
              <a:rPr lang="ko-KR" altLang="en-US" sz="1600" dirty="0"/>
              <a:t>점 이상 </a:t>
            </a:r>
            <a:r>
              <a:rPr lang="en-US" altLang="ko-KR" sz="1600" dirty="0"/>
              <a:t>- "D",</a:t>
            </a:r>
            <a:br>
              <a:rPr lang="en-US" altLang="ko-KR" sz="1600" dirty="0"/>
            </a:br>
            <a:r>
              <a:rPr lang="en-US" altLang="ko-KR" sz="1600" dirty="0"/>
              <a:t> </a:t>
            </a:r>
            <a:r>
              <a:rPr lang="ko-KR" altLang="en-US" sz="1600" dirty="0"/>
              <a:t>나머지 </a:t>
            </a:r>
            <a:r>
              <a:rPr lang="en-US" altLang="ko-KR" sz="1600" dirty="0"/>
              <a:t>- "F"</a:t>
            </a:r>
            <a:br>
              <a:rPr lang="en-US" altLang="ko-KR" sz="1600" dirty="0"/>
            </a:br>
            <a:r>
              <a:rPr lang="en-US" altLang="ko-KR" sz="1600" dirty="0"/>
              <a:t>② EOF</a:t>
            </a:r>
            <a:r>
              <a:rPr lang="ko-KR" altLang="en-US" sz="1600" dirty="0"/>
              <a:t>를 이용해서 데이터의 끝을 검사하라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③ </a:t>
            </a:r>
            <a:r>
              <a:rPr lang="ko-KR" altLang="en-US" sz="1600" dirty="0"/>
              <a:t>한 페이지에 데이터를 </a:t>
            </a:r>
            <a:r>
              <a:rPr lang="en-US" altLang="ko-KR" sz="1600" dirty="0"/>
              <a:t>30</a:t>
            </a:r>
            <a:r>
              <a:rPr lang="ko-KR" altLang="en-US" sz="1600" dirty="0"/>
              <a:t>개씩 출력한다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④ </a:t>
            </a:r>
            <a:r>
              <a:rPr lang="ko-KR" altLang="en-US" sz="1600" dirty="0"/>
              <a:t>각 </a:t>
            </a:r>
            <a:r>
              <a:rPr lang="en-US" altLang="ko-KR" sz="1600" dirty="0"/>
              <a:t>page</a:t>
            </a:r>
            <a:r>
              <a:rPr lang="ko-KR" altLang="en-US" sz="1600" dirty="0"/>
              <a:t>마다 </a:t>
            </a:r>
            <a:r>
              <a:rPr lang="en-US" altLang="ko-KR" sz="1600" dirty="0"/>
              <a:t>page </a:t>
            </a:r>
            <a:r>
              <a:rPr lang="ko-KR" altLang="en-US" sz="1600" dirty="0"/>
              <a:t>번호를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5-13]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  연속적인 숫자를 읽어서 읽어 들인 숫자의 데이터 건수와 최대값을 출력하는 순서도를 작성하라</a:t>
            </a:r>
            <a:r>
              <a:rPr lang="en-US" altLang="ko-KR" sz="1600" dirty="0"/>
              <a:t>. 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숫자는 양수라고 가정한다</a:t>
            </a:r>
            <a:r>
              <a:rPr lang="en-US" altLang="ko-KR" sz="1600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500826" y="4286256"/>
            <a:ext cx="26431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주의</a:t>
            </a:r>
            <a:r>
              <a:rPr lang="en-US" altLang="ko-KR" sz="1600" dirty="0"/>
              <a:t>&gt; </a:t>
            </a:r>
          </a:p>
          <a:p>
            <a:r>
              <a:rPr lang="en-US" altLang="ko-KR" sz="1600" dirty="0"/>
              <a:t>MAX</a:t>
            </a:r>
            <a:r>
              <a:rPr lang="ko-KR" altLang="en-US" sz="1600" dirty="0"/>
              <a:t>의 초기값은 데이터에서 발생될 수 없는 작은 값을 사용해야 한다</a:t>
            </a:r>
            <a:r>
              <a:rPr lang="en-US" altLang="ko-KR" sz="1600"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5-13]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  연속적인 숫자를 읽어서 읽어 들인 숫자의 데이터 건수와 최대값을 출력하는 순서도를 작성하라</a:t>
            </a:r>
            <a:r>
              <a:rPr lang="en-US" altLang="ko-KR" sz="1600" dirty="0"/>
              <a:t>. 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숫자는 양수라고 가정한다</a:t>
            </a:r>
            <a:r>
              <a:rPr lang="en-US" altLang="ko-KR" sz="160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214421"/>
            <a:ext cx="4643470" cy="55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6500826" y="4286256"/>
            <a:ext cx="26431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주의</a:t>
            </a:r>
            <a:r>
              <a:rPr lang="en-US" altLang="ko-KR" sz="1600" dirty="0"/>
              <a:t>&gt; </a:t>
            </a:r>
          </a:p>
          <a:p>
            <a:r>
              <a:rPr lang="en-US" altLang="ko-KR" sz="1600" dirty="0"/>
              <a:t>MAX</a:t>
            </a:r>
            <a:r>
              <a:rPr lang="ko-KR" altLang="en-US" sz="1600" dirty="0"/>
              <a:t>의 초기값은 데이터에서 발생될 수 없는 작은 값을 사용해야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9739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7157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ko-KR" altLang="en-US" sz="1600" dirty="0"/>
              <a:t>■ </a:t>
            </a:r>
            <a:r>
              <a:rPr lang="en-US" altLang="ko-KR" sz="1600" dirty="0"/>
              <a:t>Test 5-14 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연속적인 숫자를 읽어서 양수</a:t>
            </a:r>
            <a:r>
              <a:rPr lang="en-US" altLang="ko-KR" sz="1600" dirty="0"/>
              <a:t>, </a:t>
            </a:r>
            <a:r>
              <a:rPr lang="ko-KR" altLang="en-US" sz="1600" dirty="0"/>
              <a:t>음수</a:t>
            </a:r>
            <a:r>
              <a:rPr lang="en-US" altLang="ko-KR" sz="1600" dirty="0"/>
              <a:t>, </a:t>
            </a:r>
            <a:r>
              <a:rPr lang="ko-KR" altLang="en-US" sz="1600" dirty="0"/>
              <a:t>영</a:t>
            </a:r>
            <a:r>
              <a:rPr lang="en-US" altLang="ko-KR" sz="1600" dirty="0"/>
              <a:t>(zero)</a:t>
            </a:r>
            <a:r>
              <a:rPr lang="ko-KR" altLang="en-US" sz="1600" dirty="0"/>
              <a:t>의 개수를 구해서 출력하기 위한 순서도를 작성하라</a:t>
            </a:r>
            <a:r>
              <a:rPr lang="en-US" altLang="ko-KR" sz="1600" dirty="0"/>
              <a:t>. </a:t>
            </a:r>
            <a:r>
              <a:rPr lang="ko-KR" altLang="en-US" sz="1600" dirty="0"/>
              <a:t>단</a:t>
            </a:r>
            <a:r>
              <a:rPr lang="en-US" altLang="ko-KR" sz="1600" dirty="0"/>
              <a:t>, EOF</a:t>
            </a:r>
            <a:r>
              <a:rPr lang="ko-KR" altLang="en-US" sz="1600" dirty="0"/>
              <a:t>를 이용해서 데이터의 끝을 검사하라</a:t>
            </a:r>
            <a:r>
              <a:rPr lang="en-US" altLang="ko-KR" sz="1600"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ko-KR" altLang="en-US" sz="1600" dirty="0"/>
              <a:t>■ </a:t>
            </a:r>
            <a:r>
              <a:rPr lang="en-US" altLang="ko-KR" sz="1600" dirty="0"/>
              <a:t>Test 5-15 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개인의 회원 정보를 읽어서 다음과 같은 처리조건을 만족하는 순서도를 작성하라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1" y="2786058"/>
            <a:ext cx="4061073" cy="107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85786" y="2857496"/>
            <a:ext cx="2175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회원등급별 명수</a:t>
            </a:r>
            <a:endParaRPr lang="en-US" altLang="ko-KR" sz="1600" dirty="0"/>
          </a:p>
          <a:p>
            <a:r>
              <a:rPr lang="ko-KR" altLang="en-US" sz="1600" dirty="0"/>
              <a:t>회원등급별 포인트 합</a:t>
            </a:r>
            <a:endParaRPr lang="en-US" altLang="ko-KR" sz="1600" dirty="0"/>
          </a:p>
          <a:p>
            <a:r>
              <a:rPr lang="ko-KR" altLang="en-US" sz="1600" dirty="0"/>
              <a:t>전체 회원 포인트 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1472" y="1214422"/>
            <a:ext cx="7143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 </a:t>
            </a:r>
            <a:r>
              <a:rPr lang="ko-KR" altLang="en-US" sz="1600" dirty="0"/>
              <a:t>입력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 회원 번호</a:t>
            </a:r>
            <a:r>
              <a:rPr lang="en-US" altLang="ko-KR" sz="1600" dirty="0"/>
              <a:t>, </a:t>
            </a:r>
            <a:r>
              <a:rPr lang="ko-KR" altLang="en-US" sz="1600" dirty="0"/>
              <a:t>회원등급</a:t>
            </a:r>
            <a:r>
              <a:rPr lang="en-US" altLang="ko-KR" sz="1600" dirty="0"/>
              <a:t>, </a:t>
            </a:r>
            <a:r>
              <a:rPr lang="ko-KR" altLang="en-US" sz="1600" dirty="0"/>
              <a:t>포인트</a:t>
            </a:r>
            <a:br>
              <a:rPr lang="ko-KR" altLang="en-US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출력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</a:t>
            </a:r>
            <a:endParaRPr lang="en-US" altLang="ko-KR" sz="1600" dirty="0"/>
          </a:p>
          <a:p>
            <a:r>
              <a:rPr lang="ko-KR" altLang="en-US" sz="1600" dirty="0"/>
              <a:t/>
            </a:r>
            <a:br>
              <a:rPr lang="ko-KR" altLang="en-US" sz="1600" dirty="0"/>
            </a:b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/>
            </a:r>
            <a:br>
              <a:rPr lang="ko-KR" altLang="en-US" sz="1600" dirty="0"/>
            </a:br>
            <a:endParaRPr lang="en-US" altLang="ko-KR" sz="1600" dirty="0"/>
          </a:p>
          <a:p>
            <a:r>
              <a:rPr lang="en-US" altLang="ko-KR" sz="1600" dirty="0"/>
              <a:t>&lt; </a:t>
            </a:r>
            <a:r>
              <a:rPr lang="ko-KR" altLang="en-US" sz="1600" dirty="0"/>
              <a:t>처리 조건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① </a:t>
            </a:r>
            <a:r>
              <a:rPr lang="en-US" altLang="ko-KR" sz="1600" dirty="0"/>
              <a:t>EOF</a:t>
            </a:r>
            <a:r>
              <a:rPr lang="ko-KR" altLang="en-US" sz="1600" dirty="0"/>
              <a:t>를 이용해서 데이터의 끝을 검사하라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② </a:t>
            </a:r>
            <a:r>
              <a:rPr lang="ko-KR" altLang="en-US" sz="1600" dirty="0"/>
              <a:t>회원등급 구분 조건은 다음과 같다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     1 - </a:t>
            </a:r>
            <a:r>
              <a:rPr lang="ko-KR" altLang="en-US" sz="1600" dirty="0"/>
              <a:t>정회원</a:t>
            </a:r>
            <a:r>
              <a:rPr lang="en-US" altLang="ko-KR" sz="1600" dirty="0"/>
              <a:t>, 2 - </a:t>
            </a:r>
            <a:r>
              <a:rPr lang="ko-KR" altLang="en-US" sz="1600" dirty="0"/>
              <a:t>준회원</a:t>
            </a:r>
            <a:r>
              <a:rPr lang="en-US" altLang="ko-KR" sz="1600" dirty="0"/>
              <a:t>, 3 - </a:t>
            </a:r>
            <a:r>
              <a:rPr lang="ko-KR" altLang="en-US" sz="1600" dirty="0"/>
              <a:t>특별회원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5-16]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  연속적인 숫자를 읽어서 </a:t>
            </a:r>
            <a:r>
              <a:rPr lang="en-US" altLang="ko-KR" sz="1600" dirty="0"/>
              <a:t>0</a:t>
            </a:r>
            <a:r>
              <a:rPr lang="ko-KR" altLang="en-US" sz="1600" dirty="0"/>
              <a:t>보다 큰 숫자에 대한 평균과 개수를 출력하는 순서도를 작성하라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9088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5-16]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  연속적인 숫자를 읽어서 </a:t>
            </a:r>
            <a:r>
              <a:rPr lang="en-US" altLang="ko-KR" sz="1600" dirty="0"/>
              <a:t>0</a:t>
            </a:r>
            <a:r>
              <a:rPr lang="ko-KR" altLang="en-US" sz="1600" dirty="0"/>
              <a:t>보다 큰 숫자에 대한 평균과 개수를 출력하는 순서도를 작성하라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214422"/>
            <a:ext cx="5286412" cy="559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5-17]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  학생 개인의 자료를 읽어서 개개인의 학번과 평균을 출력하고</a:t>
            </a:r>
            <a:r>
              <a:rPr lang="en-US" altLang="ko-KR" sz="1600" dirty="0"/>
              <a:t>, </a:t>
            </a:r>
            <a:r>
              <a:rPr lang="ko-KR" altLang="en-US" sz="1600" dirty="0"/>
              <a:t>반 평균을 출력하기 위한 순서도를 작성하라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643182"/>
            <a:ext cx="228601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500034" y="2643182"/>
            <a:ext cx="18573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학번        평균</a:t>
            </a:r>
          </a:p>
          <a:p>
            <a:r>
              <a:rPr lang="ko-KR" altLang="en-US" sz="1600" dirty="0" err="1"/>
              <a:t>반평균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28596" y="1285860"/>
            <a:ext cx="29289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 </a:t>
            </a:r>
            <a:r>
              <a:rPr lang="ko-KR" altLang="en-US" sz="1600" dirty="0"/>
              <a:t>입력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 학번</a:t>
            </a:r>
            <a:r>
              <a:rPr lang="en-US" altLang="ko-KR" sz="1600" dirty="0"/>
              <a:t>, </a:t>
            </a:r>
            <a:r>
              <a:rPr lang="ko-KR" altLang="en-US" sz="1600" dirty="0"/>
              <a:t>중간</a:t>
            </a:r>
            <a:r>
              <a:rPr lang="en-US" altLang="ko-KR" sz="1600" dirty="0"/>
              <a:t>, </a:t>
            </a:r>
            <a:r>
              <a:rPr lang="ko-KR" altLang="en-US" sz="1600" dirty="0"/>
              <a:t>기말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출력 형식 </a:t>
            </a:r>
            <a:r>
              <a:rPr lang="en-US" altLang="ko-KR" sz="1600" dirty="0"/>
              <a:t>&gt;</a:t>
            </a:r>
            <a:br>
              <a:rPr lang="en-US" altLang="ko-KR" sz="1600" dirty="0"/>
            </a:b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9145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5-1]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</a:t>
            </a:r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100</a:t>
            </a:r>
            <a:r>
              <a:rPr lang="ko-KR" altLang="en-US" sz="1600" dirty="0"/>
              <a:t>까지의 합을 구하는 순서도를 작성하라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70339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5-17]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  학생 개인의 자료를 읽어서 개개인의 학번과 평균을 출력하고</a:t>
            </a:r>
            <a:r>
              <a:rPr lang="en-US" altLang="ko-KR" sz="1600" dirty="0"/>
              <a:t>, </a:t>
            </a:r>
            <a:r>
              <a:rPr lang="ko-KR" altLang="en-US" sz="1600" dirty="0"/>
              <a:t>반 평균을 출력하기 위한 순서도를 작성하라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1259673"/>
            <a:ext cx="5214974" cy="559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643182"/>
            <a:ext cx="228601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500034" y="2643182"/>
            <a:ext cx="18573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학번        평균</a:t>
            </a:r>
          </a:p>
          <a:p>
            <a:r>
              <a:rPr lang="ko-KR" altLang="en-US" sz="1600" dirty="0" err="1"/>
              <a:t>반평균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28596" y="1285860"/>
            <a:ext cx="29289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 </a:t>
            </a:r>
            <a:r>
              <a:rPr lang="ko-KR" altLang="en-US" sz="1600" dirty="0"/>
              <a:t>입력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 학번</a:t>
            </a:r>
            <a:r>
              <a:rPr lang="en-US" altLang="ko-KR" sz="1600" dirty="0"/>
              <a:t>, </a:t>
            </a:r>
            <a:r>
              <a:rPr lang="ko-KR" altLang="en-US" sz="1600" dirty="0"/>
              <a:t>중간</a:t>
            </a:r>
            <a:r>
              <a:rPr lang="en-US" altLang="ko-KR" sz="1600" dirty="0"/>
              <a:t>, </a:t>
            </a:r>
            <a:r>
              <a:rPr lang="ko-KR" altLang="en-US" sz="1600" dirty="0"/>
              <a:t>기말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출력 형식 </a:t>
            </a:r>
            <a:r>
              <a:rPr lang="en-US" altLang="ko-KR" sz="1600" dirty="0"/>
              <a:t>&gt;</a:t>
            </a:r>
            <a:br>
              <a:rPr lang="en-US" altLang="ko-KR" sz="1600" dirty="0"/>
            </a:br>
            <a:endParaRPr lang="ko-KR" altLang="en-U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ko-KR" altLang="en-US" sz="1600" dirty="0"/>
              <a:t>■ </a:t>
            </a:r>
            <a:r>
              <a:rPr lang="en-US" altLang="ko-KR" sz="1600" dirty="0"/>
              <a:t>Test 5-18 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다음 입력 형식과 같은 개인의 과목별 점수를 읽어서 개인의 평균평점을 구하기 위한 순서도를 작성하라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1357290" y="4429132"/>
            <a:ext cx="60722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입력 데이터</a:t>
            </a:r>
            <a:r>
              <a:rPr lang="en-US" altLang="ko-KR" sz="1400" dirty="0"/>
              <a:t>&gt;     			&lt;</a:t>
            </a:r>
            <a:r>
              <a:rPr lang="ko-KR" altLang="en-US" sz="1400" dirty="0"/>
              <a:t>계산과정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과목명            </a:t>
            </a:r>
            <a:r>
              <a:rPr lang="ko-KR" altLang="en-US" sz="1400" dirty="0" err="1"/>
              <a:t>과목단위수</a:t>
            </a:r>
            <a:r>
              <a:rPr lang="ko-KR" altLang="en-US" sz="1400" dirty="0"/>
              <a:t>  학점</a:t>
            </a:r>
          </a:p>
          <a:p>
            <a:r>
              <a:rPr lang="ko-KR" altLang="en-US" sz="1400" dirty="0"/>
              <a:t>전산개론      </a:t>
            </a:r>
            <a:r>
              <a:rPr lang="en-US" altLang="ko-KR" sz="1400" dirty="0"/>
              <a:t>	2        A ------- 2</a:t>
            </a:r>
            <a:r>
              <a:rPr lang="ko-KR" altLang="en-US" sz="1400" dirty="0"/>
              <a:t>단위 * </a:t>
            </a:r>
            <a:r>
              <a:rPr lang="en-US" altLang="ko-KR" sz="1400" dirty="0"/>
              <a:t>4.0 = 8.0</a:t>
            </a:r>
          </a:p>
          <a:p>
            <a:r>
              <a:rPr lang="ko-KR" altLang="en-US" sz="1400" dirty="0"/>
              <a:t>인터넷              </a:t>
            </a:r>
            <a:r>
              <a:rPr lang="en-US" altLang="ko-KR" sz="1400" dirty="0"/>
              <a:t>	3        B ------- 3</a:t>
            </a:r>
            <a:r>
              <a:rPr lang="ko-KR" altLang="en-US" sz="1400" dirty="0"/>
              <a:t>단위 * </a:t>
            </a:r>
            <a:r>
              <a:rPr lang="en-US" altLang="ko-KR" sz="1400" dirty="0"/>
              <a:t>3.0 = 9.0</a:t>
            </a:r>
          </a:p>
          <a:p>
            <a:r>
              <a:rPr lang="ko-KR" altLang="en-US" sz="1400" dirty="0"/>
              <a:t>논리학              </a:t>
            </a:r>
            <a:r>
              <a:rPr lang="en-US" altLang="ko-KR" sz="1400" dirty="0"/>
              <a:t>	1        A ------- 1</a:t>
            </a:r>
            <a:r>
              <a:rPr lang="ko-KR" altLang="en-US" sz="1400" dirty="0"/>
              <a:t>단위 * </a:t>
            </a:r>
            <a:r>
              <a:rPr lang="en-US" altLang="ko-KR" sz="1400" dirty="0"/>
              <a:t>4.0 = 4.0</a:t>
            </a:r>
          </a:p>
          <a:p>
            <a:r>
              <a:rPr lang="ko-KR" altLang="en-US" sz="1400" dirty="0"/>
              <a:t>자료구조            </a:t>
            </a:r>
            <a:r>
              <a:rPr lang="en-US" altLang="ko-KR" sz="1400" dirty="0"/>
              <a:t>	3        C ------- </a:t>
            </a:r>
            <a:r>
              <a:rPr lang="en-US" altLang="ko-KR" sz="1400" u="sng" dirty="0"/>
              <a:t>3</a:t>
            </a:r>
            <a:r>
              <a:rPr lang="ko-KR" altLang="en-US" sz="1400" u="sng" dirty="0"/>
              <a:t>단위 * </a:t>
            </a:r>
            <a:r>
              <a:rPr lang="en-US" altLang="ko-KR" sz="1400" u="sng" dirty="0"/>
              <a:t>2.0 = 6.0    </a:t>
            </a:r>
            <a:endParaRPr lang="ko-KR" altLang="en-US" sz="1400" dirty="0"/>
          </a:p>
          <a:p>
            <a:r>
              <a:rPr lang="ko-KR" altLang="en-US" sz="1400" dirty="0"/>
              <a:t>      </a:t>
            </a:r>
            <a:r>
              <a:rPr lang="en-US" altLang="ko-KR" sz="1400" dirty="0"/>
              <a:t>			     </a:t>
            </a:r>
            <a:r>
              <a:rPr lang="ko-KR" altLang="en-US" sz="1400" dirty="0" err="1"/>
              <a:t>총환산점수</a:t>
            </a:r>
            <a:r>
              <a:rPr lang="ko-KR" altLang="en-US" sz="1400" dirty="0"/>
              <a:t> </a:t>
            </a:r>
            <a:r>
              <a:rPr lang="en-US" altLang="ko-KR" sz="1400" dirty="0"/>
              <a:t>= 27.0 </a:t>
            </a:r>
          </a:p>
          <a:p>
            <a:r>
              <a:rPr lang="en-US" altLang="ko-KR" sz="1400" dirty="0"/>
              <a:t>      			     </a:t>
            </a:r>
            <a:r>
              <a:rPr lang="ko-KR" altLang="en-US" sz="1400" dirty="0" err="1"/>
              <a:t>총과목단위수</a:t>
            </a:r>
            <a:r>
              <a:rPr lang="ko-KR" altLang="en-US" sz="1400" dirty="0"/>
              <a:t> </a:t>
            </a:r>
            <a:r>
              <a:rPr lang="en-US" altLang="ko-KR" sz="1400" dirty="0"/>
              <a:t>= 9.0 </a:t>
            </a:r>
          </a:p>
          <a:p>
            <a:r>
              <a:rPr lang="en-US" altLang="ko-KR" sz="1400" dirty="0"/>
              <a:t>                                        	     </a:t>
            </a:r>
            <a:r>
              <a:rPr lang="ko-KR" altLang="en-US" sz="1400" dirty="0"/>
              <a:t>평균평점 </a:t>
            </a:r>
            <a:r>
              <a:rPr lang="en-US" altLang="ko-KR" sz="1400" dirty="0"/>
              <a:t>= 27 / 9 = 3.0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71472" y="4071942"/>
            <a:ext cx="1776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처리과정의 예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00034" y="1214422"/>
            <a:ext cx="78581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 </a:t>
            </a:r>
            <a:r>
              <a:rPr lang="ko-KR" altLang="en-US" sz="1600" dirty="0"/>
              <a:t>입력 형식 </a:t>
            </a:r>
            <a:r>
              <a:rPr lang="en-US" altLang="ko-KR" sz="1600" dirty="0"/>
              <a:t>&gt;			&lt;</a:t>
            </a:r>
            <a:r>
              <a:rPr lang="ko-KR" altLang="en-US" sz="1600" dirty="0"/>
              <a:t>출력형식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 과목명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과목단위수</a:t>
            </a:r>
            <a:r>
              <a:rPr lang="en-US" altLang="ko-KR" sz="1600" dirty="0"/>
              <a:t>, </a:t>
            </a:r>
            <a:r>
              <a:rPr lang="ko-KR" altLang="en-US" sz="1600" dirty="0"/>
              <a:t>학점</a:t>
            </a:r>
            <a:r>
              <a:rPr lang="en-US" altLang="ko-KR" sz="1600" dirty="0"/>
              <a:t>		  </a:t>
            </a:r>
            <a:r>
              <a:rPr lang="ko-KR" altLang="en-US" sz="1600" dirty="0"/>
              <a:t>평균평점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처리 조건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① </a:t>
            </a:r>
            <a:r>
              <a:rPr lang="en-US" altLang="ko-KR" sz="1600" dirty="0"/>
              <a:t>EOF</a:t>
            </a:r>
            <a:r>
              <a:rPr lang="ko-KR" altLang="en-US" sz="1600" dirty="0"/>
              <a:t>를 이용해서 데이터의 끝을 검사하라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② </a:t>
            </a:r>
            <a:r>
              <a:rPr lang="ko-KR" altLang="en-US" sz="1600" dirty="0"/>
              <a:t>학점은 </a:t>
            </a:r>
            <a:r>
              <a:rPr lang="en-US" altLang="ko-KR" sz="1600" dirty="0"/>
              <a:t>A, B, C, D, F</a:t>
            </a:r>
            <a:r>
              <a:rPr lang="ko-KR" altLang="en-US" sz="1600" dirty="0"/>
              <a:t>의 </a:t>
            </a:r>
            <a:r>
              <a:rPr lang="en-US" altLang="ko-KR" sz="1600" dirty="0"/>
              <a:t>5</a:t>
            </a:r>
            <a:r>
              <a:rPr lang="ko-KR" altLang="en-US" sz="1600" dirty="0"/>
              <a:t>단계이며</a:t>
            </a:r>
            <a:r>
              <a:rPr lang="en-US" altLang="ko-KR" sz="1600" dirty="0"/>
              <a:t>, </a:t>
            </a:r>
            <a:r>
              <a:rPr lang="ko-KR" altLang="en-US" sz="1600" dirty="0"/>
              <a:t>각각의 환산 점수는 다음과 같다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 A</a:t>
            </a:r>
            <a:r>
              <a:rPr lang="ko-KR" altLang="en-US" sz="1600" dirty="0"/>
              <a:t>학점 </a:t>
            </a:r>
            <a:r>
              <a:rPr lang="en-US" altLang="ko-KR" sz="1600" dirty="0"/>
              <a:t>- 4.0,  B</a:t>
            </a:r>
            <a:r>
              <a:rPr lang="ko-KR" altLang="en-US" sz="1600" dirty="0"/>
              <a:t>학점 </a:t>
            </a:r>
            <a:r>
              <a:rPr lang="en-US" altLang="ko-KR" sz="1600" dirty="0"/>
              <a:t>- 3.0,  </a:t>
            </a:r>
            <a:br>
              <a:rPr lang="en-US" altLang="ko-KR" sz="1600" dirty="0"/>
            </a:br>
            <a:r>
              <a:rPr lang="en-US" altLang="ko-KR" sz="1600" dirty="0"/>
              <a:t> C</a:t>
            </a:r>
            <a:r>
              <a:rPr lang="ko-KR" altLang="en-US" sz="1600" dirty="0"/>
              <a:t>학점 </a:t>
            </a:r>
            <a:r>
              <a:rPr lang="en-US" altLang="ko-KR" sz="1600" dirty="0"/>
              <a:t>- 2.0,  D</a:t>
            </a:r>
            <a:r>
              <a:rPr lang="ko-KR" altLang="en-US" sz="1600" dirty="0"/>
              <a:t>학점 </a:t>
            </a:r>
            <a:r>
              <a:rPr lang="en-US" altLang="ko-KR" sz="1600" dirty="0"/>
              <a:t>- 1.0,  F</a:t>
            </a:r>
            <a:r>
              <a:rPr lang="ko-KR" altLang="en-US" sz="1600" dirty="0"/>
              <a:t>학점 </a:t>
            </a:r>
            <a:r>
              <a:rPr lang="en-US" altLang="ko-KR" sz="1600" dirty="0"/>
              <a:t>- 0.0</a:t>
            </a:r>
            <a:br>
              <a:rPr lang="en-US" altLang="ko-KR" sz="1600" dirty="0"/>
            </a:br>
            <a:r>
              <a:rPr lang="en-US" altLang="ko-KR" sz="1600" dirty="0"/>
              <a:t>③ </a:t>
            </a:r>
            <a:r>
              <a:rPr lang="ko-KR" altLang="en-US" sz="1600" dirty="0"/>
              <a:t>평균평점 </a:t>
            </a:r>
            <a:r>
              <a:rPr lang="en-US" altLang="ko-KR" sz="1600" dirty="0"/>
              <a:t>= </a:t>
            </a:r>
            <a:r>
              <a:rPr lang="ko-KR" altLang="en-US" sz="1600" dirty="0"/>
              <a:t>총 환산점수 </a:t>
            </a:r>
            <a:r>
              <a:rPr lang="en-US" altLang="ko-KR" sz="1600" dirty="0"/>
              <a:t>/ </a:t>
            </a:r>
            <a:r>
              <a:rPr lang="ko-KR" altLang="en-US" sz="1600" dirty="0"/>
              <a:t>총 </a:t>
            </a:r>
            <a:r>
              <a:rPr lang="ko-KR" altLang="en-US" sz="1600" dirty="0" err="1"/>
              <a:t>과목단위수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④ 총 환산점수 </a:t>
            </a:r>
            <a:r>
              <a:rPr lang="en-US" altLang="ko-KR" sz="1600" dirty="0"/>
              <a:t>= Σ ( </a:t>
            </a:r>
            <a:r>
              <a:rPr lang="ko-KR" altLang="en-US" sz="1600" dirty="0" err="1"/>
              <a:t>과목단위수</a:t>
            </a:r>
            <a:r>
              <a:rPr lang="ko-KR" altLang="en-US" sz="1600" dirty="0"/>
              <a:t> * 학점당 환산점수 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5-19]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학생 개인의 자료를 읽어서 최고 성적에 해당되는 학생의 학번과 최고성적을 출력하기 위한 순서도를 작성하라</a:t>
            </a:r>
            <a:r>
              <a:rPr lang="en-US" altLang="ko-KR" sz="1600" dirty="0"/>
              <a:t>. 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동점자는</a:t>
            </a:r>
            <a:r>
              <a:rPr lang="ko-KR" altLang="en-US" sz="1600" dirty="0"/>
              <a:t> 없다고 가정한다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643182"/>
            <a:ext cx="235745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714348" y="2643182"/>
            <a:ext cx="21431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학번        최고성적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1472" y="1285860"/>
            <a:ext cx="29289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 </a:t>
            </a:r>
            <a:r>
              <a:rPr lang="ko-KR" altLang="en-US" sz="1600" dirty="0"/>
              <a:t>입력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 학번</a:t>
            </a:r>
            <a:r>
              <a:rPr lang="en-US" altLang="ko-KR" sz="1600" dirty="0"/>
              <a:t>, </a:t>
            </a:r>
            <a:r>
              <a:rPr lang="ko-KR" altLang="en-US" sz="1600" dirty="0"/>
              <a:t>성적</a:t>
            </a:r>
            <a:br>
              <a:rPr lang="ko-KR" altLang="en-US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출력 형식 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0871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5-19]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학생 개인의 자료를 읽어서 최고 성적에 해당되는 학생의 학번과 최고성적을 출력하기 위한 순서도를 작성하라</a:t>
            </a:r>
            <a:r>
              <a:rPr lang="en-US" altLang="ko-KR" sz="1600" dirty="0"/>
              <a:t>. 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동점자는</a:t>
            </a:r>
            <a:r>
              <a:rPr lang="ko-KR" altLang="en-US" sz="1600" dirty="0"/>
              <a:t> 없다고 가정한다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643182"/>
            <a:ext cx="235745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714348" y="2643182"/>
            <a:ext cx="21431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학번        최고성적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1" y="1428736"/>
            <a:ext cx="5057487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571472" y="1285860"/>
            <a:ext cx="29289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 </a:t>
            </a:r>
            <a:r>
              <a:rPr lang="ko-KR" altLang="en-US" sz="1600" dirty="0"/>
              <a:t>입력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 학번</a:t>
            </a:r>
            <a:r>
              <a:rPr lang="en-US" altLang="ko-KR" sz="1600" dirty="0"/>
              <a:t>, </a:t>
            </a:r>
            <a:r>
              <a:rPr lang="ko-KR" altLang="en-US" sz="1600" dirty="0"/>
              <a:t>성적</a:t>
            </a:r>
            <a:br>
              <a:rPr lang="ko-KR" altLang="en-US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출력 형식 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5-20]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  다음과 같은 처리 조건을 바탕으로 어떤 회사의 사원들 개개인의 주당급여를 출력하고 전체 지급액 평균을 구하기 위한 순서도를 작성하라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928934"/>
            <a:ext cx="3714776" cy="100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642910" y="3000372"/>
            <a:ext cx="26432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사원번호         주당급여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지급액 평균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1472" y="1571612"/>
            <a:ext cx="80010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 </a:t>
            </a:r>
            <a:r>
              <a:rPr lang="ko-KR" altLang="en-US" sz="1600" dirty="0"/>
              <a:t>입력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 사원번호</a:t>
            </a:r>
            <a:r>
              <a:rPr lang="en-US" altLang="ko-KR" sz="1600" dirty="0"/>
              <a:t>, </a:t>
            </a:r>
            <a:r>
              <a:rPr lang="ko-KR" altLang="en-US" sz="1600" dirty="0"/>
              <a:t>등급</a:t>
            </a:r>
            <a:r>
              <a:rPr lang="en-US" altLang="ko-KR" sz="1600" dirty="0"/>
              <a:t>, </a:t>
            </a:r>
            <a:r>
              <a:rPr lang="ko-KR" altLang="en-US" sz="1600" dirty="0"/>
              <a:t>근무시간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출력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  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처리 조건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① 사원의 등급에 따른 시간당 금액은 다음과 같다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     1</a:t>
            </a:r>
            <a:r>
              <a:rPr lang="ko-KR" altLang="en-US" sz="1600" dirty="0"/>
              <a:t>등급 </a:t>
            </a:r>
            <a:r>
              <a:rPr lang="en-US" altLang="ko-KR" sz="1600" dirty="0"/>
              <a:t>- 5,000</a:t>
            </a:r>
            <a:r>
              <a:rPr lang="ko-KR" altLang="en-US" sz="1600" dirty="0"/>
              <a:t>원</a:t>
            </a:r>
            <a:r>
              <a:rPr lang="en-US" altLang="ko-KR" sz="1600" dirty="0"/>
              <a:t>,  2</a:t>
            </a:r>
            <a:r>
              <a:rPr lang="ko-KR" altLang="en-US" sz="1600" dirty="0"/>
              <a:t>등급 </a:t>
            </a:r>
            <a:r>
              <a:rPr lang="en-US" altLang="ko-KR" sz="1600" dirty="0"/>
              <a:t>- 4,000</a:t>
            </a:r>
            <a:r>
              <a:rPr lang="ko-KR" altLang="en-US" sz="1600" dirty="0"/>
              <a:t>원</a:t>
            </a:r>
            <a:r>
              <a:rPr lang="en-US" altLang="ko-KR" sz="1600" dirty="0"/>
              <a:t>,  3</a:t>
            </a:r>
            <a:r>
              <a:rPr lang="ko-KR" altLang="en-US" sz="1600" dirty="0"/>
              <a:t>등급 </a:t>
            </a:r>
            <a:r>
              <a:rPr lang="en-US" altLang="ko-KR" sz="1600" dirty="0"/>
              <a:t>- 3000</a:t>
            </a:r>
            <a:r>
              <a:rPr lang="ko-KR" altLang="en-US" sz="1600" dirty="0"/>
              <a:t>원</a:t>
            </a:r>
            <a:br>
              <a:rPr lang="ko-KR" altLang="en-US" sz="1600" dirty="0"/>
            </a:br>
            <a:r>
              <a:rPr lang="ko-KR" altLang="en-US" sz="1600" dirty="0"/>
              <a:t>② 근무시간이 </a:t>
            </a:r>
            <a:r>
              <a:rPr lang="en-US" altLang="ko-KR" sz="1600" dirty="0"/>
              <a:t>40</a:t>
            </a:r>
            <a:r>
              <a:rPr lang="ko-KR" altLang="en-US" sz="1600" dirty="0"/>
              <a:t>시간을 초과할 경우 초과시간에 대해서는 시간당 금액의 </a:t>
            </a:r>
            <a:r>
              <a:rPr lang="en-US" altLang="ko-KR" sz="1600" dirty="0"/>
              <a:t>50%</a:t>
            </a:r>
            <a:r>
              <a:rPr lang="ko-KR" altLang="en-US" sz="1600" dirty="0"/>
              <a:t>를 더 지급한다</a:t>
            </a:r>
            <a:r>
              <a:rPr lang="en-US" altLang="ko-KR" sz="1600" dirty="0"/>
              <a:t>. 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주당 근무시간이 </a:t>
            </a:r>
            <a:r>
              <a:rPr lang="en-US" altLang="ko-KR" sz="1600" dirty="0"/>
              <a:t>60</a:t>
            </a:r>
            <a:r>
              <a:rPr lang="ko-KR" altLang="en-US" sz="1600" dirty="0"/>
              <a:t>시간 이상일 때는 초과수당을 </a:t>
            </a:r>
            <a:r>
              <a:rPr lang="en-US" altLang="ko-KR" sz="1600" dirty="0"/>
              <a:t>20</a:t>
            </a:r>
            <a:r>
              <a:rPr lang="ko-KR" altLang="en-US" sz="1600" dirty="0"/>
              <a:t>시간만 인정한다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③ EOF</a:t>
            </a:r>
            <a:r>
              <a:rPr lang="ko-KR" altLang="en-US" sz="1600" dirty="0"/>
              <a:t>를 이용해서 데이터의 끝을 검사하라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1" y="0"/>
            <a:ext cx="493739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ko-KR" altLang="en-US" sz="1600" dirty="0"/>
              <a:t>■ </a:t>
            </a:r>
            <a:r>
              <a:rPr lang="en-US" altLang="ko-KR" sz="1600" dirty="0"/>
              <a:t>Test 5-21 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전화 요금 명세서를 다음과 같이 출력하기 위한 순서도를 작성하라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357430"/>
            <a:ext cx="542928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642910" y="2428868"/>
            <a:ext cx="49292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전화번호   구분   기본요금   통화료    세금     총액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                총액 합계</a:t>
            </a:r>
            <a:br>
              <a:rPr lang="ko-KR" altLang="en-US" sz="1600" dirty="0"/>
            </a:br>
            <a:r>
              <a:rPr lang="ko-KR" altLang="en-US" sz="1600" dirty="0"/>
              <a:t>                  총액 평균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0034" y="1071546"/>
            <a:ext cx="6286528" cy="4841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 </a:t>
            </a:r>
            <a:r>
              <a:rPr lang="ko-KR" altLang="en-US" sz="1600" dirty="0"/>
              <a:t>입력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 전화번호</a:t>
            </a:r>
            <a:r>
              <a:rPr lang="en-US" altLang="ko-KR" sz="1600" dirty="0"/>
              <a:t>, </a:t>
            </a:r>
            <a:r>
              <a:rPr lang="ko-KR" altLang="en-US" sz="1600" dirty="0"/>
              <a:t>구분</a:t>
            </a:r>
            <a:r>
              <a:rPr lang="en-US" altLang="ko-KR" sz="1600" dirty="0"/>
              <a:t>, </a:t>
            </a:r>
            <a:r>
              <a:rPr lang="ko-KR" altLang="en-US" sz="1600" dirty="0"/>
              <a:t>통화시간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출력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 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처리 조건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① 전화번호의 사용 구분에 따른 기본요금은 다음과 같다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     1 - 15000</a:t>
            </a:r>
            <a:r>
              <a:rPr lang="ko-KR" altLang="en-US" sz="1600" dirty="0"/>
              <a:t>원</a:t>
            </a:r>
            <a:r>
              <a:rPr lang="en-US" altLang="ko-KR" sz="1600" dirty="0"/>
              <a:t>,  2 - 13000</a:t>
            </a:r>
            <a:r>
              <a:rPr lang="ko-KR" altLang="en-US" sz="1600" dirty="0"/>
              <a:t>원</a:t>
            </a:r>
            <a:r>
              <a:rPr lang="en-US" altLang="ko-KR" sz="1600" dirty="0"/>
              <a:t>,  3 - 10000</a:t>
            </a:r>
            <a:r>
              <a:rPr lang="ko-KR" altLang="en-US" sz="1600" dirty="0"/>
              <a:t>원</a:t>
            </a:r>
            <a:br>
              <a:rPr lang="ko-KR" altLang="en-US" sz="1600" dirty="0"/>
            </a:br>
            <a:r>
              <a:rPr lang="ko-KR" altLang="en-US" sz="1600" dirty="0"/>
              <a:t>② 입력되는 통화시간은 초 단위이며 </a:t>
            </a:r>
            <a:r>
              <a:rPr lang="en-US" altLang="ko-KR" sz="1600" dirty="0"/>
              <a:t>10</a:t>
            </a:r>
            <a:r>
              <a:rPr lang="ko-KR" altLang="en-US" sz="1600" dirty="0"/>
              <a:t>초당 </a:t>
            </a:r>
            <a:r>
              <a:rPr lang="en-US" altLang="ko-KR" sz="1600" dirty="0"/>
              <a:t>28</a:t>
            </a:r>
            <a:r>
              <a:rPr lang="ko-KR" altLang="en-US" sz="1600" dirty="0"/>
              <a:t>원이다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③ </a:t>
            </a:r>
            <a:r>
              <a:rPr lang="ko-KR" altLang="en-US" sz="1600" dirty="0"/>
              <a:t>세금은 기본요금과 통화료의 합에 대한 </a:t>
            </a:r>
            <a:r>
              <a:rPr lang="en-US" altLang="ko-KR" sz="1600" dirty="0"/>
              <a:t>10%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④ EOF</a:t>
            </a:r>
            <a:r>
              <a:rPr lang="ko-KR" altLang="en-US" sz="1600" dirty="0"/>
              <a:t>를 이용하여 데이터의 끝을 검사하라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ko-KR" altLang="en-US" sz="1600" dirty="0"/>
              <a:t>■ </a:t>
            </a:r>
            <a:r>
              <a:rPr lang="en-US" altLang="ko-KR" sz="1600" dirty="0"/>
              <a:t>Test 5-22 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학생 개인의 성적을 읽고 다음과 같은 출력 형식을 위한 순서도를 작성하라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285992"/>
            <a:ext cx="371477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785786" y="2357430"/>
            <a:ext cx="26432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 학번        평균        등급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 각 등급별 명수</a:t>
            </a:r>
            <a:br>
              <a:rPr lang="ko-KR" altLang="en-US" sz="1600" dirty="0"/>
            </a:br>
            <a:r>
              <a:rPr lang="ko-KR" altLang="en-US" sz="1600" dirty="0"/>
              <a:t>   평균 최고점수</a:t>
            </a:r>
            <a:br>
              <a:rPr lang="ko-KR" altLang="en-US" sz="1600" dirty="0"/>
            </a:br>
            <a:r>
              <a:rPr lang="ko-KR" altLang="en-US" sz="1600" dirty="0"/>
              <a:t>   평균 최저점수</a:t>
            </a:r>
            <a:br>
              <a:rPr lang="ko-KR" altLang="en-US" sz="1600" dirty="0"/>
            </a:br>
            <a:r>
              <a:rPr lang="ko-KR" altLang="en-US" sz="1600" dirty="0"/>
              <a:t>   평균에 대한 </a:t>
            </a:r>
            <a:r>
              <a:rPr lang="ko-KR" altLang="en-US" sz="1600" dirty="0" err="1"/>
              <a:t>반평균</a:t>
            </a:r>
            <a:r>
              <a:rPr lang="ko-KR" altLang="en-US" sz="1600" dirty="0"/>
              <a:t>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0034" y="1214422"/>
            <a:ext cx="821537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 </a:t>
            </a:r>
            <a:r>
              <a:rPr lang="ko-KR" altLang="en-US" sz="1600" dirty="0"/>
              <a:t>입력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 학번</a:t>
            </a:r>
            <a:r>
              <a:rPr lang="en-US" altLang="ko-KR" sz="1600" dirty="0"/>
              <a:t>, </a:t>
            </a:r>
            <a:r>
              <a:rPr lang="ko-KR" altLang="en-US" sz="1600" dirty="0"/>
              <a:t>과목</a:t>
            </a:r>
            <a:r>
              <a:rPr lang="en-US" altLang="ko-KR" sz="1600" dirty="0"/>
              <a:t>1, </a:t>
            </a:r>
            <a:r>
              <a:rPr lang="ko-KR" altLang="en-US" sz="1600" dirty="0"/>
              <a:t>과목</a:t>
            </a:r>
            <a:r>
              <a:rPr lang="en-US" altLang="ko-KR" sz="1600" dirty="0"/>
              <a:t>2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출력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처리 조건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① 개인에 대한 등급 기준은 다음과 같이 개인 평균 점수를 기준으로 산출한다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     100</a:t>
            </a:r>
            <a:r>
              <a:rPr lang="ko-KR" altLang="en-US" sz="1600" dirty="0"/>
              <a:t>점 이하 </a:t>
            </a:r>
            <a:r>
              <a:rPr lang="en-US" altLang="ko-KR" sz="1600" dirty="0"/>
              <a:t>80</a:t>
            </a:r>
            <a:r>
              <a:rPr lang="ko-KR" altLang="en-US" sz="1600" dirty="0"/>
              <a:t>점 이상 </a:t>
            </a:r>
            <a:r>
              <a:rPr lang="en-US" altLang="ko-KR" sz="1600" dirty="0"/>
              <a:t>- "A",  </a:t>
            </a:r>
            <a:br>
              <a:rPr lang="en-US" altLang="ko-KR" sz="1600" dirty="0"/>
            </a:br>
            <a:r>
              <a:rPr lang="en-US" altLang="ko-KR" sz="1600" dirty="0"/>
              <a:t>     80</a:t>
            </a:r>
            <a:r>
              <a:rPr lang="ko-KR" altLang="en-US" sz="1600" dirty="0"/>
              <a:t>점 미만 </a:t>
            </a:r>
            <a:r>
              <a:rPr lang="en-US" altLang="ko-KR" sz="1600" dirty="0"/>
              <a:t>60</a:t>
            </a:r>
            <a:r>
              <a:rPr lang="ko-KR" altLang="en-US" sz="1600" dirty="0"/>
              <a:t>점 이상 </a:t>
            </a:r>
            <a:r>
              <a:rPr lang="en-US" altLang="ko-KR" sz="1600" dirty="0"/>
              <a:t>- "B",</a:t>
            </a:r>
            <a:br>
              <a:rPr lang="en-US" altLang="ko-KR" sz="1600" dirty="0"/>
            </a:br>
            <a:r>
              <a:rPr lang="en-US" altLang="ko-KR" sz="1600" dirty="0"/>
              <a:t>     </a:t>
            </a:r>
            <a:r>
              <a:rPr lang="ko-KR" altLang="en-US" sz="1600" dirty="0"/>
              <a:t>나머지 </a:t>
            </a:r>
            <a:r>
              <a:rPr lang="en-US" altLang="ko-KR" sz="1600" dirty="0"/>
              <a:t>- "F"</a:t>
            </a:r>
            <a:br>
              <a:rPr lang="en-US" altLang="ko-KR" sz="1600" dirty="0"/>
            </a:br>
            <a:r>
              <a:rPr lang="en-US" altLang="ko-KR" sz="1600" dirty="0"/>
              <a:t>② EOF</a:t>
            </a:r>
            <a:r>
              <a:rPr lang="ko-KR" altLang="en-US" sz="1600" dirty="0"/>
              <a:t>를 이용하여 데이터의 끝을 검사하라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③ </a:t>
            </a:r>
            <a:r>
              <a:rPr lang="ko-KR" altLang="en-US" sz="1600" dirty="0"/>
              <a:t>각 </a:t>
            </a:r>
            <a:r>
              <a:rPr lang="en-US" altLang="ko-KR" sz="1600" dirty="0"/>
              <a:t>page</a:t>
            </a:r>
            <a:r>
              <a:rPr lang="ko-KR" altLang="en-US" sz="1600" dirty="0"/>
              <a:t>에 제목을 출력하고 한 </a:t>
            </a:r>
            <a:r>
              <a:rPr lang="en-US" altLang="ko-KR" sz="1600" dirty="0"/>
              <a:t>page</a:t>
            </a:r>
            <a:r>
              <a:rPr lang="ko-KR" altLang="en-US" sz="1600" dirty="0"/>
              <a:t>에 </a:t>
            </a:r>
            <a:r>
              <a:rPr lang="en-US" altLang="ko-KR" sz="1600" dirty="0"/>
              <a:t>data</a:t>
            </a:r>
            <a:r>
              <a:rPr lang="ko-KR" altLang="en-US" sz="1600" dirty="0"/>
              <a:t>를 </a:t>
            </a:r>
            <a:r>
              <a:rPr lang="en-US" altLang="ko-KR" sz="1600" dirty="0"/>
              <a:t>30</a:t>
            </a:r>
            <a:r>
              <a:rPr lang="ko-KR" altLang="en-US" sz="1600" dirty="0"/>
              <a:t>개씩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sz="2000" dirty="0"/>
              <a:t>5.3 </a:t>
            </a:r>
            <a:r>
              <a:rPr lang="ko-KR" altLang="en-US" sz="2000" dirty="0"/>
              <a:t>반복 논리의 응용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57488" y="6000768"/>
            <a:ext cx="37286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5-6]  two read </a:t>
            </a:r>
            <a:r>
              <a:rPr lang="ko-KR" altLang="en-US" sz="1600" dirty="0"/>
              <a:t>방식의 기본 논리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1142984"/>
            <a:ext cx="479183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611560" y="836712"/>
            <a:ext cx="1997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5.3.1 two read </a:t>
            </a:r>
            <a:r>
              <a:rPr lang="ko-KR" altLang="en-US" sz="1600" dirty="0"/>
              <a:t>방식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86116" y="6000768"/>
            <a:ext cx="27882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5-7]  switch</a:t>
            </a:r>
            <a:r>
              <a:rPr lang="ko-KR" altLang="en-US" sz="1600" dirty="0"/>
              <a:t>의 이용 예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000108"/>
            <a:ext cx="5357850" cy="472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611560" y="836712"/>
            <a:ext cx="24323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5.3.2 switch </a:t>
            </a:r>
            <a:r>
              <a:rPr lang="ko-KR" altLang="en-US" sz="1600" dirty="0"/>
              <a:t>변수의 이용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5-1]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</a:t>
            </a:r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100</a:t>
            </a:r>
            <a:r>
              <a:rPr lang="ko-KR" altLang="en-US" sz="1600" dirty="0"/>
              <a:t>까지의 합을 구하는 순서도를 작성하라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211958"/>
            <a:ext cx="4857784" cy="5646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5-23]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  연속적인 </a:t>
            </a:r>
            <a:r>
              <a:rPr lang="en-US" altLang="ko-KR" sz="1600" dirty="0"/>
              <a:t>data</a:t>
            </a:r>
            <a:r>
              <a:rPr lang="ko-KR" altLang="en-US" sz="1600" dirty="0"/>
              <a:t>를 읽어서 그 중에 최대값을 구해서 출력하는 순서도를 작성하라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8854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5-23]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  연속적인 </a:t>
            </a:r>
            <a:r>
              <a:rPr lang="en-US" altLang="ko-KR" sz="1600" dirty="0"/>
              <a:t>data</a:t>
            </a:r>
            <a:r>
              <a:rPr lang="ko-KR" altLang="en-US" sz="1600" dirty="0"/>
              <a:t>를 읽어서 그 중에 최대값을 구해서 출력하는 순서도를 작성하라</a:t>
            </a:r>
            <a:r>
              <a:rPr lang="en-US" altLang="ko-KR" sz="16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340768"/>
            <a:ext cx="4752528" cy="5164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229600" cy="3143272"/>
          </a:xfrm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&lt; </a:t>
            </a:r>
            <a:r>
              <a:rPr lang="ko-KR" altLang="en-US" sz="1600" dirty="0"/>
              <a:t>입력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 학년</a:t>
            </a:r>
            <a:r>
              <a:rPr lang="en-US" altLang="ko-KR" sz="1600" dirty="0"/>
              <a:t>, </a:t>
            </a:r>
            <a:r>
              <a:rPr lang="ko-KR" altLang="en-US" sz="1600" dirty="0"/>
              <a:t>반</a:t>
            </a:r>
            <a:r>
              <a:rPr lang="en-US" altLang="ko-KR" sz="1600" dirty="0"/>
              <a:t>, </a:t>
            </a:r>
            <a:r>
              <a:rPr lang="ko-KR" altLang="en-US" sz="1600" dirty="0"/>
              <a:t>성적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출력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처리 조건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① </a:t>
            </a:r>
            <a:r>
              <a:rPr lang="en-US" altLang="ko-KR" sz="1600" dirty="0"/>
              <a:t>EOF</a:t>
            </a:r>
            <a:r>
              <a:rPr lang="ko-KR" altLang="en-US" sz="1600" dirty="0"/>
              <a:t>를 이용하여 데이터의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ko-KR" altLang="en-US" sz="1600" dirty="0"/>
              <a:t>끝을 검사하라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② </a:t>
            </a:r>
            <a:r>
              <a:rPr lang="ko-KR" altLang="en-US" sz="1600" dirty="0"/>
              <a:t>데이터는 학년별로 </a:t>
            </a:r>
            <a:r>
              <a:rPr lang="en-US" altLang="ko-KR" sz="1600" dirty="0"/>
              <a:t>sort</a:t>
            </a:r>
            <a:r>
              <a:rPr lang="ko-KR" altLang="en-US" sz="1600" dirty="0"/>
              <a:t>되어 있다</a:t>
            </a:r>
            <a:r>
              <a:rPr lang="en-US" altLang="ko-KR" sz="1600" dirty="0"/>
              <a:t>.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endParaRPr lang="en-US" altLang="ko-KR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357430"/>
            <a:ext cx="242889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714348" y="2428868"/>
            <a:ext cx="17988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학년           명수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391025" y="2285992"/>
          <a:ext cx="4752975" cy="4424680"/>
        </p:xfrm>
        <a:graphic>
          <a:graphicData uri="http://schemas.openxmlformats.org/drawingml/2006/table">
            <a:tbl>
              <a:tblPr/>
              <a:tblGrid>
                <a:gridCol w="4752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7500">
                <a:tc>
                  <a:txBody>
                    <a:bodyPr/>
                    <a:lstStyle/>
                    <a:p>
                      <a:pPr marL="127000" marR="12700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sng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 </a:t>
                      </a:r>
                      <a:endParaRPr lang="ko-KR" altLang="en-US" sz="1000" b="0" i="0" spc="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127000" marR="12700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sng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입력 데이터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                                     </a:t>
                      </a:r>
                      <a:r>
                        <a:rPr lang="ko-KR" altLang="en-US" sz="1400" b="0" i="0" u="sng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처리결과</a:t>
                      </a:r>
                      <a:endParaRPr lang="ko-KR" altLang="en-US" sz="1400" b="0" i="0" spc="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127000" marR="12700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학년  반  성적</a:t>
                      </a:r>
                    </a:p>
                    <a:p>
                      <a:pPr marL="127000" marR="12700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 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1    1    60</a:t>
                      </a:r>
                    </a:p>
                    <a:p>
                      <a:pPr marL="127000" marR="12700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 1    1    100</a:t>
                      </a:r>
                    </a:p>
                    <a:p>
                      <a:pPr marL="127000" marR="12700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 1    1    90</a:t>
                      </a:r>
                    </a:p>
                    <a:p>
                      <a:pPr marL="127000" marR="12700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 1    2    80</a:t>
                      </a:r>
                    </a:p>
                    <a:p>
                      <a:pPr marL="127000" marR="12700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 1    3    85  ------------------ 1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학년 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5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명</a:t>
                      </a:r>
                    </a:p>
                    <a:p>
                      <a:pPr marL="127000" marR="12700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 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2    1    60</a:t>
                      </a:r>
                    </a:p>
                    <a:p>
                      <a:pPr marL="127000" marR="12700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 2    2    90</a:t>
                      </a:r>
                    </a:p>
                    <a:p>
                      <a:pPr marL="127000" marR="12700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 2    2    100 ------------------ 2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학년 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3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명</a:t>
                      </a:r>
                    </a:p>
                    <a:p>
                      <a:pPr marL="127000" marR="12700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 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3    1    90</a:t>
                      </a:r>
                    </a:p>
                    <a:p>
                      <a:pPr marL="127000" marR="12700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 ..............</a:t>
                      </a:r>
                    </a:p>
                    <a:p>
                      <a:pPr marL="127000" marR="12700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 EOF</a:t>
                      </a:r>
                    </a:p>
                  </a:txBody>
                  <a:tcPr marL="17780" marR="17780" marT="17780" marB="17780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034" y="214290"/>
            <a:ext cx="8143932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5-24]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  다음과 같이 개인의 자료가 입력될 때</a:t>
            </a:r>
            <a:r>
              <a:rPr lang="en-US" altLang="ko-KR" sz="1600" dirty="0"/>
              <a:t>, </a:t>
            </a:r>
            <a:r>
              <a:rPr lang="ko-KR" altLang="en-US" sz="1600" dirty="0"/>
              <a:t>각 학년의 집계 명수를 구하기 위한 순서도를 작성하라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1" y="0"/>
            <a:ext cx="6372111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229600" cy="1928826"/>
          </a:xfrm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&lt; </a:t>
            </a:r>
            <a:r>
              <a:rPr lang="ko-KR" altLang="en-US" sz="1600" dirty="0"/>
              <a:t>입력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 반</a:t>
            </a:r>
            <a:r>
              <a:rPr lang="en-US" altLang="ko-KR" sz="1600" dirty="0"/>
              <a:t>, </a:t>
            </a:r>
            <a:r>
              <a:rPr lang="ko-KR" altLang="en-US" sz="1600" dirty="0"/>
              <a:t>성적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출력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</a:t>
            </a:r>
            <a:br>
              <a:rPr lang="ko-KR" altLang="en-US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357430"/>
            <a:ext cx="307183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642910" y="2428868"/>
            <a:ext cx="27142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반          총점        </a:t>
            </a:r>
            <a:r>
              <a:rPr lang="ko-KR" altLang="en-US" sz="1600" dirty="0" err="1"/>
              <a:t>반평균</a:t>
            </a:r>
            <a:endParaRPr lang="ko-KR" altLang="en-US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786182" y="2214554"/>
          <a:ext cx="5214942" cy="4424680"/>
        </p:xfrm>
        <a:graphic>
          <a:graphicData uri="http://schemas.openxmlformats.org/drawingml/2006/table">
            <a:tbl>
              <a:tblPr/>
              <a:tblGrid>
                <a:gridCol w="52149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09900">
                <a:tc>
                  <a:txBody>
                    <a:bodyPr/>
                    <a:lstStyle/>
                    <a:p>
                      <a:pPr marL="63500" marR="6350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 </a:t>
                      </a:r>
                    </a:p>
                    <a:p>
                      <a:pPr marL="63500" marR="6350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  </a:t>
                      </a:r>
                      <a:r>
                        <a:rPr lang="ko-KR" altLang="en-US" sz="1000" b="0" i="0" u="sng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 </a:t>
                      </a:r>
                      <a:r>
                        <a:rPr lang="ko-KR" altLang="en-US" sz="1400" b="0" i="0" u="sng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입력 데이터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                             </a:t>
                      </a:r>
                      <a:r>
                        <a:rPr lang="ko-KR" altLang="en-US" sz="1400" b="0" i="0" u="sng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처리결과</a:t>
                      </a:r>
                      <a:endParaRPr lang="en-US" altLang="ko-KR" sz="1400" b="0" i="0" u="sng" spc="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63500" marR="6350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i="0" spc="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63500" marR="6350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sng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Key(</a:t>
                      </a:r>
                      <a:r>
                        <a:rPr lang="ko-KR" altLang="en-US" sz="1400" b="0" i="0" u="sng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반</a:t>
                      </a:r>
                      <a:r>
                        <a:rPr lang="en-US" altLang="ko-KR" sz="1400" b="0" i="0" u="sng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)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 </a:t>
                      </a:r>
                      <a:r>
                        <a:rPr lang="ko-KR" altLang="en-US" sz="1400" b="0" i="0" u="sng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점수</a:t>
                      </a:r>
                      <a:endParaRPr lang="ko-KR" altLang="en-US" sz="1400" b="0" i="0" spc="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63500" marR="6350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 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1    90</a:t>
                      </a:r>
                    </a:p>
                    <a:p>
                      <a:pPr marL="63500" marR="6350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 1    50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  1    100 ------------- 1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반 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/ 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총점 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240 </a:t>
                      </a:r>
                      <a:r>
                        <a:rPr lang="ko-KR" altLang="en-US" sz="1400" b="0" i="0" spc="0" dirty="0" err="1">
                          <a:solidFill>
                            <a:srgbClr val="000000"/>
                          </a:solidFill>
                          <a:latin typeface="한양신명조"/>
                        </a:rPr>
                        <a:t>반평균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 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80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을 출력</a:t>
                      </a:r>
                    </a:p>
                    <a:p>
                      <a:pPr marL="63500" marR="6350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 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2    40</a:t>
                      </a:r>
                    </a:p>
                    <a:p>
                      <a:pPr marL="63500" marR="6350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 2    80   ------------- 2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반 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/ 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총점 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120 </a:t>
                      </a:r>
                      <a:r>
                        <a:rPr lang="ko-KR" altLang="en-US" sz="1400" b="0" i="0" spc="0" dirty="0" err="1">
                          <a:solidFill>
                            <a:srgbClr val="000000"/>
                          </a:solidFill>
                          <a:latin typeface="한양신명조"/>
                        </a:rPr>
                        <a:t>반평균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 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60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을 출력</a:t>
                      </a:r>
                    </a:p>
                    <a:p>
                      <a:pPr marL="63500" marR="6350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 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3    90</a:t>
                      </a:r>
                    </a:p>
                    <a:p>
                      <a:pPr marL="63500" marR="6350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 3    20</a:t>
                      </a:r>
                    </a:p>
                    <a:p>
                      <a:pPr marL="63500" marR="6350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 3    80</a:t>
                      </a:r>
                    </a:p>
                    <a:p>
                      <a:pPr marL="63500" marR="6350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 3    70   ------------- 3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반 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/ 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총점 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260 </a:t>
                      </a:r>
                      <a:r>
                        <a:rPr lang="ko-KR" altLang="en-US" sz="1400" b="0" i="0" spc="0" dirty="0" err="1">
                          <a:solidFill>
                            <a:srgbClr val="000000"/>
                          </a:solidFill>
                          <a:latin typeface="한양신명조"/>
                        </a:rPr>
                        <a:t>반평균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 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65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를 출력</a:t>
                      </a:r>
                    </a:p>
                    <a:p>
                      <a:pPr marL="63500" marR="6350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latin typeface="한양신명조"/>
                        </a:rPr>
                        <a:t>EOF</a:t>
                      </a:r>
                    </a:p>
                  </a:txBody>
                  <a:tcPr marL="17780" marR="17780" marT="17780" marB="17780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0034" y="285728"/>
            <a:ext cx="8358246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5-25] 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개인의 자료를 읽어서 각 반의 총점과 </a:t>
            </a:r>
            <a:r>
              <a:rPr lang="ko-KR" altLang="en-US" sz="1600" dirty="0" err="1"/>
              <a:t>반평균을</a:t>
            </a:r>
            <a:r>
              <a:rPr lang="ko-KR" altLang="en-US" sz="1600" dirty="0"/>
              <a:t> 출력하기 위한 순서도를 작성하라</a:t>
            </a:r>
            <a:r>
              <a:rPr lang="en-US" altLang="ko-KR" sz="1600" dirty="0"/>
              <a:t>. 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데이터는 반별로 </a:t>
            </a:r>
            <a:r>
              <a:rPr lang="en-US" altLang="ko-KR" sz="1600" dirty="0"/>
              <a:t>sort</a:t>
            </a:r>
            <a:r>
              <a:rPr lang="ko-KR" altLang="en-US" sz="1600" dirty="0"/>
              <a:t>되어 있다고 가정한다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4813" y="-15875"/>
            <a:ext cx="5794375" cy="68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357298"/>
            <a:ext cx="8229600" cy="3643338"/>
          </a:xfrm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&lt; </a:t>
            </a:r>
            <a:r>
              <a:rPr lang="ko-KR" altLang="en-US" sz="1600" dirty="0"/>
              <a:t>입력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 반</a:t>
            </a:r>
            <a:r>
              <a:rPr lang="en-US" altLang="ko-KR" sz="1600" dirty="0"/>
              <a:t>, </a:t>
            </a:r>
            <a:r>
              <a:rPr lang="ko-KR" altLang="en-US" sz="1600" dirty="0"/>
              <a:t>학번</a:t>
            </a:r>
            <a:r>
              <a:rPr lang="en-US" altLang="ko-KR" sz="1600" dirty="0"/>
              <a:t>, </a:t>
            </a:r>
            <a:r>
              <a:rPr lang="ko-KR" altLang="en-US" sz="1600" dirty="0"/>
              <a:t>성적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출력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처리 조건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① </a:t>
            </a:r>
            <a:r>
              <a:rPr lang="en-US" altLang="ko-KR" sz="1600" dirty="0"/>
              <a:t>EOF</a:t>
            </a:r>
            <a:r>
              <a:rPr lang="ko-KR" altLang="en-US" sz="1600" dirty="0"/>
              <a:t>를 이용해서 데이터의 끝을 검사하라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② </a:t>
            </a:r>
            <a:r>
              <a:rPr lang="ko-KR" altLang="en-US" sz="1600" dirty="0"/>
              <a:t>데이터는 반을 기준으로 </a:t>
            </a:r>
            <a:r>
              <a:rPr lang="en-US" altLang="ko-KR" sz="1600" dirty="0"/>
              <a:t>sort</a:t>
            </a:r>
            <a:r>
              <a:rPr lang="ko-KR" altLang="en-US" sz="1600" dirty="0"/>
              <a:t>되어 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endParaRPr lang="en-US" altLang="ko-KR" sz="1600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786058"/>
            <a:ext cx="264320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642910" y="2857496"/>
            <a:ext cx="2319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각 반별 최대 최소 성적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0034" y="285728"/>
            <a:ext cx="785818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■ </a:t>
            </a:r>
            <a:r>
              <a:rPr lang="en-US" altLang="ko-KR" sz="1600" dirty="0"/>
              <a:t>Test 5-26 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한 학년 개개인의 성적 데이터가 다음과 같을 때</a:t>
            </a:r>
            <a:r>
              <a:rPr lang="en-US" altLang="ko-KR" sz="1600" dirty="0"/>
              <a:t>, </a:t>
            </a:r>
            <a:r>
              <a:rPr lang="ko-KR" altLang="en-US" sz="1600" dirty="0"/>
              <a:t>각 반별 성적 최대값과 최소값을 출력하기 위한 순서도를 작성하라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357298"/>
            <a:ext cx="8229600" cy="4214842"/>
          </a:xfrm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&lt; </a:t>
            </a:r>
            <a:r>
              <a:rPr lang="ko-KR" altLang="en-US" sz="1600" dirty="0"/>
              <a:t>입력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학번</a:t>
            </a:r>
            <a:r>
              <a:rPr lang="en-US" altLang="ko-KR" sz="1600" dirty="0"/>
              <a:t>, </a:t>
            </a:r>
            <a:r>
              <a:rPr lang="ko-KR" altLang="en-US" sz="1600" dirty="0"/>
              <a:t>과목명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과목단위수</a:t>
            </a:r>
            <a:r>
              <a:rPr lang="en-US" altLang="ko-KR" sz="1600" dirty="0"/>
              <a:t>, </a:t>
            </a:r>
            <a:r>
              <a:rPr lang="ko-KR" altLang="en-US" sz="1600" dirty="0"/>
              <a:t>학점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출력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처리 조건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① </a:t>
            </a:r>
            <a:r>
              <a:rPr lang="en-US" altLang="ko-KR" sz="1600" dirty="0"/>
              <a:t>EOF</a:t>
            </a:r>
            <a:r>
              <a:rPr lang="ko-KR" altLang="en-US" sz="1600" dirty="0"/>
              <a:t>를 이용해서 데이터의 끝을 검사하라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② </a:t>
            </a:r>
            <a:r>
              <a:rPr lang="ko-KR" altLang="en-US" sz="1600" dirty="0"/>
              <a:t>학점은 </a:t>
            </a:r>
            <a:r>
              <a:rPr lang="en-US" altLang="ko-KR" sz="1600" dirty="0"/>
              <a:t>A, B, C, D, F</a:t>
            </a:r>
            <a:r>
              <a:rPr lang="ko-KR" altLang="en-US" sz="1600" dirty="0"/>
              <a:t>의 </a:t>
            </a:r>
            <a:r>
              <a:rPr lang="en-US" altLang="ko-KR" sz="1600" dirty="0"/>
              <a:t>5</a:t>
            </a:r>
            <a:r>
              <a:rPr lang="ko-KR" altLang="en-US" sz="1600" dirty="0"/>
              <a:t>단계이며</a:t>
            </a:r>
            <a:r>
              <a:rPr lang="en-US" altLang="ko-KR" sz="1600" dirty="0"/>
              <a:t>, </a:t>
            </a:r>
            <a:r>
              <a:rPr lang="ko-KR" altLang="en-US" sz="1600" dirty="0"/>
              <a:t>각각의 환산 점수는 다음과 같다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     A</a:t>
            </a:r>
            <a:r>
              <a:rPr lang="ko-KR" altLang="en-US" sz="1600" dirty="0"/>
              <a:t>학점 </a:t>
            </a:r>
            <a:r>
              <a:rPr lang="en-US" altLang="ko-KR" sz="1600" dirty="0"/>
              <a:t>- 4.0,  B</a:t>
            </a:r>
            <a:r>
              <a:rPr lang="ko-KR" altLang="en-US" sz="1600" dirty="0"/>
              <a:t>학점 </a:t>
            </a:r>
            <a:r>
              <a:rPr lang="en-US" altLang="ko-KR" sz="1600" dirty="0"/>
              <a:t>- 3.0,  </a:t>
            </a:r>
            <a:br>
              <a:rPr lang="en-US" altLang="ko-KR" sz="1600" dirty="0"/>
            </a:br>
            <a:r>
              <a:rPr lang="en-US" altLang="ko-KR" sz="1600" dirty="0"/>
              <a:t>     C</a:t>
            </a:r>
            <a:r>
              <a:rPr lang="ko-KR" altLang="en-US" sz="1600" dirty="0"/>
              <a:t>학점 </a:t>
            </a:r>
            <a:r>
              <a:rPr lang="en-US" altLang="ko-KR" sz="1600" dirty="0"/>
              <a:t>- 2.0,  D</a:t>
            </a:r>
            <a:r>
              <a:rPr lang="ko-KR" altLang="en-US" sz="1600" dirty="0"/>
              <a:t>학점 </a:t>
            </a:r>
            <a:r>
              <a:rPr lang="en-US" altLang="ko-KR" sz="1600" dirty="0"/>
              <a:t>- 1.0,  F</a:t>
            </a:r>
            <a:r>
              <a:rPr lang="ko-KR" altLang="en-US" sz="1600" dirty="0"/>
              <a:t>학점 </a:t>
            </a:r>
            <a:r>
              <a:rPr lang="en-US" altLang="ko-KR" sz="1600" dirty="0"/>
              <a:t>- 0.0</a:t>
            </a:r>
            <a:br>
              <a:rPr lang="en-US" altLang="ko-KR" sz="1600" dirty="0"/>
            </a:br>
            <a:r>
              <a:rPr lang="en-US" altLang="ko-KR" sz="1600" dirty="0"/>
              <a:t>③ </a:t>
            </a:r>
            <a:r>
              <a:rPr lang="ko-KR" altLang="en-US" sz="1600" dirty="0"/>
              <a:t>평균평점 </a:t>
            </a:r>
            <a:r>
              <a:rPr lang="en-US" altLang="ko-KR" sz="1600" dirty="0"/>
              <a:t>= </a:t>
            </a:r>
            <a:r>
              <a:rPr lang="ko-KR" altLang="en-US" sz="1600" dirty="0"/>
              <a:t>총 환산점수 </a:t>
            </a:r>
            <a:r>
              <a:rPr lang="en-US" altLang="ko-KR" sz="1600" dirty="0"/>
              <a:t>/ </a:t>
            </a:r>
            <a:r>
              <a:rPr lang="ko-KR" altLang="en-US" sz="1600" dirty="0"/>
              <a:t>총 </a:t>
            </a:r>
            <a:r>
              <a:rPr lang="ko-KR" altLang="en-US" sz="1600" dirty="0" err="1"/>
              <a:t>과목단위수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④ 총 환산점수 </a:t>
            </a:r>
            <a:r>
              <a:rPr lang="en-US" altLang="ko-KR" sz="1600" dirty="0"/>
              <a:t>= Σ ( </a:t>
            </a:r>
            <a:r>
              <a:rPr lang="ko-KR" altLang="en-US" sz="1600" dirty="0" err="1"/>
              <a:t>과목단위수</a:t>
            </a:r>
            <a:r>
              <a:rPr lang="ko-KR" altLang="en-US" sz="1600" dirty="0"/>
              <a:t> * 학점당 환산점수 </a:t>
            </a:r>
            <a:r>
              <a:rPr lang="en-US" altLang="ko-KR" sz="1600" dirty="0"/>
              <a:t>) 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786058"/>
            <a:ext cx="264320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642910" y="2857496"/>
            <a:ext cx="2064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학번         평균평점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0034" y="285728"/>
            <a:ext cx="785818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■ </a:t>
            </a:r>
            <a:r>
              <a:rPr lang="en-US" altLang="ko-KR" sz="1600" dirty="0"/>
              <a:t>Test 5-27 ■</a:t>
            </a:r>
            <a:endParaRPr lang="ko-KR" altLang="en-US" sz="1600" dirty="0"/>
          </a:p>
          <a:p>
            <a:r>
              <a:rPr lang="ko-KR" altLang="en-US" sz="1600" dirty="0"/>
              <a:t>  학생 개개인의 학점을 입력으로 받아서 각 학생의 평균평점을 출력하기 위한 순서도를 작성하라</a:t>
            </a:r>
            <a:r>
              <a:rPr lang="en-US" altLang="ko-KR" sz="1600" dirty="0"/>
              <a:t>. </a:t>
            </a:r>
            <a:r>
              <a:rPr lang="ko-KR" altLang="en-US" sz="1600" dirty="0"/>
              <a:t>데이터는 </a:t>
            </a:r>
            <a:r>
              <a:rPr lang="ko-KR" altLang="en-US" sz="1600" dirty="0" err="1"/>
              <a:t>학번순으로</a:t>
            </a:r>
            <a:r>
              <a:rPr lang="ko-KR" altLang="en-US" sz="1600" dirty="0"/>
              <a:t> </a:t>
            </a:r>
            <a:r>
              <a:rPr lang="en-US" altLang="ko-KR" sz="1600" dirty="0"/>
              <a:t>sort</a:t>
            </a:r>
            <a:r>
              <a:rPr lang="ko-KR" altLang="en-US" sz="1600" dirty="0"/>
              <a:t>되어 있다고 가정한다</a:t>
            </a:r>
            <a:r>
              <a:rPr lang="en-US" altLang="ko-KR" sz="1600" dirty="0"/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357298"/>
            <a:ext cx="7901014" cy="4214842"/>
          </a:xfrm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&lt; </a:t>
            </a:r>
            <a:r>
              <a:rPr lang="ko-KR" altLang="en-US" sz="1600" dirty="0"/>
              <a:t>입력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학년</a:t>
            </a:r>
            <a:r>
              <a:rPr lang="en-US" altLang="ko-KR" sz="1600" dirty="0"/>
              <a:t>, </a:t>
            </a:r>
            <a:r>
              <a:rPr lang="ko-KR" altLang="en-US" sz="1600" dirty="0"/>
              <a:t>반</a:t>
            </a:r>
            <a:r>
              <a:rPr lang="en-US" altLang="ko-KR" sz="1600" dirty="0"/>
              <a:t>, </a:t>
            </a:r>
            <a:r>
              <a:rPr lang="ko-KR" altLang="en-US" sz="1600" dirty="0"/>
              <a:t>키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출력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처리 조건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① </a:t>
            </a:r>
            <a:r>
              <a:rPr lang="en-US" altLang="ko-KR" sz="1600" dirty="0"/>
              <a:t>EOF</a:t>
            </a:r>
            <a:r>
              <a:rPr lang="ko-KR" altLang="en-US" sz="1600" dirty="0"/>
              <a:t>를 이용해서 데이터의 끝을 검사하라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② </a:t>
            </a:r>
            <a:r>
              <a:rPr lang="ko-KR" altLang="en-US" sz="1600" dirty="0"/>
              <a:t>데이터는 학년</a:t>
            </a:r>
            <a:r>
              <a:rPr lang="en-US" altLang="ko-KR" sz="1600" dirty="0"/>
              <a:t>, </a:t>
            </a:r>
            <a:r>
              <a:rPr lang="ko-KR" altLang="en-US" sz="1600" dirty="0"/>
              <a:t>반별로 </a:t>
            </a:r>
            <a:r>
              <a:rPr lang="en-US" altLang="ko-KR" sz="1600" dirty="0"/>
              <a:t>sort</a:t>
            </a:r>
            <a:r>
              <a:rPr lang="ko-KR" altLang="en-US" sz="1600" dirty="0"/>
              <a:t>되어 있다고 가정한다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③ </a:t>
            </a:r>
            <a:r>
              <a:rPr lang="ko-KR" altLang="en-US" sz="1600" dirty="0"/>
              <a:t>한 학년의 출력이 끝나면 그 학년의 학년 평균을 출력한다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786058"/>
            <a:ext cx="350046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642910" y="2857496"/>
            <a:ext cx="29081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학년     반     명수     </a:t>
            </a:r>
            <a:r>
              <a:rPr lang="ko-KR" altLang="en-US" sz="1600" dirty="0" err="1"/>
              <a:t>반평균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학년평균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0034" y="285728"/>
            <a:ext cx="8072494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■ </a:t>
            </a:r>
            <a:r>
              <a:rPr lang="en-US" altLang="ko-KR" sz="1600" dirty="0"/>
              <a:t>Test 5-28 ■</a:t>
            </a:r>
            <a:endParaRPr lang="ko-KR" altLang="en-US" sz="1600" dirty="0"/>
          </a:p>
          <a:p>
            <a:r>
              <a:rPr lang="ko-KR" altLang="en-US" sz="1600" dirty="0"/>
              <a:t>  다음과 같은 출력을 만족하는 순서도를 작성하라</a:t>
            </a:r>
            <a:r>
              <a:rPr lang="en-US" altLang="ko-KR" sz="1600" dirty="0"/>
              <a:t>. 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학년과 반은 여러 학년과 반이 존재한다고 가정한다</a:t>
            </a:r>
            <a:r>
              <a:rPr lang="en-US" altLang="ko-KR" sz="1600" dirty="0"/>
              <a:t>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5-29] 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연속적인 데이터를 읽어서 그 중에 최대값을 출력하는 순서도를 </a:t>
            </a:r>
            <a:r>
              <a:rPr lang="en-US" altLang="ko-KR" sz="1600" dirty="0"/>
              <a:t>switch</a:t>
            </a:r>
            <a:r>
              <a:rPr lang="ko-KR" altLang="en-US" sz="1600" dirty="0"/>
              <a:t>를 이용하여 작성하라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402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5-2]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  연이율이 </a:t>
            </a:r>
            <a:r>
              <a:rPr lang="en-US" altLang="ko-KR" sz="1600" dirty="0"/>
              <a:t>4.5%</a:t>
            </a:r>
            <a:r>
              <a:rPr lang="ko-KR" altLang="en-US" sz="1600" dirty="0"/>
              <a:t>일 때 만원을 </a:t>
            </a:r>
            <a:r>
              <a:rPr lang="en-US" altLang="ko-KR" sz="1600" dirty="0"/>
              <a:t>10</a:t>
            </a:r>
            <a:r>
              <a:rPr lang="ko-KR" altLang="en-US" sz="1600" dirty="0"/>
              <a:t>년간 예금하면 만기 시 복리로 얼마인지를 계산하는 순서도를 작성하라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08891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5-29] 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연속적인 데이터를 읽어서 그 중에 최대값을 출력하는 순서도를 </a:t>
            </a:r>
            <a:r>
              <a:rPr lang="en-US" altLang="ko-KR" sz="1600" dirty="0"/>
              <a:t>switch</a:t>
            </a:r>
            <a:r>
              <a:rPr lang="ko-KR" altLang="en-US" sz="1600" dirty="0"/>
              <a:t>를 이용하여 작성하라</a:t>
            </a:r>
            <a:r>
              <a:rPr lang="en-US" altLang="ko-KR" sz="1600" dirty="0"/>
              <a:t>.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428736"/>
            <a:ext cx="6156119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43428" cy="101122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5-30]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  </a:t>
            </a:r>
            <a:r>
              <a:rPr lang="en-US" altLang="ko-KR" sz="1600" dirty="0"/>
              <a:t>1</a:t>
            </a:r>
            <a:r>
              <a:rPr lang="ko-KR" altLang="en-US" sz="1600" dirty="0"/>
              <a:t>에서 </a:t>
            </a:r>
            <a:r>
              <a:rPr lang="en-US" altLang="ko-KR" sz="1600" dirty="0"/>
              <a:t>100</a:t>
            </a:r>
            <a:r>
              <a:rPr lang="ko-KR" altLang="en-US" sz="1600" dirty="0"/>
              <a:t>까지의 홀수의 합</a:t>
            </a:r>
            <a:r>
              <a:rPr lang="en-US" altLang="ko-KR" sz="1600" dirty="0"/>
              <a:t>, </a:t>
            </a:r>
            <a:r>
              <a:rPr lang="ko-KR" altLang="en-US" sz="1600" dirty="0"/>
              <a:t>짝수의 합을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출력하는 순서도를 </a:t>
            </a:r>
            <a:r>
              <a:rPr lang="en-US" altLang="ko-KR" sz="1600" dirty="0"/>
              <a:t>switch</a:t>
            </a:r>
            <a:r>
              <a:rPr lang="ko-KR" altLang="en-US" sz="1600" dirty="0"/>
              <a:t>를 이용하여 작성하라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69898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43428" cy="101122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5-30]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  </a:t>
            </a:r>
            <a:r>
              <a:rPr lang="en-US" altLang="ko-KR" sz="1600" dirty="0"/>
              <a:t>1</a:t>
            </a:r>
            <a:r>
              <a:rPr lang="ko-KR" altLang="en-US" sz="1600" dirty="0"/>
              <a:t>에서 </a:t>
            </a:r>
            <a:r>
              <a:rPr lang="en-US" altLang="ko-KR" sz="1600" dirty="0"/>
              <a:t>100</a:t>
            </a:r>
            <a:r>
              <a:rPr lang="ko-KR" altLang="en-US" sz="1600" dirty="0"/>
              <a:t>까지의 홀수의 합</a:t>
            </a:r>
            <a:r>
              <a:rPr lang="en-US" altLang="ko-KR" sz="1600" dirty="0"/>
              <a:t>, </a:t>
            </a:r>
            <a:r>
              <a:rPr lang="ko-KR" altLang="en-US" sz="1600" dirty="0"/>
              <a:t>짝수의 합을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출력하는 순서도를 </a:t>
            </a:r>
            <a:r>
              <a:rPr lang="en-US" altLang="ko-KR" sz="1600" dirty="0"/>
              <a:t>switch</a:t>
            </a:r>
            <a:r>
              <a:rPr lang="ko-KR" altLang="en-US" sz="1600" dirty="0"/>
              <a:t>를 이용하여 작성하라</a:t>
            </a:r>
            <a:r>
              <a:rPr lang="en-US" altLang="ko-KR" sz="1600" dirty="0"/>
              <a:t>.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0"/>
            <a:ext cx="4643470" cy="675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ko-KR" altLang="en-US" sz="1600" dirty="0"/>
              <a:t>■ </a:t>
            </a:r>
            <a:r>
              <a:rPr lang="en-US" altLang="ko-KR" sz="1600" dirty="0"/>
              <a:t>Test 5-31 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</a:t>
            </a:r>
            <a:r>
              <a:rPr lang="en-US" altLang="ko-KR" sz="1600" dirty="0"/>
              <a:t>SUM = 1 - 2 + 3 - 4 + … + 999 - 1000</a:t>
            </a:r>
            <a:r>
              <a:rPr lang="ko-KR" altLang="en-US" sz="1600" dirty="0"/>
              <a:t>을 구하기 위한 순서도를 </a:t>
            </a:r>
            <a:r>
              <a:rPr lang="en-US" altLang="ko-KR" sz="1600" dirty="0"/>
              <a:t>switch</a:t>
            </a:r>
            <a:r>
              <a:rPr lang="ko-KR" altLang="en-US" sz="1600" dirty="0"/>
              <a:t>를 이용하여 작성하라</a:t>
            </a:r>
            <a:r>
              <a:rPr lang="en-US" altLang="ko-KR" sz="1600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1472" y="1714488"/>
            <a:ext cx="80724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&lt;hint&gt;</a:t>
            </a:r>
            <a:br>
              <a:rPr lang="en-US" altLang="ko-KR" sz="1600" dirty="0"/>
            </a:br>
            <a:r>
              <a:rPr lang="en-US" altLang="ko-KR" sz="1600" dirty="0"/>
              <a:t>  switch </a:t>
            </a:r>
            <a:r>
              <a:rPr lang="ko-KR" altLang="en-US" sz="1600" dirty="0"/>
              <a:t>변수를 설정해서 홀수와 짝수의 값이 번갈아 누적되도록 반복한다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043890" cy="5143536"/>
          </a:xfrm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&lt; </a:t>
            </a:r>
            <a:r>
              <a:rPr lang="ko-KR" altLang="en-US" sz="1600" dirty="0"/>
              <a:t>입력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 물품코드</a:t>
            </a:r>
            <a:r>
              <a:rPr lang="en-US" altLang="ko-KR" sz="1600" dirty="0"/>
              <a:t>, </a:t>
            </a:r>
            <a:r>
              <a:rPr lang="ko-KR" altLang="en-US" sz="1600" dirty="0"/>
              <a:t>단가</a:t>
            </a:r>
            <a:r>
              <a:rPr lang="en-US" altLang="ko-KR" sz="1600" dirty="0"/>
              <a:t>, </a:t>
            </a:r>
            <a:r>
              <a:rPr lang="ko-KR" altLang="en-US" sz="1600" dirty="0"/>
              <a:t>수량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출력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</a:t>
            </a:r>
            <a:br>
              <a:rPr lang="ko-KR" altLang="en-US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처리 조건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① 데이터는 물품코드를 기준으로 </a:t>
            </a:r>
            <a:r>
              <a:rPr lang="en-US" altLang="ko-KR" sz="1600" dirty="0"/>
              <a:t>sort</a:t>
            </a:r>
            <a:r>
              <a:rPr lang="ko-KR" altLang="en-US" sz="1600" dirty="0"/>
              <a:t>되어 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② </a:t>
            </a:r>
            <a:r>
              <a:rPr lang="ko-KR" altLang="en-US" sz="1600" dirty="0"/>
              <a:t>동일 물품코드는 처음에 한번만 출력하며 동일 물품코드에 대한 </a:t>
            </a:r>
            <a:r>
              <a:rPr lang="en-US" altLang="ko-KR" sz="1600" dirty="0"/>
              <a:t>sub total</a:t>
            </a:r>
            <a:r>
              <a:rPr lang="ko-KR" altLang="en-US" sz="1600" dirty="0"/>
              <a:t>을 구하여 출력한다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③ </a:t>
            </a:r>
            <a:r>
              <a:rPr lang="ko-KR" altLang="en-US" sz="1600" dirty="0"/>
              <a:t>모든 금액에 대한 </a:t>
            </a:r>
            <a:r>
              <a:rPr lang="en-US" altLang="ko-KR" sz="1600" dirty="0"/>
              <a:t>total</a:t>
            </a:r>
            <a:r>
              <a:rPr lang="ko-KR" altLang="en-US" sz="1600" dirty="0"/>
              <a:t>을 출력한다</a:t>
            </a:r>
            <a:r>
              <a:rPr lang="en-US" altLang="ko-KR" sz="1600" dirty="0"/>
              <a:t>.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285992"/>
            <a:ext cx="4286280" cy="265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428596" y="357166"/>
            <a:ext cx="8072494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■ </a:t>
            </a:r>
            <a:r>
              <a:rPr lang="en-US" altLang="ko-KR" sz="1600" dirty="0"/>
              <a:t>Test 5-32 ■</a:t>
            </a:r>
            <a:endParaRPr lang="ko-KR" altLang="en-US" sz="1600" dirty="0"/>
          </a:p>
          <a:p>
            <a:r>
              <a:rPr lang="ko-KR" altLang="en-US" sz="1600" dirty="0"/>
              <a:t>  판매 자료에 대한 데이터가 입력 형식과 같을 때</a:t>
            </a:r>
            <a:r>
              <a:rPr lang="en-US" altLang="ko-KR" sz="1600" dirty="0"/>
              <a:t>, </a:t>
            </a:r>
            <a:r>
              <a:rPr lang="ko-KR" altLang="en-US" sz="1600" dirty="0"/>
              <a:t>다음의 출력 형식을 만족하는 순서도를 작성하라</a:t>
            </a:r>
            <a:r>
              <a:rPr lang="en-US" altLang="ko-KR" sz="1600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57224" y="2500307"/>
            <a:ext cx="45788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물품코드      단가     수량      금액</a:t>
            </a:r>
          </a:p>
          <a:p>
            <a:r>
              <a:rPr lang="ko-KR" altLang="en-US" sz="1600" dirty="0"/>
              <a:t>     </a:t>
            </a:r>
            <a:r>
              <a:rPr lang="en-US" altLang="ko-KR" sz="1600" dirty="0"/>
              <a:t>----         ---         --       ----</a:t>
            </a:r>
          </a:p>
          <a:p>
            <a:r>
              <a:rPr lang="en-US" altLang="ko-KR" sz="1600" dirty="0"/>
              <a:t>                   ---         --       ----           </a:t>
            </a:r>
          </a:p>
          <a:p>
            <a:r>
              <a:rPr lang="en-US" altLang="ko-KR" sz="1600" dirty="0"/>
              <a:t>                       </a:t>
            </a:r>
            <a:r>
              <a:rPr lang="en-US" sz="1600" dirty="0"/>
              <a:t>sub total      ----</a:t>
            </a:r>
          </a:p>
          <a:p>
            <a:r>
              <a:rPr lang="en-US" sz="1600" dirty="0"/>
              <a:t>     ----         ---         --       ----</a:t>
            </a:r>
          </a:p>
          <a:p>
            <a:r>
              <a:rPr lang="en-US" sz="1600" dirty="0"/>
              <a:t>                   ---         --       ----           </a:t>
            </a:r>
          </a:p>
          <a:p>
            <a:r>
              <a:rPr lang="en-US" sz="1600" dirty="0"/>
              <a:t>                       sub total      ----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                            total      -----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229600" cy="5000660"/>
          </a:xfrm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&lt; </a:t>
            </a:r>
            <a:r>
              <a:rPr lang="ko-KR" altLang="en-US" sz="1600" dirty="0"/>
              <a:t>입력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 학번</a:t>
            </a:r>
            <a:r>
              <a:rPr lang="en-US" altLang="ko-KR" sz="1600" dirty="0"/>
              <a:t>, </a:t>
            </a:r>
            <a:r>
              <a:rPr lang="ko-KR" altLang="en-US" sz="1600" dirty="0"/>
              <a:t>과목</a:t>
            </a:r>
            <a:r>
              <a:rPr lang="en-US" altLang="ko-KR" sz="1600" dirty="0"/>
              <a:t>1, </a:t>
            </a:r>
            <a:r>
              <a:rPr lang="ko-KR" altLang="en-US" sz="1600" dirty="0"/>
              <a:t>과목</a:t>
            </a:r>
            <a:r>
              <a:rPr lang="en-US" altLang="ko-KR" sz="1600" dirty="0"/>
              <a:t>2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출력 형식 </a:t>
            </a:r>
            <a:r>
              <a:rPr lang="en-US" altLang="ko-KR" sz="1600" dirty="0"/>
              <a:t>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  </a:t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&lt; </a:t>
            </a:r>
            <a:r>
              <a:rPr lang="ko-KR" altLang="en-US" sz="1600" dirty="0"/>
              <a:t>처리 조건 </a:t>
            </a:r>
            <a:r>
              <a:rPr lang="en-US" altLang="ko-KR" sz="1600" dirty="0"/>
              <a:t>&gt;</a:t>
            </a:r>
            <a:br>
              <a:rPr lang="en-US" altLang="ko-KR" sz="1600" dirty="0"/>
            </a:br>
            <a:r>
              <a:rPr lang="en-US" altLang="ko-KR" sz="1600" dirty="0"/>
              <a:t>① EOF</a:t>
            </a:r>
            <a:r>
              <a:rPr lang="ko-KR" altLang="en-US" sz="1600" dirty="0"/>
              <a:t>를 이용해서 데이터의 끝을 검사하라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② </a:t>
            </a:r>
            <a:r>
              <a:rPr lang="ko-KR" altLang="en-US" sz="1600" dirty="0"/>
              <a:t>첫 번째 </a:t>
            </a:r>
            <a:r>
              <a:rPr lang="en-US" altLang="ko-KR" sz="1600" dirty="0"/>
              <a:t>page</a:t>
            </a:r>
            <a:r>
              <a:rPr lang="ko-KR" altLang="en-US" sz="1600" dirty="0"/>
              <a:t>에는 전체 제목을 출력하고 부제목을 출력한다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③ </a:t>
            </a:r>
            <a:r>
              <a:rPr lang="ko-KR" altLang="en-US" sz="1600" dirty="0"/>
              <a:t>두 번째 </a:t>
            </a:r>
            <a:r>
              <a:rPr lang="en-US" altLang="ko-KR" sz="1600" dirty="0"/>
              <a:t>page</a:t>
            </a:r>
            <a:r>
              <a:rPr lang="ko-KR" altLang="en-US" sz="1600" dirty="0"/>
              <a:t>부터는 부제목만을 출력한다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④ </a:t>
            </a:r>
            <a:r>
              <a:rPr lang="ko-KR" altLang="en-US" sz="1600" dirty="0"/>
              <a:t>모든 </a:t>
            </a:r>
            <a:r>
              <a:rPr lang="en-US" altLang="ko-KR" sz="1600" dirty="0"/>
              <a:t>page</a:t>
            </a:r>
            <a:r>
              <a:rPr lang="ko-KR" altLang="en-US" sz="1600" dirty="0"/>
              <a:t>의 상단에는 일련의 </a:t>
            </a:r>
            <a:r>
              <a:rPr lang="en-US" altLang="ko-KR" sz="1600" dirty="0"/>
              <a:t>page </a:t>
            </a:r>
            <a:r>
              <a:rPr lang="ko-KR" altLang="en-US" sz="1600" dirty="0"/>
              <a:t>번호를 출력한다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643182"/>
            <a:ext cx="378621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14348" y="2714620"/>
            <a:ext cx="578646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     </a:t>
            </a:r>
            <a:r>
              <a:rPr lang="en-US" altLang="ko-KR" dirty="0"/>
              <a:t>	   </a:t>
            </a:r>
            <a:r>
              <a:rPr lang="ko-KR" altLang="en-US" sz="1600" dirty="0"/>
              <a:t>학생성적표   </a:t>
            </a:r>
            <a:r>
              <a:rPr lang="en-US" altLang="ko-KR" sz="1600" dirty="0"/>
              <a:t>		---[ </a:t>
            </a:r>
            <a:r>
              <a:rPr lang="ko-KR" altLang="en-US" sz="1600" dirty="0"/>
              <a:t>전체제목</a:t>
            </a:r>
          </a:p>
          <a:p>
            <a:r>
              <a:rPr lang="ko-KR" altLang="en-US" sz="1600" dirty="0"/>
              <a:t>         </a:t>
            </a:r>
            <a:r>
              <a:rPr lang="en-US" altLang="ko-KR" sz="1600" dirty="0"/>
              <a:t>		  Page No. 1	---[ page </a:t>
            </a:r>
            <a:r>
              <a:rPr lang="ko-KR" altLang="en-US" sz="1600" dirty="0"/>
              <a:t>번호</a:t>
            </a:r>
          </a:p>
          <a:p>
            <a:r>
              <a:rPr lang="ko-KR" altLang="en-US" sz="1600" dirty="0"/>
              <a:t>   학번     과목</a:t>
            </a:r>
            <a:r>
              <a:rPr lang="en-US" altLang="ko-KR" sz="1600" dirty="0"/>
              <a:t>1     </a:t>
            </a:r>
            <a:r>
              <a:rPr lang="ko-KR" altLang="en-US" sz="1600" dirty="0"/>
              <a:t>과목</a:t>
            </a:r>
            <a:r>
              <a:rPr lang="en-US" altLang="ko-KR" sz="1600" dirty="0"/>
              <a:t>2     </a:t>
            </a:r>
            <a:r>
              <a:rPr lang="ko-KR" altLang="en-US" sz="1600" dirty="0"/>
              <a:t>평균     </a:t>
            </a:r>
            <a:r>
              <a:rPr lang="en-US" altLang="ko-KR" sz="1600" dirty="0"/>
              <a:t>	---[ </a:t>
            </a:r>
            <a:r>
              <a:rPr lang="ko-KR" altLang="en-US" sz="1600" dirty="0"/>
              <a:t>부제목  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8596" y="285728"/>
            <a:ext cx="7786742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5-33] 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학생의 개인 자료를 읽고</a:t>
            </a:r>
            <a:r>
              <a:rPr lang="en-US" altLang="ko-KR" sz="1600" dirty="0"/>
              <a:t>, </a:t>
            </a:r>
            <a:r>
              <a:rPr lang="ko-KR" altLang="en-US" sz="1600" dirty="0"/>
              <a:t>다음과 같은 처리조건을 만족하는 순서도를 작성하라</a:t>
            </a:r>
            <a:r>
              <a:rPr lang="en-US" altLang="ko-KR" sz="1600" dirty="0"/>
              <a:t>.</a:t>
            </a:r>
          </a:p>
          <a:p>
            <a:endParaRPr lang="en-US" altLang="ko-KR" sz="8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"/>
            <a:ext cx="600079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/>
              <a:t>[</a:t>
            </a:r>
            <a:r>
              <a:rPr lang="ko-KR" altLang="en-US" sz="1600" dirty="0"/>
              <a:t>예제 </a:t>
            </a:r>
            <a:r>
              <a:rPr lang="en-US" altLang="ko-KR" sz="1600" dirty="0"/>
              <a:t>5-2]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  연이율이 </a:t>
            </a:r>
            <a:r>
              <a:rPr lang="en-US" altLang="ko-KR" sz="1600" dirty="0"/>
              <a:t>4.5%</a:t>
            </a:r>
            <a:r>
              <a:rPr lang="ko-KR" altLang="en-US" sz="1600" dirty="0"/>
              <a:t>일 때 만원을 </a:t>
            </a:r>
            <a:r>
              <a:rPr lang="en-US" altLang="ko-KR" sz="1600" dirty="0"/>
              <a:t>10</a:t>
            </a:r>
            <a:r>
              <a:rPr lang="ko-KR" altLang="en-US" sz="1600" dirty="0"/>
              <a:t>년간 예금하면 만기 시 복리로 얼마인지를 계산하는 순서도를 작성하라</a:t>
            </a:r>
            <a:r>
              <a:rPr lang="en-US" altLang="ko-KR" sz="1600" dirty="0"/>
              <a:t>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214422"/>
            <a:ext cx="4429156" cy="5638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>
                <a:latin typeface="+mn-lt"/>
              </a:rPr>
              <a:t> </a:t>
            </a:r>
            <a:r>
              <a:rPr lang="ko-KR" altLang="en-US" sz="1600" dirty="0"/>
              <a:t>■ </a:t>
            </a:r>
            <a:r>
              <a:rPr lang="en-US" altLang="ko-KR" sz="1600" dirty="0"/>
              <a:t>Test 5-3 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</a:t>
            </a:r>
            <a:r>
              <a:rPr lang="en-US" altLang="ko-KR" sz="1600" dirty="0"/>
              <a:t>10!</a:t>
            </a:r>
            <a:r>
              <a:rPr lang="ko-KR" altLang="en-US" sz="1600" dirty="0"/>
              <a:t>의 값을 구하기 위한 순서도를 작성하라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642910" y="121442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&lt; hint 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① </a:t>
            </a:r>
            <a:r>
              <a:rPr lang="en-US" altLang="ko-KR" sz="1600" dirty="0"/>
              <a:t>10! = 10 * 9 * 8 * … * 2 * 1</a:t>
            </a:r>
            <a:br>
              <a:rPr lang="en-US" altLang="ko-KR" sz="1600" dirty="0"/>
            </a:br>
            <a:r>
              <a:rPr lang="en-US" altLang="ko-KR" sz="1600" dirty="0"/>
              <a:t>  ② </a:t>
            </a:r>
            <a:r>
              <a:rPr lang="ko-KR" altLang="en-US" sz="1600" dirty="0"/>
              <a:t>곱셈의 누적 초기값은 </a:t>
            </a:r>
            <a:r>
              <a:rPr lang="en-US" altLang="ko-KR" sz="1600" dirty="0"/>
              <a:t>1</a:t>
            </a:r>
            <a:r>
              <a:rPr lang="ko-KR" altLang="en-US" sz="1600" dirty="0"/>
              <a:t>로 주어야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>
                <a:latin typeface="+mn-lt"/>
              </a:rPr>
              <a:t> </a:t>
            </a:r>
            <a:r>
              <a:rPr lang="ko-KR" altLang="en-US" sz="1600" dirty="0"/>
              <a:t>■ </a:t>
            </a:r>
            <a:r>
              <a:rPr lang="en-US" altLang="ko-KR" sz="1600" dirty="0"/>
              <a:t>Test 5-4 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</a:t>
            </a:r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100</a:t>
            </a:r>
            <a:r>
              <a:rPr lang="ko-KR" altLang="en-US" sz="1600" dirty="0"/>
              <a:t>까지의 수중에서 </a:t>
            </a:r>
            <a:r>
              <a:rPr lang="en-US" altLang="ko-KR" sz="1600" dirty="0"/>
              <a:t>3</a:t>
            </a:r>
            <a:r>
              <a:rPr lang="ko-KR" altLang="en-US" sz="1600" dirty="0"/>
              <a:t>의 배수의 합을 구하는 순서도를 작성하라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642910" y="1285860"/>
            <a:ext cx="692948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600" dirty="0"/>
              <a:t>&lt; hint &gt;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① 누적변수의 초기값을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주고 </a:t>
            </a:r>
            <a:r>
              <a:rPr lang="en-US" altLang="ko-KR" sz="1600" dirty="0"/>
              <a:t>3</a:t>
            </a:r>
            <a:r>
              <a:rPr lang="ko-KR" altLang="en-US" sz="1600" dirty="0"/>
              <a:t>씩 증가하면서 누적</a:t>
            </a:r>
            <a:br>
              <a:rPr lang="ko-KR" altLang="en-US" sz="1600" dirty="0"/>
            </a:br>
            <a:r>
              <a:rPr lang="ko-KR" altLang="en-US" sz="1600" dirty="0"/>
              <a:t>②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 N/3) * 3</a:t>
            </a:r>
            <a:r>
              <a:rPr lang="ko-KR" altLang="en-US" sz="1600" dirty="0"/>
              <a:t>의 결과가 </a:t>
            </a:r>
            <a:r>
              <a:rPr lang="en-US" altLang="ko-KR" sz="1600" dirty="0"/>
              <a:t>N</a:t>
            </a:r>
            <a:r>
              <a:rPr lang="ko-KR" altLang="en-US" sz="1600" dirty="0"/>
              <a:t>과 같으면 </a:t>
            </a:r>
            <a:r>
              <a:rPr lang="en-US" altLang="ko-KR" sz="1600" dirty="0"/>
              <a:t>3</a:t>
            </a:r>
            <a:r>
              <a:rPr lang="ko-KR" altLang="en-US" sz="1600" dirty="0"/>
              <a:t>의 배수이다</a:t>
            </a:r>
            <a:r>
              <a:rPr lang="en-US" altLang="ko-KR" sz="1600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07157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600" dirty="0">
                <a:latin typeface="+mn-lt"/>
              </a:rPr>
              <a:t> </a:t>
            </a:r>
            <a:r>
              <a:rPr lang="ko-KR" altLang="en-US" sz="1600" dirty="0"/>
              <a:t>■ </a:t>
            </a:r>
            <a:r>
              <a:rPr lang="en-US" altLang="ko-KR" sz="1600" dirty="0"/>
              <a:t>Test 5-5 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  </a:t>
            </a:r>
            <a:r>
              <a:rPr lang="en-US" altLang="ko-KR" sz="1600" dirty="0"/>
              <a:t>1 + 3 + 5 + … + X</a:t>
            </a:r>
            <a:r>
              <a:rPr lang="ko-KR" altLang="en-US" sz="1600" dirty="0"/>
              <a:t>에서 합이 최초로 </a:t>
            </a:r>
            <a:r>
              <a:rPr lang="en-US" altLang="ko-KR" sz="1600" dirty="0"/>
              <a:t>500</a:t>
            </a:r>
            <a:r>
              <a:rPr lang="ko-KR" altLang="en-US" sz="1600" dirty="0"/>
              <a:t>을 넘을 때의 </a:t>
            </a:r>
            <a:r>
              <a:rPr lang="en-US" altLang="ko-KR" sz="1600" dirty="0"/>
              <a:t>X</a:t>
            </a:r>
            <a:r>
              <a:rPr lang="ko-KR" altLang="en-US" sz="1600" dirty="0"/>
              <a:t>값과 </a:t>
            </a:r>
            <a:r>
              <a:rPr lang="en-US" altLang="ko-KR" sz="1600" dirty="0"/>
              <a:t>X</a:t>
            </a:r>
            <a:r>
              <a:rPr lang="ko-KR" altLang="en-US" sz="1600" dirty="0"/>
              <a:t>가 몇 번째 수인가를 출력하는 순서도를 작성하라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363</Words>
  <Application>Microsoft Office PowerPoint</Application>
  <PresentationFormat>화면 슬라이드 쇼(4:3)</PresentationFormat>
  <Paragraphs>182</Paragraphs>
  <Slides>56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Office 테마</vt:lpstr>
      <vt:lpstr>반복 논리</vt:lpstr>
      <vt:lpstr>5.1 반복의 기본 개념</vt:lpstr>
      <vt:lpstr>[예제 5-1]   1부터 100까지의 합을 구하는 순서도를 작성하라.</vt:lpstr>
      <vt:lpstr>[예제 5-1]   1부터 100까지의 합을 구하는 순서도를 작성하라.</vt:lpstr>
      <vt:lpstr>[예제 5-2]    연이율이 4.5%일 때 만원을 10년간 예금하면 만기 시 복리로 얼마인지를 계산하는 순서도를 작성하라.</vt:lpstr>
      <vt:lpstr>[예제 5-2]    연이율이 4.5%일 때 만원을 10년간 예금하면 만기 시 복리로 얼마인지를 계산하는 순서도를 작성하라.</vt:lpstr>
      <vt:lpstr> ■ Test 5-3 ■   10!의 값을 구하기 위한 순서도를 작성하라.</vt:lpstr>
      <vt:lpstr> ■ Test 5-4 ■   1부터 100까지의 수중에서 3의 배수의 합을 구하는 순서도를 작성하라.</vt:lpstr>
      <vt:lpstr> ■ Test 5-5 ■   1 + 3 + 5 + … + X에서 합이 최초로 500을 넘을 때의 X값과 X가 몇 번째 수인가를 출력하는 순서도를 작성하라.</vt:lpstr>
      <vt:lpstr>5.2 데이터의 반복처리</vt:lpstr>
      <vt:lpstr>PowerPoint 프레젠테이션</vt:lpstr>
      <vt:lpstr>PowerPoint 프레젠테이션</vt:lpstr>
      <vt:lpstr>PowerPoint 프레젠테이션</vt:lpstr>
      <vt:lpstr>[예제 5-7]    물품코드, 수량, 단가를 읽어서 물품코드와 금액을 출력하는 순서도를 작성하라. 단, 처리할 데이터의 개수는 100개이다.</vt:lpstr>
      <vt:lpstr>[예제 5-7]    물품코드, 수량, 단가를 읽어서 물품코드와 금액을 출력하는 순서도를 작성하라. 단, 처리할 데이터의 개수는 100개이다.</vt:lpstr>
      <vt:lpstr>[예제 5-8]    물품코드, 수량, 단가를 읽어서 물품코드와 금액을 출력하는 순서도를 작성하라. 단, last data는 물품코드가 음수이다.</vt:lpstr>
      <vt:lpstr>[예제 5-8]    물품코드, 수량, 단가를 읽어서 물품코드와 금액을 출력하는 순서도를 작성하라. 단, last data는 물품코드가 음수이다.</vt:lpstr>
      <vt:lpstr> &lt; 입력 형식 &gt;   학번, 중간, 기말  &lt; 출력 형식 &gt;         &lt; 처리 조건 &gt; ① 평균 = (중간 + 기말) / 2 ② EOF를 이용하여 데이터의 끝을 검사하라. </vt:lpstr>
      <vt:lpstr>&lt; 입력 형식 &gt;   학번, 과목1, 과목2   &lt; 출력 형식 &gt;            &lt; 처리 조건 &gt; ① 합격자의 판정 기준은 평균 60점 이상이고 각 과목이 40점 이상이다. ② EOF를 이용하여 데이터의 끝을 검사하라.   </vt:lpstr>
      <vt:lpstr>[예제 5-11]    2개의 수를 읽어서 최대값을 출력하는 순서도를 다음의 처리조건에 맞게 작성하라.</vt:lpstr>
      <vt:lpstr>PowerPoint 프레젠테이션</vt:lpstr>
      <vt:lpstr>■ Test 5-12 ■   한 학생의 개인 자료가 다음과 같을 때, 개개인의 평균을 출력하는 순서도를 작성하라.</vt:lpstr>
      <vt:lpstr>[예제 5-13]    연속적인 숫자를 읽어서 읽어 들인 숫자의 데이터 건수와 최대값을 출력하는 순서도를 작성하라. 단, 숫자는 양수라고 가정한다.</vt:lpstr>
      <vt:lpstr>[예제 5-13]    연속적인 숫자를 읽어서 읽어 들인 숫자의 데이터 건수와 최대값을 출력하는 순서도를 작성하라. 단, 숫자는 양수라고 가정한다.</vt:lpstr>
      <vt:lpstr>■ Test 5-14 ■   연속적인 숫자를 읽어서 양수, 음수, 영(zero)의 개수를 구해서 출력하기 위한 순서도를 작성하라. 단, EOF를 이용해서 데이터의 끝을 검사하라.</vt:lpstr>
      <vt:lpstr>■ Test 5-15 ■   개인의 회원 정보를 읽어서 다음과 같은 처리조건을 만족하는 순서도를 작성하라.</vt:lpstr>
      <vt:lpstr>[예제 5-16]    연속적인 숫자를 읽어서 0보다 큰 숫자에 대한 평균과 개수를 출력하는 순서도를 작성하라.</vt:lpstr>
      <vt:lpstr>[예제 5-16]    연속적인 숫자를 읽어서 0보다 큰 숫자에 대한 평균과 개수를 출력하는 순서도를 작성하라.</vt:lpstr>
      <vt:lpstr>[예제 5-17]    학생 개인의 자료를 읽어서 개개인의 학번과 평균을 출력하고, 반 평균을 출력하기 위한 순서도를 작성하라.</vt:lpstr>
      <vt:lpstr>[예제 5-17]    학생 개인의 자료를 읽어서 개개인의 학번과 평균을 출력하고, 반 평균을 출력하기 위한 순서도를 작성하라.</vt:lpstr>
      <vt:lpstr>■ Test 5-18 ■   다음 입력 형식과 같은 개인의 과목별 점수를 읽어서 개인의 평균평점을 구하기 위한 순서도를 작성하라.</vt:lpstr>
      <vt:lpstr>[예제 5-19]   학생 개인의 자료를 읽어서 최고 성적에 해당되는 학생의 학번과 최고성적을 출력하기 위한 순서도를 작성하라. 단, 동점자는 없다고 가정한다.</vt:lpstr>
      <vt:lpstr>[예제 5-19]   학생 개인의 자료를 읽어서 최고 성적에 해당되는 학생의 학번과 최고성적을 출력하기 위한 순서도를 작성하라. 단, 동점자는 없다고 가정한다.</vt:lpstr>
      <vt:lpstr>[예제 5-20]    다음과 같은 처리 조건을 바탕으로 어떤 회사의 사원들 개개인의 주당급여를 출력하고 전체 지급액 평균을 구하기 위한 순서도를 작성하라.</vt:lpstr>
      <vt:lpstr>PowerPoint 프레젠테이션</vt:lpstr>
      <vt:lpstr>■ Test 5-21 ■   전화 요금 명세서를 다음과 같이 출력하기 위한 순서도를 작성하라.</vt:lpstr>
      <vt:lpstr>■ Test 5-22 ■   학생 개인의 성적을 읽고 다음과 같은 출력 형식을 위한 순서도를 작성하라.</vt:lpstr>
      <vt:lpstr>5.3 반복 논리의 응용</vt:lpstr>
      <vt:lpstr>PowerPoint 프레젠테이션</vt:lpstr>
      <vt:lpstr>[예제 5-23]    연속적인 data를 읽어서 그 중에 최대값을 구해서 출력하는 순서도를 작성하라.</vt:lpstr>
      <vt:lpstr>[예제 5-23]    연속적인 data를 읽어서 그 중에 최대값을 구해서 출력하는 순서도를 작성하라.</vt:lpstr>
      <vt:lpstr>&lt; 입력 형식 &gt;   학년, 반, 성적  &lt; 출력 형식 &gt;     &lt; 처리 조건 &gt; ① EOF를 이용하여 데이터의      끝을 검사하라. ② 데이터는 학년별로 sort되어 있다. </vt:lpstr>
      <vt:lpstr>PowerPoint 프레젠테이션</vt:lpstr>
      <vt:lpstr>&lt; 입력 형식 &gt;   반, 성적  &lt; 출력 형식 &gt;     </vt:lpstr>
      <vt:lpstr>PowerPoint 프레젠테이션</vt:lpstr>
      <vt:lpstr>&lt; 입력 형식 &gt;   반, 학번, 성적   &lt; 출력 형식 &gt;       &lt; 처리 조건 &gt; ① EOF를 이용해서 데이터의 끝을 검사하라. ② 데이터는 반을 기준으로 sort되어 있다. </vt:lpstr>
      <vt:lpstr>&lt; 입력 형식 &gt;  학번, 과목명, 과목단위수, 학점   &lt; 출력 형식 &gt;      &lt; 처리 조건 &gt; ① EOF를 이용해서 데이터의 끝을 검사하라. ② 학점은 A, B, C, D, F의 5단계이며, 각각의 환산 점수는 다음과 같다.      A학점 - 4.0,  B학점 - 3.0,        C학점 - 2.0,  D학점 - 1.0,  F학점 - 0.0 ③ 평균평점 = 총 환산점수 / 총 과목단위수 ④ 총 환산점수 = Σ ( 과목단위수 * 학점당 환산점수 ) </vt:lpstr>
      <vt:lpstr>&lt; 입력 형식 &gt;  학년, 반, 키   &lt; 출력 형식 &gt;        &lt; 처리 조건 &gt; ① EOF를 이용해서 데이터의 끝을 검사하라. ② 데이터는 학년, 반별로 sort되어 있다고 가정한다. ③ 한 학년의 출력이 끝나면 그 학년의 학년 평균을 출력한다.  </vt:lpstr>
      <vt:lpstr>[예제 5-29]    연속적인 데이터를 읽어서 그 중에 최대값을 출력하는 순서도를 switch를 이용하여 작성하라.</vt:lpstr>
      <vt:lpstr>[예제 5-29]    연속적인 데이터를 읽어서 그 중에 최대값을 출력하는 순서도를 switch를 이용하여 작성하라.</vt:lpstr>
      <vt:lpstr>[예제 5-30]    1에서 100까지의 홀수의 합, 짝수의 합을  출력하는 순서도를 switch를 이용하여 작성하라.</vt:lpstr>
      <vt:lpstr>[예제 5-30]    1에서 100까지의 홀수의 합, 짝수의 합을  출력하는 순서도를 switch를 이용하여 작성하라.</vt:lpstr>
      <vt:lpstr>■ Test 5-31 ■   SUM = 1 - 2 + 3 - 4 + … + 999 - 1000을 구하기 위한 순서도를 switch를 이용하여 작성하라.</vt:lpstr>
      <vt:lpstr>&lt; 입력 형식 &gt;   물품코드, 단가, 수량  &lt; 출력 형식 &gt;              &lt; 처리 조건 &gt; ① 데이터는 물품코드를 기준으로 sort되어 있다. ② 동일 물품코드는 처음에 한번만 출력하며 동일 물품코드에 대한 sub total을 구하여 출력한다. ③ 모든 금액에 대한 total을 출력한다.</vt:lpstr>
      <vt:lpstr>&lt; 입력 형식 &gt;   학번, 과목1, 과목2   &lt; 출력 형식 &gt;             &lt; 처리 조건 &gt; ① EOF를 이용해서 데이터의 끝을 검사하라. ② 첫 번째 page에는 전체 제목을 출력하고 부제목을 출력한다. ③ 두 번째 page부터는 부제목만을 출력한다. ④ 모든 page의 상단에는 일련의 page 번호를 출력한다. </vt:lpstr>
      <vt:lpstr>PowerPoint 프레젠테이션</vt:lpstr>
    </vt:vector>
  </TitlesOfParts>
  <Company>컴퓨터정보과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개론</dc:title>
  <dc:creator>주형석</dc:creator>
  <cp:lastModifiedBy>user</cp:lastModifiedBy>
  <cp:revision>177</cp:revision>
  <dcterms:created xsi:type="dcterms:W3CDTF">2009-07-30T03:34:45Z</dcterms:created>
  <dcterms:modified xsi:type="dcterms:W3CDTF">2016-04-19T00:09:47Z</dcterms:modified>
</cp:coreProperties>
</file>