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349" r:id="rId3"/>
    <p:sldId id="350" r:id="rId4"/>
    <p:sldId id="371" r:id="rId5"/>
    <p:sldId id="351" r:id="rId6"/>
    <p:sldId id="372" r:id="rId7"/>
    <p:sldId id="352" r:id="rId8"/>
    <p:sldId id="373" r:id="rId9"/>
    <p:sldId id="353" r:id="rId10"/>
    <p:sldId id="355" r:id="rId11"/>
    <p:sldId id="374" r:id="rId12"/>
    <p:sldId id="362" r:id="rId13"/>
    <p:sldId id="375" r:id="rId14"/>
    <p:sldId id="364" r:id="rId15"/>
    <p:sldId id="356" r:id="rId16"/>
    <p:sldId id="370" r:id="rId17"/>
    <p:sldId id="376" r:id="rId18"/>
    <p:sldId id="357" r:id="rId19"/>
    <p:sldId id="359" r:id="rId20"/>
    <p:sldId id="361" r:id="rId21"/>
    <p:sldId id="365" r:id="rId22"/>
    <p:sldId id="377" r:id="rId23"/>
    <p:sldId id="366" r:id="rId24"/>
    <p:sldId id="368" r:id="rId25"/>
    <p:sldId id="367" r:id="rId26"/>
    <p:sldId id="369" r:id="rId27"/>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0" d="100"/>
          <a:sy n="100" d="100"/>
        </p:scale>
        <p:origin x="-516"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2202ADC-DADF-4C12-B9F7-B9B86B3DE4C6}" type="datetimeFigureOut">
              <a:rPr lang="ko-KR" altLang="en-US" smtClean="0"/>
              <a:pPr/>
              <a:t>2016-04-22</a:t>
            </a:fld>
            <a:endParaRPr lang="ko-KR" altLang="en-US"/>
          </a:p>
        </p:txBody>
      </p:sp>
      <p:sp>
        <p:nvSpPr>
          <p:cNvPr id="4" name="슬라이드 이미지 개체 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C99FD9-A27B-4A30-A46C-88DE991DB6B9}" type="slidenum">
              <a:rPr lang="ko-KR" altLang="en-US" smtClean="0"/>
              <a:pPr/>
              <a:t>‹#›</a:t>
            </a:fld>
            <a:endParaRPr lang="ko-KR" altLang="en-US"/>
          </a:p>
        </p:txBody>
      </p:sp>
    </p:spTree>
    <p:extLst>
      <p:ext uri="{BB962C8B-B14F-4D97-AF65-F5344CB8AC3E}">
        <p14:creationId xmlns:p14="http://schemas.microsoft.com/office/powerpoint/2010/main" val="3905468430"/>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73A2B2C6-EEDE-4B6C-995E-FAA8C46724C7}" type="datetimeFigureOut">
              <a:rPr lang="ko-KR" altLang="en-US" smtClean="0"/>
              <a:pPr/>
              <a:t>2016-04-22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98E90196-F417-431F-9603-9344142294BA}" type="slidenum">
              <a:rPr lang="ko-KR" altLang="en-US" smtClean="0"/>
              <a:pPr/>
              <a:t>‹#›</a:t>
            </a:fld>
            <a:endParaRPr lang="ko-KR"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73A2B2C6-EEDE-4B6C-995E-FAA8C46724C7}" type="datetimeFigureOut">
              <a:rPr lang="ko-KR" altLang="en-US" smtClean="0"/>
              <a:pPr/>
              <a:t>2016-04-22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98E90196-F417-431F-9603-9344142294BA}" type="slidenum">
              <a:rPr lang="ko-KR" altLang="en-US" smtClean="0"/>
              <a:pPr/>
              <a:t>‹#›</a:t>
            </a:fld>
            <a:endParaRPr lang="ko-KR"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73A2B2C6-EEDE-4B6C-995E-FAA8C46724C7}" type="datetimeFigureOut">
              <a:rPr lang="ko-KR" altLang="en-US" smtClean="0"/>
              <a:pPr/>
              <a:t>2016-04-22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98E90196-F417-431F-9603-9344142294BA}" type="slidenum">
              <a:rPr lang="ko-KR" altLang="en-US" smtClean="0"/>
              <a:pPr/>
              <a:t>‹#›</a:t>
            </a:fld>
            <a:endParaRPr lang="ko-KR"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73A2B2C6-EEDE-4B6C-995E-FAA8C46724C7}" type="datetimeFigureOut">
              <a:rPr lang="ko-KR" altLang="en-US" smtClean="0"/>
              <a:pPr/>
              <a:t>2016-04-22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98E90196-F417-431F-9603-9344142294BA}" type="slidenum">
              <a:rPr lang="ko-KR" altLang="en-US" smtClean="0"/>
              <a:pPr/>
              <a:t>‹#›</a:t>
            </a:fld>
            <a:endParaRPr lang="ko-KR"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73A2B2C6-EEDE-4B6C-995E-FAA8C46724C7}" type="datetimeFigureOut">
              <a:rPr lang="ko-KR" altLang="en-US" smtClean="0"/>
              <a:pPr/>
              <a:t>2016-04-22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98E90196-F417-431F-9603-9344142294BA}" type="slidenum">
              <a:rPr lang="ko-KR" altLang="en-US" smtClean="0"/>
              <a:pPr/>
              <a:t>‹#›</a:t>
            </a:fld>
            <a:endParaRPr lang="ko-KR"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73A2B2C6-EEDE-4B6C-995E-FAA8C46724C7}" type="datetimeFigureOut">
              <a:rPr lang="ko-KR" altLang="en-US" smtClean="0"/>
              <a:pPr/>
              <a:t>2016-04-22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98E90196-F417-431F-9603-9344142294BA}" type="slidenum">
              <a:rPr lang="ko-KR" altLang="en-US" smtClean="0"/>
              <a:pPr/>
              <a:t>‹#›</a:t>
            </a:fld>
            <a:endParaRPr lang="ko-KR"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73A2B2C6-EEDE-4B6C-995E-FAA8C46724C7}" type="datetimeFigureOut">
              <a:rPr lang="ko-KR" altLang="en-US" smtClean="0"/>
              <a:pPr/>
              <a:t>2016-04-22</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98E90196-F417-431F-9603-9344142294BA}" type="slidenum">
              <a:rPr lang="ko-KR" altLang="en-US" smtClean="0"/>
              <a:pPr/>
              <a:t>‹#›</a:t>
            </a:fld>
            <a:endParaRPr lang="ko-KR"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73A2B2C6-EEDE-4B6C-995E-FAA8C46724C7}" type="datetimeFigureOut">
              <a:rPr lang="ko-KR" altLang="en-US" smtClean="0"/>
              <a:pPr/>
              <a:t>2016-04-22</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98E90196-F417-431F-9603-9344142294BA}" type="slidenum">
              <a:rPr lang="ko-KR" altLang="en-US" smtClean="0"/>
              <a:pPr/>
              <a:t>‹#›</a:t>
            </a:fld>
            <a:endParaRPr lang="ko-KR"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73A2B2C6-EEDE-4B6C-995E-FAA8C46724C7}" type="datetimeFigureOut">
              <a:rPr lang="ko-KR" altLang="en-US" smtClean="0"/>
              <a:pPr/>
              <a:t>2016-04-22</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98E90196-F417-431F-9603-9344142294BA}" type="slidenum">
              <a:rPr lang="ko-KR" altLang="en-US" smtClean="0"/>
              <a:pPr/>
              <a:t>‹#›</a:t>
            </a:fld>
            <a:endParaRPr lang="ko-KR"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73A2B2C6-EEDE-4B6C-995E-FAA8C46724C7}" type="datetimeFigureOut">
              <a:rPr lang="ko-KR" altLang="en-US" smtClean="0"/>
              <a:pPr/>
              <a:t>2016-04-22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98E90196-F417-431F-9603-9344142294BA}" type="slidenum">
              <a:rPr lang="ko-KR" altLang="en-US" smtClean="0"/>
              <a:pPr/>
              <a:t>‹#›</a:t>
            </a:fld>
            <a:endParaRPr lang="ko-KR"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73A2B2C6-EEDE-4B6C-995E-FAA8C46724C7}" type="datetimeFigureOut">
              <a:rPr lang="ko-KR" altLang="en-US" smtClean="0"/>
              <a:pPr/>
              <a:t>2016-04-22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98E90196-F417-431F-9603-9344142294BA}" type="slidenum">
              <a:rPr lang="ko-KR" altLang="en-US" smtClean="0"/>
              <a:pPr/>
              <a:t>‹#›</a:t>
            </a:fld>
            <a:endParaRPr lang="ko-KR"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A2B2C6-EEDE-4B6C-995E-FAA8C46724C7}" type="datetimeFigureOut">
              <a:rPr lang="ko-KR" altLang="en-US" smtClean="0"/>
              <a:pPr/>
              <a:t>2016-04-22</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E90196-F417-431F-9603-9344142294BA}" type="slidenum">
              <a:rPr lang="ko-KR" altLang="en-US" smtClean="0"/>
              <a:pPr/>
              <a:t>‹#›</a:t>
            </a:fld>
            <a:endParaRPr lang="ko-KR"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1857365"/>
            <a:ext cx="7772400" cy="1214446"/>
          </a:xfrm>
        </p:spPr>
        <p:txBody>
          <a:bodyPr>
            <a:normAutofit/>
          </a:bodyPr>
          <a:lstStyle/>
          <a:p>
            <a:r>
              <a:rPr lang="ko-KR" altLang="en-US" sz="2800" dirty="0"/>
              <a:t>반복 명령문</a:t>
            </a:r>
          </a:p>
        </p:txBody>
      </p:sp>
      <p:sp>
        <p:nvSpPr>
          <p:cNvPr id="3" name="부제목 2"/>
          <p:cNvSpPr>
            <a:spLocks noGrp="1"/>
          </p:cNvSpPr>
          <p:nvPr>
            <p:ph type="subTitle" idx="1"/>
          </p:nvPr>
        </p:nvSpPr>
        <p:spPr>
          <a:xfrm>
            <a:off x="1371600" y="3500438"/>
            <a:ext cx="6400800" cy="2138362"/>
          </a:xfrm>
        </p:spPr>
        <p:txBody>
          <a:bodyPr>
            <a:noAutofit/>
          </a:bodyPr>
          <a:lstStyle/>
          <a:p>
            <a:r>
              <a:rPr lang="en-US" altLang="ko-KR" sz="1600" dirty="0">
                <a:solidFill>
                  <a:schemeClr val="tx1"/>
                </a:solidFill>
              </a:rPr>
              <a:t>6.1 </a:t>
            </a:r>
            <a:r>
              <a:rPr lang="ko-KR" altLang="en-US" sz="1600" dirty="0">
                <a:solidFill>
                  <a:schemeClr val="tx1"/>
                </a:solidFill>
              </a:rPr>
              <a:t>반복 명령문의 표현</a:t>
            </a:r>
            <a:br>
              <a:rPr lang="ko-KR" altLang="en-US" sz="1600" dirty="0">
                <a:solidFill>
                  <a:schemeClr val="tx1"/>
                </a:solidFill>
              </a:rPr>
            </a:br>
            <a:endParaRPr lang="en-US" altLang="ko-KR" sz="1600" dirty="0">
              <a:solidFill>
                <a:schemeClr val="tx1"/>
              </a:solidFill>
            </a:endParaRPr>
          </a:p>
          <a:p>
            <a:r>
              <a:rPr lang="en-US" altLang="ko-KR" sz="1600" dirty="0">
                <a:solidFill>
                  <a:schemeClr val="tx1"/>
                </a:solidFill>
              </a:rPr>
              <a:t>6.2 </a:t>
            </a:r>
            <a:r>
              <a:rPr lang="ko-KR" altLang="en-US" sz="1600" dirty="0">
                <a:solidFill>
                  <a:schemeClr val="tx1"/>
                </a:solidFill>
              </a:rPr>
              <a:t>다중 </a:t>
            </a:r>
            <a:r>
              <a:rPr lang="ko-KR" altLang="en-US" sz="1600" dirty="0" err="1">
                <a:solidFill>
                  <a:schemeClr val="tx1"/>
                </a:solidFill>
              </a:rPr>
              <a:t>반복문</a:t>
            </a:r>
            <a:endParaRPr lang="ko-KR" altLang="en-US" sz="1600"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868346"/>
          </a:xfrm>
          <a:ln>
            <a:solidFill>
              <a:schemeClr val="accent1"/>
            </a:solidFill>
          </a:ln>
        </p:spPr>
        <p:txBody>
          <a:bodyPr>
            <a:noAutofit/>
          </a:bodyPr>
          <a:lstStyle/>
          <a:p>
            <a:pPr algn="l"/>
            <a:r>
              <a:rPr lang="en-US" altLang="ko-KR" sz="1600" dirty="0"/>
              <a:t>[</a:t>
            </a:r>
            <a:r>
              <a:rPr lang="ko-KR" altLang="en-US" sz="1600" dirty="0"/>
              <a:t>예제 </a:t>
            </a:r>
            <a:r>
              <a:rPr lang="en-US" altLang="ko-KR" sz="1600" dirty="0"/>
              <a:t>6-5]</a:t>
            </a:r>
            <a:r>
              <a:rPr lang="ko-KR" altLang="en-US" sz="1600" dirty="0"/>
              <a:t/>
            </a:r>
            <a:br>
              <a:rPr lang="ko-KR" altLang="en-US" sz="1600" dirty="0"/>
            </a:br>
            <a:r>
              <a:rPr lang="ko-KR" altLang="en-US" sz="1600" dirty="0"/>
              <a:t>  </a:t>
            </a:r>
            <a:r>
              <a:rPr lang="en-US" altLang="ko-KR" sz="1600" dirty="0"/>
              <a:t>SUM = 1 + 2 + 3 + … + 100</a:t>
            </a:r>
            <a:r>
              <a:rPr lang="ko-KR" altLang="en-US" sz="1600" dirty="0"/>
              <a:t>에서 매 </a:t>
            </a:r>
            <a:r>
              <a:rPr lang="en-US" altLang="ko-KR" sz="1600" dirty="0"/>
              <a:t>10 </a:t>
            </a:r>
            <a:r>
              <a:rPr lang="ko-KR" altLang="en-US" sz="1600" dirty="0"/>
              <a:t>단위마다 중간결과를 출력하는 순서도를 작성하라</a:t>
            </a:r>
            <a:r>
              <a:rPr lang="en-US" altLang="ko-KR" sz="1600" dirty="0"/>
              <a:t>.</a:t>
            </a:r>
          </a:p>
        </p:txBody>
      </p:sp>
      <p:sp>
        <p:nvSpPr>
          <p:cNvPr id="6" name="직사각형 5"/>
          <p:cNvSpPr/>
          <p:nvPr/>
        </p:nvSpPr>
        <p:spPr>
          <a:xfrm>
            <a:off x="500034" y="1643050"/>
            <a:ext cx="3071818" cy="1569660"/>
          </a:xfrm>
          <a:prstGeom prst="rect">
            <a:avLst/>
          </a:prstGeom>
        </p:spPr>
        <p:txBody>
          <a:bodyPr wrap="square">
            <a:spAutoFit/>
          </a:bodyPr>
          <a:lstStyle/>
          <a:p>
            <a:r>
              <a:rPr lang="en-US" altLang="ko-KR" sz="1600" dirty="0"/>
              <a:t>&lt; </a:t>
            </a:r>
            <a:r>
              <a:rPr lang="ko-KR" altLang="en-US" sz="1600" dirty="0"/>
              <a:t>처리조건 </a:t>
            </a:r>
            <a:r>
              <a:rPr lang="en-US" altLang="ko-KR" sz="1600" dirty="0"/>
              <a:t>&gt;</a:t>
            </a:r>
            <a:endParaRPr lang="ko-KR" altLang="en-US" sz="1600" dirty="0"/>
          </a:p>
          <a:p>
            <a:r>
              <a:rPr lang="ko-KR" altLang="en-US" sz="1600" dirty="0"/>
              <a:t>① </a:t>
            </a:r>
            <a:r>
              <a:rPr lang="en-US" altLang="ko-KR" sz="1600" dirty="0" err="1"/>
              <a:t>int</a:t>
            </a:r>
            <a:r>
              <a:rPr lang="en-US" altLang="ko-KR" sz="1600" dirty="0"/>
              <a:t> </a:t>
            </a:r>
            <a:r>
              <a:rPr lang="ko-KR" altLang="en-US" sz="1600" dirty="0"/>
              <a:t>함수는 </a:t>
            </a:r>
            <a:r>
              <a:rPr lang="en-US" altLang="ko-KR" sz="1600" dirty="0"/>
              <a:t>( )</a:t>
            </a:r>
            <a:r>
              <a:rPr lang="ko-KR" altLang="en-US" sz="1600" dirty="0"/>
              <a:t>안의 결과에서 정수 값을 얻는 함수라고 가정한다</a:t>
            </a:r>
            <a:r>
              <a:rPr lang="en-US" altLang="ko-KR" sz="1600" dirty="0"/>
              <a:t>.</a:t>
            </a:r>
          </a:p>
          <a:p>
            <a:r>
              <a:rPr lang="en-US" altLang="ko-KR" sz="1600" dirty="0"/>
              <a:t>② </a:t>
            </a:r>
            <a:r>
              <a:rPr lang="en-US" altLang="ko-KR" sz="1600" dirty="0" err="1"/>
              <a:t>int</a:t>
            </a:r>
            <a:r>
              <a:rPr lang="en-US" altLang="ko-KR" sz="1600" dirty="0"/>
              <a:t>( N/10 ) * 10</a:t>
            </a:r>
            <a:r>
              <a:rPr lang="ko-KR" altLang="en-US" sz="1600" dirty="0"/>
              <a:t>의 값이 </a:t>
            </a:r>
            <a:r>
              <a:rPr lang="en-US" altLang="ko-KR" sz="1600" dirty="0"/>
              <a:t>N</a:t>
            </a:r>
            <a:r>
              <a:rPr lang="ko-KR" altLang="en-US" sz="1600" dirty="0"/>
              <a:t>과 같으면 </a:t>
            </a:r>
            <a:r>
              <a:rPr lang="en-US" altLang="ko-KR" sz="1600" dirty="0"/>
              <a:t>N</a:t>
            </a:r>
            <a:r>
              <a:rPr lang="ko-KR" altLang="en-US" sz="1600" dirty="0"/>
              <a:t>은 </a:t>
            </a:r>
            <a:r>
              <a:rPr lang="en-US" altLang="ko-KR" sz="1600" dirty="0"/>
              <a:t>10</a:t>
            </a:r>
            <a:r>
              <a:rPr lang="ko-KR" altLang="en-US" sz="1600" dirty="0"/>
              <a:t>의 배수이다</a:t>
            </a:r>
            <a:r>
              <a:rPr lang="en-US" altLang="ko-KR" sz="1600" dirty="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868346"/>
          </a:xfrm>
          <a:ln>
            <a:solidFill>
              <a:schemeClr val="accent1"/>
            </a:solidFill>
          </a:ln>
        </p:spPr>
        <p:txBody>
          <a:bodyPr>
            <a:noAutofit/>
          </a:bodyPr>
          <a:lstStyle/>
          <a:p>
            <a:pPr algn="l"/>
            <a:r>
              <a:rPr lang="en-US" altLang="ko-KR" sz="1600" dirty="0"/>
              <a:t>[</a:t>
            </a:r>
            <a:r>
              <a:rPr lang="ko-KR" altLang="en-US" sz="1600" dirty="0"/>
              <a:t>예제 </a:t>
            </a:r>
            <a:r>
              <a:rPr lang="en-US" altLang="ko-KR" sz="1600" dirty="0"/>
              <a:t>6-5]</a:t>
            </a:r>
            <a:r>
              <a:rPr lang="ko-KR" altLang="en-US" sz="1600" dirty="0"/>
              <a:t/>
            </a:r>
            <a:br>
              <a:rPr lang="ko-KR" altLang="en-US" sz="1600" dirty="0"/>
            </a:br>
            <a:r>
              <a:rPr lang="ko-KR" altLang="en-US" sz="1600" dirty="0"/>
              <a:t>  </a:t>
            </a:r>
            <a:r>
              <a:rPr lang="en-US" altLang="ko-KR" sz="1600" dirty="0"/>
              <a:t>SUM = 1 + 2 + 3 + … + 100</a:t>
            </a:r>
            <a:r>
              <a:rPr lang="ko-KR" altLang="en-US" sz="1600" dirty="0"/>
              <a:t>에서 매 </a:t>
            </a:r>
            <a:r>
              <a:rPr lang="en-US" altLang="ko-KR" sz="1600" dirty="0"/>
              <a:t>10 </a:t>
            </a:r>
            <a:r>
              <a:rPr lang="ko-KR" altLang="en-US" sz="1600" dirty="0"/>
              <a:t>단위마다 중간결과를 출력하는 순서도를 작성하라</a:t>
            </a:r>
            <a:r>
              <a:rPr lang="en-US" altLang="ko-KR" sz="1600" dirty="0"/>
              <a:t>.</a:t>
            </a:r>
          </a:p>
        </p:txBody>
      </p:sp>
      <p:sp>
        <p:nvSpPr>
          <p:cNvPr id="6" name="직사각형 5"/>
          <p:cNvSpPr/>
          <p:nvPr/>
        </p:nvSpPr>
        <p:spPr>
          <a:xfrm>
            <a:off x="500034" y="1643050"/>
            <a:ext cx="3071818" cy="1569660"/>
          </a:xfrm>
          <a:prstGeom prst="rect">
            <a:avLst/>
          </a:prstGeom>
        </p:spPr>
        <p:txBody>
          <a:bodyPr wrap="square">
            <a:spAutoFit/>
          </a:bodyPr>
          <a:lstStyle/>
          <a:p>
            <a:r>
              <a:rPr lang="en-US" altLang="ko-KR" sz="1600" dirty="0"/>
              <a:t>&lt; </a:t>
            </a:r>
            <a:r>
              <a:rPr lang="ko-KR" altLang="en-US" sz="1600" dirty="0"/>
              <a:t>처리조건 </a:t>
            </a:r>
            <a:r>
              <a:rPr lang="en-US" altLang="ko-KR" sz="1600" dirty="0"/>
              <a:t>&gt;</a:t>
            </a:r>
            <a:endParaRPr lang="ko-KR" altLang="en-US" sz="1600" dirty="0"/>
          </a:p>
          <a:p>
            <a:r>
              <a:rPr lang="ko-KR" altLang="en-US" sz="1600" dirty="0"/>
              <a:t>① </a:t>
            </a:r>
            <a:r>
              <a:rPr lang="en-US" altLang="ko-KR" sz="1600" dirty="0" err="1"/>
              <a:t>int</a:t>
            </a:r>
            <a:r>
              <a:rPr lang="en-US" altLang="ko-KR" sz="1600" dirty="0"/>
              <a:t> </a:t>
            </a:r>
            <a:r>
              <a:rPr lang="ko-KR" altLang="en-US" sz="1600" dirty="0"/>
              <a:t>함수는 </a:t>
            </a:r>
            <a:r>
              <a:rPr lang="en-US" altLang="ko-KR" sz="1600" dirty="0"/>
              <a:t>( )</a:t>
            </a:r>
            <a:r>
              <a:rPr lang="ko-KR" altLang="en-US" sz="1600" dirty="0"/>
              <a:t>안의 결과에서 정수 값을 얻는 함수라고 가정한다</a:t>
            </a:r>
            <a:r>
              <a:rPr lang="en-US" altLang="ko-KR" sz="1600" dirty="0"/>
              <a:t>.</a:t>
            </a:r>
          </a:p>
          <a:p>
            <a:r>
              <a:rPr lang="en-US" altLang="ko-KR" sz="1600" dirty="0"/>
              <a:t>② </a:t>
            </a:r>
            <a:r>
              <a:rPr lang="en-US" altLang="ko-KR" sz="1600" dirty="0" err="1"/>
              <a:t>int</a:t>
            </a:r>
            <a:r>
              <a:rPr lang="en-US" altLang="ko-KR" sz="1600" dirty="0"/>
              <a:t>( N/10 ) * 10</a:t>
            </a:r>
            <a:r>
              <a:rPr lang="ko-KR" altLang="en-US" sz="1600" dirty="0"/>
              <a:t>의 값이 </a:t>
            </a:r>
            <a:r>
              <a:rPr lang="en-US" altLang="ko-KR" sz="1600" dirty="0"/>
              <a:t>N</a:t>
            </a:r>
            <a:r>
              <a:rPr lang="ko-KR" altLang="en-US" sz="1600" dirty="0"/>
              <a:t>과 같으면 </a:t>
            </a:r>
            <a:r>
              <a:rPr lang="en-US" altLang="ko-KR" sz="1600" dirty="0"/>
              <a:t>N</a:t>
            </a:r>
            <a:r>
              <a:rPr lang="ko-KR" altLang="en-US" sz="1600" dirty="0"/>
              <a:t>은 </a:t>
            </a:r>
            <a:r>
              <a:rPr lang="en-US" altLang="ko-KR" sz="1600" dirty="0"/>
              <a:t>10</a:t>
            </a:r>
            <a:r>
              <a:rPr lang="ko-KR" altLang="en-US" sz="1600" dirty="0"/>
              <a:t>의 배수이다</a:t>
            </a:r>
            <a:r>
              <a:rPr lang="en-US" altLang="ko-KR" sz="1600" dirty="0"/>
              <a:t>.</a:t>
            </a:r>
          </a:p>
        </p:txBody>
      </p:sp>
      <p:pic>
        <p:nvPicPr>
          <p:cNvPr id="3075" name="Picture 3"/>
          <p:cNvPicPr>
            <a:picLocks noChangeAspect="1" noChangeArrowheads="1"/>
          </p:cNvPicPr>
          <p:nvPr/>
        </p:nvPicPr>
        <p:blipFill>
          <a:blip r:embed="rId2" cstate="print"/>
          <a:srcRect/>
          <a:stretch>
            <a:fillRect/>
          </a:stretch>
        </p:blipFill>
        <p:spPr bwMode="auto">
          <a:xfrm>
            <a:off x="4500562" y="1285860"/>
            <a:ext cx="2714644" cy="5416472"/>
          </a:xfrm>
          <a:prstGeom prst="rect">
            <a:avLst/>
          </a:prstGeom>
          <a:noFill/>
          <a:ln w="9525">
            <a:noFill/>
            <a:miter lim="800000"/>
            <a:headEnd/>
            <a:tailEnd/>
          </a:ln>
          <a:effectLst/>
        </p:spPr>
      </p:pic>
    </p:spTree>
    <p:extLst>
      <p:ext uri="{BB962C8B-B14F-4D97-AF65-F5344CB8AC3E}">
        <p14:creationId xmlns:p14="http://schemas.microsoft.com/office/powerpoint/2010/main" val="3008449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868346"/>
          </a:xfrm>
          <a:ln>
            <a:solidFill>
              <a:schemeClr val="accent1"/>
            </a:solidFill>
          </a:ln>
        </p:spPr>
        <p:txBody>
          <a:bodyPr>
            <a:noAutofit/>
          </a:bodyPr>
          <a:lstStyle/>
          <a:p>
            <a:pPr algn="l"/>
            <a:r>
              <a:rPr lang="en-US" altLang="ko-KR" sz="1600" dirty="0"/>
              <a:t>[</a:t>
            </a:r>
            <a:r>
              <a:rPr lang="ko-KR" altLang="en-US" sz="1600" dirty="0"/>
              <a:t>예제 </a:t>
            </a:r>
            <a:r>
              <a:rPr lang="en-US" altLang="ko-KR" sz="1600" dirty="0"/>
              <a:t>6-6]</a:t>
            </a:r>
            <a:r>
              <a:rPr lang="ko-KR" altLang="en-US" sz="1600" dirty="0"/>
              <a:t/>
            </a:r>
            <a:br>
              <a:rPr lang="ko-KR" altLang="en-US" sz="1600" dirty="0"/>
            </a:br>
            <a:r>
              <a:rPr lang="ko-KR" altLang="en-US" sz="1600" dirty="0"/>
              <a:t>  </a:t>
            </a:r>
            <a:r>
              <a:rPr lang="en-US" altLang="ko-KR" sz="1600" dirty="0"/>
              <a:t>1 - 2 + 3 - 4 + 5 - … + 97 - 98 + 99 - 100</a:t>
            </a:r>
            <a:r>
              <a:rPr lang="ko-KR" altLang="en-US" sz="1600" dirty="0"/>
              <a:t>과 같이 전개 될 때 양수의 합과 음수의 합을 구분하여 출력하기 위한 순서도를 작성하라</a:t>
            </a:r>
            <a:r>
              <a:rPr lang="en-US" altLang="ko-KR" sz="1600" dirty="0"/>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868346"/>
          </a:xfrm>
          <a:ln>
            <a:solidFill>
              <a:schemeClr val="accent1"/>
            </a:solidFill>
          </a:ln>
        </p:spPr>
        <p:txBody>
          <a:bodyPr>
            <a:noAutofit/>
          </a:bodyPr>
          <a:lstStyle/>
          <a:p>
            <a:pPr algn="l"/>
            <a:r>
              <a:rPr lang="en-US" altLang="ko-KR" sz="1600" dirty="0"/>
              <a:t>[</a:t>
            </a:r>
            <a:r>
              <a:rPr lang="ko-KR" altLang="en-US" sz="1600" dirty="0"/>
              <a:t>예제 </a:t>
            </a:r>
            <a:r>
              <a:rPr lang="en-US" altLang="ko-KR" sz="1600" dirty="0"/>
              <a:t>6-6]</a:t>
            </a:r>
            <a:r>
              <a:rPr lang="ko-KR" altLang="en-US" sz="1600" dirty="0"/>
              <a:t/>
            </a:r>
            <a:br>
              <a:rPr lang="ko-KR" altLang="en-US" sz="1600" dirty="0"/>
            </a:br>
            <a:r>
              <a:rPr lang="ko-KR" altLang="en-US" sz="1600" dirty="0"/>
              <a:t>  </a:t>
            </a:r>
            <a:r>
              <a:rPr lang="en-US" altLang="ko-KR" sz="1600" dirty="0"/>
              <a:t>1 - 2 + 3 - 4 + 5 - … + 97 - 98 + 99 - 100</a:t>
            </a:r>
            <a:r>
              <a:rPr lang="ko-KR" altLang="en-US" sz="1600" dirty="0"/>
              <a:t>과 같이 전개 될 때 양수의 합과 음수의 합을 구분하여 출력하기 위한 순서도를 작성하라</a:t>
            </a:r>
            <a:r>
              <a:rPr lang="en-US" altLang="ko-KR" sz="1600" dirty="0"/>
              <a:t>.</a:t>
            </a:r>
          </a:p>
        </p:txBody>
      </p:sp>
      <p:pic>
        <p:nvPicPr>
          <p:cNvPr id="1026" name="Picture 2"/>
          <p:cNvPicPr>
            <a:picLocks noChangeAspect="1" noChangeArrowheads="1"/>
          </p:cNvPicPr>
          <p:nvPr/>
        </p:nvPicPr>
        <p:blipFill>
          <a:blip r:embed="rId2" cstate="print"/>
          <a:srcRect/>
          <a:stretch>
            <a:fillRect/>
          </a:stretch>
        </p:blipFill>
        <p:spPr bwMode="auto">
          <a:xfrm>
            <a:off x="2339752" y="1268760"/>
            <a:ext cx="4680520" cy="5531988"/>
          </a:xfrm>
          <a:prstGeom prst="rect">
            <a:avLst/>
          </a:prstGeom>
          <a:noFill/>
          <a:ln w="9525">
            <a:noFill/>
            <a:miter lim="800000"/>
            <a:headEnd/>
            <a:tailEnd/>
          </a:ln>
          <a:effectLst/>
        </p:spPr>
      </p:pic>
    </p:spTree>
    <p:extLst>
      <p:ext uri="{BB962C8B-B14F-4D97-AF65-F5344CB8AC3E}">
        <p14:creationId xmlns:p14="http://schemas.microsoft.com/office/powerpoint/2010/main" val="31082726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654032"/>
          </a:xfrm>
        </p:spPr>
        <p:txBody>
          <a:bodyPr>
            <a:normAutofit/>
          </a:bodyPr>
          <a:lstStyle/>
          <a:p>
            <a:r>
              <a:rPr lang="en-US" altLang="ko-KR" sz="2000" dirty="0"/>
              <a:t>6.1 </a:t>
            </a:r>
            <a:r>
              <a:rPr lang="ko-KR" altLang="en-US" sz="2000" dirty="0"/>
              <a:t>다중 </a:t>
            </a:r>
            <a:r>
              <a:rPr lang="ko-KR" altLang="en-US" sz="2000" dirty="0" err="1"/>
              <a:t>반복문</a:t>
            </a:r>
            <a:endParaRPr lang="ko-KR" altLang="en-US" sz="2000" dirty="0"/>
          </a:p>
        </p:txBody>
      </p:sp>
      <p:sp>
        <p:nvSpPr>
          <p:cNvPr id="6" name="직사각형 5"/>
          <p:cNvSpPr/>
          <p:nvPr/>
        </p:nvSpPr>
        <p:spPr>
          <a:xfrm>
            <a:off x="1619672" y="5229200"/>
            <a:ext cx="2757486" cy="338554"/>
          </a:xfrm>
          <a:prstGeom prst="rect">
            <a:avLst/>
          </a:prstGeom>
        </p:spPr>
        <p:txBody>
          <a:bodyPr wrap="none">
            <a:spAutoFit/>
          </a:bodyPr>
          <a:lstStyle/>
          <a:p>
            <a:r>
              <a:rPr lang="en-US" altLang="ko-KR" sz="1600" dirty="0"/>
              <a:t>[</a:t>
            </a:r>
            <a:r>
              <a:rPr lang="ko-KR" altLang="en-US" sz="1600" dirty="0"/>
              <a:t>그림 </a:t>
            </a:r>
            <a:r>
              <a:rPr lang="en-US" altLang="ko-KR" sz="1600" dirty="0"/>
              <a:t>6-2] </a:t>
            </a:r>
            <a:r>
              <a:rPr lang="ko-KR" altLang="en-US" sz="1600" dirty="0"/>
              <a:t>다중 반복문의 예</a:t>
            </a:r>
          </a:p>
        </p:txBody>
      </p:sp>
      <p:pic>
        <p:nvPicPr>
          <p:cNvPr id="3074" name="Picture 2"/>
          <p:cNvPicPr>
            <a:picLocks noChangeAspect="1" noChangeArrowheads="1"/>
          </p:cNvPicPr>
          <p:nvPr/>
        </p:nvPicPr>
        <p:blipFill>
          <a:blip r:embed="rId2" cstate="print"/>
          <a:srcRect/>
          <a:stretch>
            <a:fillRect/>
          </a:stretch>
        </p:blipFill>
        <p:spPr bwMode="auto">
          <a:xfrm>
            <a:off x="1043608" y="1196752"/>
            <a:ext cx="3826822" cy="3816424"/>
          </a:xfrm>
          <a:prstGeom prst="rect">
            <a:avLst/>
          </a:prstGeom>
          <a:noFill/>
          <a:ln w="9525">
            <a:noFill/>
            <a:miter lim="800000"/>
            <a:headEnd/>
            <a:tailEnd/>
          </a:ln>
          <a:effectLst/>
        </p:spPr>
      </p:pic>
      <p:sp>
        <p:nvSpPr>
          <p:cNvPr id="7" name="직사각형 6"/>
          <p:cNvSpPr/>
          <p:nvPr/>
        </p:nvSpPr>
        <p:spPr>
          <a:xfrm>
            <a:off x="6300192" y="1700808"/>
            <a:ext cx="2304256" cy="2031325"/>
          </a:xfrm>
          <a:prstGeom prst="rect">
            <a:avLst/>
          </a:prstGeom>
        </p:spPr>
        <p:txBody>
          <a:bodyPr wrap="square">
            <a:spAutoFit/>
          </a:bodyPr>
          <a:lstStyle/>
          <a:p>
            <a:r>
              <a:rPr lang="en-US" altLang="ko-KR" dirty="0"/>
              <a:t>(K = 1, J = 1) </a:t>
            </a:r>
          </a:p>
          <a:p>
            <a:r>
              <a:rPr lang="en-US" altLang="ko-KR" dirty="0"/>
              <a:t>(K = 1, J = 2)</a:t>
            </a:r>
          </a:p>
          <a:p>
            <a:r>
              <a:rPr lang="en-US" altLang="ko-KR" dirty="0"/>
              <a:t>(K = 1, J = 3)</a:t>
            </a:r>
          </a:p>
          <a:p>
            <a:endParaRPr lang="en-US" altLang="ko-KR" dirty="0"/>
          </a:p>
          <a:p>
            <a:r>
              <a:rPr lang="en-US" altLang="ko-KR" dirty="0"/>
              <a:t>(K = 2, J = 1)</a:t>
            </a:r>
          </a:p>
          <a:p>
            <a:r>
              <a:rPr lang="en-US" altLang="ko-KR" dirty="0"/>
              <a:t>(K = 2, J = 2)</a:t>
            </a:r>
          </a:p>
          <a:p>
            <a:r>
              <a:rPr lang="en-US" altLang="ko-KR" dirty="0"/>
              <a:t>(K = 2, J = 3)</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654032"/>
          </a:xfrm>
          <a:ln>
            <a:solidFill>
              <a:schemeClr val="accent1"/>
            </a:solidFill>
          </a:ln>
        </p:spPr>
        <p:txBody>
          <a:bodyPr>
            <a:noAutofit/>
          </a:bodyPr>
          <a:lstStyle/>
          <a:p>
            <a:pPr algn="l"/>
            <a:r>
              <a:rPr lang="en-US" altLang="ko-KR" sz="1600" dirty="0"/>
              <a:t>[</a:t>
            </a:r>
            <a:r>
              <a:rPr lang="ko-KR" altLang="en-US" sz="1600" dirty="0"/>
              <a:t>예제 </a:t>
            </a:r>
            <a:r>
              <a:rPr lang="en-US" altLang="ko-KR" sz="1600" dirty="0"/>
              <a:t>6-8]</a:t>
            </a:r>
            <a:r>
              <a:rPr lang="ko-KR" altLang="en-US" sz="1600" dirty="0"/>
              <a:t> </a:t>
            </a:r>
            <a:br>
              <a:rPr lang="ko-KR" altLang="en-US" sz="1600" dirty="0"/>
            </a:br>
            <a:r>
              <a:rPr lang="ko-KR" altLang="en-US" sz="1600" dirty="0"/>
              <a:t>  구구단을 출력하기 위한 순서도를 작성하라</a:t>
            </a:r>
            <a:r>
              <a:rPr lang="en-US" altLang="ko-KR" sz="1600" dirty="0"/>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654032"/>
          </a:xfrm>
          <a:ln>
            <a:solidFill>
              <a:schemeClr val="accent1"/>
            </a:solidFill>
          </a:ln>
        </p:spPr>
        <p:txBody>
          <a:bodyPr>
            <a:noAutofit/>
          </a:bodyPr>
          <a:lstStyle/>
          <a:p>
            <a:pPr algn="l"/>
            <a:r>
              <a:rPr lang="en-US" altLang="ko-KR" sz="1600" dirty="0"/>
              <a:t>[</a:t>
            </a:r>
            <a:r>
              <a:rPr lang="ko-KR" altLang="en-US" sz="1600" dirty="0"/>
              <a:t>예제 </a:t>
            </a:r>
            <a:r>
              <a:rPr lang="en-US" altLang="ko-KR" sz="1600" dirty="0"/>
              <a:t>6-8]</a:t>
            </a:r>
            <a:r>
              <a:rPr lang="ko-KR" altLang="en-US" sz="1600" dirty="0"/>
              <a:t> </a:t>
            </a:r>
            <a:br>
              <a:rPr lang="ko-KR" altLang="en-US" sz="1600" dirty="0"/>
            </a:br>
            <a:r>
              <a:rPr lang="ko-KR" altLang="en-US" sz="1600" dirty="0"/>
              <a:t>  구구단을 출력하기 위한 순서도를 작성하라</a:t>
            </a:r>
            <a:r>
              <a:rPr lang="en-US" altLang="ko-KR" sz="1600" dirty="0"/>
              <a:t>.</a:t>
            </a:r>
          </a:p>
        </p:txBody>
      </p:sp>
      <p:sp>
        <p:nvSpPr>
          <p:cNvPr id="4" name="TextBox 3"/>
          <p:cNvSpPr txBox="1"/>
          <p:nvPr/>
        </p:nvSpPr>
        <p:spPr>
          <a:xfrm>
            <a:off x="5715008" y="2000240"/>
            <a:ext cx="2857520" cy="3046988"/>
          </a:xfrm>
          <a:prstGeom prst="rect">
            <a:avLst/>
          </a:prstGeom>
          <a:noFill/>
          <a:ln>
            <a:solidFill>
              <a:schemeClr val="accent1"/>
            </a:solidFill>
          </a:ln>
        </p:spPr>
        <p:txBody>
          <a:bodyPr wrap="square" rtlCol="0">
            <a:spAutoFit/>
          </a:bodyPr>
          <a:lstStyle/>
          <a:p>
            <a:r>
              <a:rPr lang="en-US" altLang="ko-KR" sz="1600" dirty="0"/>
              <a:t>K = 1</a:t>
            </a:r>
          </a:p>
          <a:p>
            <a:r>
              <a:rPr lang="en-US" altLang="ko-KR" sz="1600" dirty="0"/>
              <a:t>	j = 1, 2, 3, …, 9</a:t>
            </a:r>
          </a:p>
          <a:p>
            <a:endParaRPr lang="en-US" altLang="ko-KR" sz="1600" dirty="0"/>
          </a:p>
          <a:p>
            <a:r>
              <a:rPr lang="en-US" altLang="ko-KR" sz="1600" dirty="0"/>
              <a:t>K = 2</a:t>
            </a:r>
          </a:p>
          <a:p>
            <a:r>
              <a:rPr lang="en-US" altLang="ko-KR" sz="1600" dirty="0"/>
              <a:t>	j = 1, 2, 3, …, 9</a:t>
            </a:r>
          </a:p>
          <a:p>
            <a:endParaRPr lang="en-US" altLang="ko-KR" sz="1600" dirty="0"/>
          </a:p>
          <a:p>
            <a:r>
              <a:rPr lang="en-US" altLang="ko-KR" sz="1600" dirty="0"/>
              <a:t>   .</a:t>
            </a:r>
          </a:p>
          <a:p>
            <a:r>
              <a:rPr lang="en-US" altLang="ko-KR" sz="1600" dirty="0"/>
              <a:t>   .</a:t>
            </a:r>
          </a:p>
          <a:p>
            <a:r>
              <a:rPr lang="en-US" altLang="ko-KR" sz="1600" dirty="0"/>
              <a:t>   .</a:t>
            </a:r>
          </a:p>
          <a:p>
            <a:endParaRPr lang="en-US" altLang="ko-KR" sz="1600" dirty="0"/>
          </a:p>
          <a:p>
            <a:r>
              <a:rPr lang="en-US" altLang="ko-KR" sz="1600" dirty="0"/>
              <a:t>K = 9</a:t>
            </a:r>
          </a:p>
          <a:p>
            <a:r>
              <a:rPr lang="en-US" altLang="ko-KR" sz="1600" dirty="0"/>
              <a:t>	 j = 1, 2, 3, …, 9</a:t>
            </a:r>
            <a:endParaRPr lang="ko-KR" altLang="en-US" sz="1600" dirty="0"/>
          </a:p>
        </p:txBody>
      </p:sp>
    </p:spTree>
    <p:extLst>
      <p:ext uri="{BB962C8B-B14F-4D97-AF65-F5344CB8AC3E}">
        <p14:creationId xmlns:p14="http://schemas.microsoft.com/office/powerpoint/2010/main" val="36891445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654032"/>
          </a:xfrm>
          <a:ln>
            <a:solidFill>
              <a:schemeClr val="accent1"/>
            </a:solidFill>
          </a:ln>
        </p:spPr>
        <p:txBody>
          <a:bodyPr>
            <a:noAutofit/>
          </a:bodyPr>
          <a:lstStyle/>
          <a:p>
            <a:pPr algn="l"/>
            <a:r>
              <a:rPr lang="en-US" altLang="ko-KR" sz="1600" dirty="0"/>
              <a:t>[</a:t>
            </a:r>
            <a:r>
              <a:rPr lang="ko-KR" altLang="en-US" sz="1600" dirty="0"/>
              <a:t>예제 </a:t>
            </a:r>
            <a:r>
              <a:rPr lang="en-US" altLang="ko-KR" sz="1600" dirty="0"/>
              <a:t>6-8]</a:t>
            </a:r>
            <a:r>
              <a:rPr lang="ko-KR" altLang="en-US" sz="1600" dirty="0"/>
              <a:t> </a:t>
            </a:r>
            <a:br>
              <a:rPr lang="ko-KR" altLang="en-US" sz="1600" dirty="0"/>
            </a:br>
            <a:r>
              <a:rPr lang="ko-KR" altLang="en-US" sz="1600" dirty="0"/>
              <a:t>  구구단을 출력하기 위한 순서도를 작성하라</a:t>
            </a:r>
            <a:r>
              <a:rPr lang="en-US" altLang="ko-KR" sz="1600" dirty="0"/>
              <a:t>.</a:t>
            </a:r>
          </a:p>
        </p:txBody>
      </p:sp>
      <p:pic>
        <p:nvPicPr>
          <p:cNvPr id="13314" name="Picture 2"/>
          <p:cNvPicPr>
            <a:picLocks noChangeAspect="1" noChangeArrowheads="1"/>
          </p:cNvPicPr>
          <p:nvPr/>
        </p:nvPicPr>
        <p:blipFill>
          <a:blip r:embed="rId2" cstate="print"/>
          <a:srcRect/>
          <a:stretch>
            <a:fillRect/>
          </a:stretch>
        </p:blipFill>
        <p:spPr bwMode="auto">
          <a:xfrm>
            <a:off x="1285852" y="1071546"/>
            <a:ext cx="3007236" cy="5786454"/>
          </a:xfrm>
          <a:prstGeom prst="rect">
            <a:avLst/>
          </a:prstGeom>
          <a:noFill/>
          <a:ln w="9525">
            <a:noFill/>
            <a:miter lim="800000"/>
            <a:headEnd/>
            <a:tailEnd/>
          </a:ln>
          <a:effectLst/>
        </p:spPr>
      </p:pic>
      <p:sp>
        <p:nvSpPr>
          <p:cNvPr id="4" name="TextBox 3"/>
          <p:cNvSpPr txBox="1"/>
          <p:nvPr/>
        </p:nvSpPr>
        <p:spPr>
          <a:xfrm>
            <a:off x="5715008" y="2000240"/>
            <a:ext cx="2857520" cy="3046988"/>
          </a:xfrm>
          <a:prstGeom prst="rect">
            <a:avLst/>
          </a:prstGeom>
          <a:noFill/>
          <a:ln>
            <a:solidFill>
              <a:schemeClr val="accent1"/>
            </a:solidFill>
          </a:ln>
        </p:spPr>
        <p:txBody>
          <a:bodyPr wrap="square" rtlCol="0">
            <a:spAutoFit/>
          </a:bodyPr>
          <a:lstStyle/>
          <a:p>
            <a:r>
              <a:rPr lang="en-US" altLang="ko-KR" sz="1600" dirty="0"/>
              <a:t>K = 1</a:t>
            </a:r>
          </a:p>
          <a:p>
            <a:r>
              <a:rPr lang="en-US" altLang="ko-KR" sz="1600" dirty="0"/>
              <a:t>	j = 1, 2, 3, …, 9</a:t>
            </a:r>
          </a:p>
          <a:p>
            <a:endParaRPr lang="en-US" altLang="ko-KR" sz="1600" dirty="0"/>
          </a:p>
          <a:p>
            <a:r>
              <a:rPr lang="en-US" altLang="ko-KR" sz="1600" dirty="0"/>
              <a:t>K = 2</a:t>
            </a:r>
          </a:p>
          <a:p>
            <a:r>
              <a:rPr lang="en-US" altLang="ko-KR" sz="1600" dirty="0"/>
              <a:t>	j = 1, 2, 3, …, 9</a:t>
            </a:r>
          </a:p>
          <a:p>
            <a:endParaRPr lang="en-US" altLang="ko-KR" sz="1600" dirty="0"/>
          </a:p>
          <a:p>
            <a:r>
              <a:rPr lang="en-US" altLang="ko-KR" sz="1600" dirty="0"/>
              <a:t>   .</a:t>
            </a:r>
          </a:p>
          <a:p>
            <a:r>
              <a:rPr lang="en-US" altLang="ko-KR" sz="1600" dirty="0"/>
              <a:t>   .</a:t>
            </a:r>
          </a:p>
          <a:p>
            <a:r>
              <a:rPr lang="en-US" altLang="ko-KR" sz="1600" dirty="0"/>
              <a:t>   .</a:t>
            </a:r>
          </a:p>
          <a:p>
            <a:endParaRPr lang="en-US" altLang="ko-KR" sz="1600" dirty="0"/>
          </a:p>
          <a:p>
            <a:r>
              <a:rPr lang="en-US" altLang="ko-KR" sz="1600" dirty="0"/>
              <a:t>K = 9</a:t>
            </a:r>
          </a:p>
          <a:p>
            <a:r>
              <a:rPr lang="en-US" altLang="ko-KR" sz="1600" dirty="0"/>
              <a:t>	 j = 1, 2, 3, …, 9</a:t>
            </a:r>
            <a:endParaRPr lang="ko-KR" altLang="en-US" sz="1600" dirty="0"/>
          </a:p>
        </p:txBody>
      </p:sp>
    </p:spTree>
    <p:extLst>
      <p:ext uri="{BB962C8B-B14F-4D97-AF65-F5344CB8AC3E}">
        <p14:creationId xmlns:p14="http://schemas.microsoft.com/office/powerpoint/2010/main" val="32349876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1082660"/>
          </a:xfrm>
          <a:ln>
            <a:solidFill>
              <a:schemeClr val="accent1"/>
            </a:solidFill>
          </a:ln>
        </p:spPr>
        <p:txBody>
          <a:bodyPr>
            <a:noAutofit/>
          </a:bodyPr>
          <a:lstStyle/>
          <a:p>
            <a:pPr algn="l"/>
            <a:r>
              <a:rPr lang="ko-KR" altLang="en-US" sz="1600" dirty="0"/>
              <a:t>■ </a:t>
            </a:r>
            <a:r>
              <a:rPr lang="en-US" altLang="ko-KR" sz="1600" dirty="0"/>
              <a:t>Test 6-9 ■</a:t>
            </a:r>
            <a:r>
              <a:rPr lang="ko-KR" altLang="en-US" sz="1600" dirty="0"/>
              <a:t/>
            </a:r>
            <a:br>
              <a:rPr lang="ko-KR" altLang="en-US" sz="1600" dirty="0"/>
            </a:br>
            <a:r>
              <a:rPr lang="ko-KR" altLang="en-US" sz="1600" dirty="0"/>
              <a:t>  </a:t>
            </a:r>
            <a:r>
              <a:rPr lang="en-US" altLang="ko-KR" sz="1600" dirty="0"/>
              <a:t>SUM = 1 + (1+2) + (1+2+3) + … + (1+2+3+ … +100)</a:t>
            </a:r>
            <a:r>
              <a:rPr lang="ko-KR" altLang="en-US" sz="1600" dirty="0"/>
              <a:t>의 합을 출력하기 위한 순서도를 작성하라</a:t>
            </a:r>
            <a:r>
              <a:rPr lang="en-US" altLang="ko-KR" sz="1600" dirty="0"/>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939784"/>
          </a:xfrm>
          <a:ln>
            <a:solidFill>
              <a:schemeClr val="accent1"/>
            </a:solidFill>
          </a:ln>
        </p:spPr>
        <p:txBody>
          <a:bodyPr>
            <a:noAutofit/>
          </a:bodyPr>
          <a:lstStyle/>
          <a:p>
            <a:pPr algn="l"/>
            <a:r>
              <a:rPr lang="ko-KR" altLang="en-US" sz="1600" dirty="0"/>
              <a:t>■ </a:t>
            </a:r>
            <a:r>
              <a:rPr lang="en-US" altLang="ko-KR" sz="1600" dirty="0"/>
              <a:t>Test 6-10 ■</a:t>
            </a:r>
            <a:r>
              <a:rPr lang="ko-KR" altLang="en-US" sz="1600" dirty="0"/>
              <a:t/>
            </a:r>
            <a:br>
              <a:rPr lang="ko-KR" altLang="en-US" sz="1600" dirty="0"/>
            </a:br>
            <a:r>
              <a:rPr lang="ko-KR" altLang="en-US" sz="1600" dirty="0"/>
              <a:t>  </a:t>
            </a:r>
            <a:r>
              <a:rPr lang="en-US" altLang="ko-KR" sz="1600" dirty="0"/>
              <a:t>2g, 3g, 5g</a:t>
            </a:r>
            <a:r>
              <a:rPr lang="ko-KR" altLang="en-US" sz="1600" dirty="0"/>
              <a:t>의 추가 각각 </a:t>
            </a:r>
            <a:r>
              <a:rPr lang="en-US" altLang="ko-KR" sz="1600" dirty="0"/>
              <a:t>10</a:t>
            </a:r>
            <a:r>
              <a:rPr lang="ko-KR" altLang="en-US" sz="1600" dirty="0"/>
              <a:t>개씩 있다고 가정하자</a:t>
            </a:r>
            <a:r>
              <a:rPr lang="en-US" altLang="ko-KR" sz="1600" dirty="0"/>
              <a:t>. </a:t>
            </a:r>
            <a:r>
              <a:rPr lang="ko-KR" altLang="en-US" sz="1600" dirty="0"/>
              <a:t>이때 추의 합이 </a:t>
            </a:r>
            <a:r>
              <a:rPr lang="en-US" altLang="ko-KR" sz="1600" dirty="0"/>
              <a:t>81g</a:t>
            </a:r>
            <a:r>
              <a:rPr lang="ko-KR" altLang="en-US" sz="1600" dirty="0"/>
              <a:t>이 되는 추의 모든 경우의 수를 출력하는 순서도를 작성하라</a:t>
            </a:r>
            <a:r>
              <a:rPr lang="en-US" altLang="ko-KR" sz="1600" dirty="0"/>
              <a:t>.</a:t>
            </a:r>
          </a:p>
        </p:txBody>
      </p:sp>
      <p:sp>
        <p:nvSpPr>
          <p:cNvPr id="3" name="직사각형 2"/>
          <p:cNvSpPr/>
          <p:nvPr/>
        </p:nvSpPr>
        <p:spPr>
          <a:xfrm>
            <a:off x="571472" y="1500174"/>
            <a:ext cx="7358114" cy="830997"/>
          </a:xfrm>
          <a:prstGeom prst="rect">
            <a:avLst/>
          </a:prstGeom>
        </p:spPr>
        <p:txBody>
          <a:bodyPr wrap="square">
            <a:spAutoFit/>
          </a:bodyPr>
          <a:lstStyle/>
          <a:p>
            <a:r>
              <a:rPr lang="en-US" altLang="ko-KR" sz="1600" dirty="0"/>
              <a:t>&lt; hint &gt;</a:t>
            </a:r>
            <a:r>
              <a:rPr lang="ko-KR" altLang="en-US" sz="1600" dirty="0"/>
              <a:t/>
            </a:r>
            <a:br>
              <a:rPr lang="ko-KR" altLang="en-US" sz="1600" dirty="0"/>
            </a:br>
            <a:r>
              <a:rPr lang="ko-KR" altLang="en-US" sz="1600" dirty="0"/>
              <a:t>경우의 수를 모두 따져보기 위해서는 각각의 추를 </a:t>
            </a:r>
            <a:r>
              <a:rPr lang="en-US" altLang="ko-KR" sz="1600" dirty="0"/>
              <a:t>1</a:t>
            </a:r>
            <a:r>
              <a:rPr lang="ko-KR" altLang="en-US" sz="1600" dirty="0"/>
              <a:t>에서 </a:t>
            </a:r>
            <a:r>
              <a:rPr lang="en-US" altLang="ko-KR" sz="1600" dirty="0"/>
              <a:t>10</a:t>
            </a:r>
            <a:r>
              <a:rPr lang="ko-KR" altLang="en-US" sz="1600" dirty="0"/>
              <a:t>까지 모두 올려서 그때의 합을 구해서 판단해야 한다</a:t>
            </a:r>
            <a:r>
              <a:rPr lang="en-US" altLang="ko-KR" sz="1600" dirty="0"/>
              <a:t>. </a:t>
            </a:r>
            <a:r>
              <a:rPr lang="ko-KR" altLang="en-US" sz="1600" dirty="0"/>
              <a:t>따라서 </a:t>
            </a:r>
            <a:r>
              <a:rPr lang="en-US" altLang="ko-KR" sz="1600" dirty="0"/>
              <a:t>3</a:t>
            </a:r>
            <a:r>
              <a:rPr lang="ko-KR" altLang="en-US" sz="1600" dirty="0"/>
              <a:t>중의 </a:t>
            </a:r>
            <a:r>
              <a:rPr lang="ko-KR" altLang="en-US" sz="1600" dirty="0" err="1"/>
              <a:t>반복문을</a:t>
            </a:r>
            <a:r>
              <a:rPr lang="ko-KR" altLang="en-US" sz="1600" dirty="0"/>
              <a:t> 생각해 보자</a:t>
            </a:r>
            <a:r>
              <a:rPr lang="en-US" altLang="ko-KR" sz="1600" dirty="0"/>
              <a:t>.</a:t>
            </a:r>
            <a:endParaRPr lang="ko-KR"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654032"/>
          </a:xfrm>
        </p:spPr>
        <p:txBody>
          <a:bodyPr>
            <a:normAutofit/>
          </a:bodyPr>
          <a:lstStyle/>
          <a:p>
            <a:r>
              <a:rPr lang="en-US" altLang="ko-KR" sz="2000" dirty="0"/>
              <a:t>6.1 </a:t>
            </a:r>
            <a:r>
              <a:rPr lang="ko-KR" altLang="en-US" sz="2000" dirty="0"/>
              <a:t>반복명령문의 표현</a:t>
            </a:r>
          </a:p>
        </p:txBody>
      </p:sp>
      <p:pic>
        <p:nvPicPr>
          <p:cNvPr id="9218" name="Picture 2"/>
          <p:cNvPicPr>
            <a:picLocks noChangeAspect="1" noChangeArrowheads="1"/>
          </p:cNvPicPr>
          <p:nvPr/>
        </p:nvPicPr>
        <p:blipFill>
          <a:blip r:embed="rId2" cstate="print"/>
          <a:srcRect/>
          <a:stretch>
            <a:fillRect/>
          </a:stretch>
        </p:blipFill>
        <p:spPr bwMode="auto">
          <a:xfrm>
            <a:off x="1285852" y="1142984"/>
            <a:ext cx="6669608" cy="4786346"/>
          </a:xfrm>
          <a:prstGeom prst="rect">
            <a:avLst/>
          </a:prstGeom>
          <a:noFill/>
          <a:ln w="9525">
            <a:noFill/>
            <a:miter lim="800000"/>
            <a:headEnd/>
            <a:tailEnd/>
          </a:ln>
          <a:effectLst/>
        </p:spPr>
      </p:pic>
      <p:sp>
        <p:nvSpPr>
          <p:cNvPr id="6" name="직사각형 5"/>
          <p:cNvSpPr/>
          <p:nvPr/>
        </p:nvSpPr>
        <p:spPr>
          <a:xfrm>
            <a:off x="3286116" y="6000768"/>
            <a:ext cx="2552302" cy="338554"/>
          </a:xfrm>
          <a:prstGeom prst="rect">
            <a:avLst/>
          </a:prstGeom>
        </p:spPr>
        <p:txBody>
          <a:bodyPr wrap="none">
            <a:spAutoFit/>
          </a:bodyPr>
          <a:lstStyle/>
          <a:p>
            <a:r>
              <a:rPr lang="en-US" altLang="ko-KR" sz="1600" dirty="0"/>
              <a:t>[</a:t>
            </a:r>
            <a:r>
              <a:rPr lang="ko-KR" altLang="en-US" sz="1600" dirty="0"/>
              <a:t>그림 </a:t>
            </a:r>
            <a:r>
              <a:rPr lang="en-US" altLang="ko-KR" sz="1600" dirty="0"/>
              <a:t>6-1]  </a:t>
            </a:r>
            <a:r>
              <a:rPr lang="ko-KR" altLang="en-US" sz="1600" dirty="0"/>
              <a:t>반복문의 표현</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1082660"/>
          </a:xfrm>
          <a:ln>
            <a:solidFill>
              <a:schemeClr val="accent1"/>
            </a:solidFill>
          </a:ln>
        </p:spPr>
        <p:txBody>
          <a:bodyPr>
            <a:noAutofit/>
          </a:bodyPr>
          <a:lstStyle/>
          <a:p>
            <a:pPr algn="l"/>
            <a:r>
              <a:rPr lang="ko-KR" altLang="en-US" sz="1600" dirty="0"/>
              <a:t>■ </a:t>
            </a:r>
            <a:r>
              <a:rPr lang="en-US" altLang="ko-KR" sz="1600" dirty="0"/>
              <a:t>Test 6-11 ■</a:t>
            </a:r>
            <a:r>
              <a:rPr lang="ko-KR" altLang="en-US" sz="1600" dirty="0"/>
              <a:t/>
            </a:r>
            <a:br>
              <a:rPr lang="ko-KR" altLang="en-US" sz="1600" dirty="0"/>
            </a:br>
            <a:r>
              <a:rPr lang="ko-KR" altLang="en-US" sz="1600" dirty="0"/>
              <a:t>   앞의 문제를 변경하여 </a:t>
            </a:r>
            <a:r>
              <a:rPr lang="en-US" altLang="ko-KR" sz="1600" dirty="0"/>
              <a:t>81g</a:t>
            </a:r>
            <a:r>
              <a:rPr lang="ko-KR" altLang="en-US" sz="1600" dirty="0"/>
              <a:t>에서 </a:t>
            </a:r>
            <a:r>
              <a:rPr lang="en-US" altLang="ko-KR" sz="1600" dirty="0"/>
              <a:t>100g </a:t>
            </a:r>
            <a:r>
              <a:rPr lang="ko-KR" altLang="en-US" sz="1600" dirty="0"/>
              <a:t>사이에서 </a:t>
            </a:r>
            <a:r>
              <a:rPr lang="en-US" altLang="ko-KR" sz="1600" dirty="0"/>
              <a:t>3g</a:t>
            </a:r>
            <a:r>
              <a:rPr lang="ko-KR" altLang="en-US" sz="1600" dirty="0"/>
              <a:t>씩 증가하면서 각각의 모든 경우의 수를 출력하기 위한 순서도를 작성하라</a:t>
            </a:r>
            <a:r>
              <a:rPr lang="en-US" altLang="ko-KR" sz="1600" dirty="0"/>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3466728" cy="1066130"/>
          </a:xfrm>
          <a:ln>
            <a:solidFill>
              <a:schemeClr val="accent1"/>
            </a:solidFill>
          </a:ln>
        </p:spPr>
        <p:txBody>
          <a:bodyPr>
            <a:noAutofit/>
          </a:bodyPr>
          <a:lstStyle/>
          <a:p>
            <a:pPr algn="l"/>
            <a:r>
              <a:rPr lang="en-US" altLang="ko-KR" sz="1600" dirty="0"/>
              <a:t>[</a:t>
            </a:r>
            <a:r>
              <a:rPr lang="ko-KR" altLang="en-US" sz="1600" dirty="0"/>
              <a:t>예제 </a:t>
            </a:r>
            <a:r>
              <a:rPr lang="en-US" altLang="ko-KR" sz="1600" dirty="0"/>
              <a:t>6-12]</a:t>
            </a:r>
            <a:r>
              <a:rPr lang="ko-KR" altLang="en-US" sz="1600" dirty="0"/>
              <a:t> </a:t>
            </a:r>
            <a:br>
              <a:rPr lang="ko-KR" altLang="en-US" sz="1600" dirty="0"/>
            </a:br>
            <a:r>
              <a:rPr lang="ko-KR" altLang="en-US" sz="1600" dirty="0"/>
              <a:t>   </a:t>
            </a:r>
            <a:r>
              <a:rPr lang="en-US" altLang="ko-KR" sz="1600" dirty="0"/>
              <a:t>4</a:t>
            </a:r>
            <a:r>
              <a:rPr lang="ko-KR" altLang="en-US" sz="1600" dirty="0"/>
              <a:t>부터 </a:t>
            </a:r>
            <a:r>
              <a:rPr lang="en-US" altLang="ko-KR" sz="1600" dirty="0"/>
              <a:t>1000</a:t>
            </a:r>
            <a:r>
              <a:rPr lang="ko-KR" altLang="en-US" sz="1600" dirty="0"/>
              <a:t>까지의 수에서 자신의 약수를 모두 출력하는 순서도를 작성하라</a:t>
            </a:r>
            <a:r>
              <a:rPr lang="en-US" altLang="ko-KR" sz="1600" dirty="0"/>
              <a:t>.</a:t>
            </a:r>
          </a:p>
        </p:txBody>
      </p:sp>
      <p:sp>
        <p:nvSpPr>
          <p:cNvPr id="5" name="직사각형 4"/>
          <p:cNvSpPr/>
          <p:nvPr/>
        </p:nvSpPr>
        <p:spPr>
          <a:xfrm>
            <a:off x="467544" y="1628800"/>
            <a:ext cx="3384376" cy="1077218"/>
          </a:xfrm>
          <a:prstGeom prst="rect">
            <a:avLst/>
          </a:prstGeom>
        </p:spPr>
        <p:txBody>
          <a:bodyPr wrap="square">
            <a:spAutoFit/>
          </a:bodyPr>
          <a:lstStyle/>
          <a:p>
            <a:r>
              <a:rPr lang="en-US" altLang="ko-KR" sz="1600" dirty="0">
                <a:latin typeface="+mj-lt"/>
              </a:rPr>
              <a:t>&lt;</a:t>
            </a:r>
            <a:r>
              <a:rPr lang="ko-KR" altLang="en-US" sz="1600" dirty="0">
                <a:latin typeface="+mj-lt"/>
              </a:rPr>
              <a:t>처리조건</a:t>
            </a:r>
            <a:r>
              <a:rPr lang="en-US" altLang="ko-KR" sz="1600" dirty="0">
                <a:latin typeface="+mj-lt"/>
              </a:rPr>
              <a:t>&gt;</a:t>
            </a:r>
            <a:endParaRPr lang="ko-KR" altLang="en-US" sz="1600" dirty="0">
              <a:latin typeface="+mj-lt"/>
            </a:endParaRPr>
          </a:p>
          <a:p>
            <a:r>
              <a:rPr lang="ko-KR" altLang="en-US" sz="1600" dirty="0">
                <a:latin typeface="+mj-lt"/>
              </a:rPr>
              <a:t>① </a:t>
            </a:r>
            <a:r>
              <a:rPr lang="en-US" altLang="ko-KR" sz="1600" dirty="0">
                <a:latin typeface="+mj-lt"/>
              </a:rPr>
              <a:t>MOD(A, B) </a:t>
            </a:r>
            <a:r>
              <a:rPr lang="ko-KR" altLang="en-US" sz="1600" dirty="0">
                <a:latin typeface="+mj-lt"/>
              </a:rPr>
              <a:t>함수는 정수 </a:t>
            </a:r>
            <a:r>
              <a:rPr lang="en-US" altLang="ko-KR" sz="1600" dirty="0">
                <a:latin typeface="+mj-lt"/>
              </a:rPr>
              <a:t>A</a:t>
            </a:r>
            <a:r>
              <a:rPr lang="ko-KR" altLang="en-US" sz="1600" dirty="0">
                <a:latin typeface="+mj-lt"/>
              </a:rPr>
              <a:t>를 </a:t>
            </a:r>
            <a:r>
              <a:rPr lang="en-US" altLang="ko-KR" sz="1600" dirty="0">
                <a:latin typeface="+mj-lt"/>
              </a:rPr>
              <a:t>B</a:t>
            </a:r>
            <a:r>
              <a:rPr lang="ko-KR" altLang="en-US" sz="1600" dirty="0">
                <a:latin typeface="+mj-lt"/>
              </a:rPr>
              <a:t>로 나누어 나머지를 구하는 함수이다</a:t>
            </a:r>
            <a:r>
              <a:rPr lang="en-US" altLang="ko-KR" sz="1600" dirty="0">
                <a:latin typeface="+mj-lt"/>
              </a:rPr>
              <a:t>.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3466728" cy="1066130"/>
          </a:xfrm>
          <a:ln>
            <a:solidFill>
              <a:schemeClr val="accent1"/>
            </a:solidFill>
          </a:ln>
        </p:spPr>
        <p:txBody>
          <a:bodyPr>
            <a:noAutofit/>
          </a:bodyPr>
          <a:lstStyle/>
          <a:p>
            <a:pPr algn="l"/>
            <a:r>
              <a:rPr lang="en-US" altLang="ko-KR" sz="1600" dirty="0"/>
              <a:t>[</a:t>
            </a:r>
            <a:r>
              <a:rPr lang="ko-KR" altLang="en-US" sz="1600" dirty="0"/>
              <a:t>예제 </a:t>
            </a:r>
            <a:r>
              <a:rPr lang="en-US" altLang="ko-KR" sz="1600" dirty="0"/>
              <a:t>6-12]</a:t>
            </a:r>
            <a:r>
              <a:rPr lang="ko-KR" altLang="en-US" sz="1600" dirty="0"/>
              <a:t> </a:t>
            </a:r>
            <a:br>
              <a:rPr lang="ko-KR" altLang="en-US" sz="1600" dirty="0"/>
            </a:br>
            <a:r>
              <a:rPr lang="ko-KR" altLang="en-US" sz="1600" dirty="0"/>
              <a:t>   </a:t>
            </a:r>
            <a:r>
              <a:rPr lang="en-US" altLang="ko-KR" sz="1600" dirty="0"/>
              <a:t>4</a:t>
            </a:r>
            <a:r>
              <a:rPr lang="ko-KR" altLang="en-US" sz="1600" dirty="0"/>
              <a:t>부터 </a:t>
            </a:r>
            <a:r>
              <a:rPr lang="en-US" altLang="ko-KR" sz="1600" dirty="0"/>
              <a:t>1000</a:t>
            </a:r>
            <a:r>
              <a:rPr lang="ko-KR" altLang="en-US" sz="1600" dirty="0"/>
              <a:t>까지의 수에서 자신의 약수를 모두 출력하는 순서도를 작성하라</a:t>
            </a:r>
            <a:r>
              <a:rPr lang="en-US" altLang="ko-KR" sz="1600" dirty="0"/>
              <a:t>.</a:t>
            </a:r>
          </a:p>
        </p:txBody>
      </p:sp>
      <p:sp>
        <p:nvSpPr>
          <p:cNvPr id="5" name="직사각형 4"/>
          <p:cNvSpPr/>
          <p:nvPr/>
        </p:nvSpPr>
        <p:spPr>
          <a:xfrm>
            <a:off x="467544" y="1628800"/>
            <a:ext cx="3384376" cy="1077218"/>
          </a:xfrm>
          <a:prstGeom prst="rect">
            <a:avLst/>
          </a:prstGeom>
        </p:spPr>
        <p:txBody>
          <a:bodyPr wrap="square">
            <a:spAutoFit/>
          </a:bodyPr>
          <a:lstStyle/>
          <a:p>
            <a:r>
              <a:rPr lang="en-US" altLang="ko-KR" sz="1600" dirty="0">
                <a:latin typeface="+mj-lt"/>
              </a:rPr>
              <a:t>&lt;</a:t>
            </a:r>
            <a:r>
              <a:rPr lang="ko-KR" altLang="en-US" sz="1600" dirty="0">
                <a:latin typeface="+mj-lt"/>
              </a:rPr>
              <a:t>처리조건</a:t>
            </a:r>
            <a:r>
              <a:rPr lang="en-US" altLang="ko-KR" sz="1600" dirty="0">
                <a:latin typeface="+mj-lt"/>
              </a:rPr>
              <a:t>&gt;</a:t>
            </a:r>
            <a:endParaRPr lang="ko-KR" altLang="en-US" sz="1600" dirty="0">
              <a:latin typeface="+mj-lt"/>
            </a:endParaRPr>
          </a:p>
          <a:p>
            <a:r>
              <a:rPr lang="ko-KR" altLang="en-US" sz="1600" dirty="0">
                <a:latin typeface="+mj-lt"/>
              </a:rPr>
              <a:t>① </a:t>
            </a:r>
            <a:r>
              <a:rPr lang="en-US" altLang="ko-KR" sz="1600" dirty="0">
                <a:latin typeface="+mj-lt"/>
              </a:rPr>
              <a:t>MOD(A, B) </a:t>
            </a:r>
            <a:r>
              <a:rPr lang="ko-KR" altLang="en-US" sz="1600" dirty="0">
                <a:latin typeface="+mj-lt"/>
              </a:rPr>
              <a:t>함수는 정수 </a:t>
            </a:r>
            <a:r>
              <a:rPr lang="en-US" altLang="ko-KR" sz="1600" dirty="0">
                <a:latin typeface="+mj-lt"/>
              </a:rPr>
              <a:t>A</a:t>
            </a:r>
            <a:r>
              <a:rPr lang="ko-KR" altLang="en-US" sz="1600" dirty="0">
                <a:latin typeface="+mj-lt"/>
              </a:rPr>
              <a:t>를 </a:t>
            </a:r>
            <a:r>
              <a:rPr lang="en-US" altLang="ko-KR" sz="1600" dirty="0">
                <a:latin typeface="+mj-lt"/>
              </a:rPr>
              <a:t>B</a:t>
            </a:r>
            <a:r>
              <a:rPr lang="ko-KR" altLang="en-US" sz="1600" dirty="0">
                <a:latin typeface="+mj-lt"/>
              </a:rPr>
              <a:t>로 나누어 나머지를 구하는 함수이다</a:t>
            </a:r>
            <a:r>
              <a:rPr lang="en-US" altLang="ko-KR" sz="1600" dirty="0">
                <a:latin typeface="+mj-lt"/>
              </a:rPr>
              <a:t>. </a:t>
            </a:r>
          </a:p>
        </p:txBody>
      </p:sp>
      <p:pic>
        <p:nvPicPr>
          <p:cNvPr id="4098" name="Picture 2"/>
          <p:cNvPicPr>
            <a:picLocks noChangeAspect="1" noChangeArrowheads="1"/>
          </p:cNvPicPr>
          <p:nvPr/>
        </p:nvPicPr>
        <p:blipFill>
          <a:blip r:embed="rId2" cstate="print"/>
          <a:srcRect/>
          <a:stretch>
            <a:fillRect/>
          </a:stretch>
        </p:blipFill>
        <p:spPr bwMode="auto">
          <a:xfrm>
            <a:off x="4355976" y="143173"/>
            <a:ext cx="4527550" cy="6714827"/>
          </a:xfrm>
          <a:prstGeom prst="rect">
            <a:avLst/>
          </a:prstGeom>
          <a:noFill/>
          <a:ln w="9525">
            <a:noFill/>
            <a:miter lim="800000"/>
            <a:headEnd/>
            <a:tailEnd/>
          </a:ln>
          <a:effectLst/>
        </p:spPr>
      </p:pic>
    </p:spTree>
    <p:extLst>
      <p:ext uri="{BB962C8B-B14F-4D97-AF65-F5344CB8AC3E}">
        <p14:creationId xmlns:p14="http://schemas.microsoft.com/office/powerpoint/2010/main" val="9308628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1498178"/>
          </a:xfrm>
          <a:ln>
            <a:solidFill>
              <a:schemeClr val="accent1"/>
            </a:solidFill>
          </a:ln>
        </p:spPr>
        <p:txBody>
          <a:bodyPr>
            <a:noAutofit/>
          </a:bodyPr>
          <a:lstStyle/>
          <a:p>
            <a:pPr algn="l"/>
            <a:r>
              <a:rPr lang="ko-KR" altLang="en-US" sz="1600" dirty="0"/>
              <a:t>■ </a:t>
            </a:r>
            <a:r>
              <a:rPr lang="en-US" altLang="ko-KR" sz="1600" dirty="0"/>
              <a:t>Test 6-13 ■</a:t>
            </a:r>
            <a:r>
              <a:rPr lang="ko-KR" altLang="en-US" sz="1600" dirty="0"/>
              <a:t/>
            </a:r>
            <a:br>
              <a:rPr lang="ko-KR" altLang="en-US" sz="1600" dirty="0"/>
            </a:br>
            <a:r>
              <a:rPr lang="ko-KR" altLang="en-US" sz="1600" dirty="0"/>
              <a:t>  어떤 정수의 모든 약수 중 자신을 제외한 약수를 모두 합하면 자신과 같아지는 수가 있다</a:t>
            </a:r>
            <a:r>
              <a:rPr lang="en-US" altLang="ko-KR" sz="1600" dirty="0"/>
              <a:t>. </a:t>
            </a:r>
            <a:r>
              <a:rPr lang="ko-KR" altLang="en-US" sz="1600" dirty="0"/>
              <a:t>예를 들어 정수 </a:t>
            </a:r>
            <a:r>
              <a:rPr lang="en-US" altLang="ko-KR" sz="1600" dirty="0"/>
              <a:t>6</a:t>
            </a:r>
            <a:r>
              <a:rPr lang="ko-KR" altLang="en-US" sz="1600" dirty="0"/>
              <a:t>의 약수는 </a:t>
            </a:r>
            <a:r>
              <a:rPr lang="en-US" altLang="ko-KR" sz="1600" dirty="0"/>
              <a:t>1, 2, 3, 6</a:t>
            </a:r>
            <a:r>
              <a:rPr lang="ko-KR" altLang="en-US" sz="1600" dirty="0"/>
              <a:t>이다</a:t>
            </a:r>
            <a:r>
              <a:rPr lang="en-US" altLang="ko-KR" sz="1600" dirty="0"/>
              <a:t>. </a:t>
            </a:r>
            <a:r>
              <a:rPr lang="ko-KR" altLang="en-US" sz="1600" dirty="0"/>
              <a:t>이중 </a:t>
            </a:r>
            <a:r>
              <a:rPr lang="en-US" altLang="ko-KR" sz="1600" dirty="0"/>
              <a:t>6</a:t>
            </a:r>
            <a:r>
              <a:rPr lang="ko-KR" altLang="en-US" sz="1600" dirty="0"/>
              <a:t>을 제외한 약수 </a:t>
            </a:r>
            <a:r>
              <a:rPr lang="en-US" altLang="ko-KR" sz="1600" dirty="0"/>
              <a:t>1, 2, 3</a:t>
            </a:r>
            <a:r>
              <a:rPr lang="ko-KR" altLang="en-US" sz="1600" dirty="0"/>
              <a:t>을 모두 합하면 </a:t>
            </a:r>
            <a:r>
              <a:rPr lang="en-US" altLang="ko-KR" sz="1600" dirty="0"/>
              <a:t>6</a:t>
            </a:r>
            <a:r>
              <a:rPr lang="ko-KR" altLang="en-US" sz="1600" dirty="0"/>
              <a:t>이 되어 자신과 같아진다</a:t>
            </a:r>
            <a:r>
              <a:rPr lang="en-US" altLang="ko-KR" sz="1600" dirty="0"/>
              <a:t>. </a:t>
            </a:r>
            <a:br>
              <a:rPr lang="en-US" altLang="ko-KR" sz="1600" dirty="0"/>
            </a:br>
            <a:r>
              <a:rPr lang="en-US" altLang="ko-KR" sz="1600" dirty="0"/>
              <a:t>  4</a:t>
            </a:r>
            <a:r>
              <a:rPr lang="ko-KR" altLang="en-US" sz="1600" dirty="0"/>
              <a:t>부터 </a:t>
            </a:r>
            <a:r>
              <a:rPr lang="en-US" altLang="ko-KR" sz="1600" dirty="0"/>
              <a:t>1000</a:t>
            </a:r>
            <a:r>
              <a:rPr lang="ko-KR" altLang="en-US" sz="1600" dirty="0"/>
              <a:t>까지의 정수 중 이러한 약수를 갖는 수를 찾아 출력하고 또한 개수를 구하기 위한 순서도의 빈칸을 완성하라</a:t>
            </a:r>
            <a:r>
              <a:rPr lang="en-US" altLang="ko-KR" sz="1600" dirty="0"/>
              <a:t>.</a:t>
            </a:r>
          </a:p>
        </p:txBody>
      </p:sp>
      <p:sp>
        <p:nvSpPr>
          <p:cNvPr id="3" name="직사각형 2"/>
          <p:cNvSpPr/>
          <p:nvPr/>
        </p:nvSpPr>
        <p:spPr>
          <a:xfrm>
            <a:off x="539552" y="2276872"/>
            <a:ext cx="8136904" cy="1323439"/>
          </a:xfrm>
          <a:prstGeom prst="rect">
            <a:avLst/>
          </a:prstGeom>
        </p:spPr>
        <p:txBody>
          <a:bodyPr wrap="square">
            <a:spAutoFit/>
          </a:bodyPr>
          <a:lstStyle/>
          <a:p>
            <a:r>
              <a:rPr lang="en-US" altLang="ko-KR" sz="1600" dirty="0"/>
              <a:t>&lt;</a:t>
            </a:r>
            <a:r>
              <a:rPr lang="ko-KR" altLang="en-US" sz="1600" dirty="0"/>
              <a:t>처리조건</a:t>
            </a:r>
            <a:r>
              <a:rPr lang="en-US" altLang="ko-KR" sz="1600" dirty="0"/>
              <a:t>&gt;</a:t>
            </a:r>
            <a:endParaRPr lang="ko-KR" altLang="en-US" sz="1600" dirty="0"/>
          </a:p>
          <a:p>
            <a:r>
              <a:rPr lang="ko-KR" altLang="en-US" sz="1600" dirty="0"/>
              <a:t>① 약수 중 가장 큰 수는 그 수를 </a:t>
            </a:r>
            <a:r>
              <a:rPr lang="en-US" altLang="ko-KR" sz="1600" dirty="0"/>
              <a:t>2</a:t>
            </a:r>
            <a:r>
              <a:rPr lang="ko-KR" altLang="en-US" sz="1600" dirty="0"/>
              <a:t>로 나눈 것 보다 같거나 작다</a:t>
            </a:r>
            <a:r>
              <a:rPr lang="en-US" altLang="ko-KR" sz="1600" dirty="0"/>
              <a:t>. </a:t>
            </a:r>
            <a:r>
              <a:rPr lang="ko-KR" altLang="en-US" sz="1600" dirty="0"/>
              <a:t>짝수의 경우 자신을 제외한 제일 큰 약수는 </a:t>
            </a:r>
            <a:r>
              <a:rPr lang="en-US" altLang="ko-KR" sz="1600" dirty="0"/>
              <a:t>2</a:t>
            </a:r>
            <a:r>
              <a:rPr lang="ko-KR" altLang="en-US" sz="1600" dirty="0"/>
              <a:t>로 나눈 값이다</a:t>
            </a:r>
            <a:r>
              <a:rPr lang="en-US" altLang="ko-KR" sz="1600" dirty="0"/>
              <a:t>.</a:t>
            </a:r>
          </a:p>
          <a:p>
            <a:r>
              <a:rPr lang="en-US" altLang="ko-KR" sz="1600" dirty="0"/>
              <a:t>② INT(X) </a:t>
            </a:r>
            <a:r>
              <a:rPr lang="ko-KR" altLang="en-US" sz="1600" dirty="0"/>
              <a:t>함수는 </a:t>
            </a:r>
            <a:r>
              <a:rPr lang="en-US" altLang="ko-KR" sz="1600" dirty="0"/>
              <a:t>X</a:t>
            </a:r>
            <a:r>
              <a:rPr lang="ko-KR" altLang="en-US" sz="1600" dirty="0"/>
              <a:t>보다 크지 않은 정수를 구하는 함수이다</a:t>
            </a:r>
            <a:r>
              <a:rPr lang="en-US" altLang="ko-KR" sz="1600" dirty="0"/>
              <a:t>.</a:t>
            </a:r>
          </a:p>
          <a:p>
            <a:r>
              <a:rPr lang="en-US" altLang="ko-KR" sz="1600" dirty="0"/>
              <a:t>③ MOD(A, B) </a:t>
            </a:r>
            <a:r>
              <a:rPr lang="ko-KR" altLang="en-US" sz="1600" dirty="0"/>
              <a:t>함수는 정수 </a:t>
            </a:r>
            <a:r>
              <a:rPr lang="en-US" altLang="ko-KR" sz="1600" dirty="0"/>
              <a:t>A</a:t>
            </a:r>
            <a:r>
              <a:rPr lang="ko-KR" altLang="en-US" sz="1600" dirty="0"/>
              <a:t>를 </a:t>
            </a:r>
            <a:r>
              <a:rPr lang="en-US" altLang="ko-KR" sz="1600" dirty="0"/>
              <a:t>B</a:t>
            </a:r>
            <a:r>
              <a:rPr lang="ko-KR" altLang="en-US" sz="1600" dirty="0"/>
              <a:t>로 나누어 나머지를 구하는 함수이다</a:t>
            </a:r>
            <a:r>
              <a:rPr lang="en-US" altLang="ko-KR" sz="1600" dirty="0"/>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2308225" y="0"/>
            <a:ext cx="4527550" cy="6858000"/>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939784"/>
          </a:xfrm>
          <a:ln>
            <a:solidFill>
              <a:schemeClr val="accent1"/>
            </a:solidFill>
          </a:ln>
        </p:spPr>
        <p:txBody>
          <a:bodyPr>
            <a:noAutofit/>
          </a:bodyPr>
          <a:lstStyle/>
          <a:p>
            <a:pPr algn="l"/>
            <a:r>
              <a:rPr lang="ko-KR" altLang="en-US" sz="1600" dirty="0"/>
              <a:t>■ </a:t>
            </a:r>
            <a:r>
              <a:rPr lang="en-US" altLang="ko-KR" sz="1600" dirty="0"/>
              <a:t>Test 6-14 ■</a:t>
            </a:r>
            <a:r>
              <a:rPr lang="ko-KR" altLang="en-US" sz="1600" dirty="0"/>
              <a:t/>
            </a:r>
            <a:br>
              <a:rPr lang="ko-KR" altLang="en-US" sz="1600" dirty="0"/>
            </a:br>
            <a:r>
              <a:rPr lang="ko-KR" altLang="en-US" sz="1600" dirty="0"/>
              <a:t>  </a:t>
            </a:r>
            <a:r>
              <a:rPr lang="en-US" altLang="ko-KR" sz="1600" dirty="0"/>
              <a:t>4</a:t>
            </a:r>
            <a:r>
              <a:rPr lang="ko-KR" altLang="en-US" sz="1600" dirty="0"/>
              <a:t>부터 </a:t>
            </a:r>
            <a:r>
              <a:rPr lang="en-US" altLang="ko-KR" sz="1600" dirty="0"/>
              <a:t>1000</a:t>
            </a:r>
            <a:r>
              <a:rPr lang="ko-KR" altLang="en-US" sz="1600" dirty="0"/>
              <a:t>까지 수 중에서 소</a:t>
            </a:r>
            <a:r>
              <a:rPr lang="ko-KR" altLang="en-US" sz="1600" dirty="0" smtClean="0"/>
              <a:t>수</a:t>
            </a:r>
            <a:r>
              <a:rPr lang="en-US" altLang="ko-KR" sz="1600" dirty="0"/>
              <a:t>(prime number)</a:t>
            </a:r>
            <a:r>
              <a:rPr lang="ko-KR" altLang="en-US" sz="1600" dirty="0"/>
              <a:t>의 개수를 구하기 위한 순서도의 빈칸을 완성하라</a:t>
            </a:r>
            <a:r>
              <a:rPr lang="en-US" altLang="ko-KR" sz="1600" dirty="0"/>
              <a:t>. </a:t>
            </a:r>
          </a:p>
        </p:txBody>
      </p:sp>
      <p:sp>
        <p:nvSpPr>
          <p:cNvPr id="3" name="직사각형 2"/>
          <p:cNvSpPr/>
          <p:nvPr/>
        </p:nvSpPr>
        <p:spPr>
          <a:xfrm>
            <a:off x="571472" y="1500174"/>
            <a:ext cx="8104984" cy="1569660"/>
          </a:xfrm>
          <a:prstGeom prst="rect">
            <a:avLst/>
          </a:prstGeom>
        </p:spPr>
        <p:txBody>
          <a:bodyPr wrap="square">
            <a:spAutoFit/>
          </a:bodyPr>
          <a:lstStyle/>
          <a:p>
            <a:r>
              <a:rPr lang="en-US" altLang="ko-KR" sz="1600" dirty="0"/>
              <a:t>&lt;</a:t>
            </a:r>
            <a:r>
              <a:rPr lang="ko-KR" altLang="en-US" sz="1600" dirty="0"/>
              <a:t>처리조건</a:t>
            </a:r>
            <a:r>
              <a:rPr lang="en-US" altLang="ko-KR" sz="1600" dirty="0"/>
              <a:t>&gt;</a:t>
            </a:r>
            <a:endParaRPr lang="ko-KR" altLang="en-US" sz="1600" dirty="0"/>
          </a:p>
          <a:p>
            <a:r>
              <a:rPr lang="ko-KR" altLang="en-US" sz="1600" dirty="0"/>
              <a:t>① 소</a:t>
            </a:r>
            <a:r>
              <a:rPr lang="ko-KR" altLang="en-US" sz="1600" dirty="0" smtClean="0"/>
              <a:t>수는 </a:t>
            </a:r>
            <a:r>
              <a:rPr lang="en-US" altLang="ko-KR" sz="1600" dirty="0"/>
              <a:t>1</a:t>
            </a:r>
            <a:r>
              <a:rPr lang="ko-KR" altLang="en-US" sz="1600" dirty="0"/>
              <a:t>과 자신만을 약수로 갖는 수이다</a:t>
            </a:r>
            <a:r>
              <a:rPr lang="en-US" altLang="ko-KR" sz="1600" dirty="0"/>
              <a:t>.</a:t>
            </a:r>
          </a:p>
          <a:p>
            <a:r>
              <a:rPr lang="en-US" altLang="ko-KR" sz="1600" dirty="0"/>
              <a:t>② </a:t>
            </a:r>
            <a:r>
              <a:rPr lang="ko-KR" altLang="en-US" sz="1600" dirty="0"/>
              <a:t>약수 중 가장 큰 수는 그 수를 </a:t>
            </a:r>
            <a:r>
              <a:rPr lang="en-US" altLang="ko-KR" sz="1600" dirty="0"/>
              <a:t>2</a:t>
            </a:r>
            <a:r>
              <a:rPr lang="ko-KR" altLang="en-US" sz="1600" dirty="0"/>
              <a:t>로 나눈 것 보다 같거나 작다</a:t>
            </a:r>
            <a:r>
              <a:rPr lang="en-US" altLang="ko-KR" sz="1600" dirty="0"/>
              <a:t>. </a:t>
            </a:r>
            <a:r>
              <a:rPr lang="ko-KR" altLang="en-US" sz="1600" dirty="0"/>
              <a:t>짝수의 경우 자신을 제외한 제일 큰 약수는 </a:t>
            </a:r>
            <a:r>
              <a:rPr lang="en-US" altLang="ko-KR" sz="1600" dirty="0"/>
              <a:t>2</a:t>
            </a:r>
            <a:r>
              <a:rPr lang="ko-KR" altLang="en-US" sz="1600" dirty="0"/>
              <a:t>로 나눈 값이다</a:t>
            </a:r>
            <a:r>
              <a:rPr lang="en-US" altLang="ko-KR" sz="1600" dirty="0"/>
              <a:t>.</a:t>
            </a:r>
          </a:p>
          <a:p>
            <a:r>
              <a:rPr lang="en-US" altLang="ko-KR" sz="1600" dirty="0"/>
              <a:t>③ INT(X) </a:t>
            </a:r>
            <a:r>
              <a:rPr lang="ko-KR" altLang="en-US" sz="1600" dirty="0"/>
              <a:t>함수는 </a:t>
            </a:r>
            <a:r>
              <a:rPr lang="en-US" altLang="ko-KR" sz="1600" dirty="0"/>
              <a:t>X</a:t>
            </a:r>
            <a:r>
              <a:rPr lang="ko-KR" altLang="en-US" sz="1600" dirty="0"/>
              <a:t>보다 크지 않은 정수를 구하는 함수이다</a:t>
            </a:r>
            <a:r>
              <a:rPr lang="en-US" altLang="ko-KR" sz="1600" dirty="0"/>
              <a:t>.</a:t>
            </a:r>
          </a:p>
          <a:p>
            <a:r>
              <a:rPr lang="en-US" altLang="ko-KR" sz="1600" dirty="0"/>
              <a:t>④ break </a:t>
            </a:r>
            <a:r>
              <a:rPr lang="ko-KR" altLang="en-US" sz="1600" dirty="0"/>
              <a:t>명령은 현재 수행중인 반복 구조로부터 벗어나는 명령으로 약속한다</a:t>
            </a:r>
            <a:r>
              <a:rPr lang="en-US" altLang="ko-KR" sz="1600" dirty="0"/>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a:stretch>
            <a:fillRect/>
          </a:stretch>
        </p:blipFill>
        <p:spPr bwMode="auto">
          <a:xfrm>
            <a:off x="2339752" y="0"/>
            <a:ext cx="4464496" cy="685800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725470"/>
          </a:xfrm>
          <a:ln>
            <a:solidFill>
              <a:schemeClr val="accent1"/>
            </a:solidFill>
          </a:ln>
        </p:spPr>
        <p:txBody>
          <a:bodyPr>
            <a:noAutofit/>
          </a:bodyPr>
          <a:lstStyle/>
          <a:p>
            <a:pPr algn="l"/>
            <a:r>
              <a:rPr lang="en-US" altLang="ko-KR" sz="1600" dirty="0"/>
              <a:t>[</a:t>
            </a:r>
            <a:r>
              <a:rPr lang="ko-KR" altLang="en-US" sz="1600" dirty="0"/>
              <a:t>예제 </a:t>
            </a:r>
            <a:r>
              <a:rPr lang="en-US" altLang="ko-KR" sz="1600" dirty="0"/>
              <a:t>6-1]</a:t>
            </a:r>
            <a:r>
              <a:rPr lang="ko-KR" altLang="en-US" sz="1600" dirty="0"/>
              <a:t> </a:t>
            </a:r>
            <a:br>
              <a:rPr lang="ko-KR" altLang="en-US" sz="1600" dirty="0"/>
            </a:br>
            <a:r>
              <a:rPr lang="ko-KR" altLang="en-US" sz="1600" dirty="0"/>
              <a:t>  </a:t>
            </a:r>
            <a:r>
              <a:rPr lang="en-US" altLang="ko-KR" sz="1600" dirty="0"/>
              <a:t>1</a:t>
            </a:r>
            <a:r>
              <a:rPr lang="ko-KR" altLang="en-US" sz="1600" dirty="0"/>
              <a:t>부터 </a:t>
            </a:r>
            <a:r>
              <a:rPr lang="en-US" altLang="ko-KR" sz="1600" dirty="0"/>
              <a:t>100</a:t>
            </a:r>
            <a:r>
              <a:rPr lang="ko-KR" altLang="en-US" sz="1600" dirty="0"/>
              <a:t>까지의 합을 구하는 순서도를 작성하라</a:t>
            </a:r>
            <a:r>
              <a:rPr lang="en-US" altLang="ko-KR" sz="1600" dirty="0"/>
              <a:t>.</a:t>
            </a:r>
            <a:endParaRPr lang="ko-KR" altLang="en-US" sz="1600" dirty="0"/>
          </a:p>
        </p:txBody>
      </p:sp>
      <p:sp>
        <p:nvSpPr>
          <p:cNvPr id="4" name="TextBox 3"/>
          <p:cNvSpPr txBox="1"/>
          <p:nvPr/>
        </p:nvSpPr>
        <p:spPr>
          <a:xfrm>
            <a:off x="5214942" y="2071678"/>
            <a:ext cx="3714776" cy="3046988"/>
          </a:xfrm>
          <a:prstGeom prst="rect">
            <a:avLst/>
          </a:prstGeom>
          <a:noFill/>
          <a:ln>
            <a:solidFill>
              <a:schemeClr val="accent1"/>
            </a:solidFill>
          </a:ln>
        </p:spPr>
        <p:txBody>
          <a:bodyPr wrap="square" rtlCol="0">
            <a:spAutoFit/>
          </a:bodyPr>
          <a:lstStyle/>
          <a:p>
            <a:r>
              <a:rPr lang="en-US" altLang="ko-KR" sz="1600" dirty="0"/>
              <a:t>                                        sum=0</a:t>
            </a:r>
          </a:p>
          <a:p>
            <a:endParaRPr lang="en-US" altLang="ko-KR" sz="1600" dirty="0"/>
          </a:p>
          <a:p>
            <a:r>
              <a:rPr lang="en-US" altLang="ko-KR" sz="1600" dirty="0"/>
              <a:t>K=1      sum = sum + 1         0+1</a:t>
            </a:r>
          </a:p>
          <a:p>
            <a:r>
              <a:rPr lang="en-US" altLang="ko-KR" sz="1600" dirty="0"/>
              <a:t>K=2      sum = sum + 2         1+2</a:t>
            </a:r>
          </a:p>
          <a:p>
            <a:r>
              <a:rPr lang="en-US" altLang="ko-KR" sz="1600" dirty="0"/>
              <a:t>K=3      sum = sum + 3         3+3 </a:t>
            </a:r>
            <a:endParaRPr lang="ko-KR" altLang="en-US" sz="1600" dirty="0"/>
          </a:p>
          <a:p>
            <a:r>
              <a:rPr lang="en-US" altLang="ko-KR" sz="1600" dirty="0"/>
              <a:t>K=4      sum = sum + 4         6+4 </a:t>
            </a:r>
            <a:endParaRPr lang="ko-KR" altLang="en-US" sz="1600" dirty="0"/>
          </a:p>
          <a:p>
            <a:endParaRPr lang="en-US" altLang="ko-KR" sz="1600" dirty="0"/>
          </a:p>
          <a:p>
            <a:endParaRPr lang="en-US" altLang="ko-KR" sz="1600" dirty="0"/>
          </a:p>
          <a:p>
            <a:endParaRPr lang="en-US" altLang="ko-KR" sz="1600" dirty="0"/>
          </a:p>
          <a:p>
            <a:r>
              <a:rPr lang="en-US" altLang="ko-KR" sz="1600" dirty="0"/>
              <a:t>K=99    sum = sum + 99</a:t>
            </a:r>
            <a:endParaRPr lang="ko-KR" altLang="en-US" sz="1600" dirty="0"/>
          </a:p>
          <a:p>
            <a:r>
              <a:rPr lang="en-US" altLang="ko-KR" sz="1600" dirty="0"/>
              <a:t>K=100  sum = sum + 100</a:t>
            </a:r>
            <a:endParaRPr lang="ko-KR" altLang="en-US" sz="1600" dirty="0"/>
          </a:p>
          <a:p>
            <a:endParaRPr lang="ko-KR" altLang="en-US"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725470"/>
          </a:xfrm>
          <a:ln>
            <a:solidFill>
              <a:schemeClr val="accent1"/>
            </a:solidFill>
          </a:ln>
        </p:spPr>
        <p:txBody>
          <a:bodyPr>
            <a:noAutofit/>
          </a:bodyPr>
          <a:lstStyle/>
          <a:p>
            <a:pPr algn="l"/>
            <a:r>
              <a:rPr lang="en-US" altLang="ko-KR" sz="1600" dirty="0"/>
              <a:t>[</a:t>
            </a:r>
            <a:r>
              <a:rPr lang="ko-KR" altLang="en-US" sz="1600" dirty="0"/>
              <a:t>예제 </a:t>
            </a:r>
            <a:r>
              <a:rPr lang="en-US" altLang="ko-KR" sz="1600" dirty="0"/>
              <a:t>6-1]</a:t>
            </a:r>
            <a:r>
              <a:rPr lang="ko-KR" altLang="en-US" sz="1600" dirty="0"/>
              <a:t> </a:t>
            </a:r>
            <a:br>
              <a:rPr lang="ko-KR" altLang="en-US" sz="1600" dirty="0"/>
            </a:br>
            <a:r>
              <a:rPr lang="ko-KR" altLang="en-US" sz="1600" dirty="0"/>
              <a:t>  </a:t>
            </a:r>
            <a:r>
              <a:rPr lang="en-US" altLang="ko-KR" sz="1600" dirty="0"/>
              <a:t>1</a:t>
            </a:r>
            <a:r>
              <a:rPr lang="ko-KR" altLang="en-US" sz="1600" dirty="0"/>
              <a:t>부터 </a:t>
            </a:r>
            <a:r>
              <a:rPr lang="en-US" altLang="ko-KR" sz="1600" dirty="0"/>
              <a:t>100</a:t>
            </a:r>
            <a:r>
              <a:rPr lang="ko-KR" altLang="en-US" sz="1600" dirty="0"/>
              <a:t>까지의 합을 구하는 순서도를 작성하라</a:t>
            </a:r>
            <a:r>
              <a:rPr lang="en-US" altLang="ko-KR" sz="1600" dirty="0"/>
              <a:t>.</a:t>
            </a:r>
            <a:endParaRPr lang="ko-KR" altLang="en-US" sz="1600" dirty="0"/>
          </a:p>
        </p:txBody>
      </p:sp>
      <p:pic>
        <p:nvPicPr>
          <p:cNvPr id="10242" name="Picture 2"/>
          <p:cNvPicPr>
            <a:picLocks noChangeAspect="1" noChangeArrowheads="1"/>
          </p:cNvPicPr>
          <p:nvPr/>
        </p:nvPicPr>
        <p:blipFill>
          <a:blip r:embed="rId2" cstate="print"/>
          <a:srcRect/>
          <a:stretch>
            <a:fillRect/>
          </a:stretch>
        </p:blipFill>
        <p:spPr bwMode="auto">
          <a:xfrm>
            <a:off x="1643042" y="1153712"/>
            <a:ext cx="2714644" cy="5704288"/>
          </a:xfrm>
          <a:prstGeom prst="rect">
            <a:avLst/>
          </a:prstGeom>
          <a:noFill/>
          <a:ln w="9525">
            <a:noFill/>
            <a:miter lim="800000"/>
            <a:headEnd/>
            <a:tailEnd/>
          </a:ln>
          <a:effectLst/>
        </p:spPr>
      </p:pic>
      <p:sp>
        <p:nvSpPr>
          <p:cNvPr id="4" name="TextBox 3"/>
          <p:cNvSpPr txBox="1"/>
          <p:nvPr/>
        </p:nvSpPr>
        <p:spPr>
          <a:xfrm>
            <a:off x="5214942" y="2071678"/>
            <a:ext cx="3714776" cy="3046988"/>
          </a:xfrm>
          <a:prstGeom prst="rect">
            <a:avLst/>
          </a:prstGeom>
          <a:noFill/>
          <a:ln>
            <a:solidFill>
              <a:schemeClr val="accent1"/>
            </a:solidFill>
          </a:ln>
        </p:spPr>
        <p:txBody>
          <a:bodyPr wrap="square" rtlCol="0">
            <a:spAutoFit/>
          </a:bodyPr>
          <a:lstStyle/>
          <a:p>
            <a:r>
              <a:rPr lang="en-US" altLang="ko-KR" sz="1600" dirty="0"/>
              <a:t>                                        sum=0</a:t>
            </a:r>
          </a:p>
          <a:p>
            <a:endParaRPr lang="en-US" altLang="ko-KR" sz="1600" dirty="0"/>
          </a:p>
          <a:p>
            <a:r>
              <a:rPr lang="en-US" altLang="ko-KR" sz="1600" dirty="0"/>
              <a:t>K=1      sum = sum + 1         0+1</a:t>
            </a:r>
          </a:p>
          <a:p>
            <a:r>
              <a:rPr lang="en-US" altLang="ko-KR" sz="1600" dirty="0"/>
              <a:t>K=2      sum = sum + 2         1+2</a:t>
            </a:r>
          </a:p>
          <a:p>
            <a:r>
              <a:rPr lang="en-US" altLang="ko-KR" sz="1600" dirty="0"/>
              <a:t>K=3      sum = sum + 3         3+3 </a:t>
            </a:r>
            <a:endParaRPr lang="ko-KR" altLang="en-US" sz="1600" dirty="0"/>
          </a:p>
          <a:p>
            <a:r>
              <a:rPr lang="en-US" altLang="ko-KR" sz="1600" dirty="0"/>
              <a:t>K=4      sum = sum + 4         6+4 </a:t>
            </a:r>
            <a:endParaRPr lang="ko-KR" altLang="en-US" sz="1600" dirty="0"/>
          </a:p>
          <a:p>
            <a:endParaRPr lang="en-US" altLang="ko-KR" sz="1600" dirty="0"/>
          </a:p>
          <a:p>
            <a:endParaRPr lang="en-US" altLang="ko-KR" sz="1600" dirty="0"/>
          </a:p>
          <a:p>
            <a:endParaRPr lang="en-US" altLang="ko-KR" sz="1600" dirty="0"/>
          </a:p>
          <a:p>
            <a:r>
              <a:rPr lang="en-US" altLang="ko-KR" sz="1600" dirty="0"/>
              <a:t>K=99    sum = sum + 99</a:t>
            </a:r>
            <a:endParaRPr lang="ko-KR" altLang="en-US" sz="1600" dirty="0"/>
          </a:p>
          <a:p>
            <a:r>
              <a:rPr lang="en-US" altLang="ko-KR" sz="1600" dirty="0"/>
              <a:t>K=100  sum = sum + 100</a:t>
            </a:r>
            <a:endParaRPr lang="ko-KR" altLang="en-US" sz="1600" dirty="0"/>
          </a:p>
          <a:p>
            <a:endParaRPr lang="ko-KR" altLang="en-US" sz="1600" dirty="0"/>
          </a:p>
        </p:txBody>
      </p:sp>
    </p:spTree>
    <p:extLst>
      <p:ext uri="{BB962C8B-B14F-4D97-AF65-F5344CB8AC3E}">
        <p14:creationId xmlns:p14="http://schemas.microsoft.com/office/powerpoint/2010/main" val="384559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796908"/>
          </a:xfrm>
          <a:ln>
            <a:solidFill>
              <a:schemeClr val="accent1"/>
            </a:solidFill>
          </a:ln>
        </p:spPr>
        <p:txBody>
          <a:bodyPr>
            <a:noAutofit/>
          </a:bodyPr>
          <a:lstStyle/>
          <a:p>
            <a:pPr algn="l"/>
            <a:r>
              <a:rPr lang="en-US" altLang="ko-KR" sz="1600" dirty="0"/>
              <a:t>[</a:t>
            </a:r>
            <a:r>
              <a:rPr lang="ko-KR" altLang="en-US" sz="1600" dirty="0"/>
              <a:t>예제 </a:t>
            </a:r>
            <a:r>
              <a:rPr lang="en-US" altLang="ko-KR" sz="1600" dirty="0"/>
              <a:t>6-2]</a:t>
            </a:r>
            <a:r>
              <a:rPr lang="ko-KR" altLang="en-US" sz="1600" dirty="0"/>
              <a:t> </a:t>
            </a:r>
            <a:br>
              <a:rPr lang="ko-KR" altLang="en-US" sz="1600" dirty="0"/>
            </a:br>
            <a:r>
              <a:rPr lang="ko-KR" altLang="en-US" sz="1600" dirty="0"/>
              <a:t>  </a:t>
            </a:r>
            <a:r>
              <a:rPr lang="en-US" altLang="ko-KR" sz="1600" dirty="0"/>
              <a:t>1</a:t>
            </a:r>
            <a:r>
              <a:rPr lang="ko-KR" altLang="en-US" sz="1600" dirty="0"/>
              <a:t>부터 </a:t>
            </a:r>
            <a:r>
              <a:rPr lang="en-US" altLang="ko-KR" sz="1600" dirty="0"/>
              <a:t>100</a:t>
            </a:r>
            <a:r>
              <a:rPr lang="ko-KR" altLang="en-US" sz="1600" dirty="0"/>
              <a:t>까지의 수중에서 </a:t>
            </a:r>
            <a:r>
              <a:rPr lang="en-US" altLang="ko-KR" sz="1600" dirty="0"/>
              <a:t>7</a:t>
            </a:r>
            <a:r>
              <a:rPr lang="ko-KR" altLang="en-US" sz="1600" dirty="0"/>
              <a:t>의 배수의 합을 구하는 순서도를 작성하라</a:t>
            </a:r>
            <a:r>
              <a:rPr lang="en-US" altLang="ko-KR" sz="1600" dirty="0"/>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796908"/>
          </a:xfrm>
          <a:ln>
            <a:solidFill>
              <a:schemeClr val="accent1"/>
            </a:solidFill>
          </a:ln>
        </p:spPr>
        <p:txBody>
          <a:bodyPr>
            <a:noAutofit/>
          </a:bodyPr>
          <a:lstStyle/>
          <a:p>
            <a:pPr algn="l"/>
            <a:r>
              <a:rPr lang="en-US" altLang="ko-KR" sz="1600" dirty="0"/>
              <a:t>[</a:t>
            </a:r>
            <a:r>
              <a:rPr lang="ko-KR" altLang="en-US" sz="1600" dirty="0"/>
              <a:t>예제 </a:t>
            </a:r>
            <a:r>
              <a:rPr lang="en-US" altLang="ko-KR" sz="1600" dirty="0"/>
              <a:t>6-2]</a:t>
            </a:r>
            <a:r>
              <a:rPr lang="ko-KR" altLang="en-US" sz="1600" dirty="0"/>
              <a:t> </a:t>
            </a:r>
            <a:br>
              <a:rPr lang="ko-KR" altLang="en-US" sz="1600" dirty="0"/>
            </a:br>
            <a:r>
              <a:rPr lang="ko-KR" altLang="en-US" sz="1600" dirty="0"/>
              <a:t>  </a:t>
            </a:r>
            <a:r>
              <a:rPr lang="en-US" altLang="ko-KR" sz="1600" dirty="0"/>
              <a:t>1</a:t>
            </a:r>
            <a:r>
              <a:rPr lang="ko-KR" altLang="en-US" sz="1600" dirty="0"/>
              <a:t>부터 </a:t>
            </a:r>
            <a:r>
              <a:rPr lang="en-US" altLang="ko-KR" sz="1600" dirty="0"/>
              <a:t>100</a:t>
            </a:r>
            <a:r>
              <a:rPr lang="ko-KR" altLang="en-US" sz="1600" dirty="0"/>
              <a:t>까지의 수중에서 </a:t>
            </a:r>
            <a:r>
              <a:rPr lang="en-US" altLang="ko-KR" sz="1600" dirty="0"/>
              <a:t>7</a:t>
            </a:r>
            <a:r>
              <a:rPr lang="ko-KR" altLang="en-US" sz="1600" dirty="0"/>
              <a:t>의 배수의 합을 구하는 순서도를 작성하라</a:t>
            </a:r>
            <a:r>
              <a:rPr lang="en-US" altLang="ko-KR" sz="1600" dirty="0"/>
              <a:t>. </a:t>
            </a:r>
          </a:p>
        </p:txBody>
      </p:sp>
      <p:pic>
        <p:nvPicPr>
          <p:cNvPr id="11266" name="Picture 2"/>
          <p:cNvPicPr>
            <a:picLocks noChangeAspect="1" noChangeArrowheads="1"/>
          </p:cNvPicPr>
          <p:nvPr/>
        </p:nvPicPr>
        <p:blipFill>
          <a:blip r:embed="rId2" cstate="print"/>
          <a:srcRect/>
          <a:stretch>
            <a:fillRect/>
          </a:stretch>
        </p:blipFill>
        <p:spPr bwMode="auto">
          <a:xfrm>
            <a:off x="2857488" y="1285859"/>
            <a:ext cx="2643206" cy="5554175"/>
          </a:xfrm>
          <a:prstGeom prst="rect">
            <a:avLst/>
          </a:prstGeom>
          <a:noFill/>
          <a:ln w="9525">
            <a:noFill/>
            <a:miter lim="800000"/>
            <a:headEnd/>
            <a:tailEnd/>
          </a:ln>
          <a:effectLst/>
        </p:spPr>
      </p:pic>
    </p:spTree>
    <p:extLst>
      <p:ext uri="{BB962C8B-B14F-4D97-AF65-F5344CB8AC3E}">
        <p14:creationId xmlns:p14="http://schemas.microsoft.com/office/powerpoint/2010/main" val="2244051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725470"/>
          </a:xfrm>
          <a:ln>
            <a:solidFill>
              <a:schemeClr val="accent1"/>
            </a:solidFill>
          </a:ln>
        </p:spPr>
        <p:txBody>
          <a:bodyPr>
            <a:noAutofit/>
          </a:bodyPr>
          <a:lstStyle/>
          <a:p>
            <a:pPr algn="l"/>
            <a:r>
              <a:rPr lang="en-US" altLang="ko-KR" sz="1600" dirty="0"/>
              <a:t>[</a:t>
            </a:r>
            <a:r>
              <a:rPr lang="ko-KR" altLang="en-US" sz="1600" dirty="0"/>
              <a:t>예제 </a:t>
            </a:r>
            <a:r>
              <a:rPr lang="en-US" altLang="ko-KR" sz="1600" dirty="0"/>
              <a:t>6-3]</a:t>
            </a:r>
            <a:r>
              <a:rPr lang="ko-KR" altLang="en-US" sz="1600" dirty="0"/>
              <a:t> </a:t>
            </a:r>
            <a:br>
              <a:rPr lang="ko-KR" altLang="en-US" sz="1600" dirty="0"/>
            </a:br>
            <a:r>
              <a:rPr lang="ko-KR" altLang="en-US" sz="1600" dirty="0"/>
              <a:t>  </a:t>
            </a:r>
            <a:r>
              <a:rPr lang="en-US" altLang="ko-KR" sz="1600" dirty="0"/>
              <a:t>15!</a:t>
            </a:r>
            <a:r>
              <a:rPr lang="ko-KR" altLang="en-US" sz="1600" dirty="0"/>
              <a:t>의 값을 구하기 위한 순서도를 작성하라</a:t>
            </a:r>
            <a:r>
              <a:rPr lang="en-US" altLang="ko-KR" sz="1600" dirty="0"/>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725470"/>
          </a:xfrm>
          <a:ln>
            <a:solidFill>
              <a:schemeClr val="accent1"/>
            </a:solidFill>
          </a:ln>
        </p:spPr>
        <p:txBody>
          <a:bodyPr>
            <a:noAutofit/>
          </a:bodyPr>
          <a:lstStyle/>
          <a:p>
            <a:pPr algn="l"/>
            <a:r>
              <a:rPr lang="en-US" altLang="ko-KR" sz="1600" dirty="0"/>
              <a:t>[</a:t>
            </a:r>
            <a:r>
              <a:rPr lang="ko-KR" altLang="en-US" sz="1600" dirty="0"/>
              <a:t>예제 </a:t>
            </a:r>
            <a:r>
              <a:rPr lang="en-US" altLang="ko-KR" sz="1600" dirty="0"/>
              <a:t>6-3]</a:t>
            </a:r>
            <a:r>
              <a:rPr lang="ko-KR" altLang="en-US" sz="1600" dirty="0"/>
              <a:t> </a:t>
            </a:r>
            <a:br>
              <a:rPr lang="ko-KR" altLang="en-US" sz="1600" dirty="0"/>
            </a:br>
            <a:r>
              <a:rPr lang="ko-KR" altLang="en-US" sz="1600" dirty="0"/>
              <a:t>  </a:t>
            </a:r>
            <a:r>
              <a:rPr lang="en-US" altLang="ko-KR" sz="1600" dirty="0"/>
              <a:t>15!</a:t>
            </a:r>
            <a:r>
              <a:rPr lang="ko-KR" altLang="en-US" sz="1600" dirty="0"/>
              <a:t>의 값을 구하기 위한 순서도를 작성하라</a:t>
            </a:r>
            <a:r>
              <a:rPr lang="en-US" altLang="ko-KR" sz="1600" dirty="0"/>
              <a:t>.</a:t>
            </a:r>
          </a:p>
        </p:txBody>
      </p:sp>
      <p:pic>
        <p:nvPicPr>
          <p:cNvPr id="12290" name="Picture 2"/>
          <p:cNvPicPr>
            <a:picLocks noChangeAspect="1" noChangeArrowheads="1"/>
          </p:cNvPicPr>
          <p:nvPr/>
        </p:nvPicPr>
        <p:blipFill>
          <a:blip r:embed="rId2" cstate="print"/>
          <a:srcRect/>
          <a:stretch>
            <a:fillRect/>
          </a:stretch>
        </p:blipFill>
        <p:spPr bwMode="auto">
          <a:xfrm>
            <a:off x="2714612" y="1142984"/>
            <a:ext cx="2571768" cy="5404062"/>
          </a:xfrm>
          <a:prstGeom prst="rect">
            <a:avLst/>
          </a:prstGeom>
          <a:noFill/>
          <a:ln w="9525">
            <a:noFill/>
            <a:miter lim="800000"/>
            <a:headEnd/>
            <a:tailEnd/>
          </a:ln>
          <a:effectLst/>
        </p:spPr>
      </p:pic>
    </p:spTree>
    <p:extLst>
      <p:ext uri="{BB962C8B-B14F-4D97-AF65-F5344CB8AC3E}">
        <p14:creationId xmlns:p14="http://schemas.microsoft.com/office/powerpoint/2010/main" val="1144724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796908"/>
          </a:xfrm>
          <a:ln>
            <a:solidFill>
              <a:schemeClr val="accent1"/>
            </a:solidFill>
          </a:ln>
        </p:spPr>
        <p:txBody>
          <a:bodyPr>
            <a:noAutofit/>
          </a:bodyPr>
          <a:lstStyle/>
          <a:p>
            <a:pPr algn="l"/>
            <a:r>
              <a:rPr lang="ko-KR" altLang="en-US" sz="1600" dirty="0"/>
              <a:t>■ </a:t>
            </a:r>
            <a:r>
              <a:rPr lang="en-US" altLang="ko-KR" sz="1600" dirty="0"/>
              <a:t>Test 6-4 ■</a:t>
            </a:r>
            <a:r>
              <a:rPr lang="ko-KR" altLang="en-US" sz="1600" dirty="0"/>
              <a:t/>
            </a:r>
            <a:br>
              <a:rPr lang="ko-KR" altLang="en-US" sz="1600" dirty="0"/>
            </a:br>
            <a:r>
              <a:rPr lang="ko-KR" altLang="en-US" sz="1600" dirty="0"/>
              <a:t>  </a:t>
            </a:r>
            <a:r>
              <a:rPr lang="en-US" altLang="ko-KR" sz="1600" dirty="0"/>
              <a:t>SUM = 1 + 3</a:t>
            </a:r>
            <a:r>
              <a:rPr lang="en-US" altLang="ko-KR" sz="1600" baseline="30000" dirty="0"/>
              <a:t>2</a:t>
            </a:r>
            <a:r>
              <a:rPr lang="ko-KR" altLang="en-US" sz="1600" dirty="0"/>
              <a:t> </a:t>
            </a:r>
            <a:r>
              <a:rPr lang="en-US" altLang="ko-KR" sz="1600" dirty="0"/>
              <a:t>+ 5</a:t>
            </a:r>
            <a:r>
              <a:rPr lang="en-US" altLang="ko-KR" sz="1600" baseline="30000" dirty="0"/>
              <a:t>3</a:t>
            </a:r>
            <a:r>
              <a:rPr lang="ko-KR" altLang="en-US" sz="1600" dirty="0"/>
              <a:t> </a:t>
            </a:r>
            <a:r>
              <a:rPr lang="en-US" altLang="ko-KR" sz="1600" dirty="0"/>
              <a:t>+ … + 17</a:t>
            </a:r>
            <a:r>
              <a:rPr lang="en-US" altLang="ko-KR" sz="1600" baseline="30000" dirty="0"/>
              <a:t>9</a:t>
            </a:r>
            <a:r>
              <a:rPr lang="ko-KR" altLang="en-US" sz="1600" dirty="0"/>
              <a:t> </a:t>
            </a:r>
            <a:r>
              <a:rPr lang="en-US" altLang="ko-KR" sz="1600" dirty="0"/>
              <a:t>+ 19</a:t>
            </a:r>
            <a:r>
              <a:rPr lang="en-US" altLang="ko-KR" sz="1600" baseline="30000" dirty="0"/>
              <a:t>10</a:t>
            </a:r>
            <a:r>
              <a:rPr lang="ko-KR" altLang="en-US" sz="1600" dirty="0"/>
              <a:t>의 결과를 구하기 위한 순서도를 작성하라</a:t>
            </a:r>
            <a:r>
              <a:rPr lang="en-US" altLang="ko-KR" sz="1600" dirty="0"/>
              <a:t>.</a:t>
            </a:r>
          </a:p>
        </p:txBody>
      </p:sp>
      <p:sp>
        <p:nvSpPr>
          <p:cNvPr id="3" name="직사각형 2"/>
          <p:cNvSpPr/>
          <p:nvPr/>
        </p:nvSpPr>
        <p:spPr>
          <a:xfrm>
            <a:off x="642910" y="1428736"/>
            <a:ext cx="4572000" cy="830997"/>
          </a:xfrm>
          <a:prstGeom prst="rect">
            <a:avLst/>
          </a:prstGeom>
        </p:spPr>
        <p:txBody>
          <a:bodyPr>
            <a:spAutoFit/>
          </a:bodyPr>
          <a:lstStyle/>
          <a:p>
            <a:r>
              <a:rPr lang="en-US" altLang="ko-KR" sz="1600" dirty="0"/>
              <a:t>&lt;hint&gt;</a:t>
            </a:r>
            <a:br>
              <a:rPr lang="en-US" altLang="ko-KR" sz="1600" dirty="0"/>
            </a:br>
            <a:r>
              <a:rPr lang="en-US" altLang="ko-KR" sz="1600" dirty="0"/>
              <a:t>  </a:t>
            </a:r>
            <a:r>
              <a:rPr lang="ko-KR" altLang="en-US" sz="1600" dirty="0"/>
              <a:t>지수는 </a:t>
            </a:r>
            <a:r>
              <a:rPr lang="en-US" altLang="ko-KR" sz="1600" dirty="0"/>
              <a:t>1</a:t>
            </a:r>
            <a:r>
              <a:rPr lang="ko-KR" altLang="en-US" sz="1600" dirty="0"/>
              <a:t>씩 증가</a:t>
            </a:r>
            <a:r>
              <a:rPr lang="en-US" altLang="ko-KR" sz="1600" dirty="0"/>
              <a:t>, </a:t>
            </a:r>
            <a:r>
              <a:rPr lang="ko-KR" altLang="en-US" sz="1600" dirty="0"/>
              <a:t>가수는 </a:t>
            </a:r>
            <a:r>
              <a:rPr lang="en-US" altLang="ko-KR" sz="1600" dirty="0"/>
              <a:t>2</a:t>
            </a:r>
            <a:r>
              <a:rPr lang="ko-KR" altLang="en-US" sz="1600" dirty="0"/>
              <a:t>씩 증가</a:t>
            </a:r>
            <a:br>
              <a:rPr lang="ko-KR" altLang="en-US" sz="1600" dirty="0"/>
            </a:br>
            <a:endParaRPr lang="ko-KR" altLang="en-US" sz="1600" dirty="0"/>
          </a:p>
        </p:txBody>
      </p:sp>
    </p:spTree>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1280</TotalTime>
  <Words>417</Words>
  <Application>Microsoft Office PowerPoint</Application>
  <PresentationFormat>화면 슬라이드 쇼(4:3)</PresentationFormat>
  <Paragraphs>102</Paragraphs>
  <Slides>26</Slides>
  <Notes>0</Notes>
  <HiddenSlides>0</HiddenSlides>
  <MMClips>0</MMClips>
  <ScaleCrop>false</ScaleCrop>
  <HeadingPairs>
    <vt:vector size="4" baseType="variant">
      <vt:variant>
        <vt:lpstr>테마</vt:lpstr>
      </vt:variant>
      <vt:variant>
        <vt:i4>1</vt:i4>
      </vt:variant>
      <vt:variant>
        <vt:lpstr>슬라이드 제목</vt:lpstr>
      </vt:variant>
      <vt:variant>
        <vt:i4>26</vt:i4>
      </vt:variant>
    </vt:vector>
  </HeadingPairs>
  <TitlesOfParts>
    <vt:vector size="27" baseType="lpstr">
      <vt:lpstr>Office 테마</vt:lpstr>
      <vt:lpstr>반복 명령문</vt:lpstr>
      <vt:lpstr>6.1 반복명령문의 표현</vt:lpstr>
      <vt:lpstr>[예제 6-1]    1부터 100까지의 합을 구하는 순서도를 작성하라.</vt:lpstr>
      <vt:lpstr>[예제 6-1]    1부터 100까지의 합을 구하는 순서도를 작성하라.</vt:lpstr>
      <vt:lpstr>[예제 6-2]    1부터 100까지의 수중에서 7의 배수의 합을 구하는 순서도를 작성하라. </vt:lpstr>
      <vt:lpstr>[예제 6-2]    1부터 100까지의 수중에서 7의 배수의 합을 구하는 순서도를 작성하라. </vt:lpstr>
      <vt:lpstr>[예제 6-3]    15!의 값을 구하기 위한 순서도를 작성하라.</vt:lpstr>
      <vt:lpstr>[예제 6-3]    15!의 값을 구하기 위한 순서도를 작성하라.</vt:lpstr>
      <vt:lpstr>■ Test 6-4 ■   SUM = 1 + 32 + 53 + … + 179 + 1910의 결과를 구하기 위한 순서도를 작성하라.</vt:lpstr>
      <vt:lpstr>[예제 6-5]   SUM = 1 + 2 + 3 + … + 100에서 매 10 단위마다 중간결과를 출력하는 순서도를 작성하라.</vt:lpstr>
      <vt:lpstr>[예제 6-5]   SUM = 1 + 2 + 3 + … + 100에서 매 10 단위마다 중간결과를 출력하는 순서도를 작성하라.</vt:lpstr>
      <vt:lpstr>[예제 6-6]   1 - 2 + 3 - 4 + 5 - … + 97 - 98 + 99 - 100과 같이 전개 될 때 양수의 합과 음수의 합을 구분하여 출력하기 위한 순서도를 작성하라.</vt:lpstr>
      <vt:lpstr>[예제 6-6]   1 - 2 + 3 - 4 + 5 - … + 97 - 98 + 99 - 100과 같이 전개 될 때 양수의 합과 음수의 합을 구분하여 출력하기 위한 순서도를 작성하라.</vt:lpstr>
      <vt:lpstr>6.1 다중 반복문</vt:lpstr>
      <vt:lpstr>[예제 6-8]    구구단을 출력하기 위한 순서도를 작성하라.</vt:lpstr>
      <vt:lpstr>[예제 6-8]    구구단을 출력하기 위한 순서도를 작성하라.</vt:lpstr>
      <vt:lpstr>[예제 6-8]    구구단을 출력하기 위한 순서도를 작성하라.</vt:lpstr>
      <vt:lpstr>■ Test 6-9 ■   SUM = 1 + (1+2) + (1+2+3) + … + (1+2+3+ … +100)의 합을 출력하기 위한 순서도를 작성하라.</vt:lpstr>
      <vt:lpstr>■ Test 6-10 ■   2g, 3g, 5g의 추가 각각 10개씩 있다고 가정하자. 이때 추의 합이 81g이 되는 추의 모든 경우의 수를 출력하는 순서도를 작성하라.</vt:lpstr>
      <vt:lpstr>■ Test 6-11 ■    앞의 문제를 변경하여 81g에서 100g 사이에서 3g씩 증가하면서 각각의 모든 경우의 수를 출력하기 위한 순서도를 작성하라.</vt:lpstr>
      <vt:lpstr>[예제 6-12]     4부터 1000까지의 수에서 자신의 약수를 모두 출력하는 순서도를 작성하라.</vt:lpstr>
      <vt:lpstr>[예제 6-12]     4부터 1000까지의 수에서 자신의 약수를 모두 출력하는 순서도를 작성하라.</vt:lpstr>
      <vt:lpstr>■ Test 6-13 ■   어떤 정수의 모든 약수 중 자신을 제외한 약수를 모두 합하면 자신과 같아지는 수가 있다. 예를 들어 정수 6의 약수는 1, 2, 3, 6이다. 이중 6을 제외한 약수 1, 2, 3을 모두 합하면 6이 되어 자신과 같아진다.    4부터 1000까지의 정수 중 이러한 약수를 갖는 수를 찾아 출력하고 또한 개수를 구하기 위한 순서도의 빈칸을 완성하라.</vt:lpstr>
      <vt:lpstr>PowerPoint 프레젠테이션</vt:lpstr>
      <vt:lpstr>■ Test 6-14 ■   4부터 1000까지 수 중에서 소수(prime number)의 개수를 구하기 위한 순서도의 빈칸을 완성하라. </vt:lpstr>
      <vt:lpstr>PowerPoint 프레젠테이션</vt:lpstr>
    </vt:vector>
  </TitlesOfParts>
  <Company>컴퓨터정보과</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프로그래밍 언어 개론</dc:title>
  <dc:creator>주형석</dc:creator>
  <cp:lastModifiedBy>user</cp:lastModifiedBy>
  <cp:revision>168</cp:revision>
  <dcterms:created xsi:type="dcterms:W3CDTF">2009-07-30T03:34:45Z</dcterms:created>
  <dcterms:modified xsi:type="dcterms:W3CDTF">2016-04-22T00:25:16Z</dcterms:modified>
</cp:coreProperties>
</file>