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7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DAFB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888" autoAdjust="0"/>
  </p:normalViewPr>
  <p:slideViewPr>
    <p:cSldViewPr snapToGrid="0">
      <p:cViewPr varScale="1">
        <p:scale>
          <a:sx n="71" d="100"/>
          <a:sy n="71" d="100"/>
        </p:scale>
        <p:origin x="58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6456E-2A00-47D0-8ED1-56B828D05A5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E52B4-886B-4000-B896-9A7F372F6855}">
      <dgm:prSet phldrT="[Text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2000" dirty="0">
              <a:solidFill>
                <a:srgbClr val="0070C0"/>
              </a:solidFill>
            </a:rPr>
            <a:t>41474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  <a:buFont typeface="Arial" panose="020B0604020202020204" pitchFamily="34" charset="0"/>
            <a:buChar char="•"/>
          </a:pPr>
          <a:r>
            <a:rPr lang="en-US" sz="1800" dirty="0">
              <a:solidFill>
                <a:srgbClr val="0070C0"/>
              </a:solidFill>
            </a:rPr>
            <a:t> </a:t>
          </a:r>
          <a:r>
            <a:rPr lang="en-US" sz="1400" dirty="0">
              <a:solidFill>
                <a:srgbClr val="0070C0"/>
              </a:solidFill>
            </a:rPr>
            <a:t>participants enrolled</a:t>
          </a:r>
          <a:endParaRPr lang="en-US" sz="1800" dirty="0">
            <a:solidFill>
              <a:srgbClr val="0070C0"/>
            </a:solidFill>
          </a:endParaRPr>
        </a:p>
      </dgm:t>
    </dgm:pt>
    <dgm:pt modelId="{6857E27E-B50F-4D91-A22A-ECC2591C31E2}" type="parTrans" cxnId="{F74DBCEE-BA18-492E-B1A8-2D8166BF811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chemeClr val="bg1"/>
            </a:solidFill>
          </a:endParaRPr>
        </a:p>
      </dgm:t>
    </dgm:pt>
    <dgm:pt modelId="{DA9A9E5A-2968-4B38-B911-46E2966ECF88}" type="sibTrans" cxnId="{F74DBCEE-BA18-492E-B1A8-2D8166BF811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chemeClr val="bg1"/>
            </a:solidFill>
          </a:endParaRPr>
        </a:p>
      </dgm:t>
    </dgm:pt>
    <dgm:pt modelId="{1169CDD7-1B8C-4A6F-AFAF-C360F850B1C7}" type="asst">
      <dgm:prSet phldrT="[Text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>
              <a:solidFill>
                <a:srgbClr val="0070C0"/>
              </a:solidFill>
            </a:rPr>
            <a:t>Inclusion Criteria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>
              <a:solidFill>
                <a:srgbClr val="0070C0"/>
              </a:solidFill>
            </a:rPr>
            <a:t>Age 20-69</a:t>
          </a:r>
        </a:p>
      </dgm:t>
    </dgm:pt>
    <dgm:pt modelId="{2EE69EC3-F786-4C42-BDCE-FBAAD5A769BE}" type="parTrans" cxnId="{3145D325-F2C9-4275-9935-11C50948BAD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chemeClr val="bg1"/>
            </a:solidFill>
          </a:endParaRPr>
        </a:p>
      </dgm:t>
    </dgm:pt>
    <dgm:pt modelId="{04A85266-4614-4438-A125-E3F2D96406A6}" type="sibTrans" cxnId="{3145D325-F2C9-4275-9935-11C50948BAD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chemeClr val="bg1"/>
            </a:solidFill>
          </a:endParaRPr>
        </a:p>
      </dgm:t>
    </dgm:pt>
    <dgm:pt modelId="{46674649-CB97-4ECE-9F20-C7CE93FC332B}">
      <dgm:prSet phldrT="[Text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2000" dirty="0">
              <a:solidFill>
                <a:srgbClr val="0070C0"/>
              </a:solidFill>
            </a:rPr>
            <a:t>5182 </a:t>
          </a:r>
          <a:r>
            <a:rPr lang="en-US" sz="1400" dirty="0">
              <a:solidFill>
                <a:srgbClr val="0070C0"/>
              </a:solidFill>
            </a:rPr>
            <a:t>males</a:t>
          </a:r>
          <a:r>
            <a:rPr lang="en-US" sz="2000" dirty="0">
              <a:solidFill>
                <a:srgbClr val="0070C0"/>
              </a:solidFill>
            </a:rPr>
            <a:t> </a:t>
          </a:r>
          <a:r>
            <a:rPr lang="en-US" sz="1400" dirty="0">
              <a:solidFill>
                <a:srgbClr val="0070C0"/>
              </a:solidFill>
            </a:rPr>
            <a:t>&amp;</a:t>
          </a:r>
          <a:r>
            <a:rPr lang="en-US" sz="2000" dirty="0">
              <a:solidFill>
                <a:srgbClr val="0070C0"/>
              </a:solidFill>
            </a:rPr>
            <a:t> 4797 </a:t>
          </a:r>
          <a:r>
            <a:rPr lang="en-US" sz="1400" dirty="0">
              <a:solidFill>
                <a:srgbClr val="0070C0"/>
              </a:solidFill>
            </a:rPr>
            <a:t>females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>
              <a:solidFill>
                <a:srgbClr val="0070C0"/>
              </a:solidFill>
            </a:rPr>
            <a:t>Included in the analysis</a:t>
          </a:r>
        </a:p>
      </dgm:t>
    </dgm:pt>
    <dgm:pt modelId="{72839958-67A5-4E87-9A4D-5C67A077016F}" type="parTrans" cxnId="{53A20B68-FC1A-4878-B355-5AA05683B8FC}">
      <dgm:prSet/>
      <dgm:spPr>
        <a:noFill/>
        <a:ln w="28575"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rgbClr val="0070C0"/>
            </a:solidFill>
          </a:endParaRPr>
        </a:p>
      </dgm:t>
    </dgm:pt>
    <dgm:pt modelId="{AD45E4C1-C8BA-416F-A9B9-1C30694E85E5}" type="sibTrans" cxnId="{53A20B68-FC1A-4878-B355-5AA05683B8F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chemeClr val="bg1"/>
            </a:solidFill>
          </a:endParaRPr>
        </a:p>
      </dgm:t>
    </dgm:pt>
    <dgm:pt modelId="{DD1C04DF-AAC0-4262-A9C4-5BCA7B146F45}" type="asst">
      <dgm:prSet phldrT="[Text]" custT="1"/>
      <dgm:spPr>
        <a:noFill/>
        <a:ln w="28575"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400" dirty="0">
              <a:solidFill>
                <a:srgbClr val="0070C0"/>
              </a:solidFill>
            </a:rPr>
            <a:t>Exclusion Criteria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800" dirty="0">
              <a:solidFill>
                <a:srgbClr val="0070C0"/>
              </a:solidFill>
            </a:rPr>
            <a:t>Gained &gt;7% or Lost &gt;5% 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800" dirty="0">
              <a:solidFill>
                <a:srgbClr val="0070C0"/>
              </a:solidFill>
            </a:rPr>
            <a:t>Body weight last year</a:t>
          </a:r>
        </a:p>
      </dgm:t>
    </dgm:pt>
    <dgm:pt modelId="{B55328FE-ABE6-4A6E-99DE-43E82E71FD8A}" type="parTrans" cxnId="{ABCB985B-E1F1-480B-88BF-E7E34FD50E2C}">
      <dgm:prSet/>
      <dgm:spPr>
        <a:noFill/>
        <a:ln w="28575">
          <a:solidFill>
            <a:srgbClr val="0070C0"/>
          </a:solidFill>
        </a:ln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rgbClr val="0070C0"/>
            </a:solidFill>
          </a:endParaRPr>
        </a:p>
      </dgm:t>
    </dgm:pt>
    <dgm:pt modelId="{18C1A609-4C6C-4914-8D62-E92A9311CF9F}" type="sibTrans" cxnId="{ABCB985B-E1F1-480B-88BF-E7E34FD50E2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US">
            <a:solidFill>
              <a:schemeClr val="bg1"/>
            </a:solidFill>
          </a:endParaRPr>
        </a:p>
      </dgm:t>
    </dgm:pt>
    <dgm:pt modelId="{8DA66D2F-9285-4580-B1DC-E89A6C499FE8}" type="pres">
      <dgm:prSet presAssocID="{54A6456E-2A00-47D0-8ED1-56B828D05A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D18ABF0-D3CD-4BA3-A571-ADD300BFC5E2}" type="pres">
      <dgm:prSet presAssocID="{147E52B4-886B-4000-B896-9A7F372F6855}" presName="hierRoot1" presStyleCnt="0">
        <dgm:presLayoutVars>
          <dgm:hierBranch val="init"/>
        </dgm:presLayoutVars>
      </dgm:prSet>
      <dgm:spPr/>
    </dgm:pt>
    <dgm:pt modelId="{83A3D0B8-6FAA-4498-BE16-D0F0EA3997CE}" type="pres">
      <dgm:prSet presAssocID="{147E52B4-886B-4000-B896-9A7F372F6855}" presName="rootComposite1" presStyleCnt="0"/>
      <dgm:spPr/>
    </dgm:pt>
    <dgm:pt modelId="{A412176E-AF0D-4CE5-BE59-D65750F4022B}" type="pres">
      <dgm:prSet presAssocID="{147E52B4-886B-4000-B896-9A7F372F6855}" presName="rootText1" presStyleLbl="node0" presStyleIdx="0" presStyleCnt="1" custLinFactNeighborX="10681" custLinFactNeighborY="18310">
        <dgm:presLayoutVars>
          <dgm:chPref val="3"/>
        </dgm:presLayoutVars>
      </dgm:prSet>
      <dgm:spPr/>
    </dgm:pt>
    <dgm:pt modelId="{8277548A-8FFB-4302-B510-8B291335A6F6}" type="pres">
      <dgm:prSet presAssocID="{147E52B4-886B-4000-B896-9A7F372F6855}" presName="rootConnector1" presStyleLbl="node1" presStyleIdx="0" presStyleCnt="0"/>
      <dgm:spPr/>
    </dgm:pt>
    <dgm:pt modelId="{15FAF236-EF34-422A-B5B6-AB1A00AE352A}" type="pres">
      <dgm:prSet presAssocID="{147E52B4-886B-4000-B896-9A7F372F6855}" presName="hierChild2" presStyleCnt="0"/>
      <dgm:spPr/>
    </dgm:pt>
    <dgm:pt modelId="{95DC192D-FD5B-466C-B58B-E33BFD03F6F0}" type="pres">
      <dgm:prSet presAssocID="{72839958-67A5-4E87-9A4D-5C67A077016F}" presName="Name37" presStyleLbl="parChTrans1D2" presStyleIdx="0" presStyleCnt="3"/>
      <dgm:spPr/>
    </dgm:pt>
    <dgm:pt modelId="{2B9B63D0-3862-4D51-AD56-5AF8B823AFA4}" type="pres">
      <dgm:prSet presAssocID="{46674649-CB97-4ECE-9F20-C7CE93FC332B}" presName="hierRoot2" presStyleCnt="0">
        <dgm:presLayoutVars>
          <dgm:hierBranch val="init"/>
        </dgm:presLayoutVars>
      </dgm:prSet>
      <dgm:spPr/>
    </dgm:pt>
    <dgm:pt modelId="{96CBC4BC-7700-4E97-93AF-E11CFA24ECCD}" type="pres">
      <dgm:prSet presAssocID="{46674649-CB97-4ECE-9F20-C7CE93FC332B}" presName="rootComposite" presStyleCnt="0"/>
      <dgm:spPr/>
    </dgm:pt>
    <dgm:pt modelId="{28907270-A60A-4E47-8740-8B27A0A6FE3D}" type="pres">
      <dgm:prSet presAssocID="{46674649-CB97-4ECE-9F20-C7CE93FC332B}" presName="rootText" presStyleLbl="node2" presStyleIdx="0" presStyleCnt="1" custScaleX="222809" custScaleY="107600" custLinFactNeighborX="10631" custLinFactNeighborY="-1506">
        <dgm:presLayoutVars>
          <dgm:chPref val="3"/>
        </dgm:presLayoutVars>
      </dgm:prSet>
      <dgm:spPr/>
    </dgm:pt>
    <dgm:pt modelId="{0B980BF7-D69D-4ABE-96E2-2C6B33C8857A}" type="pres">
      <dgm:prSet presAssocID="{46674649-CB97-4ECE-9F20-C7CE93FC332B}" presName="rootConnector" presStyleLbl="node2" presStyleIdx="0" presStyleCnt="1"/>
      <dgm:spPr/>
    </dgm:pt>
    <dgm:pt modelId="{A9D270F6-7E36-476C-8AD6-4FF43390E58E}" type="pres">
      <dgm:prSet presAssocID="{46674649-CB97-4ECE-9F20-C7CE93FC332B}" presName="hierChild4" presStyleCnt="0"/>
      <dgm:spPr/>
    </dgm:pt>
    <dgm:pt modelId="{721A41B7-C180-4736-8AA9-F08924B8ADD0}" type="pres">
      <dgm:prSet presAssocID="{46674649-CB97-4ECE-9F20-C7CE93FC332B}" presName="hierChild5" presStyleCnt="0"/>
      <dgm:spPr/>
    </dgm:pt>
    <dgm:pt modelId="{402F141D-4101-49C9-8230-9502FCB17E04}" type="pres">
      <dgm:prSet presAssocID="{147E52B4-886B-4000-B896-9A7F372F6855}" presName="hierChild3" presStyleCnt="0"/>
      <dgm:spPr/>
    </dgm:pt>
    <dgm:pt modelId="{5B8F671D-16E5-4858-8637-F456EDC86ED0}" type="pres">
      <dgm:prSet presAssocID="{2EE69EC3-F786-4C42-BDCE-FBAAD5A769BE}" presName="Name111" presStyleLbl="parChTrans1D2" presStyleIdx="1" presStyleCnt="3"/>
      <dgm:spPr/>
    </dgm:pt>
    <dgm:pt modelId="{F01F2AA7-F591-4174-86FF-7E4BCF5FB5B9}" type="pres">
      <dgm:prSet presAssocID="{1169CDD7-1B8C-4A6F-AFAF-C360F850B1C7}" presName="hierRoot3" presStyleCnt="0">
        <dgm:presLayoutVars>
          <dgm:hierBranch val="init"/>
        </dgm:presLayoutVars>
      </dgm:prSet>
      <dgm:spPr/>
    </dgm:pt>
    <dgm:pt modelId="{72527540-27AD-466F-8980-4822B57EBE2C}" type="pres">
      <dgm:prSet presAssocID="{1169CDD7-1B8C-4A6F-AFAF-C360F850B1C7}" presName="rootComposite3" presStyleCnt="0"/>
      <dgm:spPr/>
    </dgm:pt>
    <dgm:pt modelId="{74949467-CBF1-4733-8950-7B93AC30F8D6}" type="pres">
      <dgm:prSet presAssocID="{1169CDD7-1B8C-4A6F-AFAF-C360F850B1C7}" presName="rootText3" presStyleLbl="asst1" presStyleIdx="0" presStyleCnt="2" custLinFactNeighborX="14187" custLinFactNeighborY="-5334">
        <dgm:presLayoutVars>
          <dgm:chPref val="3"/>
        </dgm:presLayoutVars>
      </dgm:prSet>
      <dgm:spPr/>
    </dgm:pt>
    <dgm:pt modelId="{62F91C4D-1351-4A4C-969A-C32E3C744FFC}" type="pres">
      <dgm:prSet presAssocID="{1169CDD7-1B8C-4A6F-AFAF-C360F850B1C7}" presName="rootConnector3" presStyleLbl="asst1" presStyleIdx="0" presStyleCnt="2"/>
      <dgm:spPr/>
    </dgm:pt>
    <dgm:pt modelId="{8BFD8962-1687-4EEB-B369-73DAB63707E2}" type="pres">
      <dgm:prSet presAssocID="{1169CDD7-1B8C-4A6F-AFAF-C360F850B1C7}" presName="hierChild6" presStyleCnt="0"/>
      <dgm:spPr/>
    </dgm:pt>
    <dgm:pt modelId="{D5448F8E-05B6-49B6-A72F-21DF09AA0406}" type="pres">
      <dgm:prSet presAssocID="{1169CDD7-1B8C-4A6F-AFAF-C360F850B1C7}" presName="hierChild7" presStyleCnt="0"/>
      <dgm:spPr/>
    </dgm:pt>
    <dgm:pt modelId="{D848EB7A-6198-4322-8CD4-70094CF18172}" type="pres">
      <dgm:prSet presAssocID="{B55328FE-ABE6-4A6E-99DE-43E82E71FD8A}" presName="Name111" presStyleLbl="parChTrans1D2" presStyleIdx="2" presStyleCnt="3"/>
      <dgm:spPr/>
    </dgm:pt>
    <dgm:pt modelId="{5D552DE1-EA9A-48F9-B796-8EE97570B7BC}" type="pres">
      <dgm:prSet presAssocID="{DD1C04DF-AAC0-4262-A9C4-5BCA7B146F45}" presName="hierRoot3" presStyleCnt="0">
        <dgm:presLayoutVars>
          <dgm:hierBranch val="init"/>
        </dgm:presLayoutVars>
      </dgm:prSet>
      <dgm:spPr/>
    </dgm:pt>
    <dgm:pt modelId="{1D34CF23-D2BA-49BC-A7AE-ECCB11A514DF}" type="pres">
      <dgm:prSet presAssocID="{DD1C04DF-AAC0-4262-A9C4-5BCA7B146F45}" presName="rootComposite3" presStyleCnt="0"/>
      <dgm:spPr/>
    </dgm:pt>
    <dgm:pt modelId="{898EE10C-2C89-4688-824C-E7B88B520862}" type="pres">
      <dgm:prSet presAssocID="{DD1C04DF-AAC0-4262-A9C4-5BCA7B146F45}" presName="rootText3" presStyleLbl="asst1" presStyleIdx="1" presStyleCnt="2" custScaleX="150743" custScaleY="114219" custLinFactNeighborX="7312" custLinFactNeighborY="23650">
        <dgm:presLayoutVars>
          <dgm:chPref val="3"/>
        </dgm:presLayoutVars>
      </dgm:prSet>
      <dgm:spPr/>
    </dgm:pt>
    <dgm:pt modelId="{DE3C5A5B-68F1-4AEA-9294-20D30D5AF250}" type="pres">
      <dgm:prSet presAssocID="{DD1C04DF-AAC0-4262-A9C4-5BCA7B146F45}" presName="rootConnector3" presStyleLbl="asst1" presStyleIdx="1" presStyleCnt="2"/>
      <dgm:spPr/>
    </dgm:pt>
    <dgm:pt modelId="{54A517C8-EEAE-4CA6-A6FF-B2338FC610A8}" type="pres">
      <dgm:prSet presAssocID="{DD1C04DF-AAC0-4262-A9C4-5BCA7B146F45}" presName="hierChild6" presStyleCnt="0"/>
      <dgm:spPr/>
    </dgm:pt>
    <dgm:pt modelId="{2E3509ED-606E-47D7-AE65-8E1034EF66C5}" type="pres">
      <dgm:prSet presAssocID="{DD1C04DF-AAC0-4262-A9C4-5BCA7B146F45}" presName="hierChild7" presStyleCnt="0"/>
      <dgm:spPr/>
    </dgm:pt>
  </dgm:ptLst>
  <dgm:cxnLst>
    <dgm:cxn modelId="{3145D325-F2C9-4275-9935-11C50948BADD}" srcId="{147E52B4-886B-4000-B896-9A7F372F6855}" destId="{1169CDD7-1B8C-4A6F-AFAF-C360F850B1C7}" srcOrd="0" destOrd="0" parTransId="{2EE69EC3-F786-4C42-BDCE-FBAAD5A769BE}" sibTransId="{04A85266-4614-4438-A125-E3F2D96406A6}"/>
    <dgm:cxn modelId="{BEDB3F5B-10CB-40EE-BFB8-6F881C0231BB}" type="presOf" srcId="{54A6456E-2A00-47D0-8ED1-56B828D05A55}" destId="{8DA66D2F-9285-4580-B1DC-E89A6C499FE8}" srcOrd="0" destOrd="0" presId="urn:microsoft.com/office/officeart/2005/8/layout/orgChart1"/>
    <dgm:cxn modelId="{ABCB985B-E1F1-480B-88BF-E7E34FD50E2C}" srcId="{147E52B4-886B-4000-B896-9A7F372F6855}" destId="{DD1C04DF-AAC0-4262-A9C4-5BCA7B146F45}" srcOrd="1" destOrd="0" parTransId="{B55328FE-ABE6-4A6E-99DE-43E82E71FD8A}" sibTransId="{18C1A609-4C6C-4914-8D62-E92A9311CF9F}"/>
    <dgm:cxn modelId="{3DF62144-0B17-4BB8-9BD1-9DF42C41B798}" type="presOf" srcId="{72839958-67A5-4E87-9A4D-5C67A077016F}" destId="{95DC192D-FD5B-466C-B58B-E33BFD03F6F0}" srcOrd="0" destOrd="0" presId="urn:microsoft.com/office/officeart/2005/8/layout/orgChart1"/>
    <dgm:cxn modelId="{DEDB4347-C419-45B3-BF08-AE6E14D07026}" type="presOf" srcId="{DD1C04DF-AAC0-4262-A9C4-5BCA7B146F45}" destId="{DE3C5A5B-68F1-4AEA-9294-20D30D5AF250}" srcOrd="1" destOrd="0" presId="urn:microsoft.com/office/officeart/2005/8/layout/orgChart1"/>
    <dgm:cxn modelId="{53A20B68-FC1A-4878-B355-5AA05683B8FC}" srcId="{147E52B4-886B-4000-B896-9A7F372F6855}" destId="{46674649-CB97-4ECE-9F20-C7CE93FC332B}" srcOrd="2" destOrd="0" parTransId="{72839958-67A5-4E87-9A4D-5C67A077016F}" sibTransId="{AD45E4C1-C8BA-416F-A9B9-1C30694E85E5}"/>
    <dgm:cxn modelId="{C6EC2476-9D54-441F-932D-3D186F367A03}" type="presOf" srcId="{2EE69EC3-F786-4C42-BDCE-FBAAD5A769BE}" destId="{5B8F671D-16E5-4858-8637-F456EDC86ED0}" srcOrd="0" destOrd="0" presId="urn:microsoft.com/office/officeart/2005/8/layout/orgChart1"/>
    <dgm:cxn modelId="{7008CC7C-85ED-496A-85B2-04ED942CE593}" type="presOf" srcId="{147E52B4-886B-4000-B896-9A7F372F6855}" destId="{A412176E-AF0D-4CE5-BE59-D65750F4022B}" srcOrd="0" destOrd="0" presId="urn:microsoft.com/office/officeart/2005/8/layout/orgChart1"/>
    <dgm:cxn modelId="{3518629B-8D78-48ED-9205-4BE951288259}" type="presOf" srcId="{B55328FE-ABE6-4A6E-99DE-43E82E71FD8A}" destId="{D848EB7A-6198-4322-8CD4-70094CF18172}" srcOrd="0" destOrd="0" presId="urn:microsoft.com/office/officeart/2005/8/layout/orgChart1"/>
    <dgm:cxn modelId="{0C2CCFBA-C2A3-4B1C-9D35-367C7A2F5F70}" type="presOf" srcId="{DD1C04DF-AAC0-4262-A9C4-5BCA7B146F45}" destId="{898EE10C-2C89-4688-824C-E7B88B520862}" srcOrd="0" destOrd="0" presId="urn:microsoft.com/office/officeart/2005/8/layout/orgChart1"/>
    <dgm:cxn modelId="{436413BD-BE68-436C-8398-EA3BD3F5F3FB}" type="presOf" srcId="{46674649-CB97-4ECE-9F20-C7CE93FC332B}" destId="{28907270-A60A-4E47-8740-8B27A0A6FE3D}" srcOrd="0" destOrd="0" presId="urn:microsoft.com/office/officeart/2005/8/layout/orgChart1"/>
    <dgm:cxn modelId="{9FEE51BE-7FFF-4F4A-825E-C9459F0218C2}" type="presOf" srcId="{1169CDD7-1B8C-4A6F-AFAF-C360F850B1C7}" destId="{74949467-CBF1-4733-8950-7B93AC30F8D6}" srcOrd="0" destOrd="0" presId="urn:microsoft.com/office/officeart/2005/8/layout/orgChart1"/>
    <dgm:cxn modelId="{4A3E2ADA-BEA7-4065-AF84-5206314A4766}" type="presOf" srcId="{1169CDD7-1B8C-4A6F-AFAF-C360F850B1C7}" destId="{62F91C4D-1351-4A4C-969A-C32E3C744FFC}" srcOrd="1" destOrd="0" presId="urn:microsoft.com/office/officeart/2005/8/layout/orgChart1"/>
    <dgm:cxn modelId="{F74DBCEE-BA18-492E-B1A8-2D8166BF811B}" srcId="{54A6456E-2A00-47D0-8ED1-56B828D05A55}" destId="{147E52B4-886B-4000-B896-9A7F372F6855}" srcOrd="0" destOrd="0" parTransId="{6857E27E-B50F-4D91-A22A-ECC2591C31E2}" sibTransId="{DA9A9E5A-2968-4B38-B911-46E2966ECF88}"/>
    <dgm:cxn modelId="{460C23F3-B829-459E-A6EE-919C4F1C7B61}" type="presOf" srcId="{46674649-CB97-4ECE-9F20-C7CE93FC332B}" destId="{0B980BF7-D69D-4ABE-96E2-2C6B33C8857A}" srcOrd="1" destOrd="0" presId="urn:microsoft.com/office/officeart/2005/8/layout/orgChart1"/>
    <dgm:cxn modelId="{CEB033F8-D366-4CE3-B0D0-B9C61747A429}" type="presOf" srcId="{147E52B4-886B-4000-B896-9A7F372F6855}" destId="{8277548A-8FFB-4302-B510-8B291335A6F6}" srcOrd="1" destOrd="0" presId="urn:microsoft.com/office/officeart/2005/8/layout/orgChart1"/>
    <dgm:cxn modelId="{392B9E44-03E1-4DE6-BEC9-CAFF057D397D}" type="presParOf" srcId="{8DA66D2F-9285-4580-B1DC-E89A6C499FE8}" destId="{1D18ABF0-D3CD-4BA3-A571-ADD300BFC5E2}" srcOrd="0" destOrd="0" presId="urn:microsoft.com/office/officeart/2005/8/layout/orgChart1"/>
    <dgm:cxn modelId="{45787125-573E-4D58-805A-176468FE5302}" type="presParOf" srcId="{1D18ABF0-D3CD-4BA3-A571-ADD300BFC5E2}" destId="{83A3D0B8-6FAA-4498-BE16-D0F0EA3997CE}" srcOrd="0" destOrd="0" presId="urn:microsoft.com/office/officeart/2005/8/layout/orgChart1"/>
    <dgm:cxn modelId="{C9C8C2F9-5721-41FC-9BA9-AD08BB8C039E}" type="presParOf" srcId="{83A3D0B8-6FAA-4498-BE16-D0F0EA3997CE}" destId="{A412176E-AF0D-4CE5-BE59-D65750F4022B}" srcOrd="0" destOrd="0" presId="urn:microsoft.com/office/officeart/2005/8/layout/orgChart1"/>
    <dgm:cxn modelId="{FAE41CF9-0F83-4725-A307-7A86F230F424}" type="presParOf" srcId="{83A3D0B8-6FAA-4498-BE16-D0F0EA3997CE}" destId="{8277548A-8FFB-4302-B510-8B291335A6F6}" srcOrd="1" destOrd="0" presId="urn:microsoft.com/office/officeart/2005/8/layout/orgChart1"/>
    <dgm:cxn modelId="{1FDA5559-DB75-49EB-9446-788D51E265B4}" type="presParOf" srcId="{1D18ABF0-D3CD-4BA3-A571-ADD300BFC5E2}" destId="{15FAF236-EF34-422A-B5B6-AB1A00AE352A}" srcOrd="1" destOrd="0" presId="urn:microsoft.com/office/officeart/2005/8/layout/orgChart1"/>
    <dgm:cxn modelId="{5FD466E7-744A-4989-9E16-7C6DA49D983F}" type="presParOf" srcId="{15FAF236-EF34-422A-B5B6-AB1A00AE352A}" destId="{95DC192D-FD5B-466C-B58B-E33BFD03F6F0}" srcOrd="0" destOrd="0" presId="urn:microsoft.com/office/officeart/2005/8/layout/orgChart1"/>
    <dgm:cxn modelId="{E97F55FA-F84E-410D-8094-45A768E37E58}" type="presParOf" srcId="{15FAF236-EF34-422A-B5B6-AB1A00AE352A}" destId="{2B9B63D0-3862-4D51-AD56-5AF8B823AFA4}" srcOrd="1" destOrd="0" presId="urn:microsoft.com/office/officeart/2005/8/layout/orgChart1"/>
    <dgm:cxn modelId="{1C25DDE2-9A8B-4786-954A-251F3D9B0DFE}" type="presParOf" srcId="{2B9B63D0-3862-4D51-AD56-5AF8B823AFA4}" destId="{96CBC4BC-7700-4E97-93AF-E11CFA24ECCD}" srcOrd="0" destOrd="0" presId="urn:microsoft.com/office/officeart/2005/8/layout/orgChart1"/>
    <dgm:cxn modelId="{E87302BB-8F79-4D8C-A2F2-A12161C87352}" type="presParOf" srcId="{96CBC4BC-7700-4E97-93AF-E11CFA24ECCD}" destId="{28907270-A60A-4E47-8740-8B27A0A6FE3D}" srcOrd="0" destOrd="0" presId="urn:microsoft.com/office/officeart/2005/8/layout/orgChart1"/>
    <dgm:cxn modelId="{B1138B8C-BACD-4787-A8FE-1BD379AE42C0}" type="presParOf" srcId="{96CBC4BC-7700-4E97-93AF-E11CFA24ECCD}" destId="{0B980BF7-D69D-4ABE-96E2-2C6B33C8857A}" srcOrd="1" destOrd="0" presId="urn:microsoft.com/office/officeart/2005/8/layout/orgChart1"/>
    <dgm:cxn modelId="{6E76B490-468E-4394-BAA0-5C2FFCB639FC}" type="presParOf" srcId="{2B9B63D0-3862-4D51-AD56-5AF8B823AFA4}" destId="{A9D270F6-7E36-476C-8AD6-4FF43390E58E}" srcOrd="1" destOrd="0" presId="urn:microsoft.com/office/officeart/2005/8/layout/orgChart1"/>
    <dgm:cxn modelId="{E2770287-CA53-4369-8714-A4A60F6E6BC6}" type="presParOf" srcId="{2B9B63D0-3862-4D51-AD56-5AF8B823AFA4}" destId="{721A41B7-C180-4736-8AA9-F08924B8ADD0}" srcOrd="2" destOrd="0" presId="urn:microsoft.com/office/officeart/2005/8/layout/orgChart1"/>
    <dgm:cxn modelId="{67710F4D-C24F-4293-804F-8F4363D341DD}" type="presParOf" srcId="{1D18ABF0-D3CD-4BA3-A571-ADD300BFC5E2}" destId="{402F141D-4101-49C9-8230-9502FCB17E04}" srcOrd="2" destOrd="0" presId="urn:microsoft.com/office/officeart/2005/8/layout/orgChart1"/>
    <dgm:cxn modelId="{18F82FDA-145D-4ADD-8F41-73AE06CA5691}" type="presParOf" srcId="{402F141D-4101-49C9-8230-9502FCB17E04}" destId="{5B8F671D-16E5-4858-8637-F456EDC86ED0}" srcOrd="0" destOrd="0" presId="urn:microsoft.com/office/officeart/2005/8/layout/orgChart1"/>
    <dgm:cxn modelId="{9EDED287-9270-4486-B5DE-72073078E496}" type="presParOf" srcId="{402F141D-4101-49C9-8230-9502FCB17E04}" destId="{F01F2AA7-F591-4174-86FF-7E4BCF5FB5B9}" srcOrd="1" destOrd="0" presId="urn:microsoft.com/office/officeart/2005/8/layout/orgChart1"/>
    <dgm:cxn modelId="{9522EE4F-C339-4243-8DE7-171F154B2CEA}" type="presParOf" srcId="{F01F2AA7-F591-4174-86FF-7E4BCF5FB5B9}" destId="{72527540-27AD-466F-8980-4822B57EBE2C}" srcOrd="0" destOrd="0" presId="urn:microsoft.com/office/officeart/2005/8/layout/orgChart1"/>
    <dgm:cxn modelId="{F34065D4-8B71-4D39-B427-5BFFE0D61C7A}" type="presParOf" srcId="{72527540-27AD-466F-8980-4822B57EBE2C}" destId="{74949467-CBF1-4733-8950-7B93AC30F8D6}" srcOrd="0" destOrd="0" presId="urn:microsoft.com/office/officeart/2005/8/layout/orgChart1"/>
    <dgm:cxn modelId="{D1D7232F-E019-4131-A385-A685082232C1}" type="presParOf" srcId="{72527540-27AD-466F-8980-4822B57EBE2C}" destId="{62F91C4D-1351-4A4C-969A-C32E3C744FFC}" srcOrd="1" destOrd="0" presId="urn:microsoft.com/office/officeart/2005/8/layout/orgChart1"/>
    <dgm:cxn modelId="{1F68525B-8F65-484E-A57B-0424ADC31F59}" type="presParOf" srcId="{F01F2AA7-F591-4174-86FF-7E4BCF5FB5B9}" destId="{8BFD8962-1687-4EEB-B369-73DAB63707E2}" srcOrd="1" destOrd="0" presId="urn:microsoft.com/office/officeart/2005/8/layout/orgChart1"/>
    <dgm:cxn modelId="{C35E4464-18F6-47FB-8038-4466A4B1AA62}" type="presParOf" srcId="{F01F2AA7-F591-4174-86FF-7E4BCF5FB5B9}" destId="{D5448F8E-05B6-49B6-A72F-21DF09AA0406}" srcOrd="2" destOrd="0" presId="urn:microsoft.com/office/officeart/2005/8/layout/orgChart1"/>
    <dgm:cxn modelId="{687C879C-C8EC-4D18-81B1-FABB9B417838}" type="presParOf" srcId="{402F141D-4101-49C9-8230-9502FCB17E04}" destId="{D848EB7A-6198-4322-8CD4-70094CF18172}" srcOrd="2" destOrd="0" presId="urn:microsoft.com/office/officeart/2005/8/layout/orgChart1"/>
    <dgm:cxn modelId="{AA028AB9-247A-4F99-BF04-67226DF86EBA}" type="presParOf" srcId="{402F141D-4101-49C9-8230-9502FCB17E04}" destId="{5D552DE1-EA9A-48F9-B796-8EE97570B7BC}" srcOrd="3" destOrd="0" presId="urn:microsoft.com/office/officeart/2005/8/layout/orgChart1"/>
    <dgm:cxn modelId="{D2121444-ED6F-4CE8-A8AD-DFA5912B3F4C}" type="presParOf" srcId="{5D552DE1-EA9A-48F9-B796-8EE97570B7BC}" destId="{1D34CF23-D2BA-49BC-A7AE-ECCB11A514DF}" srcOrd="0" destOrd="0" presId="urn:microsoft.com/office/officeart/2005/8/layout/orgChart1"/>
    <dgm:cxn modelId="{78D3AFFB-B121-4E44-BC5B-51A34FCA8EF8}" type="presParOf" srcId="{1D34CF23-D2BA-49BC-A7AE-ECCB11A514DF}" destId="{898EE10C-2C89-4688-824C-E7B88B520862}" srcOrd="0" destOrd="0" presId="urn:microsoft.com/office/officeart/2005/8/layout/orgChart1"/>
    <dgm:cxn modelId="{94BB726B-C7C8-4A11-B2E0-5197A391E9D7}" type="presParOf" srcId="{1D34CF23-D2BA-49BC-A7AE-ECCB11A514DF}" destId="{DE3C5A5B-68F1-4AEA-9294-20D30D5AF250}" srcOrd="1" destOrd="0" presId="urn:microsoft.com/office/officeart/2005/8/layout/orgChart1"/>
    <dgm:cxn modelId="{3917E14B-AF3A-488E-80F4-2C51E25B6B4F}" type="presParOf" srcId="{5D552DE1-EA9A-48F9-B796-8EE97570B7BC}" destId="{54A517C8-EEAE-4CA6-A6FF-B2338FC610A8}" srcOrd="1" destOrd="0" presId="urn:microsoft.com/office/officeart/2005/8/layout/orgChart1"/>
    <dgm:cxn modelId="{8B409252-CDDD-4322-B250-6FCB4F83C473}" type="presParOf" srcId="{5D552DE1-EA9A-48F9-B796-8EE97570B7BC}" destId="{2E3509ED-606E-47D7-AE65-8E1034EF66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8EB7A-6198-4322-8CD4-70094CF18172}">
      <dsp:nvSpPr>
        <dsp:cNvPr id="0" name=""/>
        <dsp:cNvSpPr/>
      </dsp:nvSpPr>
      <dsp:spPr>
        <a:xfrm>
          <a:off x="2435245" y="1020346"/>
          <a:ext cx="122980" cy="900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660"/>
              </a:lnTo>
              <a:lnTo>
                <a:pt x="122980" y="900660"/>
              </a:lnTo>
            </a:path>
          </a:pathLst>
        </a:cu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F671D-16E5-4858-8637-F456EDC86ED0}">
      <dsp:nvSpPr>
        <dsp:cNvPr id="0" name=""/>
        <dsp:cNvSpPr/>
      </dsp:nvSpPr>
      <dsp:spPr>
        <a:xfrm>
          <a:off x="2314628" y="1020346"/>
          <a:ext cx="120617" cy="589428"/>
        </a:xfrm>
        <a:custGeom>
          <a:avLst/>
          <a:gdLst/>
          <a:ahLst/>
          <a:cxnLst/>
          <a:rect l="0" t="0" r="0" b="0"/>
          <a:pathLst>
            <a:path>
              <a:moveTo>
                <a:pt x="120617" y="0"/>
              </a:moveTo>
              <a:lnTo>
                <a:pt x="120617" y="589428"/>
              </a:lnTo>
              <a:lnTo>
                <a:pt x="0" y="5894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C192D-FD5B-466C-B58B-E33BFD03F6F0}">
      <dsp:nvSpPr>
        <dsp:cNvPr id="0" name=""/>
        <dsp:cNvSpPr/>
      </dsp:nvSpPr>
      <dsp:spPr>
        <a:xfrm>
          <a:off x="2388663" y="1020346"/>
          <a:ext cx="91440" cy="1538355"/>
        </a:xfrm>
        <a:custGeom>
          <a:avLst/>
          <a:gdLst/>
          <a:ahLst/>
          <a:cxnLst/>
          <a:rect l="0" t="0" r="0" b="0"/>
          <a:pathLst>
            <a:path>
              <a:moveTo>
                <a:pt x="46582" y="0"/>
              </a:moveTo>
              <a:lnTo>
                <a:pt x="46582" y="1357273"/>
              </a:lnTo>
              <a:lnTo>
                <a:pt x="45720" y="1357273"/>
              </a:lnTo>
              <a:lnTo>
                <a:pt x="45720" y="1538355"/>
              </a:lnTo>
            </a:path>
          </a:pathLst>
        </a:cu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2176E-AF0D-4CE5-BE59-D65750F4022B}">
      <dsp:nvSpPr>
        <dsp:cNvPr id="0" name=""/>
        <dsp:cNvSpPr/>
      </dsp:nvSpPr>
      <dsp:spPr>
        <a:xfrm>
          <a:off x="1572953" y="158054"/>
          <a:ext cx="1724584" cy="862292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2000" kern="1200" dirty="0">
              <a:solidFill>
                <a:srgbClr val="0070C0"/>
              </a:solidFill>
            </a:rPr>
            <a:t>41474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0070C0"/>
              </a:solidFill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participants enrolled</a:t>
          </a:r>
          <a:endParaRPr lang="en-US" sz="1800" kern="1200" dirty="0">
            <a:solidFill>
              <a:srgbClr val="0070C0"/>
            </a:solidFill>
          </a:endParaRPr>
        </a:p>
      </dsp:txBody>
      <dsp:txXfrm>
        <a:off x="1572953" y="158054"/>
        <a:ext cx="1724584" cy="862292"/>
      </dsp:txXfrm>
    </dsp:sp>
    <dsp:sp modelId="{28907270-A60A-4E47-8740-8B27A0A6FE3D}">
      <dsp:nvSpPr>
        <dsp:cNvPr id="0" name=""/>
        <dsp:cNvSpPr/>
      </dsp:nvSpPr>
      <dsp:spPr>
        <a:xfrm>
          <a:off x="513118" y="2558701"/>
          <a:ext cx="3842529" cy="927826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5182 </a:t>
          </a:r>
          <a:r>
            <a:rPr lang="en-US" sz="1400" kern="1200" dirty="0">
              <a:solidFill>
                <a:srgbClr val="0070C0"/>
              </a:solidFill>
            </a:rPr>
            <a:t>males</a:t>
          </a:r>
          <a:r>
            <a:rPr lang="en-US" sz="2000" kern="1200" dirty="0">
              <a:solidFill>
                <a:srgbClr val="0070C0"/>
              </a:solidFill>
            </a:rPr>
            <a:t> </a:t>
          </a:r>
          <a:r>
            <a:rPr lang="en-US" sz="1400" kern="1200" dirty="0">
              <a:solidFill>
                <a:srgbClr val="0070C0"/>
              </a:solidFill>
            </a:rPr>
            <a:t>&amp;</a:t>
          </a:r>
          <a:r>
            <a:rPr lang="en-US" sz="2000" kern="1200" dirty="0">
              <a:solidFill>
                <a:srgbClr val="0070C0"/>
              </a:solidFill>
            </a:rPr>
            <a:t> 4797 </a:t>
          </a:r>
          <a:r>
            <a:rPr lang="en-US" sz="1400" kern="1200" dirty="0">
              <a:solidFill>
                <a:srgbClr val="0070C0"/>
              </a:solidFill>
            </a:rPr>
            <a:t>females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Included in the analysis</a:t>
          </a:r>
        </a:p>
      </dsp:txBody>
      <dsp:txXfrm>
        <a:off x="513118" y="2558701"/>
        <a:ext cx="3842529" cy="927826"/>
      </dsp:txXfrm>
    </dsp:sp>
    <dsp:sp modelId="{74949467-CBF1-4733-8950-7B93AC30F8D6}">
      <dsp:nvSpPr>
        <dsp:cNvPr id="0" name=""/>
        <dsp:cNvSpPr/>
      </dsp:nvSpPr>
      <dsp:spPr>
        <a:xfrm>
          <a:off x="590043" y="1178628"/>
          <a:ext cx="1724584" cy="862292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Inclusion Criteria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Age 20-69</a:t>
          </a:r>
        </a:p>
      </dsp:txBody>
      <dsp:txXfrm>
        <a:off x="590043" y="1178628"/>
        <a:ext cx="1724584" cy="862292"/>
      </dsp:txXfrm>
    </dsp:sp>
    <dsp:sp modelId="{898EE10C-2C89-4688-824C-E7B88B520862}">
      <dsp:nvSpPr>
        <dsp:cNvPr id="0" name=""/>
        <dsp:cNvSpPr/>
      </dsp:nvSpPr>
      <dsp:spPr>
        <a:xfrm>
          <a:off x="2558225" y="1428555"/>
          <a:ext cx="2599690" cy="984901"/>
        </a:xfrm>
        <a:prstGeom prst="rect">
          <a:avLst/>
        </a:prstGeom>
        <a:noFill/>
        <a:ln w="28575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400" kern="1200" dirty="0">
              <a:solidFill>
                <a:srgbClr val="0070C0"/>
              </a:solidFill>
            </a:rPr>
            <a:t>Exclusion Criteria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srgbClr val="0070C0"/>
              </a:solidFill>
            </a:rPr>
            <a:t>Gained &gt;7% or Lost &gt;5%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>
              <a:solidFill>
                <a:srgbClr val="0070C0"/>
              </a:solidFill>
            </a:rPr>
            <a:t>Body weight last year</a:t>
          </a:r>
        </a:p>
      </dsp:txBody>
      <dsp:txXfrm>
        <a:off x="2558225" y="1428555"/>
        <a:ext cx="2599690" cy="984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0816D-1545-4B12-A363-2CD755C076DB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3B79-1CB5-43B3-98EA-852C1BE6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Accurately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3B79-1CB5-43B3-98EA-852C1BE618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7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Quintiles: capture non-linear association, and make the result more comparable.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3B79-1CB5-43B3-98EA-852C1BE618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including only fracture within one year, since we only have one year of weight change history. This could minimize the reverse causation.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3B79-1CB5-43B3-98EA-852C1BE618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size small, BMI recommended</a:t>
            </a:r>
          </a:p>
          <a:p>
            <a:r>
              <a:rPr lang="en-US" dirty="0"/>
              <a:t>Non-linear in BMI and body fat, but almost linear in waist circumference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3B79-1CB5-43B3-98EA-852C1BE618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results: low </a:t>
            </a:r>
            <a:r>
              <a:rPr lang="en-US" dirty="0" err="1"/>
              <a:t>bmi</a:t>
            </a:r>
            <a:r>
              <a:rPr lang="en-US" dirty="0"/>
              <a:t> – protective in females, high waist circumference – high odds of fracture</a:t>
            </a:r>
          </a:p>
          <a:p>
            <a:r>
              <a:rPr lang="en-US" dirty="0"/>
              <a:t>Could be find by chance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3B79-1CB5-43B3-98EA-852C1BE618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Waist : Less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C3B79-1CB5-43B3-98EA-852C1BE618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C6A6-2580-4A3F-80C1-BF1EF492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BFD63-817F-46E9-A29A-77ADCADB3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843B-D115-41EE-8807-9B9009EA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EAD50-0CD5-4379-B712-443BD693E656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DDAE9-C482-48AE-BEF4-CA4A8984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715E-10D7-4FDE-9980-753893A9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4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037A-5271-4ED8-96EE-014EE8D9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208B-21FD-446A-99BD-2FDCEF5F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36682-438A-4862-A2B7-A43698A6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3581-CB06-4537-A2A0-00FC441C7020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84F20-6351-4517-ABF6-2DAED320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7C4B-7229-4FF5-9169-9193697C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4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593B6-A741-4E4B-909A-698C5B0A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B6F88-BD21-4FF5-8C39-4F532DF45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6EB1-B8F8-47F4-BB19-4F02BE0F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FF60-2FDC-4AC8-A7A9-C9EF34BA2790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3D0D-B446-4E63-90B9-73F6BF2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8CED-FA6A-43F1-AE2A-1720ADC0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D4E0-EDC0-446A-8B46-83DA0A4B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14630-0F29-4721-9BAC-11473B7B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5B21-6E89-4FC0-B6E6-35E895CD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F833-A352-4F5E-89B8-51EF53D05714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E373-A4FB-4501-815E-148F7409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A502E-1F98-4F81-AA6D-99237E96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B257-442E-46BE-819E-48F92E14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51F6-1058-4174-B672-6C1E3832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0D0E-6E5C-4326-8E22-8EF64A90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9CB-2487-4DA3-86A6-1AB5343FFDC4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05264-59E7-4C82-9918-2046A10E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FB8E-CA25-4834-9970-23F7C7F5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2C3A-45B9-446B-9E32-597CF7F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DE19-2225-4D8A-BF1A-5E4A1126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69AD0-E26B-44E4-8076-B942292C8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2CF4-D282-410B-B453-4A78F52F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00569-75C2-4032-9C05-E9B90DAC8C1B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F9600-18EB-4B82-8C19-B529E5A5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6C49C-50E2-4CF9-B0E1-148B4B62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7386-8488-4508-884C-33D47819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8688-93CE-4396-BEDE-D43A1989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8FD82-1814-49CF-8B66-B38A4452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FA240-4635-4193-A0D1-7B5C09CD3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8FC6-635B-4AD2-94A4-EF71A9A3C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DFBCD-1F13-44D0-AFBF-E36E5627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3844-1B24-42A1-AF77-7DA716265001}" type="datetime1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15D06-2668-4B24-93C9-6115439B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CD1B3-2E57-4357-8D8E-2D546D04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C497-A635-4AE1-B6E2-D32F4EB2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8F7C8-126B-4D9C-8398-D8C79F43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5CBA9-58BF-41E4-8B34-5DC93ACAAE9D}" type="datetime1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615C6-B804-4E70-B048-33192730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0E622-94EF-4823-9EE1-038FE9FE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AFB75-8126-49D0-96A3-FCBFF8F6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84DF-8E19-406A-8D61-EB235B02316C}" type="datetime1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FC473-4019-4062-88B3-7FD8572A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762AD-1E46-4DB1-806E-EC34F5CA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3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FDAF-D7E6-4CAB-8BB9-F77909CE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121-0C44-42E1-84F2-1E14E186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4D3D-2B13-4D10-9271-6367CCF0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AF319-0BE9-4FFD-861B-40544E1B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D86D4-9753-43AC-A448-D0C8EF68C309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85196-79D5-411A-B108-4BD6B149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0D47-99F8-416C-A087-174949EA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41DA-3ECE-4E4A-952C-54411256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55C1D-144B-41A5-9E83-397733749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C9C7-27B8-45EC-9ADE-34D36162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35FD2-2F89-4F94-974A-B6B4B1CE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5358-830B-4333-8CA8-5038E4F9D450}" type="datetime1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04741-1693-44CC-A542-A528A166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013A7-C914-4181-AC81-E42EFD19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CAD29-502E-4A30-9AF7-97F9F6B5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FD4-8555-4034-AA8B-548D97FE2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AFFB-FEBC-4571-8481-83A2510F8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A03F-5600-4954-BA30-DDB3C36917E8}" type="datetime1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A8380-3C37-44CC-B841-5E2C4F5D1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AFFF7-D7EE-4302-BDA5-0A09C5F19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316B1-93F4-407B-990F-E295AD99E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rahzhang@gw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4B61-1ADF-46CF-81CE-A1C42C20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55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dirty="0"/>
              <a:t>Assessing the Association Between Obesity and Bone Mineral Density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B3473-8B00-468C-8E94-88A2D0F9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30"/>
            <a:ext cx="9144000" cy="1655762"/>
          </a:xfrm>
        </p:spPr>
        <p:txBody>
          <a:bodyPr/>
          <a:lstStyle/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 err="1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Cheyu</a:t>
            </a:r>
            <a:r>
              <a:rPr lang="en-US" sz="18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Zhang</a:t>
            </a:r>
            <a:endParaRPr 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  <a:hlinkClick r:id="rId2"/>
              </a:rPr>
              <a:t>sarahzhang@gwu.edu</a:t>
            </a:r>
            <a:endParaRPr lang="en-US" sz="1800" kern="0" dirty="0">
              <a:latin typeface="等线" panose="02010600030101010101" pitchFamily="2" charset="-122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Advisor: Dr. Melinda Power</a:t>
            </a:r>
          </a:p>
          <a:p>
            <a:pPr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6ABC-3B62-439F-8CCB-74258C4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E5ED2-38BD-42E3-BC12-52ACB1B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A316B1-93F4-407B-990F-E295AD99EA2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5AF70C-654B-4710-BF80-2766570B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05947"/>
              </p:ext>
            </p:extLst>
          </p:nvPr>
        </p:nvGraphicFramePr>
        <p:xfrm>
          <a:off x="1272107" y="1391451"/>
          <a:ext cx="9647785" cy="4351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7132">
                  <a:extLst>
                    <a:ext uri="{9D8B030D-6E8A-4147-A177-3AD203B41FA5}">
                      <a16:colId xmlns:a16="http://schemas.microsoft.com/office/drawing/2014/main" val="482407530"/>
                    </a:ext>
                  </a:extLst>
                </a:gridCol>
                <a:gridCol w="1690427">
                  <a:extLst>
                    <a:ext uri="{9D8B030D-6E8A-4147-A177-3AD203B41FA5}">
                      <a16:colId xmlns:a16="http://schemas.microsoft.com/office/drawing/2014/main" val="3434904799"/>
                    </a:ext>
                  </a:extLst>
                </a:gridCol>
                <a:gridCol w="2675957">
                  <a:extLst>
                    <a:ext uri="{9D8B030D-6E8A-4147-A177-3AD203B41FA5}">
                      <a16:colId xmlns:a16="http://schemas.microsoft.com/office/drawing/2014/main" val="2730926957"/>
                    </a:ext>
                  </a:extLst>
                </a:gridCol>
                <a:gridCol w="2604269">
                  <a:extLst>
                    <a:ext uri="{9D8B030D-6E8A-4147-A177-3AD203B41FA5}">
                      <a16:colId xmlns:a16="http://schemas.microsoft.com/office/drawing/2014/main" val="1004113229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BMI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Waist circumference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Body fat from DEXA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4191179576"/>
                  </a:ext>
                </a:extLst>
              </a:tr>
              <a:tr h="483482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Males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2290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BMI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1551907411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Waist circumference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0.924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3086373804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Body fat from DEXA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0.924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0.951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1050311946"/>
                  </a:ext>
                </a:extLst>
              </a:tr>
              <a:tr h="483482"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Females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58289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BMI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486867206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Waist circumference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0.919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 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2169282217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Body fat from DEXA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0.960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0.921</a:t>
                      </a:r>
                      <a:endParaRPr lang="en-US" sz="1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</a:rPr>
                        <a:t>1</a:t>
                      </a:r>
                      <a:endParaRPr lang="en-US" sz="1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6923" marR="126923" marT="0" marB="0"/>
                </a:tc>
                <a:extLst>
                  <a:ext uri="{0D108BD9-81ED-4DB2-BD59-A6C34878D82A}">
                    <a16:rowId xmlns:a16="http://schemas.microsoft.com/office/drawing/2014/main" val="75334543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76660E7-C40E-480A-8A13-ABF47FE23757}"/>
              </a:ext>
            </a:extLst>
          </p:cNvPr>
          <p:cNvSpPr/>
          <p:nvPr/>
        </p:nvSpPr>
        <p:spPr>
          <a:xfrm>
            <a:off x="1272107" y="932426"/>
            <a:ext cx="9647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Table 2 </a:t>
            </a:r>
            <a:r>
              <a:rPr lang="en-US" b="1" dirty="0">
                <a:latin typeface="等线" panose="02010600030101010101" pitchFamily="2" charset="-122"/>
                <a:cs typeface="Times New Roman" panose="02020603050405020304" pitchFamily="18" charset="0"/>
              </a:rPr>
              <a:t>Correlation Coefficients Among BMI, Waist Circumference and Body Fat from DEXA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7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61F656-519F-4DBE-B21D-B2924D63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2EADA-A467-4363-BF65-648B3C0A5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15026"/>
              </p:ext>
            </p:extLst>
          </p:nvPr>
        </p:nvGraphicFramePr>
        <p:xfrm>
          <a:off x="377073" y="933219"/>
          <a:ext cx="5718928" cy="5448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495">
                  <a:extLst>
                    <a:ext uri="{9D8B030D-6E8A-4147-A177-3AD203B41FA5}">
                      <a16:colId xmlns:a16="http://schemas.microsoft.com/office/drawing/2014/main" val="951098831"/>
                    </a:ext>
                  </a:extLst>
                </a:gridCol>
                <a:gridCol w="1591274">
                  <a:extLst>
                    <a:ext uri="{9D8B030D-6E8A-4147-A177-3AD203B41FA5}">
                      <a16:colId xmlns:a16="http://schemas.microsoft.com/office/drawing/2014/main" val="3718377709"/>
                    </a:ext>
                  </a:extLst>
                </a:gridCol>
                <a:gridCol w="1591274">
                  <a:extLst>
                    <a:ext uri="{9D8B030D-6E8A-4147-A177-3AD203B41FA5}">
                      <a16:colId xmlns:a16="http://schemas.microsoft.com/office/drawing/2014/main" val="2562104905"/>
                    </a:ext>
                  </a:extLst>
                </a:gridCol>
                <a:gridCol w="1591885">
                  <a:extLst>
                    <a:ext uri="{9D8B030D-6E8A-4147-A177-3AD203B41FA5}">
                      <a16:colId xmlns:a16="http://schemas.microsoft.com/office/drawing/2014/main" val="360041935"/>
                    </a:ext>
                  </a:extLst>
                </a:gridCol>
              </a:tblGrid>
              <a:tr h="5454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Unadjusted </a:t>
                      </a:r>
                      <a:r>
                        <a:rPr lang="zh-CN" sz="1200" kern="0" dirty="0">
                          <a:effectLst/>
                        </a:rPr>
                        <a:t>β </a:t>
                      </a:r>
                      <a:r>
                        <a:rPr lang="en-US" sz="1200" kern="0" dirty="0">
                          <a:effectLst/>
                        </a:rPr>
                        <a:t>(95%CI)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Minimally Adjusted </a:t>
                      </a:r>
                      <a:r>
                        <a:rPr lang="zh-CN" sz="1200" kern="0" dirty="0">
                          <a:effectLst/>
                        </a:rPr>
                        <a:t>β</a:t>
                      </a:r>
                      <a:r>
                        <a:rPr lang="en-US" sz="1200" kern="0" baseline="30000" dirty="0">
                          <a:effectLst/>
                        </a:rPr>
                        <a:t>*</a:t>
                      </a:r>
                      <a:r>
                        <a:rPr lang="en-US" sz="1200" kern="0" dirty="0">
                          <a:effectLst/>
                        </a:rPr>
                        <a:t> (95%CI)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Fully Adjusted </a:t>
                      </a:r>
                      <a:r>
                        <a:rPr lang="zh-CN" sz="1200" kern="0" dirty="0">
                          <a:effectLst/>
                        </a:rPr>
                        <a:t>β</a:t>
                      </a:r>
                      <a:r>
                        <a:rPr lang="en-US" sz="1200" kern="0" baseline="30000" dirty="0">
                          <a:effectLst/>
                        </a:rPr>
                        <a:t>†</a:t>
                      </a:r>
                      <a:r>
                        <a:rPr lang="en-US" sz="1200" kern="0" dirty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(95%CI)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2382948970"/>
                  </a:ext>
                </a:extLst>
              </a:tr>
              <a:tr h="258037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Males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958"/>
                  </a:ext>
                </a:extLst>
              </a:tr>
              <a:tr h="258037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BMI (kg/m</a:t>
                      </a:r>
                      <a:r>
                        <a:rPr lang="en-US" sz="1200" kern="0" baseline="30000" dirty="0">
                          <a:effectLst/>
                        </a:rPr>
                        <a:t>2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55383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&lt;23.4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-0.016 (-0.028, -0.005)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-0.022 (-0.033, -0.011)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-0.022 (-0.033, -0.010)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4254394679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23.4-25.9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referent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843370618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25.9-28.3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0.018 (0.007, 0.029)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0.026 (0.016, 0.037)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0.026 (0.016, 0.037)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37056222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28.3-31.4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0.020 (0.009, 0.032)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0.025 (0.015, 0.036)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0.025 (0.015, 0.035)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4139063517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&gt;31.4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0.048 (0.034, 0.062)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0.051 (0.039, 0.064)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0.055 (0.042, 0.068)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525354415"/>
                  </a:ext>
                </a:extLst>
              </a:tr>
              <a:tr h="258037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Waist circumference (cm)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18893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&lt;86.5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-0.004 (-0.016, 0.007)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-0.009 (-0.020, 0.002)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-0.012 (-0.023, -0.002)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511262725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86.5-94.0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422854214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94.0-100.9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0.005 (-0.008, 0.017)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0.011 (0.000, 0.022)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0.013 (0.002, 0.024)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691590467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100.9-109.9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0.017 (0.007, 0.027)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0.021 (0.011, 0.031)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0.023 (0.013, 0.032)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665356126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&gt;109.9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0.031 (0.018, 0.044)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0.033 (0.020, 0.046)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0.039 (0.026, 0.051)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22244554"/>
                  </a:ext>
                </a:extLst>
              </a:tr>
              <a:tr h="258037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Body fat from DEXA (g)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88920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&lt;16383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-0.001 (-0.011, 0.009)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-0.009 (-0.020, 0.001)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-0.011 (-0.022, 0.000)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597739183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16383-21184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527491379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21184-25522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0.006 (-0.005, 0.017)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0.005 (-0.005, 0.015)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0.004 (-0.007, 0.015)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2202795739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25522-32081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0.013 (0.003, 0.024)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0.007 (-0.003, 0.017)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0.007 (-0.004, 0.017)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087015753"/>
                  </a:ext>
                </a:extLst>
              </a:tr>
              <a:tr h="2580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&gt;32081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0.034 (0.020, 0.048)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0.025 (0.011, 0.038)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0.026 (0.012, 0.040)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8098883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729C98-F396-4A8B-B647-6B777F08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72484"/>
              </p:ext>
            </p:extLst>
          </p:nvPr>
        </p:nvGraphicFramePr>
        <p:xfrm>
          <a:off x="6096000" y="931076"/>
          <a:ext cx="5718927" cy="5450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495">
                  <a:extLst>
                    <a:ext uri="{9D8B030D-6E8A-4147-A177-3AD203B41FA5}">
                      <a16:colId xmlns:a16="http://schemas.microsoft.com/office/drawing/2014/main" val="3593930731"/>
                    </a:ext>
                  </a:extLst>
                </a:gridCol>
                <a:gridCol w="1591274">
                  <a:extLst>
                    <a:ext uri="{9D8B030D-6E8A-4147-A177-3AD203B41FA5}">
                      <a16:colId xmlns:a16="http://schemas.microsoft.com/office/drawing/2014/main" val="3285399228"/>
                    </a:ext>
                  </a:extLst>
                </a:gridCol>
                <a:gridCol w="1591274">
                  <a:extLst>
                    <a:ext uri="{9D8B030D-6E8A-4147-A177-3AD203B41FA5}">
                      <a16:colId xmlns:a16="http://schemas.microsoft.com/office/drawing/2014/main" val="2508179538"/>
                    </a:ext>
                  </a:extLst>
                </a:gridCol>
                <a:gridCol w="1591884">
                  <a:extLst>
                    <a:ext uri="{9D8B030D-6E8A-4147-A177-3AD203B41FA5}">
                      <a16:colId xmlns:a16="http://schemas.microsoft.com/office/drawing/2014/main" val="1560808929"/>
                    </a:ext>
                  </a:extLst>
                </a:gridCol>
              </a:tblGrid>
              <a:tr h="5456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Unadjusted </a:t>
                      </a:r>
                      <a:r>
                        <a:rPr lang="zh-CN" sz="1200" kern="0" dirty="0">
                          <a:effectLst/>
                        </a:rPr>
                        <a:t>β </a:t>
                      </a:r>
                      <a:r>
                        <a:rPr lang="en-US" sz="1200" kern="0" dirty="0">
                          <a:effectLst/>
                        </a:rPr>
                        <a:t>(95%CI)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Minimally Adjusted </a:t>
                      </a:r>
                      <a:r>
                        <a:rPr lang="zh-CN" sz="1200" kern="0" dirty="0">
                          <a:effectLst/>
                        </a:rPr>
                        <a:t>β</a:t>
                      </a:r>
                      <a:r>
                        <a:rPr lang="en-US" sz="1200" kern="0" baseline="30000" dirty="0">
                          <a:effectLst/>
                        </a:rPr>
                        <a:t>*</a:t>
                      </a:r>
                      <a:r>
                        <a:rPr lang="en-US" sz="1200" kern="0" dirty="0">
                          <a:effectLst/>
                        </a:rPr>
                        <a:t> (95%CI)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Fully Adjusted </a:t>
                      </a:r>
                      <a:r>
                        <a:rPr lang="zh-CN" sz="1200" kern="0" dirty="0">
                          <a:effectLst/>
                        </a:rPr>
                        <a:t>β</a:t>
                      </a:r>
                      <a:r>
                        <a:rPr lang="en-US" sz="1200" kern="0" baseline="30000" dirty="0">
                          <a:effectLst/>
                        </a:rPr>
                        <a:t>†</a:t>
                      </a:r>
                      <a:r>
                        <a:rPr lang="en-US" sz="1200" kern="0" dirty="0">
                          <a:effectLst/>
                        </a:rPr>
                        <a:t> (95%CI)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471659059"/>
                  </a:ext>
                </a:extLst>
              </a:tr>
              <a:tr h="258138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Females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66525"/>
                  </a:ext>
                </a:extLst>
              </a:tr>
              <a:tr h="258138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BMI (kg/m</a:t>
                      </a:r>
                      <a:r>
                        <a:rPr lang="en-US" sz="1200" kern="0" baseline="30000" dirty="0">
                          <a:effectLst/>
                        </a:rPr>
                        <a:t>2</a:t>
                      </a:r>
                      <a:r>
                        <a:rPr lang="en-US" sz="1200" kern="0" dirty="0">
                          <a:effectLst/>
                        </a:rPr>
                        <a:t>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313643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&lt;21.6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-0.006 (-0.021, 0.008)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-0.018 (-0.032, -0.005)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-0.019 (-0.033, -0.006)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590663469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21.6-24.5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referent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2019511740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24.5-28.1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-0.004 (-0.018, 0.009)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-0.001 (-0.012, 0.010)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-0.001 (-0.012, 0.010)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2817934041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28.1-33.5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0.006 (-0.007, 0.019)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0.016 (0.005, 0.028)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0.020 (0.008, 0.031)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621420340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&gt;33.5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0.041 (0.027, 0.055)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0.046 (0.033, 0.060)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0.047 (0.034, 0.061)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867957961"/>
                  </a:ext>
                </a:extLst>
              </a:tr>
              <a:tr h="258138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Waist circumference (cm)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68761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&lt;76.9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-0.001 (-0.012, 0.010)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-0.007 (-0.017, 0.004)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-0.008 (-0.020, 0.003)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384859812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76.9-85.3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referent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referent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2207733327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85.3-93.9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-0.002 (-0.013, 0.010)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0.005 (-0.004, 0.015)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0.005 (-0.006, 0.016)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14049335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93.9-105.8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0.001 (-0.008, 0.011)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0.016 (0.007, 0.025)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0.018 (0.009, 0.028)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067532037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&gt;105.8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0.027 (0.016, 0.038)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0.037 (0.027, 0.047)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0.038 (0.028, 0.049)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738006188"/>
                  </a:ext>
                </a:extLst>
              </a:tr>
              <a:tr h="258138">
                <a:tc gridSpan="4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Body fat from DEXA (g)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30824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&lt;18907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0.012 (-0.001, 0.025)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0.006 (-0.007, 0.018)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0.004 (-0.009, 0.017)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844685223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18907-24518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referent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</a:rPr>
                        <a:t>referent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3783124960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24518-31037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0.005 (-0.008, 0.017)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0.010 (-0.001, 0.021)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0.012 (0.001, 0.023)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80005949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31037-39618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0.005 (-0.009, 0.018)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0.014 (0.002, 0.027)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0.015 (0.002, 0.028)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504741141"/>
                  </a:ext>
                </a:extLst>
              </a:tr>
              <a:tr h="258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&gt;39618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0.046 (0.033, 0.059)</a:t>
                      </a:r>
                      <a:endParaRPr lang="en-US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0.048 (0.037, 0.060)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0.049 (0.037, 0.060)</a:t>
                      </a:r>
                      <a:endParaRPr lang="en-US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2936" marR="32936" marT="0" marB="0" anchor="ctr"/>
                </a:tc>
                <a:extLst>
                  <a:ext uri="{0D108BD9-81ED-4DB2-BD59-A6C34878D82A}">
                    <a16:rowId xmlns:a16="http://schemas.microsoft.com/office/drawing/2014/main" val="12348196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2C30825-C169-47EC-AACA-C47F74FD8C3A}"/>
              </a:ext>
            </a:extLst>
          </p:cNvPr>
          <p:cNvSpPr/>
          <p:nvPr/>
        </p:nvSpPr>
        <p:spPr>
          <a:xfrm>
            <a:off x="1161230" y="263700"/>
            <a:ext cx="10059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3. Estimated β and 95% Confidence Interval for BMI, Waist Circumference, Body Fat from DEXA against BMD, by Gender, in Unadjusted and Adjusted Regression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95C92-70F3-479A-B5EF-300098908DB9}"/>
              </a:ext>
            </a:extLst>
          </p:cNvPr>
          <p:cNvSpPr/>
          <p:nvPr/>
        </p:nvSpPr>
        <p:spPr>
          <a:xfrm>
            <a:off x="4609416" y="3033288"/>
            <a:ext cx="1343359" cy="2792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A16B5-FD72-4BCC-A644-2A39F74C2900}"/>
              </a:ext>
            </a:extLst>
          </p:cNvPr>
          <p:cNvSpPr/>
          <p:nvPr/>
        </p:nvSpPr>
        <p:spPr>
          <a:xfrm>
            <a:off x="4609416" y="4578575"/>
            <a:ext cx="1343359" cy="2792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A0733A-A123-4282-BA40-A465518AC701}"/>
              </a:ext>
            </a:extLst>
          </p:cNvPr>
          <p:cNvSpPr/>
          <p:nvPr/>
        </p:nvSpPr>
        <p:spPr>
          <a:xfrm>
            <a:off x="4609415" y="6102137"/>
            <a:ext cx="1343359" cy="2792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F4F61-97D2-48EA-A6A9-77F93847F896}"/>
              </a:ext>
            </a:extLst>
          </p:cNvPr>
          <p:cNvSpPr/>
          <p:nvPr/>
        </p:nvSpPr>
        <p:spPr>
          <a:xfrm>
            <a:off x="10335861" y="3025454"/>
            <a:ext cx="1343359" cy="2792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18320-D0B4-4A97-957C-6C91089A2B89}"/>
              </a:ext>
            </a:extLst>
          </p:cNvPr>
          <p:cNvSpPr/>
          <p:nvPr/>
        </p:nvSpPr>
        <p:spPr>
          <a:xfrm>
            <a:off x="10335861" y="4578575"/>
            <a:ext cx="1343359" cy="2792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20540-1C66-4111-83D2-ED3149857EB4}"/>
              </a:ext>
            </a:extLst>
          </p:cNvPr>
          <p:cNvSpPr/>
          <p:nvPr/>
        </p:nvSpPr>
        <p:spPr>
          <a:xfrm>
            <a:off x="10335861" y="6102137"/>
            <a:ext cx="1343359" cy="27920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7FBD3-2050-43E4-8252-26A4F7DF47A9}"/>
              </a:ext>
            </a:extLst>
          </p:cNvPr>
          <p:cNvSpPr/>
          <p:nvPr/>
        </p:nvSpPr>
        <p:spPr>
          <a:xfrm>
            <a:off x="4479792" y="1974797"/>
            <a:ext cx="1616207" cy="132986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4E8DFB-9277-413B-83CA-ADF2B51AA521}"/>
              </a:ext>
            </a:extLst>
          </p:cNvPr>
          <p:cNvSpPr/>
          <p:nvPr/>
        </p:nvSpPr>
        <p:spPr>
          <a:xfrm>
            <a:off x="10198718" y="1974797"/>
            <a:ext cx="1616207" cy="132986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0DD9C4-A73A-4F6A-BEAF-A575D22293A3}"/>
              </a:ext>
            </a:extLst>
          </p:cNvPr>
          <p:cNvSpPr/>
          <p:nvPr/>
        </p:nvSpPr>
        <p:spPr>
          <a:xfrm>
            <a:off x="4479792" y="5049538"/>
            <a:ext cx="1616207" cy="132986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71D666-6359-4456-B149-A445B25D01EB}"/>
              </a:ext>
            </a:extLst>
          </p:cNvPr>
          <p:cNvSpPr/>
          <p:nvPr/>
        </p:nvSpPr>
        <p:spPr>
          <a:xfrm>
            <a:off x="10198718" y="5049537"/>
            <a:ext cx="1616207" cy="132986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60F23-665C-4FD8-84A0-01C50873E4F3}"/>
              </a:ext>
            </a:extLst>
          </p:cNvPr>
          <p:cNvSpPr/>
          <p:nvPr/>
        </p:nvSpPr>
        <p:spPr>
          <a:xfrm>
            <a:off x="431519" y="6338857"/>
            <a:ext cx="9441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0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*Model weighted and adjusted for age, height, race, smoking status, education, MET score.</a:t>
            </a:r>
            <a:endParaRPr lang="en-US" sz="1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000" kern="0" dirty="0">
                <a:latin typeface="等线" panose="02010600030101010101" pitchFamily="2" charset="-122"/>
                <a:cs typeface="Arial" panose="020B0604020202020204" pitchFamily="34" charset="0"/>
              </a:rPr>
              <a:t>†</a:t>
            </a:r>
            <a:r>
              <a:rPr lang="en-US" sz="10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Model weighted and adjusted for age, height, race, smoking status, education, MET score, alcohol intake, have chronic disease, have muscle strengthening activities, </a:t>
            </a:r>
            <a:endParaRPr lang="en-US" sz="1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2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5A1981-5E69-4EC6-8AB1-08B1759C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728C1-3E47-4AF0-923A-EFDD43D57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89140"/>
              </p:ext>
            </p:extLst>
          </p:nvPr>
        </p:nvGraphicFramePr>
        <p:xfrm>
          <a:off x="480224" y="1263056"/>
          <a:ext cx="5558352" cy="509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412">
                  <a:extLst>
                    <a:ext uri="{9D8B030D-6E8A-4147-A177-3AD203B41FA5}">
                      <a16:colId xmlns:a16="http://schemas.microsoft.com/office/drawing/2014/main" val="26941002"/>
                    </a:ext>
                  </a:extLst>
                </a:gridCol>
                <a:gridCol w="2138970">
                  <a:extLst>
                    <a:ext uri="{9D8B030D-6E8A-4147-A177-3AD203B41FA5}">
                      <a16:colId xmlns:a16="http://schemas.microsoft.com/office/drawing/2014/main" val="522406136"/>
                    </a:ext>
                  </a:extLst>
                </a:gridCol>
                <a:gridCol w="2138970">
                  <a:extLst>
                    <a:ext uri="{9D8B030D-6E8A-4147-A177-3AD203B41FA5}">
                      <a16:colId xmlns:a16="http://schemas.microsoft.com/office/drawing/2014/main" val="2033394893"/>
                    </a:ext>
                  </a:extLst>
                </a:gridCol>
              </a:tblGrid>
              <a:tr h="712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Unadjusted OR (95%CI)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Minimally Adjusted OR</a:t>
                      </a:r>
                      <a:r>
                        <a:rPr lang="en-US" sz="1400" kern="0" baseline="30000" dirty="0">
                          <a:effectLst/>
                        </a:rPr>
                        <a:t>*</a:t>
                      </a:r>
                      <a:r>
                        <a:rPr lang="en-US" sz="1400" kern="0" dirty="0">
                          <a:effectLst/>
                        </a:rPr>
                        <a:t> (95%CI)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extLst>
                  <a:ext uri="{0D108BD9-81ED-4DB2-BD59-A6C34878D82A}">
                    <a16:rowId xmlns:a16="http://schemas.microsoft.com/office/drawing/2014/main" val="849566871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Males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23212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>
                          <a:effectLst/>
                        </a:rPr>
                        <a:t>BMI </a:t>
                      </a:r>
                      <a:endParaRPr lang="en-US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048476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&lt;23.4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 (0.47, 3.06)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  (0.47, 3.90)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7841659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23.4-31.4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124238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&gt;31.4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 (0.42, 2.33)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 (0.45, 2.52)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28609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Waist circumference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1235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&lt;86.5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 (0.43, 2.55)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 (0.42, 2.63)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2189684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86.5-</a:t>
                      </a: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109.9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895316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&gt;109.9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 (0.46, 3.16)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1.33 (0.50, 3.50)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194435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Body fat from DEXA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 hMerge="1">
                  <a:txBody>
                    <a:bodyPr/>
                    <a:lstStyle/>
                    <a:p>
                      <a:endParaRPr lang="en-US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8789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&lt;16383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 (0.51, 3.84)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1.49(0.53, 4.16)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8233323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effectLst/>
                        </a:rPr>
                        <a:t>16383-32081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5964249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&gt;32081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 (0.59, 4.67)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1.77 (0.63, 4.97)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23803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12AA6A-55FA-4592-8DAE-BB6ED6FBD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55339"/>
              </p:ext>
            </p:extLst>
          </p:nvPr>
        </p:nvGraphicFramePr>
        <p:xfrm>
          <a:off x="6038574" y="1263056"/>
          <a:ext cx="5558352" cy="509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412">
                  <a:extLst>
                    <a:ext uri="{9D8B030D-6E8A-4147-A177-3AD203B41FA5}">
                      <a16:colId xmlns:a16="http://schemas.microsoft.com/office/drawing/2014/main" val="1435764169"/>
                    </a:ext>
                  </a:extLst>
                </a:gridCol>
                <a:gridCol w="2138970">
                  <a:extLst>
                    <a:ext uri="{9D8B030D-6E8A-4147-A177-3AD203B41FA5}">
                      <a16:colId xmlns:a16="http://schemas.microsoft.com/office/drawing/2014/main" val="3188745471"/>
                    </a:ext>
                  </a:extLst>
                </a:gridCol>
                <a:gridCol w="2138970">
                  <a:extLst>
                    <a:ext uri="{9D8B030D-6E8A-4147-A177-3AD203B41FA5}">
                      <a16:colId xmlns:a16="http://schemas.microsoft.com/office/drawing/2014/main" val="779764085"/>
                    </a:ext>
                  </a:extLst>
                </a:gridCol>
              </a:tblGrid>
              <a:tr h="71228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Unadjusted OR (95%CI)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Minimally Adjusted OR</a:t>
                      </a:r>
                      <a:r>
                        <a:rPr lang="en-US" sz="1400" kern="0" baseline="30000" dirty="0">
                          <a:effectLst/>
                        </a:rPr>
                        <a:t>*</a:t>
                      </a:r>
                      <a:r>
                        <a:rPr lang="en-US" sz="1400" kern="0" dirty="0">
                          <a:effectLst/>
                        </a:rPr>
                        <a:t> (95%CI)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extLst>
                  <a:ext uri="{0D108BD9-81ED-4DB2-BD59-A6C34878D82A}">
                    <a16:rowId xmlns:a16="http://schemas.microsoft.com/office/drawing/2014/main" val="4051113052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Females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08582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BMI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48147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&lt;21.6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 (0.24, 2.03)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 (0.22, 2.07)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804817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21.6-33.5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076586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&gt;33.5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 (0.26, 2.66)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 (0.27, 2.82)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1872640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Waist circumference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92327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&lt;76.9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 (0.31, 3.12)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 (0.31, 3.30)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8857528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76.9-105.8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0792226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&gt;105.8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 (0.29, 3.01)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 (0.30, 3.17)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5309410"/>
                  </a:ext>
                </a:extLst>
              </a:tr>
              <a:tr h="337001">
                <a:tc gridSpan="3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0" dirty="0">
                          <a:effectLst/>
                        </a:rPr>
                        <a:t>Body fat from DEXA</a:t>
                      </a:r>
                      <a:endParaRPr lang="en-US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8933" marR="4893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96155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&lt;18907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 (0.49, 4.79)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1.54 (0.48, 4.96)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9812756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18907-39618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5545937"/>
                  </a:ext>
                </a:extLst>
              </a:tr>
              <a:tr h="33700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&gt;39618</a:t>
                      </a:r>
                    </a:p>
                  </a:txBody>
                  <a:tcPr marL="48933" marR="48933" marT="0" marB="0"/>
                </a:tc>
                <a:tc>
                  <a:txBody>
                    <a:bodyPr/>
                    <a:lstStyle/>
                    <a:p>
                      <a:r>
                        <a:rPr lang="en-US" sz="1400" kern="1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1.06 (0.32, 3.55)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1.09 (0.33, 3.59)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0620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EDCB6F2-5449-43E4-A44C-57256A2FA881}"/>
              </a:ext>
            </a:extLst>
          </p:cNvPr>
          <p:cNvSpPr/>
          <p:nvPr/>
        </p:nvSpPr>
        <p:spPr>
          <a:xfrm>
            <a:off x="1696490" y="536283"/>
            <a:ext cx="8684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Table 4. Estimated POR and 95% Confidence Interval for BMI, Waist Circumference, Body Fat from DEXA against Fracture, by Gender, in Unadjusted and Adjusted Regression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49E7A-0CCB-411B-BC8A-FACE7CC01F99}"/>
              </a:ext>
            </a:extLst>
          </p:cNvPr>
          <p:cNvSpPr/>
          <p:nvPr/>
        </p:nvSpPr>
        <p:spPr>
          <a:xfrm>
            <a:off x="3874014" y="3335894"/>
            <a:ext cx="2164560" cy="35459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2B002-498B-4136-B7E7-88256593B513}"/>
              </a:ext>
            </a:extLst>
          </p:cNvPr>
          <p:cNvSpPr/>
          <p:nvPr/>
        </p:nvSpPr>
        <p:spPr>
          <a:xfrm>
            <a:off x="9432364" y="3335893"/>
            <a:ext cx="2164560" cy="35459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29042D-E827-489A-ADC5-3B88999041BD}"/>
              </a:ext>
            </a:extLst>
          </p:cNvPr>
          <p:cNvSpPr/>
          <p:nvPr/>
        </p:nvSpPr>
        <p:spPr>
          <a:xfrm>
            <a:off x="3874014" y="5332462"/>
            <a:ext cx="2164560" cy="35459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07442-1CF6-430E-9E80-F4D843651E5F}"/>
              </a:ext>
            </a:extLst>
          </p:cNvPr>
          <p:cNvSpPr/>
          <p:nvPr/>
        </p:nvSpPr>
        <p:spPr>
          <a:xfrm>
            <a:off x="9432364" y="5332461"/>
            <a:ext cx="2164560" cy="35459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ln w="76200">
                <a:noFill/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7FD9D-C0DC-497E-A6BA-C9B275DE423A}"/>
              </a:ext>
            </a:extLst>
          </p:cNvPr>
          <p:cNvSpPr/>
          <p:nvPr/>
        </p:nvSpPr>
        <p:spPr>
          <a:xfrm>
            <a:off x="838200" y="6321365"/>
            <a:ext cx="883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*Model weighted and adjusted for age, height, race, smoking status, education.</a:t>
            </a:r>
            <a:endParaRPr lang="en-US" sz="1000" dirty="0"/>
          </a:p>
          <a:p>
            <a:r>
              <a:rPr lang="en-US" altLang="zh-CN" sz="1000" kern="0" dirty="0">
                <a:latin typeface="等线" panose="02010600030101010101" pitchFamily="2" charset="-122"/>
                <a:cs typeface="Arial" panose="020B0604020202020204" pitchFamily="34" charset="0"/>
              </a:rPr>
              <a:t>†</a:t>
            </a:r>
            <a:r>
              <a:rPr lang="en-US" sz="1000" kern="0" dirty="0"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Model weighted and adjusted for age, height, race, smoking status, education, have chronic disease, have muscle strengthening activities.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660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4774-84B6-479D-A73A-8210E11F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57" y="455122"/>
            <a:ext cx="10515600" cy="964752"/>
          </a:xfrm>
        </p:spPr>
        <p:txBody>
          <a:bodyPr>
            <a:normAutofit/>
          </a:bodyPr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757E8-C277-4A02-890F-7EC4F656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A6D9E-D8A8-4B15-B056-685AA8D52844}"/>
              </a:ext>
            </a:extLst>
          </p:cNvPr>
          <p:cNvSpPr txBox="1"/>
          <p:nvPr/>
        </p:nvSpPr>
        <p:spPr>
          <a:xfrm>
            <a:off x="816678" y="1291328"/>
            <a:ext cx="102887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             High BMD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The effect size is small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Non-linear association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BMI is recommended: Stronger association, Easier to measure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Fracture: No Enough Power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High BMI               Low Fracture Odds         Females</a:t>
            </a:r>
          </a:p>
          <a:p>
            <a:pPr lvl="1"/>
            <a:r>
              <a:rPr lang="en-US" sz="2400" dirty="0"/>
              <a:t>     High BMI               Low Fracture Odds         Males</a:t>
            </a:r>
          </a:p>
          <a:p>
            <a:pPr lvl="1"/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Low Body Fat               High Fracture Odds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High Waist Circumference             High Fracture Odds         Males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Low BMI               Low Fracture Odds          Females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D7503C-53C9-4B71-85D3-99E2F63CE81A}"/>
              </a:ext>
            </a:extLst>
          </p:cNvPr>
          <p:cNvCxnSpPr/>
          <p:nvPr/>
        </p:nvCxnSpPr>
        <p:spPr>
          <a:xfrm>
            <a:off x="2357884" y="1545429"/>
            <a:ext cx="4886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38642-3F4C-4DD5-8CB6-FD1EE82DF05C}"/>
              </a:ext>
            </a:extLst>
          </p:cNvPr>
          <p:cNvCxnSpPr/>
          <p:nvPr/>
        </p:nvCxnSpPr>
        <p:spPr>
          <a:xfrm>
            <a:off x="6282137" y="3732562"/>
            <a:ext cx="355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1B197E-BE69-490C-8172-3BF1D6BE8D39}"/>
              </a:ext>
            </a:extLst>
          </p:cNvPr>
          <p:cNvCxnSpPr/>
          <p:nvPr/>
        </p:nvCxnSpPr>
        <p:spPr>
          <a:xfrm>
            <a:off x="6282137" y="4094367"/>
            <a:ext cx="355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BFB64-1AE0-4C0A-9D8E-1FFBD0CE555F}"/>
              </a:ext>
            </a:extLst>
          </p:cNvPr>
          <p:cNvCxnSpPr/>
          <p:nvPr/>
        </p:nvCxnSpPr>
        <p:spPr>
          <a:xfrm>
            <a:off x="3036366" y="3732562"/>
            <a:ext cx="62821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FFB852-42A0-413B-B121-FBBB83AA3A25}"/>
              </a:ext>
            </a:extLst>
          </p:cNvPr>
          <p:cNvCxnSpPr/>
          <p:nvPr/>
        </p:nvCxnSpPr>
        <p:spPr>
          <a:xfrm>
            <a:off x="3036366" y="4094367"/>
            <a:ext cx="62821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12A74766-8BED-4355-869E-1E1944189314}"/>
              </a:ext>
            </a:extLst>
          </p:cNvPr>
          <p:cNvSpPr/>
          <p:nvPr/>
        </p:nvSpPr>
        <p:spPr>
          <a:xfrm>
            <a:off x="3193420" y="3945767"/>
            <a:ext cx="258265" cy="302624"/>
          </a:xfrm>
          <a:prstGeom prst="mathMultiply">
            <a:avLst>
              <a:gd name="adj1" fmla="val 10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5C2F4A-ED9B-41F1-B9A3-5FE1115D22F3}"/>
              </a:ext>
            </a:extLst>
          </p:cNvPr>
          <p:cNvCxnSpPr/>
          <p:nvPr/>
        </p:nvCxnSpPr>
        <p:spPr>
          <a:xfrm>
            <a:off x="3558011" y="4825758"/>
            <a:ext cx="62821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6E76CA-5D04-4165-A8DC-56F24642CC6A}"/>
              </a:ext>
            </a:extLst>
          </p:cNvPr>
          <p:cNvCxnSpPr/>
          <p:nvPr/>
        </p:nvCxnSpPr>
        <p:spPr>
          <a:xfrm>
            <a:off x="5039749" y="5566669"/>
            <a:ext cx="62821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13F1B4-728F-4D37-B979-FD4C260DDE2A}"/>
              </a:ext>
            </a:extLst>
          </p:cNvPr>
          <p:cNvCxnSpPr/>
          <p:nvPr/>
        </p:nvCxnSpPr>
        <p:spPr>
          <a:xfrm>
            <a:off x="8309441" y="5566669"/>
            <a:ext cx="355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62BECA-AE24-4298-8D83-5C53A4C426E3}"/>
              </a:ext>
            </a:extLst>
          </p:cNvPr>
          <p:cNvCxnSpPr/>
          <p:nvPr/>
        </p:nvCxnSpPr>
        <p:spPr>
          <a:xfrm>
            <a:off x="2929797" y="5941906"/>
            <a:ext cx="62821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92CD71-4836-4824-BF86-79B7ABFDBAD9}"/>
              </a:ext>
            </a:extLst>
          </p:cNvPr>
          <p:cNvCxnSpPr/>
          <p:nvPr/>
        </p:nvCxnSpPr>
        <p:spPr>
          <a:xfrm>
            <a:off x="6282137" y="5941906"/>
            <a:ext cx="3559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B23DD3-FD26-4D2C-8DE3-4F1BA43D29A1}"/>
              </a:ext>
            </a:extLst>
          </p:cNvPr>
          <p:cNvSpPr txBox="1"/>
          <p:nvPr/>
        </p:nvSpPr>
        <p:spPr>
          <a:xfrm>
            <a:off x="9891034" y="5428358"/>
            <a:ext cx="41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840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BF31C-4D1F-41EE-B5D7-C92EB2AC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ADF833-ABEF-42E9-838F-C944F3FB5B9F}"/>
              </a:ext>
            </a:extLst>
          </p:cNvPr>
          <p:cNvSpPr txBox="1">
            <a:spLocks/>
          </p:cNvSpPr>
          <p:nvPr/>
        </p:nvSpPr>
        <p:spPr>
          <a:xfrm>
            <a:off x="677657" y="455122"/>
            <a:ext cx="10515600" cy="964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Discussion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2457D-10B1-448A-A09E-DF3F4E9708CB}"/>
              </a:ext>
            </a:extLst>
          </p:cNvPr>
          <p:cNvSpPr txBox="1"/>
          <p:nvPr/>
        </p:nvSpPr>
        <p:spPr>
          <a:xfrm>
            <a:off x="1112171" y="1419874"/>
            <a:ext cx="96465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Strength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First to compare the effect of BMI, Waist circumference and </a:t>
            </a:r>
          </a:p>
          <a:p>
            <a:pPr lvl="1"/>
            <a:r>
              <a:rPr lang="en-US" sz="2400" dirty="0"/>
              <a:t>     Body fat from DEXA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en-US" sz="2400" dirty="0"/>
              <a:t> BMD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Body fat &amp; Fracture: Both genders, Large age range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Weakness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Lack of power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Reverse causation (minimized)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Future Research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Large sample size, prospective data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Mechanisms of Gender difference</a:t>
            </a:r>
          </a:p>
        </p:txBody>
      </p:sp>
    </p:spTree>
    <p:extLst>
      <p:ext uri="{BB962C8B-B14F-4D97-AF65-F5344CB8AC3E}">
        <p14:creationId xmlns:p14="http://schemas.microsoft.com/office/powerpoint/2010/main" val="338857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F807-BC3F-4DC8-8E43-D48479CD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B3F24-033C-4ECE-9512-3580F18F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AABD0-3095-451B-848A-7D52888CA969}"/>
              </a:ext>
            </a:extLst>
          </p:cNvPr>
          <p:cNvSpPr/>
          <p:nvPr/>
        </p:nvSpPr>
        <p:spPr>
          <a:xfrm>
            <a:off x="1107517" y="1364219"/>
            <a:ext cx="972567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	Zhao L-J, Jiang H,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Papasian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CJ, et al. Correlation of obesity and osteoporosis: effect of fat mass on the determination of osteoporosis. J Bone Miner Res 2008;23(1):17–29.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	Looker AC, Orwoll ES, Johnston JR CC, et al. Prevalence of low femoral bone density in older US adults from NHANES III. J Bone Miner Res 1997;12(11):1761–8.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	Amin S, Achenbach SJ, Atkinson EJ, Khosla S, Melton LJ. Trends in fracture incidence: a population-based study over 20 years. J Bone Miner Res Off J Am Soc Bone Miner Res 2014;29(3):581–9.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	Nielson CM, Srikanth P, Orwoll ES. Obesity and fracture in men and women: an epidemiologic perspective. J Bone Miner Res 2012;27(1):1–10.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	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Gonnelli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Caffarelli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Nuti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R. Obesity and fracture risk. Clin Cases Miner Bone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Metab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2014;11(1):9.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	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Pluijm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SMF, Visser M, Smit JH, Popp‐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Snijders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JC, Lips P. Determinants of bone mineral density in older men and women: body composition as mediator. J Bone Miner Res 2001;16(11):2142–51.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	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Laslett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LL, nee Foley SJ, Quinn SJ,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Winzenberg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TM, Jones G. Excess body fat is associated with higher risk of vertebral deformities in older women but not in men: a cross-sectional study.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Osteoporos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Int 2012;23(1):67–74.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 	DiPietro L, Welch GA, Davis DR,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Drane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JW,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Macera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CA. Body mass and risk of hip fracture among a national cohort of postmenopausal white women: a reanalysis.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Obes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Res 1993;1(5):357–63.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9. 	Turner LW, Fu Q, Taylor JE, Wang MQ. Osteoporotic fracture among older US women: risk factors quantified. J Aging Health 1998;10(3):372–91.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 	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Mussolino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ME, Looker AC,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Madans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JH, Langlois JA, Orwoll ES. Risk factors for hip fracture in white men: the NHANES I Epidemiologic Follow‐up Study. J Bone Miner Res 1998;13(6):918–24.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11. 	Lloyd JT, Alley DE, Hawkes WG, Hochberg MC,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Waldstein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SR, Orwig DL. Body mass index is positively associated with bone mineral density in US older adults. Arch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Osteoporos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2014;9(1):175.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12. 	Yang S, Shen X. Association and relative importance of multiple obesity measures with bone mineral density: the National Health and Nutrition Examination Survey 2005–2006. Arch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Osteoporos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2015;10(1):14.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13. 	Meyer HE, Willett WC, Flint AJ,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Feskanich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D. Abdominal obesity and hip fracture: results from the Nurses’ Health Study and the Health Professionals Follow-up Study.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Osteoporos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Int 2016;27(6):2127–36.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14. 	Organization WH. World Health Organization obesity and overweight fact sheet. 2016.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15. 	Romero-Corral A, Somers VK, Sierra-Johnson J, et al. Accuracy of body mass index in diagnosing obesity in the adult general population. Int J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Obes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2008;32(6):959.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16. 	Batsis JA, Mackenzie TA, Bartels SJ, Sahakyan KR, Somers VK, Lopez-Jimenez F. Diagnostic accuracy of body mass index to identify obesity in older adults: NHANES 1999–2004. Int J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Obes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2016;40(5):761.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17. 	Cui L-H, Shin M-H,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Kweon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S-S, et al. Sex-related differences in the association between waist circumference and bone mineral density in a Korean population. BMC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Musculoskelet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Disord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[Internet] 2014 [cited 2019 Mar 4];15. Available from: https://www.ncbi.nlm.nih.gov/pmc/articles/PMC4193133/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18. 	Organization WH. Waist circumference and waist-hip ratio: report of a WHO expert consultation, Geneva, 8-11 December 2008. 2011;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19. 	Lee J, Kolonel LN. Are body mass indices interchangeable in measuring obesity-disease associations? Am J Public Health 1984;74(4):376–7.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20. 	Curtin LR, </a:t>
            </a:r>
            <a:r>
              <a:rPr lang="en-US" sz="9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Mohadjer</a:t>
            </a:r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LK, Dohrmann SM, et al. The National Health and Nutrition Examination Survey: Sample Design, 1999-2006. Vital Health Stat 2 2012;(155):1. </a:t>
            </a:r>
          </a:p>
          <a:p>
            <a:pPr algn="just"/>
            <a:r>
              <a:rPr lang="en-US" sz="9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21. 	Centers for Disease Control and Prevention. National Health and Nutrition Examination Survey: technical documentation for the 1999–2004 dual energy X-ray absorptiometry (DXA) multiple imputation data files. 2008 [cited 2019 Apr 16];Available from: https://wwwn.cdc.gov/Nchs/data/nhanes/dxa/dxa_techdoc.pdf</a:t>
            </a:r>
          </a:p>
          <a:p>
            <a:r>
              <a:rPr lang="en-US" sz="900" dirty="0">
                <a:latin typeface="等线" panose="02010600030101010101" pitchFamily="2" charset="-122"/>
                <a:cs typeface="Times New Roman" panose="02020603050405020304" pitchFamily="18" charset="0"/>
              </a:rPr>
              <a:t>22. 	De </a:t>
            </a:r>
            <a:r>
              <a:rPr lang="en-US" sz="9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Laet</a:t>
            </a:r>
            <a:r>
              <a:rPr lang="en-US" sz="900" dirty="0">
                <a:latin typeface="等线" panose="02010600030101010101" pitchFamily="2" charset="-122"/>
                <a:cs typeface="Times New Roman" panose="02020603050405020304" pitchFamily="18" charset="0"/>
              </a:rPr>
              <a:t> C, </a:t>
            </a:r>
            <a:r>
              <a:rPr lang="en-US" sz="9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Kanis</a:t>
            </a:r>
            <a:r>
              <a:rPr lang="en-US" sz="900" dirty="0">
                <a:latin typeface="等线" panose="02010600030101010101" pitchFamily="2" charset="-122"/>
                <a:cs typeface="Times New Roman" panose="02020603050405020304" pitchFamily="18" charset="0"/>
              </a:rPr>
              <a:t> JA, </a:t>
            </a:r>
            <a:r>
              <a:rPr lang="en-US" sz="9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Odén</a:t>
            </a:r>
            <a:r>
              <a:rPr lang="en-US" sz="900" dirty="0">
                <a:latin typeface="等线" panose="02010600030101010101" pitchFamily="2" charset="-122"/>
                <a:cs typeface="Times New Roman" panose="02020603050405020304" pitchFamily="18" charset="0"/>
              </a:rPr>
              <a:t> A, et al. Body mass index as a predictor of fracture risk: A meta-analysis. </a:t>
            </a:r>
            <a:r>
              <a:rPr lang="en-US" sz="9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Osteoporos</a:t>
            </a:r>
            <a:r>
              <a:rPr lang="en-US" sz="900" dirty="0">
                <a:latin typeface="等线" panose="02010600030101010101" pitchFamily="2" charset="-122"/>
                <a:cs typeface="Times New Roman" panose="02020603050405020304" pitchFamily="18" charset="0"/>
              </a:rPr>
              <a:t> Int 2005;16(11):1330–8.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296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D1F29E-E337-4A9C-A436-C492DDC7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B71F-A8CE-41DF-AA80-A29AC5B10440}"/>
              </a:ext>
            </a:extLst>
          </p:cNvPr>
          <p:cNvSpPr txBox="1"/>
          <p:nvPr/>
        </p:nvSpPr>
        <p:spPr>
          <a:xfrm>
            <a:off x="4577235" y="2598003"/>
            <a:ext cx="303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070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5AA6-24BF-4B8D-9B5F-A9F4C18F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75" y="444066"/>
            <a:ext cx="10792442" cy="838725"/>
          </a:xfrm>
        </p:spPr>
        <p:txBody>
          <a:bodyPr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3EB99-1A6A-4B71-9080-D5EDA73AABFC}"/>
              </a:ext>
            </a:extLst>
          </p:cNvPr>
          <p:cNvSpPr txBox="1"/>
          <p:nvPr/>
        </p:nvSpPr>
        <p:spPr>
          <a:xfrm>
            <a:off x="693475" y="1236742"/>
            <a:ext cx="109139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and fracture are two common issues in the US: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70C0"/>
                </a:solidFill>
              </a:rPr>
              <a:t>65% </a:t>
            </a:r>
            <a:r>
              <a:rPr lang="en-US" sz="2400" dirty="0"/>
              <a:t>adults in the US are overweight;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Prevalence of osteopenia is </a:t>
            </a:r>
            <a:r>
              <a:rPr lang="en-US" sz="2400" dirty="0">
                <a:solidFill>
                  <a:srgbClr val="0070C0"/>
                </a:solidFill>
              </a:rPr>
              <a:t>40%</a:t>
            </a:r>
            <a:r>
              <a:rPr lang="en-US" sz="2400" dirty="0"/>
              <a:t> in females and </a:t>
            </a:r>
            <a:r>
              <a:rPr lang="en-US" sz="2400" dirty="0">
                <a:solidFill>
                  <a:srgbClr val="0070C0"/>
                </a:solidFill>
              </a:rPr>
              <a:t>33% </a:t>
            </a:r>
            <a:r>
              <a:rPr lang="en-US" sz="2400" dirty="0"/>
              <a:t>in males over 50 years old;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The overall incidence rate of fracture </a:t>
            </a:r>
            <a:r>
              <a:rPr lang="en-US" sz="2400" dirty="0">
                <a:solidFill>
                  <a:srgbClr val="0070C0"/>
                </a:solidFill>
              </a:rPr>
              <a:t>increased by 11% </a:t>
            </a:r>
            <a:r>
              <a:rPr lang="en-US" sz="2400" dirty="0"/>
              <a:t>between 1989 to 1991 and 2009 to 2011.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was related to low fracture risk in women and high BMD in both genders, but abdominal obesity was linked with increased fracture risk in women.</a:t>
            </a:r>
            <a:endParaRPr lang="en-US" sz="24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46% of women and 58% of men who had fracture during NHANES I follow up are overweight or obese.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BMI and waist circumference are commonly used for the measurement of obesity.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Definition of obesity: &gt;25% body fat in males and &gt;35% in females.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However, BMI have low sensitivity detecting high body fat.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/>
              <a:t>Waist circumference relies on body shape and is hard to get a cutoff.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CB371-BBCE-479D-B4FF-08DC395A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84EE1-D857-454D-88ED-71CA40D83103}"/>
              </a:ext>
            </a:extLst>
          </p:cNvPr>
          <p:cNvSpPr txBox="1"/>
          <p:nvPr/>
        </p:nvSpPr>
        <p:spPr>
          <a:xfrm>
            <a:off x="5030912" y="4188092"/>
            <a:ext cx="2117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Lot to discover!</a:t>
            </a:r>
          </a:p>
        </p:txBody>
      </p:sp>
    </p:spTree>
    <p:extLst>
      <p:ext uri="{BB962C8B-B14F-4D97-AF65-F5344CB8AC3E}">
        <p14:creationId xmlns:p14="http://schemas.microsoft.com/office/powerpoint/2010/main" val="10699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5AA6-24BF-4B8D-9B5F-A9F4C18F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501650"/>
            <a:ext cx="5127031" cy="10843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3EB99-1A6A-4B71-9080-D5EDA73AABFC}"/>
              </a:ext>
            </a:extLst>
          </p:cNvPr>
          <p:cNvSpPr txBox="1"/>
          <p:nvPr/>
        </p:nvSpPr>
        <p:spPr>
          <a:xfrm>
            <a:off x="648931" y="1491228"/>
            <a:ext cx="5767109" cy="486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742950" lvl="1" indent="-285750">
              <a:buFont typeface="Courier New" panose="02070309020205020404" pitchFamily="49" charset="0"/>
              <a:buChar char="o"/>
              <a:defRPr sz="2400"/>
            </a:lvl2pPr>
          </a:lstStyle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Dual energy x-ray absorptiometry (DEXA)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Different body component have different absorption rate to X-ray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Can measure body fat itself!</a:t>
            </a:r>
          </a:p>
          <a:p>
            <a:pPr indent="-228600">
              <a:lnSpc>
                <a:spcPct val="90000"/>
              </a:lnSpc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Our aim: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To assess the association between BMI, waist circumference, body fat from DEXA and BMD, comparing the result across measurements and gender;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To test whether the association on BMD is consistent with fracture.</a:t>
            </a:r>
          </a:p>
        </p:txBody>
      </p:sp>
      <p:pic>
        <p:nvPicPr>
          <p:cNvPr id="1026" name="Picture 2" descr="“dual energy x-ray absorptiometry”的图片搜索结果">
            <a:extLst>
              <a:ext uri="{FF2B5EF4-FFF2-40B4-BE49-F238E27FC236}">
                <a16:creationId xmlns:a16="http://schemas.microsoft.com/office/drawing/2014/main" id="{47352966-DFD1-4FC3-AB3C-D9A6ACAAA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2"/>
          <a:stretch/>
        </p:blipFill>
        <p:spPr bwMode="auto">
          <a:xfrm>
            <a:off x="6552000" y="629266"/>
            <a:ext cx="5289151" cy="58295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E4A6F-AEB5-4D68-BF94-7D304CBB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4019B-8A46-4D7E-B01A-14ED7EDC1734}"/>
              </a:ext>
            </a:extLst>
          </p:cNvPr>
          <p:cNvSpPr/>
          <p:nvPr/>
        </p:nvSpPr>
        <p:spPr>
          <a:xfrm>
            <a:off x="6552000" y="6292691"/>
            <a:ext cx="41440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https://weightology.net/the-pitfalls-of-body-fat-measurement-part-6-dexa/</a:t>
            </a:r>
          </a:p>
        </p:txBody>
      </p:sp>
    </p:spTree>
    <p:extLst>
      <p:ext uri="{BB962C8B-B14F-4D97-AF65-F5344CB8AC3E}">
        <p14:creationId xmlns:p14="http://schemas.microsoft.com/office/powerpoint/2010/main" val="334666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AF2-EA3B-449F-8CB6-BC63F657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Methods </a:t>
            </a:r>
            <a:r>
              <a:rPr lang="en-US" sz="3200" dirty="0"/>
              <a:t>-- Data Source and Sample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B11E6-19D9-46B2-853A-672A101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1D65C-162F-4152-ADE8-F9794E25CA8D}"/>
              </a:ext>
            </a:extLst>
          </p:cNvPr>
          <p:cNvSpPr txBox="1"/>
          <p:nvPr/>
        </p:nvSpPr>
        <p:spPr>
          <a:xfrm>
            <a:off x="838200" y="2063578"/>
            <a:ext cx="9851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Cross-sectional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National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400" dirty="0"/>
              <a:t>(NHANES) 1999-2006</a:t>
            </a:r>
          </a:p>
          <a:p>
            <a:pPr marL="1714500" lvl="3" indent="-342900">
              <a:buFont typeface="Courier New" panose="02070309020205020404" pitchFamily="49" charset="0"/>
              <a:buChar char="o"/>
            </a:pPr>
            <a:r>
              <a:rPr lang="en-US" sz="2400" dirty="0"/>
              <a:t>Multi-stage probability sample design</a:t>
            </a:r>
          </a:p>
        </p:txBody>
      </p:sp>
      <p:pic>
        <p:nvPicPr>
          <p:cNvPr id="6" name="Picture 2" descr="National Health and Nutrition Examination Survey">
            <a:extLst>
              <a:ext uri="{FF2B5EF4-FFF2-40B4-BE49-F238E27FC236}">
                <a16:creationId xmlns:a16="http://schemas.microsoft.com/office/drawing/2014/main" id="{C5C5BFFA-4F7D-4FA7-870A-2538BD58A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937067"/>
            <a:ext cx="89058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6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AF2-EA3B-449F-8CB6-BC63F657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Methods </a:t>
            </a:r>
            <a:r>
              <a:rPr lang="en-US" sz="3200" dirty="0"/>
              <a:t>-- Variables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B11E6-19D9-46B2-853A-672A101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1D65C-162F-4152-ADE8-F9794E25CA8D}"/>
              </a:ext>
            </a:extLst>
          </p:cNvPr>
          <p:cNvSpPr txBox="1"/>
          <p:nvPr/>
        </p:nvSpPr>
        <p:spPr>
          <a:xfrm>
            <a:off x="838200" y="1905506"/>
            <a:ext cx="10694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Exposure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BMI</a:t>
            </a:r>
          </a:p>
          <a:p>
            <a:pPr lvl="2">
              <a:buClr>
                <a:schemeClr val="bg1"/>
              </a:buClr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	Provided, from height and weight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Waist circumference </a:t>
            </a:r>
          </a:p>
          <a:p>
            <a:pPr lvl="2">
              <a:buClr>
                <a:schemeClr val="bg1"/>
              </a:buClr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	Provided, measured directly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Body fat</a:t>
            </a:r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Provided, measured directly by DEXA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Exposures are divided into quintiles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59023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AF2-EA3B-449F-8CB6-BC63F657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Methods </a:t>
            </a:r>
            <a:r>
              <a:rPr lang="en-US" sz="3200" dirty="0"/>
              <a:t>-- Variables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B11E6-19D9-46B2-853A-672A101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1D65C-162F-4152-ADE8-F9794E25CA8D}"/>
              </a:ext>
            </a:extLst>
          </p:cNvPr>
          <p:cNvSpPr txBox="1"/>
          <p:nvPr/>
        </p:nvSpPr>
        <p:spPr>
          <a:xfrm>
            <a:off x="838200" y="1935784"/>
            <a:ext cx="106941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Outcome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BMD</a:t>
            </a:r>
          </a:p>
          <a:p>
            <a:pPr lvl="4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Provided, measured directly from DEXA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Fracture (Yes/No)</a:t>
            </a:r>
          </a:p>
          <a:p>
            <a:pPr lvl="2"/>
            <a:r>
              <a:rPr lang="en-US" sz="2400" dirty="0"/>
              <a:t>	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Calculated, from fracture time and age</a:t>
            </a:r>
          </a:p>
          <a:p>
            <a:pPr lvl="2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400" dirty="0">
                <a:solidFill>
                  <a:srgbClr val="0070C0"/>
                </a:solidFill>
              </a:rPr>
              <a:t>Only included fracture within one year</a:t>
            </a:r>
          </a:p>
        </p:txBody>
      </p:sp>
    </p:spTree>
    <p:extLst>
      <p:ext uri="{BB962C8B-B14F-4D97-AF65-F5344CB8AC3E}">
        <p14:creationId xmlns:p14="http://schemas.microsoft.com/office/powerpoint/2010/main" val="269825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AF2-EA3B-449F-8CB6-BC63F657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Methods </a:t>
            </a:r>
            <a:r>
              <a:rPr lang="en-US" sz="3200" dirty="0"/>
              <a:t>-- Variables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B11E6-19D9-46B2-853A-672A101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A316B1-93F4-407B-990F-E295AD99EA22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1D65C-162F-4152-ADE8-F9794E25CA8D}"/>
              </a:ext>
            </a:extLst>
          </p:cNvPr>
          <p:cNvSpPr txBox="1"/>
          <p:nvPr/>
        </p:nvSpPr>
        <p:spPr>
          <a:xfrm>
            <a:off x="838200" y="1388081"/>
            <a:ext cx="53615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Demographic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Gender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Age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Race/Ethnicity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Education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Height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Health information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Smoking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Physical activity MET score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Alcohol intake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Chronic conditions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Muscle strengthening activities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zh-CN" sz="2400" dirty="0"/>
              <a:t>Weight history </a:t>
            </a:r>
            <a:r>
              <a:rPr lang="en-US" altLang="zh-CN" sz="2400" dirty="0">
                <a:solidFill>
                  <a:srgbClr val="0070C0"/>
                </a:solidFill>
              </a:rPr>
              <a:t>in the past year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61154E3-7882-4D60-B976-ED7042267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970105"/>
              </p:ext>
            </p:extLst>
          </p:nvPr>
        </p:nvGraphicFramePr>
        <p:xfrm>
          <a:off x="6199792" y="1726707"/>
          <a:ext cx="5361593" cy="3499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1D3AADB-4B6C-4A0E-ACD8-C17A4C59AE2F}"/>
              </a:ext>
            </a:extLst>
          </p:cNvPr>
          <p:cNvSpPr/>
          <p:nvPr/>
        </p:nvSpPr>
        <p:spPr>
          <a:xfrm>
            <a:off x="2105094" y="2190613"/>
            <a:ext cx="3473406" cy="145492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D77A7C-C6E5-4D3A-B96A-6DACDE7D8705}"/>
              </a:ext>
            </a:extLst>
          </p:cNvPr>
          <p:cNvSpPr/>
          <p:nvPr/>
        </p:nvSpPr>
        <p:spPr>
          <a:xfrm>
            <a:off x="2105093" y="4013931"/>
            <a:ext cx="3473406" cy="74884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5AF2-EA3B-449F-8CB6-BC63F657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Methods </a:t>
            </a:r>
            <a:r>
              <a:rPr lang="en-US" sz="3200" dirty="0"/>
              <a:t>-- Statistical Analysis Methods: SAS 9.4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6B11E6-19D9-46B2-853A-672A1019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1D65C-162F-4152-ADE8-F9794E25CA8D}"/>
              </a:ext>
            </a:extLst>
          </p:cNvPr>
          <p:cNvSpPr txBox="1"/>
          <p:nvPr/>
        </p:nvSpPr>
        <p:spPr>
          <a:xfrm>
            <a:off x="838200" y="1501254"/>
            <a:ext cx="106941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Characteristics by gender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Survey means and Survey </a:t>
            </a:r>
            <a:r>
              <a:rPr lang="en-US" sz="2400" dirty="0" err="1"/>
              <a:t>freq</a:t>
            </a:r>
            <a:r>
              <a:rPr lang="en-US" sz="2400" dirty="0"/>
              <a:t>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between obesity measurements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Bivariate linear survey regression 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&amp; BMD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Multivariate linear survey regression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Unadjusted, Minimally adjusted and Fully adjusted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&amp; fracture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Multivariate logistic survey regression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400" dirty="0"/>
              <a:t>Unadjusted, and Minimally adjusted</a:t>
            </a:r>
          </a:p>
        </p:txBody>
      </p:sp>
    </p:spTree>
    <p:extLst>
      <p:ext uri="{BB962C8B-B14F-4D97-AF65-F5344CB8AC3E}">
        <p14:creationId xmlns:p14="http://schemas.microsoft.com/office/powerpoint/2010/main" val="375339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B02B-1657-431A-9CF3-07C9AA72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90" y="176455"/>
            <a:ext cx="10515600" cy="825569"/>
          </a:xfrm>
        </p:spPr>
        <p:txBody>
          <a:bodyPr>
            <a:normAutofit/>
          </a:bodyPr>
          <a:lstStyle/>
          <a:p>
            <a:r>
              <a:rPr lang="en-US" sz="4000" b="1" dirty="0"/>
              <a:t>Results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CA041-36B3-4F15-A154-4BDE447E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16B1-93F4-407B-990F-E295AD99EA2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634447-5D99-4556-AD71-D7CB5ECFC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68131"/>
              </p:ext>
            </p:extLst>
          </p:nvPr>
        </p:nvGraphicFramePr>
        <p:xfrm>
          <a:off x="160255" y="1282047"/>
          <a:ext cx="6038630" cy="507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6352">
                  <a:extLst>
                    <a:ext uri="{9D8B030D-6E8A-4147-A177-3AD203B41FA5}">
                      <a16:colId xmlns:a16="http://schemas.microsoft.com/office/drawing/2014/main" val="4208646920"/>
                    </a:ext>
                  </a:extLst>
                </a:gridCol>
                <a:gridCol w="787426">
                  <a:extLst>
                    <a:ext uri="{9D8B030D-6E8A-4147-A177-3AD203B41FA5}">
                      <a16:colId xmlns:a16="http://schemas.microsoft.com/office/drawing/2014/main" val="2781534177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1479027920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3325359258"/>
                    </a:ext>
                  </a:extLst>
                </a:gridCol>
                <a:gridCol w="898284">
                  <a:extLst>
                    <a:ext uri="{9D8B030D-6E8A-4147-A177-3AD203B41FA5}">
                      <a16:colId xmlns:a16="http://schemas.microsoft.com/office/drawing/2014/main" val="3599636273"/>
                    </a:ext>
                  </a:extLst>
                </a:gridCol>
              </a:tblGrid>
              <a:tr h="36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V</a:t>
                      </a:r>
                      <a:r>
                        <a:rPr lang="en-US" sz="1600" kern="0" dirty="0">
                          <a:effectLst/>
                        </a:rPr>
                        <a:t>ariables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Total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Male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female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p-value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842582947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A</a:t>
                      </a:r>
                      <a:r>
                        <a:rPr lang="en-US" sz="1600" kern="0" dirty="0">
                          <a:effectLst/>
                        </a:rPr>
                        <a:t>ge (years)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42.9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42.7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43.2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0.185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1149232117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R</a:t>
                      </a:r>
                      <a:r>
                        <a:rPr lang="en-US" sz="1600" kern="0" dirty="0">
                          <a:effectLst/>
                        </a:rPr>
                        <a:t>ace</a:t>
                      </a:r>
                      <a:r>
                        <a:rPr lang="en-US" sz="1600" kern="0" cap="all" dirty="0">
                          <a:effectLst/>
                        </a:rPr>
                        <a:t>/</a:t>
                      </a:r>
                      <a:r>
                        <a:rPr lang="en-US" sz="1600" kern="0" dirty="0">
                          <a:effectLst/>
                        </a:rPr>
                        <a:t>ethnicity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0.414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557253829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</a:t>
                      </a:r>
                      <a:r>
                        <a:rPr lang="en-US" sz="1600" kern="0" dirty="0">
                          <a:effectLst/>
                        </a:rPr>
                        <a:t>Non-</a:t>
                      </a:r>
                      <a:r>
                        <a:rPr lang="en-US" sz="1600" kern="0" dirty="0" err="1">
                          <a:effectLst/>
                        </a:rPr>
                        <a:t>hispanic</a:t>
                      </a:r>
                      <a:r>
                        <a:rPr lang="en-US" sz="1600" kern="0" dirty="0">
                          <a:effectLst/>
                        </a:rPr>
                        <a:t> white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71.8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72.1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71.4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755418505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</a:t>
                      </a:r>
                      <a:r>
                        <a:rPr lang="en-US" sz="1600" kern="0" dirty="0">
                          <a:effectLst/>
                        </a:rPr>
                        <a:t>Non-</a:t>
                      </a:r>
                      <a:r>
                        <a:rPr lang="en-US" sz="1600" kern="0" dirty="0" err="1">
                          <a:effectLst/>
                        </a:rPr>
                        <a:t>hispanic</a:t>
                      </a:r>
                      <a:r>
                        <a:rPr lang="en-US" sz="1600" kern="0" cap="all" dirty="0">
                          <a:effectLst/>
                        </a:rPr>
                        <a:t> </a:t>
                      </a:r>
                      <a:r>
                        <a:rPr lang="en-US" sz="1600" kern="0" dirty="0">
                          <a:effectLst/>
                        </a:rPr>
                        <a:t>black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10.3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10.0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10.6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1749278540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>
                          <a:effectLst/>
                        </a:rPr>
                        <a:t> </a:t>
                      </a:r>
                      <a:r>
                        <a:rPr lang="en-US" sz="1600" kern="0">
                          <a:effectLst/>
                        </a:rPr>
                        <a:t> Other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17.9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17.9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18.0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2915126786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Education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0.001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2186146213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Less than 12th grade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16.8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17.7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15.8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627874208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High school grad/GED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24.5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25.6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23.3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92922650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Some college or aa degree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30.0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28.6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31.7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1986567293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College graduate or above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28.6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28.0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29.3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4049332977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0" dirty="0">
                          <a:effectLst/>
                        </a:rPr>
                        <a:t>Total fat from DEXA (g)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27232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24824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30159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1640588459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B</a:t>
                      </a:r>
                      <a:r>
                        <a:rPr lang="en-US" sz="1600" kern="0" dirty="0">
                          <a:effectLst/>
                        </a:rPr>
                        <a:t>MI(kg/m</a:t>
                      </a:r>
                      <a:r>
                        <a:rPr lang="en-US" sz="1600" kern="0" cap="all" baseline="30000" dirty="0">
                          <a:effectLst/>
                        </a:rPr>
                        <a:t>2</a:t>
                      </a:r>
                      <a:r>
                        <a:rPr lang="en-US" sz="1600" kern="0" cap="all" dirty="0">
                          <a:effectLst/>
                        </a:rPr>
                        <a:t>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27.8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27.8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27.9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0.66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732771310"/>
                  </a:ext>
                </a:extLst>
              </a:tr>
              <a:tr h="3624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W</a:t>
                      </a:r>
                      <a:r>
                        <a:rPr lang="en-US" sz="1600" kern="0" dirty="0">
                          <a:effectLst/>
                        </a:rPr>
                        <a:t>aist circumference (cm)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95.6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98.7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92.0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3734578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357731-7040-4D41-B8AD-590D0D919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70726"/>
              </p:ext>
            </p:extLst>
          </p:nvPr>
        </p:nvGraphicFramePr>
        <p:xfrm>
          <a:off x="6202837" y="1282048"/>
          <a:ext cx="5828908" cy="50742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627">
                  <a:extLst>
                    <a:ext uri="{9D8B030D-6E8A-4147-A177-3AD203B41FA5}">
                      <a16:colId xmlns:a16="http://schemas.microsoft.com/office/drawing/2014/main" val="939200297"/>
                    </a:ext>
                  </a:extLst>
                </a:gridCol>
                <a:gridCol w="763571">
                  <a:extLst>
                    <a:ext uri="{9D8B030D-6E8A-4147-A177-3AD203B41FA5}">
                      <a16:colId xmlns:a16="http://schemas.microsoft.com/office/drawing/2014/main" val="699036524"/>
                    </a:ext>
                  </a:extLst>
                </a:gridCol>
                <a:gridCol w="622169">
                  <a:extLst>
                    <a:ext uri="{9D8B030D-6E8A-4147-A177-3AD203B41FA5}">
                      <a16:colId xmlns:a16="http://schemas.microsoft.com/office/drawing/2014/main" val="2870435962"/>
                    </a:ext>
                  </a:extLst>
                </a:gridCol>
                <a:gridCol w="829559">
                  <a:extLst>
                    <a:ext uri="{9D8B030D-6E8A-4147-A177-3AD203B41FA5}">
                      <a16:colId xmlns:a16="http://schemas.microsoft.com/office/drawing/2014/main" val="3402243138"/>
                    </a:ext>
                  </a:extLst>
                </a:gridCol>
                <a:gridCol w="860982">
                  <a:extLst>
                    <a:ext uri="{9D8B030D-6E8A-4147-A177-3AD203B41FA5}">
                      <a16:colId xmlns:a16="http://schemas.microsoft.com/office/drawing/2014/main" val="279835809"/>
                    </a:ext>
                  </a:extLst>
                </a:gridCol>
              </a:tblGrid>
              <a:tr h="3633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V</a:t>
                      </a:r>
                      <a:r>
                        <a:rPr lang="en-US" sz="1600" kern="0" dirty="0">
                          <a:effectLst/>
                        </a:rPr>
                        <a:t>ariables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Total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Male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female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p-value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173118382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Bone mineral density</a:t>
                      </a:r>
                      <a:r>
                        <a:rPr lang="en-US" sz="1600" kern="0" cap="all" dirty="0">
                          <a:effectLst/>
                        </a:rPr>
                        <a:t> (</a:t>
                      </a:r>
                      <a:r>
                        <a:rPr lang="en-US" sz="1600" kern="0" dirty="0">
                          <a:effectLst/>
                        </a:rPr>
                        <a:t>g/cm</a:t>
                      </a:r>
                      <a:r>
                        <a:rPr lang="en-US" sz="1600" kern="0" cap="all" baseline="30000" dirty="0">
                          <a:effectLst/>
                        </a:rPr>
                        <a:t>2</a:t>
                      </a:r>
                      <a:r>
                        <a:rPr lang="en-US" sz="1600" kern="0" cap="all" dirty="0">
                          <a:effectLst/>
                        </a:rPr>
                        <a:t>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1.16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1.20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1.11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4250989895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Fracture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0.68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0.75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0.59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0.333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744190954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S</a:t>
                      </a:r>
                      <a:r>
                        <a:rPr lang="en-US" sz="1600" kern="0" dirty="0">
                          <a:effectLst/>
                        </a:rPr>
                        <a:t>moking status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&lt;0.001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394729042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Current smoker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51.5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45.4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58.7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2728934032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Former smoker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24.0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27.0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20.5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1369440748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Never smoker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24.5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27.6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20.8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1192832842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Alcohol intake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2855770942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</a:t>
                      </a:r>
                      <a:r>
                        <a:rPr lang="en-US" sz="1600" kern="0" dirty="0">
                          <a:effectLst/>
                        </a:rPr>
                        <a:t>   No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24.3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15.6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34.6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940349249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    </a:t>
                      </a:r>
                      <a:r>
                        <a:rPr lang="en-US" sz="1600" kern="0" dirty="0">
                          <a:effectLst/>
                        </a:rPr>
                        <a:t>Yes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75.7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84.4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65.4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799843060"/>
                  </a:ext>
                </a:extLst>
              </a:tr>
              <a:tr h="3633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Have chronic conditions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49.6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46.7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53.1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451543292"/>
                  </a:ext>
                </a:extLst>
              </a:tr>
              <a:tr h="5414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p</a:t>
                      </a:r>
                      <a:r>
                        <a:rPr lang="en-US" sz="1600" kern="0" dirty="0">
                          <a:effectLst/>
                        </a:rPr>
                        <a:t>hysical activity met 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r>
                        <a:rPr lang="en-US" sz="1600" kern="0" dirty="0">
                          <a:effectLst/>
                        </a:rPr>
                        <a:t>score (kcal/kg)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1224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1259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1185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2744667918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cap="all" dirty="0">
                          <a:effectLst/>
                        </a:rPr>
                        <a:t>M</a:t>
                      </a:r>
                      <a:r>
                        <a:rPr lang="en-US" sz="1600" kern="0" dirty="0">
                          <a:effectLst/>
                        </a:rPr>
                        <a:t>uscle strengthening activities</a:t>
                      </a:r>
                      <a:r>
                        <a:rPr lang="en-US" sz="1600" kern="0" cap="all" dirty="0">
                          <a:effectLst/>
                        </a:rPr>
                        <a:t> (%)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30.7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32.8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28.2</a:t>
                      </a:r>
                      <a:endParaRPr lang="en-US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&lt;0.001</a:t>
                      </a:r>
                      <a:endParaRPr lang="en-US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463" marR="42463" marT="0" marB="0" anchor="ctr"/>
                </a:tc>
                <a:extLst>
                  <a:ext uri="{0D108BD9-81ED-4DB2-BD59-A6C34878D82A}">
                    <a16:rowId xmlns:a16="http://schemas.microsoft.com/office/drawing/2014/main" val="314320346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9CA1B26-8BB1-4BA5-B20C-FACD56893400}"/>
              </a:ext>
            </a:extLst>
          </p:cNvPr>
          <p:cNvSpPr/>
          <p:nvPr/>
        </p:nvSpPr>
        <p:spPr>
          <a:xfrm>
            <a:off x="1043972" y="769204"/>
            <a:ext cx="10309828" cy="46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latin typeface="等线" panose="02010600030101010101" pitchFamily="2" charset="-122"/>
                <a:cs typeface="Times New Roman" panose="02020603050405020304" pitchFamily="18" charset="0"/>
              </a:rPr>
              <a:t>Table 1. Adjusted Characteristics by Gender Among Adults Age 20-69 Years, NHANES 1999-2006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63F38-B33E-4690-9E79-4D13CE6AE5CC}"/>
              </a:ext>
            </a:extLst>
          </p:cNvPr>
          <p:cNvSpPr/>
          <p:nvPr/>
        </p:nvSpPr>
        <p:spPr>
          <a:xfrm>
            <a:off x="156303" y="5291287"/>
            <a:ext cx="2535812" cy="103057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7D127-7F37-4980-824C-00C0BA041943}"/>
              </a:ext>
            </a:extLst>
          </p:cNvPr>
          <p:cNvSpPr/>
          <p:nvPr/>
        </p:nvSpPr>
        <p:spPr>
          <a:xfrm>
            <a:off x="6198885" y="1684973"/>
            <a:ext cx="2743199" cy="66352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F2D4F-9A83-4758-845D-BD444A5D2A90}"/>
              </a:ext>
            </a:extLst>
          </p:cNvPr>
          <p:cNvSpPr/>
          <p:nvPr/>
        </p:nvSpPr>
        <p:spPr>
          <a:xfrm>
            <a:off x="5380643" y="5635558"/>
            <a:ext cx="737786" cy="34202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121E7-E8C0-47BD-B984-C040C622B126}"/>
              </a:ext>
            </a:extLst>
          </p:cNvPr>
          <p:cNvSpPr/>
          <p:nvPr/>
        </p:nvSpPr>
        <p:spPr>
          <a:xfrm>
            <a:off x="242240" y="6356346"/>
            <a:ext cx="6678321" cy="299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Distributions of continuous variables are checked with t-test and categorical variables with chi-square test.</a:t>
            </a:r>
          </a:p>
        </p:txBody>
      </p:sp>
    </p:spTree>
    <p:extLst>
      <p:ext uri="{BB962C8B-B14F-4D97-AF65-F5344CB8AC3E}">
        <p14:creationId xmlns:p14="http://schemas.microsoft.com/office/powerpoint/2010/main" val="35096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8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>
            <a:ln w="76200">
              <a:noFill/>
            </a:ln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1878</Words>
  <Application>Microsoft Office PowerPoint</Application>
  <PresentationFormat>Widescreen</PresentationFormat>
  <Paragraphs>551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Courier New</vt:lpstr>
      <vt:lpstr>Office Theme</vt:lpstr>
      <vt:lpstr>Assessing the Association Between Obesity and Bone Mineral Density</vt:lpstr>
      <vt:lpstr>Background</vt:lpstr>
      <vt:lpstr>Background</vt:lpstr>
      <vt:lpstr>Methods -- Data Source and Sample Design</vt:lpstr>
      <vt:lpstr>Methods -- Variables</vt:lpstr>
      <vt:lpstr>Methods -- Variables</vt:lpstr>
      <vt:lpstr>Methods -- Variables</vt:lpstr>
      <vt:lpstr>Methods -- Statistical Analysis Methods: SAS 9.4</vt:lpstr>
      <vt:lpstr>Results</vt:lpstr>
      <vt:lpstr>PowerPoint Presentation</vt:lpstr>
      <vt:lpstr>PowerPoint Presentation</vt:lpstr>
      <vt:lpstr>PowerPoint Presentation</vt:lpstr>
      <vt:lpstr>Discussion</vt:lpstr>
      <vt:lpstr>PowerPoint Presentation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Association Between Obesity and Bone Mineral Density Using  Dual-energy X-ray Absorptiometry (DEXA)</dc:title>
  <dc:creator>Sarah</dc:creator>
  <cp:lastModifiedBy>Sarah</cp:lastModifiedBy>
  <cp:revision>65</cp:revision>
  <dcterms:created xsi:type="dcterms:W3CDTF">2019-04-25T04:55:34Z</dcterms:created>
  <dcterms:modified xsi:type="dcterms:W3CDTF">2019-05-01T04:23:54Z</dcterms:modified>
</cp:coreProperties>
</file>