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330-CA24-4E51-8282-350D7936FA69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4CC0-14F2-46CA-8C36-8A7B88218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397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330-CA24-4E51-8282-350D7936FA69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4CC0-14F2-46CA-8C36-8A7B88218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2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330-CA24-4E51-8282-350D7936FA69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4CC0-14F2-46CA-8C36-8A7B88218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5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330-CA24-4E51-8282-350D7936FA69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4CC0-14F2-46CA-8C36-8A7B88218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980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330-CA24-4E51-8282-350D7936FA69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4CC0-14F2-46CA-8C36-8A7B88218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46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330-CA24-4E51-8282-350D7936FA69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4CC0-14F2-46CA-8C36-8A7B88218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3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330-CA24-4E51-8282-350D7936FA69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4CC0-14F2-46CA-8C36-8A7B88218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57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330-CA24-4E51-8282-350D7936FA69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4CC0-14F2-46CA-8C36-8A7B88218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92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330-CA24-4E51-8282-350D7936FA69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4CC0-14F2-46CA-8C36-8A7B88218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459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330-CA24-4E51-8282-350D7936FA69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4CC0-14F2-46CA-8C36-8A7B88218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856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C330-CA24-4E51-8282-350D7936FA69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4CC0-14F2-46CA-8C36-8A7B88218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83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BC330-CA24-4E51-8282-350D7936FA69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4CC0-14F2-46CA-8C36-8A7B88218D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46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6400"/>
            <a:ext cx="9144000" cy="2811463"/>
          </a:xfrm>
        </p:spPr>
        <p:txBody>
          <a:bodyPr>
            <a:noAutofit/>
          </a:bodyPr>
          <a:lstStyle/>
          <a:p>
            <a:r>
              <a:rPr lang="en-US" sz="2500" b="1" dirty="0" smtClean="0"/>
              <a:t>Title:</a:t>
            </a:r>
            <a:r>
              <a:rPr lang="en-US" sz="2500" dirty="0" smtClean="0"/>
              <a:t> Amazon Product Review Sentiment Analysis</a:t>
            </a:r>
            <a:br>
              <a:rPr lang="en-US" sz="2500" dirty="0" smtClean="0"/>
            </a:br>
            <a:r>
              <a:rPr lang="en-US" sz="2500" b="1" dirty="0" smtClean="0"/>
              <a:t>Subtitle:</a:t>
            </a:r>
            <a:r>
              <a:rPr lang="en-US" sz="2500" dirty="0" smtClean="0"/>
              <a:t> Classifying Customer Feedback Using Lexicon and Machine Learning Models</a:t>
            </a:r>
            <a:br>
              <a:rPr lang="en-US" sz="2500" dirty="0" smtClean="0"/>
            </a:br>
            <a:r>
              <a:rPr lang="en-US" sz="2500" b="1" dirty="0" smtClean="0"/>
              <a:t>Group:</a:t>
            </a:r>
            <a:r>
              <a:rPr lang="en-US" sz="2500" dirty="0" smtClean="0"/>
              <a:t> Group 1</a:t>
            </a:r>
            <a:br>
              <a:rPr lang="en-US" sz="2500" dirty="0" smtClean="0"/>
            </a:br>
            <a:r>
              <a:rPr lang="en-US" sz="2500" b="1" dirty="0" smtClean="0"/>
              <a:t>Objective:</a:t>
            </a:r>
            <a:r>
              <a:rPr lang="en-US" sz="2500" dirty="0" smtClean="0"/>
              <a:t> To classify customer product reviews into positive or negative sentiments and compare the performance of a lexicon-based method (Text Blob) against a machine-learning model (Naive Bayes).</a:t>
            </a:r>
            <a:br>
              <a:rPr lang="en-US" sz="2500" dirty="0" smtClean="0"/>
            </a:br>
            <a:endParaRPr lang="en-US" sz="2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3217862"/>
            <a:ext cx="9601200" cy="245903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 smtClean="0"/>
              <a:t>Kwagala Ian 						2023-B072-20932</a:t>
            </a:r>
          </a:p>
          <a:p>
            <a:pPr algn="l"/>
            <a:r>
              <a:rPr lang="en-US" dirty="0" smtClean="0"/>
              <a:t>Aijuka Josbert						2023-B071-20758</a:t>
            </a:r>
          </a:p>
          <a:p>
            <a:pPr algn="l"/>
            <a:r>
              <a:rPr lang="en-US" dirty="0" smtClean="0"/>
              <a:t>Babirye Stephania					2023-B071-21283</a:t>
            </a:r>
          </a:p>
          <a:p>
            <a:pPr algn="l"/>
            <a:r>
              <a:rPr lang="en-US" dirty="0" smtClean="0"/>
              <a:t>Nakakande Jennifer W.S					2023-B071-22675</a:t>
            </a:r>
          </a:p>
          <a:p>
            <a:pPr algn="l"/>
            <a:r>
              <a:rPr lang="en-US" dirty="0" smtClean="0"/>
              <a:t>Kyoloobi Edwin 						2023-B071-22336</a:t>
            </a:r>
          </a:p>
          <a:p>
            <a:pPr algn="l"/>
            <a:r>
              <a:rPr lang="en-US" dirty="0" err="1" smtClean="0"/>
              <a:t>Nakanwagi</a:t>
            </a:r>
            <a:r>
              <a:rPr lang="en-US" dirty="0" smtClean="0"/>
              <a:t> Pamela Maureen 			</a:t>
            </a:r>
            <a:r>
              <a:rPr lang="en-US" smtClean="0"/>
              <a:t>	2023-B071-20462</a:t>
            </a:r>
            <a:endParaRPr lang="en-US" dirty="0" smtClean="0"/>
          </a:p>
          <a:p>
            <a:pPr algn="l"/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96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Model Performance Comparison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96532"/>
            <a:ext cx="1044292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Naive Bayes (ML) model performed better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terms of overall accuracy by over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13 percentage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Trade-off: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Naive Bayes: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Higher precision and accuracy, but misses most negative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TextBlob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Lower accuracy, but better at "catching" negative reviews.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Visualizations (from Cell 10 output):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387" y="3125787"/>
            <a:ext cx="11325225" cy="904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637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Words Influence Sentiment?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25"/>
            <a:ext cx="10515600" cy="4351338"/>
          </a:xfrm>
        </p:spPr>
        <p:txBody>
          <a:bodyPr/>
          <a:lstStyle/>
          <a:p>
            <a:r>
              <a:rPr lang="en-US" b="1" dirty="0" smtClean="0"/>
              <a:t>Analysis:</a:t>
            </a:r>
            <a:r>
              <a:rPr lang="en-US" dirty="0" smtClean="0"/>
              <a:t> We generated word clouds from the processed text to visualize the most prominent words in positive and negative reviews.</a:t>
            </a:r>
          </a:p>
          <a:p>
            <a:r>
              <a:rPr lang="en-US" b="1" dirty="0" smtClean="0"/>
              <a:t>Positive Keywords:</a:t>
            </a:r>
            <a:r>
              <a:rPr lang="en-US" dirty="0" smtClean="0"/>
              <a:t> "great," "work," "fast," "good," "price," and "easy."</a:t>
            </a:r>
          </a:p>
          <a:p>
            <a:r>
              <a:rPr lang="en-US" b="1" dirty="0" smtClean="0"/>
              <a:t>Negative Keywords:</a:t>
            </a:r>
            <a:r>
              <a:rPr lang="en-US" dirty="0" smtClean="0"/>
              <a:t> "card," "phone," "work," "problem," and "</a:t>
            </a:r>
            <a:r>
              <a:rPr lang="en-US" dirty="0" err="1" smtClean="0"/>
              <a:t>sandisk</a:t>
            </a:r>
            <a:r>
              <a:rPr lang="en-US" dirty="0" smtClean="0"/>
              <a:t>" (note: some words like "card" and "work" appear in both but are used in different contexts).</a:t>
            </a:r>
          </a:p>
          <a:p>
            <a:r>
              <a:rPr lang="en-US" b="1" dirty="0" smtClean="0"/>
              <a:t>Word Clouds (from Cell 10 output):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effectLst/>
              </a:rPr>
              <a:t>(SAME AS ABOVE DIAGRAM USED)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649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Top Predictive Features (Naive Bayes)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Deeper Dive:</a:t>
            </a:r>
            <a:r>
              <a:rPr lang="en-US" dirty="0" smtClean="0"/>
              <a:t> The Naive Bayes model allows us to see which words it found most predictive for each class.</a:t>
            </a:r>
          </a:p>
          <a:p>
            <a:r>
              <a:rPr lang="en-US" b="1" dirty="0" smtClean="0"/>
              <a:t>Top Positive Words:</a:t>
            </a:r>
            <a:r>
              <a:rPr lang="en-US" dirty="0" smtClean="0"/>
              <a:t> ['card', 'work', 'great', 'phone', 'memory', 'good', 'use', 'price', 'fast', '</a:t>
            </a:r>
            <a:r>
              <a:rPr lang="en-US" dirty="0" err="1" smtClean="0"/>
              <a:t>sandisk</a:t>
            </a:r>
            <a:r>
              <a:rPr lang="en-US" dirty="0" smtClean="0"/>
              <a:t>']</a:t>
            </a:r>
          </a:p>
          <a:p>
            <a:r>
              <a:rPr lang="en-US" b="1" dirty="0" smtClean="0"/>
              <a:t>Top Negative Words:</a:t>
            </a:r>
            <a:r>
              <a:rPr lang="en-US" dirty="0" smtClean="0"/>
              <a:t> ['card', 'phone', '</a:t>
            </a:r>
            <a:r>
              <a:rPr lang="en-US" dirty="0" err="1" smtClean="0"/>
              <a:t>sandisk</a:t>
            </a:r>
            <a:r>
              <a:rPr lang="en-US" dirty="0" smtClean="0"/>
              <a:t>', 'month', 'format', 'problem', 'tried', 'got', 'device', 'time']</a:t>
            </a:r>
          </a:p>
          <a:p>
            <a:r>
              <a:rPr lang="en-US" b="1" dirty="0" smtClean="0"/>
              <a:t>Insight:</a:t>
            </a:r>
            <a:r>
              <a:rPr lang="en-US" dirty="0" smtClean="0"/>
              <a:t> Words like "problem," "tried," and "format" are strong indicators of a negative experience, while "great," "good," and "fast" are clear positive signals.</a:t>
            </a:r>
          </a:p>
          <a:p>
            <a:r>
              <a:rPr lang="en-US" b="1" dirty="0" smtClean="0"/>
              <a:t>Visualization (from Cell 8 output):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i="1" dirty="0" smtClean="0">
                <a:effectLst/>
              </a:rPr>
              <a:t>(Insert the "Top Predictive Features by Class" bar chart from Cell 8 here)</a:t>
            </a: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0" y="5521124"/>
            <a:ext cx="11163300" cy="8182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975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Final Interpretation &amp; 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 smtClean="0"/>
              <a:t>Which model is better?</a:t>
            </a:r>
            <a:endParaRPr lang="en-US" dirty="0" smtClean="0"/>
          </a:p>
          <a:p>
            <a:pPr lvl="1"/>
            <a:r>
              <a:rPr lang="en-US" dirty="0" smtClean="0"/>
              <a:t>For overall accuracy, the </a:t>
            </a:r>
            <a:r>
              <a:rPr lang="en-US" b="1" dirty="0" smtClean="0"/>
              <a:t>Naive Bayes classifier is superior (91.2%)</a:t>
            </a:r>
            <a:r>
              <a:rPr lang="en-US" dirty="0" smtClean="0"/>
              <a:t>. The machine learning approach successfully learns patterns specific to this dataset, outperforming the generic lexicon model (</a:t>
            </a:r>
            <a:r>
              <a:rPr lang="en-US" dirty="0" err="1" smtClean="0"/>
              <a:t>TextBlob</a:t>
            </a:r>
            <a:r>
              <a:rPr lang="en-US" dirty="0" smtClean="0"/>
              <a:t> at 77.7%).</a:t>
            </a:r>
          </a:p>
          <a:p>
            <a:r>
              <a:rPr lang="en-US" b="1" dirty="0" smtClean="0"/>
              <a:t>Key Challenges:</a:t>
            </a:r>
            <a:endParaRPr lang="en-US" dirty="0" smtClean="0"/>
          </a:p>
          <a:p>
            <a:pPr lvl="1"/>
            <a:r>
              <a:rPr lang="en-US" dirty="0" smtClean="0"/>
              <a:t>The dataset's </a:t>
            </a:r>
            <a:r>
              <a:rPr lang="en-US" b="1" dirty="0" smtClean="0"/>
              <a:t>severe class imbalance</a:t>
            </a:r>
            <a:r>
              <a:rPr lang="en-US" dirty="0" smtClean="0"/>
              <a:t> is the biggest limitation. Our Naive Bayes model is biased towards the majority (positive) class, leading to poor performance in identifying negative reviews.</a:t>
            </a:r>
          </a:p>
          <a:p>
            <a:pPr lvl="1"/>
            <a:r>
              <a:rPr lang="en-US" dirty="0" smtClean="0"/>
              <a:t>Lexicon-based methods like </a:t>
            </a:r>
            <a:r>
              <a:rPr lang="en-US" dirty="0" err="1" smtClean="0"/>
              <a:t>TextBlob</a:t>
            </a:r>
            <a:r>
              <a:rPr lang="en-US" dirty="0" smtClean="0"/>
              <a:t> struggle with context, sarcasm, and domain-specific language (e.g., "cheesier" build quality).</a:t>
            </a:r>
          </a:p>
          <a:p>
            <a:r>
              <a:rPr lang="en-US" b="1" dirty="0" smtClean="0"/>
              <a:t>Business Impact:</a:t>
            </a:r>
            <a:endParaRPr lang="en-US" dirty="0" smtClean="0"/>
          </a:p>
          <a:p>
            <a:pPr lvl="1"/>
            <a:r>
              <a:rPr lang="en-US" dirty="0" smtClean="0"/>
              <a:t>An accurate ML model can automate the process of sifting through thousands of reviews.</a:t>
            </a:r>
          </a:p>
          <a:p>
            <a:pPr lvl="1"/>
            <a:r>
              <a:rPr lang="en-US" dirty="0" smtClean="0"/>
              <a:t>If the goal is to identify </a:t>
            </a:r>
            <a:r>
              <a:rPr lang="en-US" i="1" dirty="0" smtClean="0">
                <a:effectLst/>
              </a:rPr>
              <a:t>all</a:t>
            </a:r>
            <a:r>
              <a:rPr lang="en-US" dirty="0" smtClean="0"/>
              <a:t> negative reviews for customer support, the model would need to be tuned to improve recall for the negative class, even at the cost of some accuracy.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183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Recommendations &amp; Future Work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To Improve the Model:</a:t>
            </a:r>
            <a:endParaRPr lang="en-US" dirty="0" smtClean="0"/>
          </a:p>
          <a:p>
            <a:pPr lvl="1"/>
            <a:r>
              <a:rPr lang="en-US" b="1" dirty="0" smtClean="0"/>
              <a:t>Address Class Imbalance:</a:t>
            </a:r>
            <a:r>
              <a:rPr lang="en-US" dirty="0" smtClean="0"/>
              <a:t> Use techniques like SMOTE (to create synthetic negative reviews) or apply class weights in the model to penalize it more for misclassifying the minority class.</a:t>
            </a:r>
          </a:p>
          <a:p>
            <a:pPr lvl="1"/>
            <a:r>
              <a:rPr lang="en-US" b="1" dirty="0" smtClean="0"/>
              <a:t>Try Advanced Models:</a:t>
            </a:r>
            <a:r>
              <a:rPr lang="en-US" dirty="0" smtClean="0"/>
              <a:t> Experiment with models like SVM, Logistic Regression, or deep learning models (e.g., LSTMs, Transformers) which can capture more complex language patterns.</a:t>
            </a:r>
          </a:p>
          <a:p>
            <a:pPr lvl="1"/>
            <a:r>
              <a:rPr lang="en-US" b="1" dirty="0" smtClean="0"/>
              <a:t>Enhance Feature Engineering:</a:t>
            </a:r>
            <a:r>
              <a:rPr lang="en-US" dirty="0" smtClean="0"/>
              <a:t> Use more advanced features like word </a:t>
            </a:r>
            <a:r>
              <a:rPr lang="en-US" dirty="0" err="1" smtClean="0"/>
              <a:t>embeddings</a:t>
            </a:r>
            <a:r>
              <a:rPr lang="en-US" dirty="0" smtClean="0"/>
              <a:t> (Word2Vec, </a:t>
            </a:r>
            <a:r>
              <a:rPr lang="en-US" dirty="0" err="1" smtClean="0"/>
              <a:t>GloVe</a:t>
            </a:r>
            <a:r>
              <a:rPr lang="en-US" dirty="0" smtClean="0"/>
              <a:t>) that understand the semantic meaning of words.</a:t>
            </a:r>
          </a:p>
          <a:p>
            <a:pPr lvl="1"/>
            <a:r>
              <a:rPr lang="en-US" b="1" dirty="0" smtClean="0"/>
              <a:t>Create an Ensemble:</a:t>
            </a:r>
            <a:r>
              <a:rPr lang="en-US" dirty="0" smtClean="0"/>
              <a:t> Combine the predictions from both Naive Bayes and </a:t>
            </a:r>
            <a:r>
              <a:rPr lang="en-US" dirty="0" err="1" smtClean="0"/>
              <a:t>TextBlob</a:t>
            </a:r>
            <a:r>
              <a:rPr lang="en-US" dirty="0" smtClean="0"/>
              <a:t> to potentially leverage the strengths of both approaches.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03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Project Workflow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Objective:</a:t>
            </a:r>
            <a:r>
              <a:rPr lang="en-US" dirty="0" smtClean="0"/>
              <a:t> Analyze Amazon product reviews to automatically determine if the sentiment is positive or negative.</a:t>
            </a:r>
          </a:p>
          <a:p>
            <a:r>
              <a:rPr lang="en-US" b="1" dirty="0" smtClean="0"/>
              <a:t>Dataset:</a:t>
            </a:r>
            <a:r>
              <a:rPr lang="en-US" dirty="0" smtClean="0"/>
              <a:t> amazon_review.csv containing review text and overall star ratings.</a:t>
            </a:r>
          </a:p>
          <a:p>
            <a:r>
              <a:rPr lang="en-US" b="1" dirty="0" smtClean="0"/>
              <a:t>Methodology:</a:t>
            </a:r>
            <a:endParaRPr lang="en-US" dirty="0" smtClean="0"/>
          </a:p>
          <a:p>
            <a:pPr lvl="1"/>
            <a:r>
              <a:rPr lang="en-US" b="1" dirty="0" smtClean="0"/>
              <a:t>Data Loading &amp; EDA:</a:t>
            </a:r>
            <a:r>
              <a:rPr lang="en-US" dirty="0" smtClean="0"/>
              <a:t> Understand the dataset's structure and distributions.</a:t>
            </a:r>
          </a:p>
          <a:p>
            <a:pPr lvl="1"/>
            <a:r>
              <a:rPr lang="en-US" b="1" dirty="0" smtClean="0"/>
              <a:t>Preprocessing:</a:t>
            </a:r>
            <a:r>
              <a:rPr lang="en-US" dirty="0" smtClean="0"/>
              <a:t> Clean and standardize the review text.</a:t>
            </a:r>
          </a:p>
          <a:p>
            <a:pPr lvl="1"/>
            <a:r>
              <a:rPr lang="en-US" b="1" dirty="0" smtClean="0"/>
              <a:t>Feature Engineering:</a:t>
            </a:r>
            <a:r>
              <a:rPr lang="en-US" dirty="0" smtClean="0"/>
              <a:t> Convert text into numerical features using TF-IDF.</a:t>
            </a:r>
          </a:p>
          <a:p>
            <a:pPr lvl="1"/>
            <a:r>
              <a:rPr lang="en-US" b="1" dirty="0" smtClean="0"/>
              <a:t>Modeling &amp; Comparison:</a:t>
            </a:r>
            <a:endParaRPr lang="en-US" dirty="0" smtClean="0"/>
          </a:p>
          <a:p>
            <a:pPr lvl="2"/>
            <a:r>
              <a:rPr lang="en-US" b="1" dirty="0" smtClean="0"/>
              <a:t>Machine Learning:</a:t>
            </a:r>
            <a:r>
              <a:rPr lang="en-US" dirty="0" smtClean="0"/>
              <a:t> Naive Bayes Classifier</a:t>
            </a:r>
          </a:p>
          <a:p>
            <a:pPr lvl="2"/>
            <a:r>
              <a:rPr lang="en-US" b="1" dirty="0" smtClean="0"/>
              <a:t>Lexicon-Based:</a:t>
            </a:r>
            <a:r>
              <a:rPr lang="en-US" dirty="0" smtClean="0"/>
              <a:t> </a:t>
            </a:r>
            <a:r>
              <a:rPr lang="en-US" dirty="0" err="1" smtClean="0"/>
              <a:t>TextBlob</a:t>
            </a:r>
            <a:r>
              <a:rPr lang="en-US" dirty="0" smtClean="0"/>
              <a:t> Polarity Analysis</a:t>
            </a:r>
          </a:p>
          <a:p>
            <a:pPr lvl="1"/>
            <a:r>
              <a:rPr lang="en-US" b="1" dirty="0" smtClean="0"/>
              <a:t>Evaluation &amp; Interpretation:</a:t>
            </a:r>
            <a:r>
              <a:rPr lang="en-US" dirty="0" smtClean="0"/>
              <a:t> Compare model accuracy, analyze key features, and draw conclusions.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119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 Acquisition &amp; Initial Exploration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446530"/>
            <a:ext cx="8036239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Overview: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Loaded amazon_review.csv containing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4,916 reviews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columns: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reviewText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(the review itself) and overall (star rating from 1-5).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two reviews had missing text and were removed.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03500"/>
            <a:ext cx="9474199" cy="425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76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Exploratory Data Analysis (EDA)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97507" y="1144876"/>
            <a:ext cx="1149449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Insights: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Rating Distribution: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dataset is heavily skewed towards positive reviews, with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79.8% of all ratings being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5-star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Length: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Most reviews are short (median length of 172 characters), but some are very long, indicating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wide range of detail.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Helpfulness: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Many reviews have no votes, but for those that do, a high ratio of "helpful" votes is common.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Temporal Trend: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number of reviews shows fluctuations over time, peaking around early 2014.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01269" y="3273287"/>
            <a:ext cx="12393269" cy="913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581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571" y="0"/>
            <a:ext cx="10515600" cy="1325563"/>
          </a:xfrm>
        </p:spPr>
        <p:txBody>
          <a:bodyPr/>
          <a:lstStyle/>
          <a:p>
            <a:r>
              <a:rPr lang="en-US" b="1" dirty="0" smtClean="0"/>
              <a:t>Defining Sentiment: From Ratings to Labels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520148" y="1315858"/>
            <a:ext cx="1104244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converted the 1-5 star ratings into binary sentiment labels to frame the classification problem.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Positive Sentiment: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Ratings of 4 or 5 stars.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Negative Sentiment: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Ratings of 1, 2, or 3 stars.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Resulting Distribution: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confirms a significant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imbalance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positive reviews vastly outnumbering negative ones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(90.5% vs. 9.5%). This can pose a challenge for the machine learning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235324"/>
            <a:ext cx="12192000" cy="5739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6922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2975"/>
          </a:xfrm>
        </p:spPr>
        <p:txBody>
          <a:bodyPr/>
          <a:lstStyle/>
          <a:p>
            <a:r>
              <a:rPr lang="en-US" b="1" dirty="0" smtClean="0"/>
              <a:t>Text Preprocessing Pipeline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100" y="1308100"/>
            <a:ext cx="10566400" cy="3825650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Goal:</a:t>
            </a:r>
            <a:r>
              <a:rPr lang="en-US" sz="2400" dirty="0" smtClean="0"/>
              <a:t> To clean and normalize the raw review text for effective feature extraction.</a:t>
            </a:r>
          </a:p>
          <a:p>
            <a:r>
              <a:rPr lang="en-US" sz="2400" b="1" dirty="0" smtClean="0"/>
              <a:t>Steps:</a:t>
            </a:r>
            <a:endParaRPr lang="en-US" sz="2400" dirty="0" smtClean="0"/>
          </a:p>
          <a:p>
            <a:pPr lvl="1"/>
            <a:r>
              <a:rPr lang="en-US" b="1" dirty="0" smtClean="0"/>
              <a:t>Cleaning:</a:t>
            </a:r>
            <a:r>
              <a:rPr lang="en-US" dirty="0" smtClean="0"/>
              <a:t> Converted text to lowercase, removed URLs, HTML tags, and all non-alphabetic characters.</a:t>
            </a:r>
          </a:p>
          <a:p>
            <a:pPr lvl="1"/>
            <a:r>
              <a:rPr lang="en-US" b="1" dirty="0" smtClean="0"/>
              <a:t>Tokenization:</a:t>
            </a:r>
            <a:r>
              <a:rPr lang="en-US" dirty="0" smtClean="0"/>
              <a:t> Split text into individual words.</a:t>
            </a:r>
          </a:p>
          <a:p>
            <a:pPr lvl="1"/>
            <a:r>
              <a:rPr lang="en-US" b="1" dirty="0" smtClean="0"/>
              <a:t>Stop word Removal:</a:t>
            </a:r>
            <a:r>
              <a:rPr lang="en-US" dirty="0" smtClean="0"/>
              <a:t> Removed common English words (e.g., "the", "a", "is") that don't carry sentiment.</a:t>
            </a:r>
          </a:p>
          <a:p>
            <a:pPr lvl="1"/>
            <a:r>
              <a:rPr lang="en-US" b="1" dirty="0" smtClean="0"/>
              <a:t>Lemmatization:</a:t>
            </a:r>
            <a:r>
              <a:rPr lang="en-US" dirty="0" smtClean="0"/>
              <a:t> Reduced words to their base or dictionary form (e.g., "worked" -&gt; "work").</a:t>
            </a:r>
          </a:p>
          <a:p>
            <a:r>
              <a:rPr lang="en-US" sz="2400" b="1" dirty="0" smtClean="0"/>
              <a:t>Example (from Cell 5 output):</a:t>
            </a:r>
            <a:endParaRPr lang="en-US" sz="2400" dirty="0" smtClean="0"/>
          </a:p>
          <a:p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4838700"/>
            <a:ext cx="108839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439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Feature Engineering: TF-IDF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95300" y="1121133"/>
            <a:ext cx="1095575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 is TF-IDF?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 Frequency-Inverse Document Frequency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technique to convert text into a matrix of numbers.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measures how important a word is to a document in a collection of documents.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Words that are frequent in one review but rare across all reviews get a higher score.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Implementation: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Created a TF-IDF matrix with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3,950 unique features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(words and two-word phrases).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most frequent words identified include "card," "work," and "great."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Visualization (from Cell 6 output):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21075"/>
            <a:ext cx="1219200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49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Approach 1: Machine Learning - Naive Bayes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35000" y="1324334"/>
            <a:ext cx="11282063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Multinomial Naive Bayes classifier was trained on the TF-IDF features. This model is well-suited for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 classification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Accuracy: 91.15%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model is excellent at identifying positive reviews (100% recall).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However, it struggles with negative reviews, only correctly identifying 9% of them (low recall for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minority class), likely due to the class imbalance.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(from Cell 8 output):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04857"/>
            <a:ext cx="12192000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942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69975"/>
          </a:xfrm>
        </p:spPr>
        <p:txBody>
          <a:bodyPr/>
          <a:lstStyle/>
          <a:p>
            <a:r>
              <a:rPr lang="en-US" b="1" dirty="0" smtClean="0"/>
              <a:t>Approach 2: Lexicon-Based - </a:t>
            </a:r>
            <a:r>
              <a:rPr lang="en-US" b="1" dirty="0" err="1" smtClean="0"/>
              <a:t>TextBlob</a:t>
            </a: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296601"/>
            <a:ext cx="1090465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TextBlob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a pre-built dictionary of words with associated sentiment scores (polarity).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does not require training.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 classified reviews as "positive" if their polarity score was ≥ 0.1.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Performance: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Accuracy: 77.72%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While less accurate overall,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TextBlob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significantly better at identifying negative reviews (58% recall)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compared to the unbalanced Naive Bayes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 weakness is in correctly classifying positive reviews, where it had a lower recall (80%).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Results (from Cell 9 output):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(Insert the Confusion Matrix for </a:t>
            </a:r>
            <a:r>
              <a:rPr kumimoji="0" lang="en-US" altLang="en-US" sz="1800" b="0" i="1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TextBlob</a:t>
            </a:r>
            <a:r>
              <a:rPr kumimoji="0" lang="en-US" altLang="en-US" sz="18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Cell 9 here)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5" y="3892412"/>
            <a:ext cx="1209923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52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1274</Words>
  <Application>Microsoft Office PowerPoint</Application>
  <PresentationFormat>Widescreen</PresentationFormat>
  <Paragraphs>108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Title: Amazon Product Review Sentiment Analysis Subtitle: Classifying Customer Feedback Using Lexicon and Machine Learning Models Group: Group 1 Objective: To classify customer product reviews into positive or negative sentiments and compare the performance of a lexicon-based method (Text Blob) against a machine-learning model (Naive Bayes). </vt:lpstr>
      <vt:lpstr>Project Workflow</vt:lpstr>
      <vt:lpstr>Data Acquisition &amp; Initial Exploration</vt:lpstr>
      <vt:lpstr>Exploratory Data Analysis (EDA)</vt:lpstr>
      <vt:lpstr>Defining Sentiment: From Ratings to Labels</vt:lpstr>
      <vt:lpstr>Text Preprocessing Pipeline</vt:lpstr>
      <vt:lpstr>Feature Engineering: TF-IDF</vt:lpstr>
      <vt:lpstr>Approach 1: Machine Learning - Naive Bayes</vt:lpstr>
      <vt:lpstr>Approach 2: Lexicon-Based - TextBlob</vt:lpstr>
      <vt:lpstr>Model Performance Comparison</vt:lpstr>
      <vt:lpstr>What Words Influence Sentiment?</vt:lpstr>
      <vt:lpstr>Top Predictive Features (Naive Bayes)</vt:lpstr>
      <vt:lpstr>Final Interpretation &amp; Conclusion</vt:lpstr>
      <vt:lpstr>Recommendations &amp; Future Work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Amazon Product Review Sentiment Analysis Subtitle: Classifying Customer Feedback Using Lexicon and Machine Learning Models Group: Group 1 Objective: To classify customer product reviews into positive or negative sentiments and compare the performance of a lexicon-based method (Text Blob) against a machine-learning model (Naive Bayes). </dc:title>
  <dc:creator>Lunatic</dc:creator>
  <cp:lastModifiedBy>Lunatic</cp:lastModifiedBy>
  <cp:revision>15</cp:revision>
  <dcterms:created xsi:type="dcterms:W3CDTF">2025-10-30T15:41:32Z</dcterms:created>
  <dcterms:modified xsi:type="dcterms:W3CDTF">2025-10-30T16:23:33Z</dcterms:modified>
</cp:coreProperties>
</file>