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0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F676-BE99-4EE8-B848-7546C5D27D77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F0D6-0A3A-4726-BA57-289A8343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Association Rule Mining (Market Basket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Kwagala Ian 						2023-B072-20932</a:t>
            </a:r>
          </a:p>
          <a:p>
            <a:pPr algn="l"/>
            <a:r>
              <a:rPr lang="en-US" dirty="0" smtClean="0"/>
              <a:t>Aijuka Josbert						2023-B071-20758</a:t>
            </a:r>
          </a:p>
          <a:p>
            <a:pPr algn="l"/>
            <a:r>
              <a:rPr lang="en-US" dirty="0" smtClean="0"/>
              <a:t>Babirye Stephania						2023-B071-21283</a:t>
            </a:r>
          </a:p>
          <a:p>
            <a:pPr algn="l"/>
            <a:r>
              <a:rPr lang="en-US" dirty="0" smtClean="0"/>
              <a:t>Nakakande Jennifer W.S					2023-B071-22675</a:t>
            </a:r>
          </a:p>
          <a:p>
            <a:pPr algn="l"/>
            <a:r>
              <a:rPr lang="en-US" dirty="0" smtClean="0"/>
              <a:t>Kyoloobi Edwin 						2023-B071-22336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Groceries Dataset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r>
              <a:rPr lang="en-US" dirty="0" smtClean="0"/>
              <a:t>: To analyze grocery transactions to find frequent co-purchase patterns.</a:t>
            </a:r>
          </a:p>
          <a:p>
            <a:r>
              <a:rPr lang="en-US" b="1" dirty="0" smtClean="0"/>
              <a:t>Algorithms</a:t>
            </a:r>
            <a:r>
              <a:rPr lang="en-US" dirty="0" smtClean="0"/>
              <a:t>: Apriori vs. FP-Growth</a:t>
            </a:r>
          </a:p>
          <a:p>
            <a:r>
              <a:rPr lang="en-US" b="1" dirty="0" smtClean="0"/>
              <a:t>Dataset</a:t>
            </a:r>
            <a:r>
              <a:rPr lang="en-US" dirty="0" smtClean="0"/>
              <a:t>: 9,835 transactions from a grocery store.</a:t>
            </a:r>
          </a:p>
        </p:txBody>
      </p:sp>
    </p:spTree>
    <p:extLst>
      <p:ext uri="{BB962C8B-B14F-4D97-AF65-F5344CB8AC3E}">
        <p14:creationId xmlns:p14="http://schemas.microsoft.com/office/powerpoint/2010/main" val="326224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Process: From Raw Data to Actionable Insights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Our Workflow</a:t>
            </a:r>
            <a:endParaRPr lang="en-US" dirty="0" smtClean="0"/>
          </a:p>
          <a:p>
            <a:r>
              <a:rPr lang="en-US" b="1" dirty="0" smtClean="0"/>
              <a:t>Data Preprocessing</a:t>
            </a:r>
            <a:r>
              <a:rPr lang="en-US" dirty="0" smtClean="0"/>
              <a:t>: Loaded the data, removed duplicates, and aggregated items into transactions. Cleaned item names for consistency.</a:t>
            </a:r>
          </a:p>
          <a:p>
            <a:r>
              <a:rPr lang="en-US" b="1" dirty="0" smtClean="0"/>
              <a:t>Exploratory Data Analysis (EDA)</a:t>
            </a:r>
            <a:r>
              <a:rPr lang="en-US" dirty="0" smtClean="0"/>
              <a:t>: Visualized the most popular items and their co-purchase frequencies to understand the data's landscape.</a:t>
            </a:r>
          </a:p>
          <a:p>
            <a:r>
              <a:rPr lang="en-US" b="1" dirty="0" smtClean="0"/>
              <a:t>Model Building</a:t>
            </a:r>
            <a:r>
              <a:rPr lang="en-US" dirty="0" smtClean="0"/>
              <a:t>: Applied Apriori and FP-Growth algorithms to mine frequent </a:t>
            </a:r>
            <a:r>
              <a:rPr lang="en-US" dirty="0" err="1" smtClean="0"/>
              <a:t>itemsets</a:t>
            </a:r>
            <a:r>
              <a:rPr lang="en-US" dirty="0" smtClean="0"/>
              <a:t> from the data.</a:t>
            </a:r>
          </a:p>
          <a:p>
            <a:r>
              <a:rPr lang="en-US" b="1" dirty="0" smtClean="0"/>
              <a:t>Rule Generation</a:t>
            </a:r>
            <a:r>
              <a:rPr lang="en-US" dirty="0" smtClean="0"/>
              <a:t>: Generated association rules and ranked them by </a:t>
            </a:r>
            <a:r>
              <a:rPr lang="en-US" i="1" dirty="0" smtClean="0">
                <a:effectLst/>
              </a:rPr>
              <a:t>lift</a:t>
            </a:r>
            <a:r>
              <a:rPr lang="en-US" dirty="0" smtClean="0"/>
              <a:t> to find the most interesting patterns.</a:t>
            </a:r>
          </a:p>
          <a:p>
            <a:r>
              <a:rPr lang="en-US" b="1" dirty="0" smtClean="0"/>
              <a:t>Interpretation</a:t>
            </a:r>
            <a:r>
              <a:rPr lang="en-US" dirty="0" smtClean="0"/>
              <a:t>: Translated statistical rules into actionable business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8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he bar chart of the Top 20 most frequent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49" y="1504950"/>
            <a:ext cx="1034683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 Showdown: Apriori vs. FP-Growth</a:t>
            </a:r>
            <a:br>
              <a:rPr lang="en-US" b="1" dirty="0" smtClean="0"/>
            </a:br>
            <a:r>
              <a:rPr lang="en-US" sz="2200" b="1" dirty="0" smtClean="0"/>
              <a:t>Which algorithm is more efficient for our dataset?</a:t>
            </a:r>
            <a:endParaRPr lang="en-US" sz="2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570199"/>
              </p:ext>
            </p:extLst>
          </p:nvPr>
        </p:nvGraphicFramePr>
        <p:xfrm>
          <a:off x="838200" y="1844675"/>
          <a:ext cx="10515600" cy="354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244831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773580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62841997"/>
                    </a:ext>
                  </a:extLst>
                </a:gridCol>
              </a:tblGrid>
              <a:tr h="1182158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it 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93225"/>
                  </a:ext>
                </a:extLst>
              </a:tr>
              <a:tr h="11821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Apriori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Generates and tests candidate item sets at each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</a:t>
                      </a:r>
                      <a:r>
                        <a:rPr lang="en-US" baseline="0" dirty="0" smtClean="0"/>
                        <a:t> due to multiple datasets scans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85255"/>
                  </a:ext>
                </a:extLst>
              </a:tr>
              <a:tr h="11821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FP-Growth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a compact FP-Tree to mine frequent patterns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Significantly faster</a:t>
                      </a:r>
                      <a:r>
                        <a:rPr lang="en-US" dirty="0" smtClean="0"/>
                        <a:t>; only two database scans.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46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50" y="5545136"/>
            <a:ext cx="1106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</a:t>
            </a:r>
            <a:r>
              <a:rPr lang="en-US" dirty="0" smtClean="0"/>
              <a:t>: FP-Growth was the superior choice for this task, offering the same results as Apriori in a fraction of the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0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Our Top 3 Most Powerful Rules</a:t>
            </a:r>
            <a:br>
              <a:rPr lang="en-US" b="1" dirty="0" smtClean="0"/>
            </a:br>
            <a:r>
              <a:rPr lang="en-US" sz="2400" b="1" dirty="0"/>
              <a:t>Generated Rules with </a:t>
            </a:r>
            <a:r>
              <a:rPr lang="en-US" sz="2400" b="1" dirty="0" err="1"/>
              <a:t>min_support</a:t>
            </a:r>
            <a:r>
              <a:rPr lang="en-US" sz="2400" b="1" dirty="0"/>
              <a:t>=0.005, </a:t>
            </a:r>
            <a:r>
              <a:rPr lang="en-US" sz="2400" b="1" dirty="0" err="1"/>
              <a:t>min_confidence</a:t>
            </a:r>
            <a:r>
              <a:rPr lang="en-US" sz="2400" b="1" dirty="0"/>
              <a:t>=0.2, ranked by </a:t>
            </a:r>
            <a:r>
              <a:rPr lang="en-US" sz="2400" b="1" dirty="0" smtClean="0"/>
              <a:t>lift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446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" y="5622608"/>
            <a:ext cx="1055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Insight</a:t>
            </a:r>
            <a:r>
              <a:rPr lang="en-US" dirty="0" smtClean="0"/>
              <a:t>: "Whole milk" is a key connector in many specific purchasing scenarios, not just a popular standalone item.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510667"/>
              </p:ext>
            </p:extLst>
          </p:nvPr>
        </p:nvGraphicFramePr>
        <p:xfrm>
          <a:off x="838200" y="1482724"/>
          <a:ext cx="10515600" cy="36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199705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135777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24910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413650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36978023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INSIGHT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141520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r>
                        <a:rPr lang="en-US" dirty="0" smtClean="0"/>
                        <a:t>frankfurter → other vegetables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Meat &amp; Veggie Combo</a:t>
                      </a:r>
                      <a:r>
                        <a:rPr lang="en-US" sz="1400" dirty="0" smtClean="0"/>
                        <a:t>: Frankfurter buyers often add vegetables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163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r>
                        <a:rPr lang="en-US" dirty="0" smtClean="0"/>
                        <a:t>bottled beer → whole 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0.158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Beverage &amp; Dairy Pair</a:t>
                      </a:r>
                      <a:r>
                        <a:rPr lang="en-US" sz="1400" dirty="0" smtClean="0"/>
                        <a:t>: Beer purchases frequently include milk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615966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r>
                        <a:rPr lang="en-US" dirty="0" smtClean="0"/>
                        <a:t>sausage → whole 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Breakfast Bundle</a:t>
                      </a:r>
                      <a:r>
                        <a:rPr lang="en-US" sz="1400" dirty="0" smtClean="0"/>
                        <a:t>: Sausage shoppers commonly buy milk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8271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r>
                        <a:rPr lang="en-US" dirty="0" smtClean="0"/>
                        <a:t>domestic eggs → whole milk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Dairy Duo</a:t>
                      </a:r>
                      <a:r>
                        <a:rPr lang="en-US" sz="1400" dirty="0"/>
                        <a:t>: Egg purchases strongly associate with milk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23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1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Visualizing The Rules: A Network Graph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1900"/>
            <a:ext cx="106553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5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 &amp; Project Reflections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Actionable Strategies</a:t>
            </a:r>
            <a:endParaRPr lang="en-US" dirty="0" smtClean="0"/>
          </a:p>
          <a:p>
            <a:r>
              <a:rPr lang="en-US" b="1" dirty="0" smtClean="0"/>
              <a:t>Create "Smart" Bundles</a:t>
            </a:r>
            <a:r>
              <a:rPr lang="en-US" dirty="0" smtClean="0"/>
              <a:t>: Offer a "Breakfast Smoothie" deal (yogurt + tropical fruit + milk) to boost sales.</a:t>
            </a:r>
          </a:p>
          <a:p>
            <a:r>
              <a:rPr lang="en-US" b="1" dirty="0" smtClean="0"/>
              <a:t>Optimize Store Layout</a:t>
            </a:r>
            <a:r>
              <a:rPr lang="en-US" dirty="0" smtClean="0"/>
              <a:t>: Place high-association items near each other, such as putting a display of tropical fruit near the dairy aisle.</a:t>
            </a:r>
          </a:p>
          <a:p>
            <a:r>
              <a:rPr lang="en-US" b="1" dirty="0" smtClean="0"/>
              <a:t>Targeted Promotions</a:t>
            </a:r>
            <a:r>
              <a:rPr lang="en-US" dirty="0" smtClean="0"/>
              <a:t>: Use checkout data to offer coupons for items a customer is likely to buy but hasn't picked up yet (e.g., offer a milk discount to someone buying rolls and vegetables).</a:t>
            </a:r>
          </a:p>
          <a:p>
            <a:r>
              <a:rPr lang="en-US" b="1" dirty="0" smtClean="0"/>
              <a:t>Limitations &amp; Final Thoughts</a:t>
            </a:r>
            <a:endParaRPr lang="en-US" dirty="0" smtClean="0"/>
          </a:p>
          <a:p>
            <a:r>
              <a:rPr lang="en-US" b="1" dirty="0" smtClean="0"/>
              <a:t>Support Threshold</a:t>
            </a:r>
            <a:r>
              <a:rPr lang="en-US" dirty="0" smtClean="0"/>
              <a:t>: Finding the "right" support level is more of an art than a science.</a:t>
            </a:r>
          </a:p>
          <a:p>
            <a:r>
              <a:rPr lang="en-US" b="1" dirty="0" smtClean="0"/>
              <a:t>Data Sparsity</a:t>
            </a:r>
            <a:r>
              <a:rPr lang="en-US" dirty="0" smtClean="0"/>
              <a:t>: Most potential item combinations never appear, making it hard to find patterns.</a:t>
            </a:r>
          </a:p>
          <a:p>
            <a:r>
              <a:rPr lang="en-US" b="1" dirty="0" smtClean="0"/>
              <a:t>Future Work</a:t>
            </a:r>
            <a:r>
              <a:rPr lang="en-US" dirty="0" smtClean="0"/>
              <a:t>: Incorporating customer demographics could unlock even more personalized marketing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472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Association Rule Mining (Market Basket Analysis)</vt:lpstr>
      <vt:lpstr>Groceries Dataset Analysis</vt:lpstr>
      <vt:lpstr>The Process: From Raw Data to Actionable Insights </vt:lpstr>
      <vt:lpstr>The bar chart of the Top 20 most frequent items</vt:lpstr>
      <vt:lpstr>Algorithm Showdown: Apriori vs. FP-Growth Which algorithm is more efficient for our dataset?</vt:lpstr>
      <vt:lpstr>Our Top 3 Most Powerful Rules Generated Rules with min_support=0.005, min_confidence=0.2, ranked by lift</vt:lpstr>
      <vt:lpstr>Visualizing The Rules: A Network Graph </vt:lpstr>
      <vt:lpstr>Recommendations &amp; Project Reflections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 (Market Basket Analysis)</dc:title>
  <dc:creator>Lunatic</dc:creator>
  <cp:lastModifiedBy>Lunatic</cp:lastModifiedBy>
  <cp:revision>12</cp:revision>
  <dcterms:created xsi:type="dcterms:W3CDTF">2025-10-22T07:48:12Z</dcterms:created>
  <dcterms:modified xsi:type="dcterms:W3CDTF">2025-10-27T08:43:51Z</dcterms:modified>
</cp:coreProperties>
</file>