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C791822F-1E1D-4065-B918-DBEBB34288D3}" type="datetimeFigureOut">
              <a:rPr lang="en-US" smtClean="0"/>
              <a:t>1/14/2018</a:t>
            </a:fld>
            <a:endParaRPr lang="en-US"/>
          </a:p>
        </p:txBody>
      </p:sp>
      <p:sp>
        <p:nvSpPr>
          <p:cNvPr id="17" name="Slide Number Placeholder 16"/>
          <p:cNvSpPr>
            <a:spLocks noGrp="1"/>
          </p:cNvSpPr>
          <p:nvPr>
            <p:ph type="sldNum" sz="quarter" idx="11"/>
          </p:nvPr>
        </p:nvSpPr>
        <p:spPr/>
        <p:txBody>
          <a:bodyPr/>
          <a:lstStyle/>
          <a:p>
            <a:fld id="{CC38E748-0D5D-466F-9891-EEC5D9043280}"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1822F-1E1D-4065-B918-DBEBB34288D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8E748-0D5D-466F-9891-EEC5D90432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1822F-1E1D-4065-B918-DBEBB34288D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8E748-0D5D-466F-9891-EEC5D9043280}"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C791822F-1E1D-4065-B918-DBEBB34288D3}" type="datetimeFigureOut">
              <a:rPr lang="en-US" smtClean="0"/>
              <a:t>1/14/2018</a:t>
            </a:fld>
            <a:endParaRPr lang="en-US"/>
          </a:p>
        </p:txBody>
      </p:sp>
      <p:sp>
        <p:nvSpPr>
          <p:cNvPr id="12" name="Slide Number Placeholder 11"/>
          <p:cNvSpPr>
            <a:spLocks noGrp="1"/>
          </p:cNvSpPr>
          <p:nvPr>
            <p:ph type="sldNum" sz="quarter" idx="15"/>
          </p:nvPr>
        </p:nvSpPr>
        <p:spPr/>
        <p:txBody>
          <a:bodyPr/>
          <a:lstStyle/>
          <a:p>
            <a:fld id="{CC38E748-0D5D-466F-9891-EEC5D9043280}"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C791822F-1E1D-4065-B918-DBEBB34288D3}" type="datetimeFigureOut">
              <a:rPr lang="en-US" smtClean="0"/>
              <a:t>1/14/2018</a:t>
            </a:fld>
            <a:endParaRPr lang="en-US"/>
          </a:p>
        </p:txBody>
      </p:sp>
      <p:sp>
        <p:nvSpPr>
          <p:cNvPr id="14" name="Slide Number Placeholder 13"/>
          <p:cNvSpPr>
            <a:spLocks noGrp="1"/>
          </p:cNvSpPr>
          <p:nvPr>
            <p:ph type="sldNum" sz="quarter" idx="11"/>
          </p:nvPr>
        </p:nvSpPr>
        <p:spPr/>
        <p:txBody>
          <a:bodyPr/>
          <a:lstStyle/>
          <a:p>
            <a:fld id="{CC38E748-0D5D-466F-9891-EEC5D9043280}"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C791822F-1E1D-4065-B918-DBEBB34288D3}" type="datetimeFigureOut">
              <a:rPr lang="en-US" smtClean="0"/>
              <a:t>1/14/2018</a:t>
            </a:fld>
            <a:endParaRPr lang="en-US"/>
          </a:p>
        </p:txBody>
      </p:sp>
      <p:sp>
        <p:nvSpPr>
          <p:cNvPr id="12" name="Slide Number Placeholder 11"/>
          <p:cNvSpPr>
            <a:spLocks noGrp="1"/>
          </p:cNvSpPr>
          <p:nvPr>
            <p:ph type="sldNum" sz="quarter" idx="16"/>
          </p:nvPr>
        </p:nvSpPr>
        <p:spPr/>
        <p:txBody>
          <a:bodyPr/>
          <a:lstStyle/>
          <a:p>
            <a:fld id="{CC38E748-0D5D-466F-9891-EEC5D9043280}"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C791822F-1E1D-4065-B918-DBEBB34288D3}" type="datetimeFigureOut">
              <a:rPr lang="en-US" smtClean="0"/>
              <a:t>1/14/2018</a:t>
            </a:fld>
            <a:endParaRPr lang="en-US"/>
          </a:p>
        </p:txBody>
      </p:sp>
      <p:sp>
        <p:nvSpPr>
          <p:cNvPr id="12" name="Slide Number Placeholder 11"/>
          <p:cNvSpPr>
            <a:spLocks noGrp="1"/>
          </p:cNvSpPr>
          <p:nvPr>
            <p:ph type="sldNum" sz="quarter" idx="17"/>
          </p:nvPr>
        </p:nvSpPr>
        <p:spPr/>
        <p:txBody>
          <a:bodyPr/>
          <a:lstStyle/>
          <a:p>
            <a:fld id="{CC38E748-0D5D-466F-9891-EEC5D9043280}"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C791822F-1E1D-4065-B918-DBEBB34288D3}" type="datetimeFigureOut">
              <a:rPr lang="en-US" smtClean="0"/>
              <a:t>1/14/2018</a:t>
            </a:fld>
            <a:endParaRPr lang="en-US"/>
          </a:p>
        </p:txBody>
      </p:sp>
      <p:sp>
        <p:nvSpPr>
          <p:cNvPr id="16" name="Slide Number Placeholder 15"/>
          <p:cNvSpPr>
            <a:spLocks noGrp="1"/>
          </p:cNvSpPr>
          <p:nvPr>
            <p:ph type="sldNum" sz="quarter" idx="11"/>
          </p:nvPr>
        </p:nvSpPr>
        <p:spPr/>
        <p:txBody>
          <a:bodyPr/>
          <a:lstStyle/>
          <a:p>
            <a:fld id="{CC38E748-0D5D-466F-9891-EEC5D904328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791822F-1E1D-4065-B918-DBEBB34288D3}" type="datetimeFigureOut">
              <a:rPr lang="en-US" smtClean="0"/>
              <a:t>1/14/2018</a:t>
            </a:fld>
            <a:endParaRPr lang="en-US"/>
          </a:p>
        </p:txBody>
      </p:sp>
      <p:sp>
        <p:nvSpPr>
          <p:cNvPr id="8" name="Slide Number Placeholder 7"/>
          <p:cNvSpPr>
            <a:spLocks noGrp="1"/>
          </p:cNvSpPr>
          <p:nvPr>
            <p:ph type="sldNum" sz="quarter" idx="11"/>
          </p:nvPr>
        </p:nvSpPr>
        <p:spPr/>
        <p:txBody>
          <a:bodyPr/>
          <a:lstStyle/>
          <a:p>
            <a:fld id="{CC38E748-0D5D-466F-9891-EEC5D904328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C791822F-1E1D-4065-B918-DBEBB34288D3}" type="datetimeFigureOut">
              <a:rPr lang="en-US" smtClean="0"/>
              <a:t>1/14/2018</a:t>
            </a:fld>
            <a:endParaRPr lang="en-US"/>
          </a:p>
        </p:txBody>
      </p:sp>
      <p:sp>
        <p:nvSpPr>
          <p:cNvPr id="19" name="Slide Number Placeholder 18"/>
          <p:cNvSpPr>
            <a:spLocks noGrp="1"/>
          </p:cNvSpPr>
          <p:nvPr>
            <p:ph type="sldNum" sz="quarter" idx="16"/>
          </p:nvPr>
        </p:nvSpPr>
        <p:spPr/>
        <p:txBody>
          <a:bodyPr/>
          <a:lstStyle/>
          <a:p>
            <a:fld id="{CC38E748-0D5D-466F-9891-EEC5D9043280}"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C791822F-1E1D-4065-B918-DBEBB34288D3}" type="datetimeFigureOut">
              <a:rPr lang="en-US" smtClean="0"/>
              <a:t>1/14/2018</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CC38E748-0D5D-466F-9891-EEC5D9043280}"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C791822F-1E1D-4065-B918-DBEBB34288D3}" type="datetimeFigureOut">
              <a:rPr lang="en-US" smtClean="0"/>
              <a:t>1/14/2018</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C38E748-0D5D-466F-9891-EEC5D9043280}"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Gabriela-</a:t>
            </a:r>
            <a:r>
              <a:rPr lang="en-US" dirty="0" err="1" smtClean="0"/>
              <a:t>Loredana</a:t>
            </a:r>
            <a:r>
              <a:rPr lang="en-US" dirty="0" smtClean="0"/>
              <a:t> </a:t>
            </a:r>
            <a:r>
              <a:rPr lang="en-US" dirty="0" err="1" smtClean="0"/>
              <a:t>Dinu</a:t>
            </a:r>
            <a:endParaRPr lang="en-US" dirty="0"/>
          </a:p>
        </p:txBody>
      </p:sp>
      <p:sp>
        <p:nvSpPr>
          <p:cNvPr id="2" name="Title 1"/>
          <p:cNvSpPr>
            <a:spLocks noGrp="1"/>
          </p:cNvSpPr>
          <p:nvPr>
            <p:ph type="title"/>
          </p:nvPr>
        </p:nvSpPr>
        <p:spPr/>
        <p:txBody>
          <a:bodyPr/>
          <a:lstStyle/>
          <a:p>
            <a:r>
              <a:rPr lang="en-US" dirty="0" smtClean="0"/>
              <a:t>Data Structures Project:</a:t>
            </a:r>
            <a:r>
              <a:rPr lang="en-US" dirty="0" smtClean="0"/>
              <a:t> Average search time</a:t>
            </a:r>
            <a:endParaRPr lang="en-US" dirty="0"/>
          </a:p>
        </p:txBody>
      </p:sp>
    </p:spTree>
    <p:extLst>
      <p:ext uri="{BB962C8B-B14F-4D97-AF65-F5344CB8AC3E}">
        <p14:creationId xmlns:p14="http://schemas.microsoft.com/office/powerpoint/2010/main" val="296366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718" t="7208" r="49264" b="88084"/>
          <a:stretch/>
        </p:blipFill>
        <p:spPr bwMode="auto">
          <a:xfrm>
            <a:off x="1003176" y="1926453"/>
            <a:ext cx="7407666" cy="435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Global coverage of code</a:t>
            </a:r>
            <a:endParaRPr 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5" t="7012" r="51103" b="87888"/>
          <a:stretch/>
        </p:blipFill>
        <p:spPr bwMode="auto">
          <a:xfrm>
            <a:off x="978023" y="2819400"/>
            <a:ext cx="732777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49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6705" t="11424" r="13211" b="36652"/>
          <a:stretch/>
        </p:blipFill>
        <p:spPr bwMode="auto">
          <a:xfrm>
            <a:off x="304799" y="2133600"/>
            <a:ext cx="847164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Case 1 – generate input</a:t>
            </a:r>
            <a:endParaRPr lang="en-US" dirty="0"/>
          </a:p>
        </p:txBody>
      </p:sp>
    </p:spTree>
    <p:extLst>
      <p:ext uri="{BB962C8B-B14F-4D97-AF65-F5344CB8AC3E}">
        <p14:creationId xmlns:p14="http://schemas.microsoft.com/office/powerpoint/2010/main" val="404446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112" t="28393" r="13345" b="53954"/>
          <a:stretch/>
        </p:blipFill>
        <p:spPr bwMode="auto">
          <a:xfrm>
            <a:off x="475695" y="2819400"/>
            <a:ext cx="834390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67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6602" t="14663" r="13958" b="37085"/>
          <a:stretch/>
        </p:blipFill>
        <p:spPr bwMode="auto">
          <a:xfrm>
            <a:off x="152400" y="1600200"/>
            <a:ext cx="848878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Case 2 - APL </a:t>
            </a:r>
            <a:endParaRPr lang="en-US" dirty="0"/>
          </a:p>
        </p:txBody>
      </p:sp>
    </p:spTree>
    <p:extLst>
      <p:ext uri="{BB962C8B-B14F-4D97-AF65-F5344CB8AC3E}">
        <p14:creationId xmlns:p14="http://schemas.microsoft.com/office/powerpoint/2010/main" val="90685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6479" t="13091" r="15061" b="34144"/>
          <a:stretch/>
        </p:blipFill>
        <p:spPr bwMode="auto">
          <a:xfrm>
            <a:off x="457200" y="1676400"/>
            <a:ext cx="7924800" cy="333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95" t="27957" r="18830" b="58330"/>
          <a:stretch/>
        </p:blipFill>
        <p:spPr bwMode="auto">
          <a:xfrm>
            <a:off x="457200" y="4972234"/>
            <a:ext cx="7924800" cy="93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86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Run empirical studies to compute the average and standard deviation of the average length of a path to a random node (internal path length divided by tree size, plus 1) in a BST built by insertion of N random keys into an initially empty tree, for N from 100 to 10,000. Do 1,000 trials for each tree size. Plot the results in a </a:t>
            </a:r>
            <a:r>
              <a:rPr lang="en-US" dirty="0" err="1" smtClean="0"/>
              <a:t>Tufte</a:t>
            </a:r>
            <a:r>
              <a:rPr lang="en-US" dirty="0" smtClean="0"/>
              <a:t> plot, fit with a curve plotting the function 1.39 </a:t>
            </a:r>
            <a:r>
              <a:rPr lang="en-US" dirty="0" err="1" smtClean="0"/>
              <a:t>lg</a:t>
            </a:r>
            <a:r>
              <a:rPr lang="en-US" dirty="0" smtClean="0"/>
              <a:t> N – 1.85lgN</a:t>
            </a:r>
            <a:endParaRPr lang="en-US" dirty="0"/>
          </a:p>
        </p:txBody>
      </p:sp>
      <p:sp>
        <p:nvSpPr>
          <p:cNvPr id="2" name="Title 1"/>
          <p:cNvSpPr>
            <a:spLocks noGrp="1"/>
          </p:cNvSpPr>
          <p:nvPr>
            <p:ph type="title"/>
          </p:nvPr>
        </p:nvSpPr>
        <p:spPr/>
        <p:txBody>
          <a:bodyPr/>
          <a:lstStyle/>
          <a:p>
            <a:r>
              <a:rPr lang="ro-RO" dirty="0" smtClean="0"/>
              <a:t>PROBLEM STATEMENT</a:t>
            </a:r>
            <a:endParaRPr lang="en-US" dirty="0"/>
          </a:p>
        </p:txBody>
      </p:sp>
    </p:spTree>
    <p:extLst>
      <p:ext uri="{BB962C8B-B14F-4D97-AF65-F5344CB8AC3E}">
        <p14:creationId xmlns:p14="http://schemas.microsoft.com/office/powerpoint/2010/main" val="64444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latin typeface="Times New Roman" panose="02020603050405020304" pitchFamily="18" charset="0"/>
                <a:cs typeface="Times New Roman" panose="02020603050405020304" pitchFamily="18" charset="0"/>
              </a:rPr>
              <a:t>A binary search tree is a rooted binary tree, whose internal nodes each store a key (and optionally, an associated value) and each have two distinguished sub-trees, commonly denoted </a:t>
            </a:r>
            <a:r>
              <a:rPr lang="en-US" i="1" dirty="0" smtClean="0">
                <a:latin typeface="Times New Roman" panose="02020603050405020304" pitchFamily="18" charset="0"/>
                <a:cs typeface="Times New Roman" panose="02020603050405020304" pitchFamily="18" charset="0"/>
              </a:rPr>
              <a:t>left</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right</a:t>
            </a:r>
            <a:r>
              <a:rPr lang="en-US" dirty="0" smtClean="0">
                <a:latin typeface="Times New Roman" panose="02020603050405020304" pitchFamily="18" charset="0"/>
                <a:cs typeface="Times New Roman" panose="02020603050405020304" pitchFamily="18" charset="0"/>
              </a:rPr>
              <a:t>. The tree additionally satisfies the binary search property, which states that the key in each node must be greater than or equal to any key stored in the left sub-tree, and less than or equal to any key stored in the right sub-tree. (The leaves (final nodes) of the tree contain no key and have no structure to distinguish them from one another. </a:t>
            </a:r>
            <a:r>
              <a:rPr lang="ro-RO" dirty="0" smtClean="0">
                <a:latin typeface="Times New Roman" panose="02020603050405020304" pitchFamily="18" charset="0"/>
                <a:cs typeface="Times New Roman" panose="02020603050405020304" pitchFamily="18" charset="0"/>
              </a:rPr>
              <a:t>)</a:t>
            </a: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50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ro-RO" b="1" dirty="0" smtClean="0">
                <a:solidFill>
                  <a:srgbClr val="92D050"/>
                </a:solidFill>
              </a:rPr>
              <a:t>Core</a:t>
            </a:r>
            <a:r>
              <a:rPr lang="ro-RO" b="1" dirty="0" smtClean="0"/>
              <a:t> </a:t>
            </a:r>
            <a:r>
              <a:rPr lang="ro-RO" b="1" dirty="0" smtClean="0">
                <a:solidFill>
                  <a:srgbClr val="92D050"/>
                </a:solidFill>
              </a:rPr>
              <a:t>BST functions:</a:t>
            </a:r>
          </a:p>
          <a:p>
            <a:pPr lvl="1"/>
            <a:r>
              <a:rPr lang="ro-RO" dirty="0" smtClean="0"/>
              <a:t>„Add_Node” is used to insert a new value in the BST.</a:t>
            </a:r>
          </a:p>
          <a:p>
            <a:r>
              <a:rPr lang="ro-RO" sz="2000" b="1" dirty="0" smtClean="0">
                <a:solidFill>
                  <a:schemeClr val="accent4">
                    <a:lumMod val="75000"/>
                  </a:schemeClr>
                </a:solidFill>
                <a:latin typeface="Times New Roman" panose="02020603050405020304" pitchFamily="18" charset="0"/>
                <a:cs typeface="Times New Roman" panose="02020603050405020304" pitchFamily="18" charset="0"/>
              </a:rPr>
              <a:t>Project-Related functions:</a:t>
            </a:r>
          </a:p>
          <a:p>
            <a:pPr lvl="1"/>
            <a:r>
              <a:rPr lang="ro-RO"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countNodes</a:t>
            </a:r>
            <a:r>
              <a:rPr lang="ro-RO" dirty="0" smtClean="0">
                <a:latin typeface="Times New Roman" panose="02020603050405020304" pitchFamily="18" charset="0"/>
                <a:cs typeface="Times New Roman" panose="02020603050405020304" pitchFamily="18" charset="0"/>
              </a:rPr>
              <a:t>” returns the </a:t>
            </a:r>
            <a:r>
              <a:rPr lang="en-US" dirty="0" smtClean="0">
                <a:latin typeface="Times New Roman" panose="02020603050405020304" pitchFamily="18" charset="0"/>
                <a:cs typeface="Times New Roman" panose="02020603050405020304" pitchFamily="18" charset="0"/>
              </a:rPr>
              <a:t>number of nodes in a BST</a:t>
            </a:r>
            <a:endParaRPr lang="ro-RO" dirty="0" smtClean="0">
              <a:latin typeface="Times New Roman" panose="02020603050405020304" pitchFamily="18" charset="0"/>
              <a:cs typeface="Times New Roman" panose="02020603050405020304" pitchFamily="18" charset="0"/>
            </a:endParaRPr>
          </a:p>
          <a:p>
            <a:pPr lvl="1"/>
            <a:r>
              <a:rPr lang="ro-RO"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computeIPL</a:t>
            </a:r>
            <a:r>
              <a:rPr lang="ro-RO" dirty="0" smtClean="0">
                <a:latin typeface="Times New Roman" panose="02020603050405020304" pitchFamily="18" charset="0"/>
                <a:cs typeface="Times New Roman" panose="02020603050405020304" pitchFamily="18" charset="0"/>
              </a:rPr>
              <a:t>” returns the </a:t>
            </a:r>
            <a:r>
              <a:rPr lang="en-US" dirty="0" smtClean="0">
                <a:latin typeface="Times New Roman" panose="02020603050405020304" pitchFamily="18" charset="0"/>
                <a:cs typeface="Times New Roman" panose="02020603050405020304" pitchFamily="18" charset="0"/>
              </a:rPr>
              <a:t>internal path length of a BST</a:t>
            </a:r>
            <a:endParaRPr lang="ro-RO" dirty="0" smtClean="0">
              <a:latin typeface="Times New Roman" panose="02020603050405020304" pitchFamily="18" charset="0"/>
              <a:cs typeface="Times New Roman" panose="02020603050405020304" pitchFamily="18" charset="0"/>
            </a:endParaRPr>
          </a:p>
          <a:p>
            <a:pPr lvl="1"/>
            <a:r>
              <a:rPr lang="ro-RO" dirty="0" smtClean="0">
                <a:latin typeface="Times New Roman" panose="02020603050405020304" pitchFamily="18" charset="0"/>
                <a:cs typeface="Times New Roman" panose="02020603050405020304" pitchFamily="18" charset="0"/>
              </a:rPr>
              <a:t>„ computeAveragePathLength” </a:t>
            </a:r>
            <a:r>
              <a:rPr lang="en-US" dirty="0" smtClean="0">
                <a:latin typeface="Times New Roman" panose="02020603050405020304" pitchFamily="18" charset="0"/>
                <a:cs typeface="Times New Roman" panose="02020603050405020304" pitchFamily="18" charset="0"/>
              </a:rPr>
              <a:t>computes the average path length of a </a:t>
            </a:r>
            <a:r>
              <a:rPr lang="en-US" dirty="0" err="1" smtClean="0">
                <a:latin typeface="Times New Roman" panose="02020603050405020304" pitchFamily="18" charset="0"/>
                <a:cs typeface="Times New Roman" panose="02020603050405020304" pitchFamily="18" charset="0"/>
              </a:rPr>
              <a:t>bst</a:t>
            </a:r>
            <a:r>
              <a:rPr lang="ro-RO"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ro-RO" sz="2000" b="1" dirty="0" smtClean="0">
                <a:solidFill>
                  <a:schemeClr val="accent1">
                    <a:lumMod val="75000"/>
                  </a:schemeClr>
                </a:solidFill>
                <a:latin typeface="Times New Roman" panose="02020603050405020304" pitchFamily="18" charset="0"/>
                <a:cs typeface="Times New Roman" panose="02020603050405020304" pitchFamily="18" charset="0"/>
              </a:rPr>
              <a:t>Testing functions:</a:t>
            </a:r>
          </a:p>
          <a:p>
            <a:pPr lvl="1"/>
            <a:r>
              <a:rPr lang="ro-RO" dirty="0" smtClean="0">
                <a:latin typeface="Times New Roman" panose="02020603050405020304" pitchFamily="18" charset="0"/>
                <a:cs typeface="Times New Roman" panose="02020603050405020304" pitchFamily="18" charset="0"/>
              </a:rPr>
              <a:t>„buildFile” is used to build a testing file.</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t>
            </a:r>
            <a:r>
              <a:rPr lang="ro-RO" dirty="0" smtClean="0">
                <a:latin typeface="Times New Roman" panose="02020603050405020304" pitchFamily="18" charset="0"/>
                <a:cs typeface="Times New Roman" panose="02020603050405020304" pitchFamily="18" charset="0"/>
              </a:rPr>
              <a:t>internalPathLength</a:t>
            </a:r>
            <a:r>
              <a:rPr lang="en-US" dirty="0" smtClean="0">
                <a:latin typeface="Times New Roman" panose="02020603050405020304" pitchFamily="18" charset="0"/>
                <a:cs typeface="Times New Roman" panose="02020603050405020304" pitchFamily="18" charset="0"/>
              </a:rPr>
              <a:t>” is a second functio</a:t>
            </a:r>
            <a:r>
              <a:rPr lang="en-US" dirty="0" smtClean="0">
                <a:latin typeface="Times New Roman" panose="02020603050405020304" pitchFamily="18" charset="0"/>
                <a:cs typeface="Times New Roman" panose="02020603050405020304" pitchFamily="18" charset="0"/>
              </a:rPr>
              <a:t>n for computing the IPL used to check the result from “</a:t>
            </a:r>
            <a:r>
              <a:rPr lang="en-US" dirty="0" err="1" smtClean="0">
                <a:latin typeface="Times New Roman" panose="02020603050405020304" pitchFamily="18" charset="0"/>
                <a:cs typeface="Times New Roman" panose="02020603050405020304" pitchFamily="18" charset="0"/>
              </a:rPr>
              <a:t>computeIPL</a:t>
            </a:r>
            <a:r>
              <a:rPr lang="en-US" dirty="0" smtClean="0">
                <a:latin typeface="Times New Roman" panose="02020603050405020304" pitchFamily="18" charset="0"/>
                <a:cs typeface="Times New Roman" panose="02020603050405020304" pitchFamily="18" charset="0"/>
              </a:rPr>
              <a:t>” function</a:t>
            </a:r>
            <a:endParaRPr lang="ro-RO" dirty="0" smtClean="0">
              <a:latin typeface="Times New Roman" panose="02020603050405020304" pitchFamily="18" charset="0"/>
              <a:cs typeface="Times New Roman" panose="02020603050405020304" pitchFamily="18" charset="0"/>
            </a:endParaRPr>
          </a:p>
          <a:p>
            <a:pPr lvl="1"/>
            <a:endParaRPr lang="ro-RO" dirty="0" smtClean="0">
              <a:latin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dirty="0" smtClean="0"/>
              <a:t>Project content</a:t>
            </a:r>
            <a:endParaRPr lang="en-US" dirty="0"/>
          </a:p>
        </p:txBody>
      </p:sp>
    </p:spTree>
    <p:extLst>
      <p:ext uri="{BB962C8B-B14F-4D97-AF65-F5344CB8AC3E}">
        <p14:creationId xmlns:p14="http://schemas.microsoft.com/office/powerpoint/2010/main" val="106953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Implement 8 binary trees with random generated elements. The trees have 100,200,400,800,1600,3200,6400 and 12800 nodes respectively</a:t>
            </a:r>
          </a:p>
          <a:p>
            <a:r>
              <a:rPr lang="en-US" dirty="0" smtClean="0"/>
              <a:t>For each tree we calculate the internal path length that is the sum of all comparisons we make in order to reach all the nodes in the tree. We can compute it recursively as following:</a:t>
            </a:r>
          </a:p>
          <a:p>
            <a:pPr marL="0" indent="0">
              <a:buNone/>
            </a:pPr>
            <a:r>
              <a:rPr lang="en-US" dirty="0" smtClean="0"/>
              <a:t>	A)if the root is NULL, the tree/</a:t>
            </a:r>
            <a:r>
              <a:rPr lang="en-US" dirty="0" err="1" smtClean="0"/>
              <a:t>subtree</a:t>
            </a:r>
            <a:r>
              <a:rPr lang="en-US" dirty="0" smtClean="0"/>
              <a:t> is empty, thus return 0</a:t>
            </a:r>
          </a:p>
          <a:p>
            <a:pPr marL="0" indent="0">
              <a:buNone/>
            </a:pPr>
            <a:r>
              <a:rPr lang="en-US" dirty="0"/>
              <a:t>	</a:t>
            </a:r>
            <a:r>
              <a:rPr lang="en-US" dirty="0" smtClean="0"/>
              <a:t>B)else we return the sum between the IPL of the left and right </a:t>
            </a:r>
            <a:r>
              <a:rPr lang="en-US" dirty="0" err="1" smtClean="0"/>
              <a:t>subtree</a:t>
            </a:r>
            <a:r>
              <a:rPr lang="en-US" dirty="0" smtClean="0"/>
              <a:t> </a:t>
            </a:r>
          </a:p>
          <a:p>
            <a:r>
              <a:rPr lang="en-US" dirty="0" smtClean="0"/>
              <a:t>We compute recursively the number of nodes in the tree as following:</a:t>
            </a:r>
          </a:p>
          <a:p>
            <a:pPr marL="0" indent="0">
              <a:buNone/>
            </a:pPr>
            <a:r>
              <a:rPr lang="en-US" dirty="0"/>
              <a:t> </a:t>
            </a:r>
            <a:r>
              <a:rPr lang="en-US" dirty="0" smtClean="0"/>
              <a:t>	a) if the tree is empty return 0</a:t>
            </a:r>
          </a:p>
          <a:p>
            <a:pPr marL="0" indent="0">
              <a:buNone/>
            </a:pPr>
            <a:r>
              <a:rPr lang="en-US" dirty="0"/>
              <a:t>	</a:t>
            </a:r>
            <a:r>
              <a:rPr lang="en-US" dirty="0" smtClean="0"/>
              <a:t>b) else the number of nodes is the sum between the number of nodes of the left and right </a:t>
            </a:r>
            <a:r>
              <a:rPr lang="en-US" dirty="0" err="1" smtClean="0"/>
              <a:t>subtree</a:t>
            </a:r>
            <a:r>
              <a:rPr lang="en-US" dirty="0" smtClean="0"/>
              <a:t>	</a:t>
            </a:r>
          </a:p>
          <a:p>
            <a:pPr marL="0" indent="0">
              <a:buNone/>
            </a:pPr>
            <a:endParaRPr lang="en-US" dirty="0"/>
          </a:p>
          <a:p>
            <a:r>
              <a:rPr lang="en-US" dirty="0" smtClean="0"/>
              <a:t>Next we compute the average path length which is the internal path length divided by tree size, plus 1</a:t>
            </a:r>
          </a:p>
          <a:p>
            <a:endParaRPr lang="en-US" dirty="0"/>
          </a:p>
        </p:txBody>
      </p:sp>
      <p:sp>
        <p:nvSpPr>
          <p:cNvPr id="2" name="Title 1"/>
          <p:cNvSpPr>
            <a:spLocks noGrp="1"/>
          </p:cNvSpPr>
          <p:nvPr>
            <p:ph type="title"/>
          </p:nvPr>
        </p:nvSpPr>
        <p:spPr/>
        <p:txBody>
          <a:bodyPr/>
          <a:lstStyle/>
          <a:p>
            <a:r>
              <a:rPr lang="en-US" dirty="0" smtClean="0"/>
              <a:t>How it works?</a:t>
            </a:r>
            <a:endParaRPr lang="en-US" dirty="0"/>
          </a:p>
        </p:txBody>
      </p:sp>
    </p:spTree>
    <p:extLst>
      <p:ext uri="{BB962C8B-B14F-4D97-AF65-F5344CB8AC3E}">
        <p14:creationId xmlns:p14="http://schemas.microsoft.com/office/powerpoint/2010/main" val="403497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11938" t="13756" r="24458" b="32008"/>
          <a:stretch/>
        </p:blipFill>
        <p:spPr bwMode="auto">
          <a:xfrm>
            <a:off x="506188" y="1524000"/>
            <a:ext cx="857873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Code</a:t>
            </a:r>
            <a:endParaRPr lang="en-US" dirty="0"/>
          </a:p>
        </p:txBody>
      </p:sp>
    </p:spTree>
    <p:extLst>
      <p:ext uri="{BB962C8B-B14F-4D97-AF65-F5344CB8AC3E}">
        <p14:creationId xmlns:p14="http://schemas.microsoft.com/office/powerpoint/2010/main" val="276248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11506" t="18586" r="37863" b="25119"/>
          <a:stretch/>
        </p:blipFill>
        <p:spPr bwMode="auto">
          <a:xfrm>
            <a:off x="685800" y="1676400"/>
            <a:ext cx="6629400" cy="460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0554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31734" t="45065" r="33450" b="18647"/>
          <a:stretch/>
        </p:blipFill>
        <p:spPr bwMode="auto">
          <a:xfrm>
            <a:off x="914400" y="1752600"/>
            <a:ext cx="6781800" cy="44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Plot of the results</a:t>
            </a:r>
            <a:endParaRPr lang="en-US" dirty="0"/>
          </a:p>
        </p:txBody>
      </p:sp>
    </p:spTree>
    <p:extLst>
      <p:ext uri="{BB962C8B-B14F-4D97-AF65-F5344CB8AC3E}">
        <p14:creationId xmlns:p14="http://schemas.microsoft.com/office/powerpoint/2010/main" val="217567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The average path length is about </a:t>
            </a:r>
            <a:r>
              <a:rPr lang="en-US" dirty="0" smtClean="0"/>
              <a:t>1.39 </a:t>
            </a:r>
            <a:r>
              <a:rPr lang="en-US" dirty="0" err="1" smtClean="0"/>
              <a:t>lg</a:t>
            </a:r>
            <a:r>
              <a:rPr lang="en-US" dirty="0" smtClean="0"/>
              <a:t> N – 1.85 </a:t>
            </a:r>
            <a:r>
              <a:rPr lang="en-US" dirty="0" err="1" smtClean="0"/>
              <a:t>lgN</a:t>
            </a:r>
            <a:endParaRPr lang="en-US" dirty="0" smtClean="0"/>
          </a:p>
          <a:p>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867214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136</TotalTime>
  <Words>282</Words>
  <Application>Microsoft Office PowerPoint</Application>
  <PresentationFormat>On-screen Show (4:3)</PresentationFormat>
  <Paragraphs>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BlackTie</vt:lpstr>
      <vt:lpstr>Data Structures Project: Average search time</vt:lpstr>
      <vt:lpstr>PROBLEM STATEMENT</vt:lpstr>
      <vt:lpstr>PowerPoint Presentation</vt:lpstr>
      <vt:lpstr>Project content</vt:lpstr>
      <vt:lpstr>How it works?</vt:lpstr>
      <vt:lpstr>Code</vt:lpstr>
      <vt:lpstr>PowerPoint Presentation</vt:lpstr>
      <vt:lpstr>Plot of the results</vt:lpstr>
      <vt:lpstr>Conclusion</vt:lpstr>
      <vt:lpstr>Global coverage of code</vt:lpstr>
      <vt:lpstr>Case 1 – generate input</vt:lpstr>
      <vt:lpstr>PowerPoint Presentation</vt:lpstr>
      <vt:lpstr>Case 2 - APL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Project: Average search time</dc:title>
  <dc:creator>GABY</dc:creator>
  <cp:lastModifiedBy>GABY</cp:lastModifiedBy>
  <cp:revision>8</cp:revision>
  <dcterms:created xsi:type="dcterms:W3CDTF">2018-01-14T14:28:38Z</dcterms:created>
  <dcterms:modified xsi:type="dcterms:W3CDTF">2018-01-14T16:45:32Z</dcterms:modified>
</cp:coreProperties>
</file>