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80" r:id="rId5"/>
    <p:sldId id="272" r:id="rId6"/>
    <p:sldId id="285" r:id="rId7"/>
    <p:sldId id="295" r:id="rId8"/>
    <p:sldId id="296" r:id="rId9"/>
    <p:sldId id="286" r:id="rId10"/>
    <p:sldId id="292" r:id="rId11"/>
    <p:sldId id="288" r:id="rId12"/>
    <p:sldId id="298" r:id="rId13"/>
    <p:sldId id="299" r:id="rId14"/>
    <p:sldId id="287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168"/>
    <a:srgbClr val="344F66"/>
    <a:srgbClr val="CF3B4C"/>
    <a:srgbClr val="4472C4"/>
    <a:srgbClr val="484848"/>
    <a:srgbClr val="555555"/>
    <a:srgbClr val="444444"/>
    <a:srgbClr val="5E5E5E"/>
    <a:srgbClr val="355067"/>
    <a:srgbClr val="D03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2" autoAdjust="0"/>
    <p:restoredTop sz="96314" autoAdjust="0"/>
  </p:normalViewPr>
  <p:slideViewPr>
    <p:cSldViewPr snapToGrid="0">
      <p:cViewPr>
        <p:scale>
          <a:sx n="75" d="100"/>
          <a:sy n="75" d="100"/>
        </p:scale>
        <p:origin x="-187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18T07:58:12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5327 0,'36'0'282,"-19"0"-220,19 0-31,17 0-31,17 0 16,-17 0-16,18 0 16,-36 0-16,18 0 15,-18 0-15,18 0 16,-35 0-16,-1 0 15,1 0 1,17 0-16,-17 0 16,52 0-16,-34 0 15,34 0-15,-34 0 16,-1 0-16,-18 0 16,1 0-16,0 0 15,-1 0 1,19 0-1,-19 0 1,1 0 0,0 0-16,-1 0 15,1 0-15,-1 0 16,36 0-16,-17 0 16,-1 0-16,0 0 15,18 0-15,18 0 16,35 0-16,-1 18 15,89-18-15,53 35 16,71 0-16,-18 0 16,-106 1-16,0-36 15,-124 0-15,1 0 16,-36 0-16,-17 0 16,-1 0-16,1 0 15,0 0 16,-1 0 1,1 0-17,0 0 17,35 0-32,-18 0 15,18 0-15,-36 0 16,36 0-16,-17 0 15,-19 0-15,1 0 16,35 0-16,-36 0 16,19 0-16,17-18 15,-1 18-15,-34 0 16,17 0-16,18-35 16,0 35-16,-17-18 15,-19 18-15,36 0 16,-35 0-16,-1 0 15,1 0-15,-18-18 16,18 18-16,-1 0 16,36 0-1,-35-17-15,-1 17 16,36 0-16,-35 0 16,17 0-16,-17-35 15,35 35-15,17-18 16,-17 18-16,-17-18 15,52-17-15,-53 35 16,18-18-16,-35 18 16,-1-17-16,19 17 15,-19 0 17,1-36-1,-1 36-31,1 0 15,0 0 32,-1-17-31</inkml:trace>
  <inkml:trace contextRef="#ctx0" brushRef="#br0" timeOffset="10776.28">7408 5874 0,'36'0'313,"-19"0"-298,1 0-15,17 0 16,18 0-16,18 0 16,-54 0-16,36 0 15,18 0-15,-18 0 16,-18 0-16,35 0 15,-52 0 1,35 0-16,-35 0 16,-1 0-1,1 0-15,0 0 16,35 0-16,-1 0 16,-16 0-16,34 0 15,-17 0-15,-35 0 16,-1 0-16,1 0 15,0 17 1,17-17-16,-17 0 16,-1 0-16,1 0 15,0 0-15,52 0 16,1 0-16,-18 0 16,17 0-16,36 0 15,-35 36-15,17-36 16,-18 0-16,1 17 15,17-17-15,-53 0 16,18 0 0,-35 0-16,0 0 15,-1 0-15,1 0 16,-1 0-16,19 0 16,-19 0-16,1 0 15,0 0-15,-1 0 16,1 0 15,0 0-31,17 0 16,-18 0-16,1-17 15,17 17-15,18 0 16,-17 0-16,52 0 16,-53 0-16,18-36 15,0 36-15,-18 0 16,18-17-1,-18 17-15,18 0 0,0 0 16,-35 0 0,17 0-16,18-18 15,-18 18-15,18 0 16,-18 0-16,18 0 16,0 0-16,-35 0 15,17 0-15,18 0 16,-18 0-16,18 0 15,-17 0-15,52 0 16,-53 0-16,36 0 16,-18 0-16,17 0 15,18 0-15,-52 0 16,17 0-16,17 0 16,-17 0-16,-18 0 15,18 0 1,-35 0-16,17 0 0,-17 0 15,-1 0 1,19 0-16,-19 0 0,1 0 16,17 0-1,18 0-15,18 0 16,-18 0-16,17 0 16,1 0-16,17 0 15,18 0-15,-18 0 16,0 0-16,-17 0 15,35 0-15,-54 0 16,-34 0-16,17 0 16,18 0-16,-35 0 15,17 0-15,53 0 16,-52 0-16,17 0 16,17 0-16,-17 0 15,18 0-15,-54 0 16,54 0-1,-36 0-15,18 0 0,0 0 16,17 0-16,-34 0 16,17 0-1,17 0-15,18 0 16,-17 0-16,-36 0 16,71 0-16,123 0 15,-88 0-15,54 0 16,-90 0-16,-34 0 15,-1 0-15,19 0 16,-54 0-16,18 0 16,-36 0-16,1 0 15,0 0-15,17 0 16,0 0-16,18 0 16,0 0-16,0 0 15,-18 0-15,36 0 16,-18 0-16,0 0 15,-18 0 1,36 0-16,17 0 16,-18 0-16,1 0 15,17 0-15,-17 0 16,34 0-16,-34 0 16,0 0-16,17 0 15,-71 0-15,1 0 16,0 0-16,17 0 47,0 0-32,-17 0-15,17 0 16,18 0-16,-18 0 16,54 0-16,-72 0 15,18 0-15,-17 0 16,88 0-16,-88 0 15,52 0 1,36 0-16,0 0 16,-36 0-16,71 0 15,-70 0-15,35-35 16,-18 35-16,-53 0 16,18 0-16,-35 0 15,17 0-15,-17 0 16,35 0-16,-18 0 15,18 0-15,17 0 16,1 0-16,17 0 16,-17 0-16,-18 0 15,17 0-15,-52 0 16,17 0-16,-17 0 16,17 0-16,-17 0 15,-1 0-15,19 0 16,-19 0-1,19 0-15,-19 0 16,1 0 0,-1 0 31,1 0-1,0 0-30,35 0 0,17-18-16,-17 18 15,18 0-15,-1 0 16,-17 0-16,-18 0 16,18 0-16,-17 0 15,-1 0-15,-17 0 16,-1 0-1,1 0-15,-1 0 16,1 0 15,0 0 32,17 0-48,-17 0 1,-1 0-16,1 0 31,0 0 1</inkml:trace>
  <inkml:trace contextRef="#ctx0" brushRef="#br0" timeOffset="14740.97">8731 6703 0,'53'0'141,"-18"0"-126,18 0-15,0 0 16,18 0-16,-54 0 16,19 0-16,52 0 15,-18-18-15,1 18 16,17 0-16,-17-18 16,-18 1-16,17 17 15,1 0-15,-18-35 16,17 35-16,18-18 15,-17 18-15,-53 0 16,-1 0-16,1 0 16,0 0 62,17 0-63,-17 0 1,-1 0 0,1 0-16</inkml:trace>
  <inkml:trace contextRef="#ctx0" brushRef="#br0" timeOffset="18818.91">21678 7497 0,'0'-18'172,"106"18"-172,0 0 16,35 0-16,-35-18 15,35 18-15,-71 0 16,19 0-16,-19 0 16,1 0-16,-54 0 15,1 0 16,17 0-15,1 0-16,17 0 16,-18 0-16,18 0 15,17-35-15,1 35 16,35 0 0,-1 0-16,1-18 15,0 18-15,35 0 16,-35 0-16,0-35 15,-18 35-15,18 0 16,-35 0-16,34 0 16,-52 0-16,18 0 15,-1 0-15,-17 18 16,18-18-16,-18 0 16,-36 17-16,19-17 15,-19 0 1,19 0-16,-19 0 47,1 0-32,17 0-15,18 0 16,-18 0-16,-17 0 16</inkml:trace>
  <inkml:trace contextRef="#ctx0" brushRef="#br0" timeOffset="22847.47">11201 8908 0,'17'0'234,"1"0"-218,0 0 30,17 0-30,-17 0 0,-1-18-1,1 18-15,-1 0 16,1 0 0,0 0-1,17 0 1</inkml:trace>
  <inkml:trace contextRef="#ctx0" brushRef="#br0" timeOffset="24637.22">17903 8837 0,'18'0'188,"0"0"-173,17 0-15,-17 0 16,-1 0-1,1 0-15,17 0 16,18 0-16,18 0 16,-18 0-16,52 0 15,1-35-15,0 17 16,-35-17-16,17 35 16,-53-18-16,0 1 15,-17 17-15,0 0 16</inkml:trace>
  <inkml:trace contextRef="#ctx0" brushRef="#br0" timeOffset="26297.59">11112 9648 0,'18'0'250,"0"0"-234,-1 0-16,19 0 16,-19 0-16,19 0 15,34-17 1,-52 17-1,-1 0-15,19 0 16,-19-18 15,1 18-15,0 0 0,-1 0-16,1 0 15,0 0 1,17 0 31,-18 0-32,1-17-15,17 17 16,-17-18-16,17 18 16,-35-18-1</inkml:trace>
  <inkml:trace contextRef="#ctx0" brushRef="#br0" timeOffset="30025.18">12577 8872 0,'0'71'94,"-36"-36"-79,19 18-15,-1-35 16,18 35-16,-18-36 15,18 1-15,-17 17 16,17 0 0,0-17-16,0 0 47,0-1-16,0 1-16,0 0 1,0-1 0,0 19-16,0-1 15,0-17-15,0-1 16,0 36-16,0-35 16,0-1-1,17-17 1,-17 18 78,18-18-63,-18 18-31,18-18 15,-18 17 17</inkml:trace>
  <inkml:trace contextRef="#ctx0" brushRef="#br0" timeOffset="32235.81">18274 8872 0,'0'36'188,"0"69"-173,0-16-15,0-54 16,0 53-16,-35-53 16,35 54-1,0-54-15,0 18 16,0-36-16,0 1 16,0 0-16,0-1 15,-18-17 1,18 18 31,0 17-32,-18-17 17,18 0-32,0-1 15,0 1 1,-17-1-16,17 1 15,0 17-15,-18-35 16,18 18 0,0 0 15</inkml:trace>
  <inkml:trace contextRef="#ctx0" brushRef="#br0" timeOffset="35769.29">11236 8819 0,'18'0'156,"-1"0"-125,1 0-15,52 0-16,1 0 15,-18 0-15,53 0 16,0 0-16,-36 0 16,36 18-1,0-18-15,-18 35 16,-17-35-16,-1 18 15,18-18-15,-17 0 16,35 0-16,-36 0 16,89 35-1,-124-35-15,18 0 16,-35 0-16,17 0 16,18 0-16,-35 0 15,-1 0-15,54 0 16,-18-17-16,17 17 15,36 0-15,-35 0 16,-18-18-16,0 18 16,-18 0-16,-18 0 15,1 0-15,35 0 16,-18 0-16,18 0 16,0 0-16,-18 0 15,54 18 1,-19-1-16,1-17 15,17 18-15,-18-18 16,1 35-16,17-35 16,-53 0-16,36 0 15,17 0-15,-52 0 16,34 0-16,18-17 16,-52 17-16,16 0 15,19-18-15,-18 18 16,0-18-16,-18 18 15,53 0-15,-52 0 16,34 0-16,18 0 16,-17 0-16,-36 0 15,53 0-15,-17 0 16,-18 0-16,17 0 16,1 0-16,0 0 15,-19 0 1,19 0-16,-18 0 15,17 0-15,36 0 16,-35 0-16,17 0 16,53-17-16,-70 17 15,17-18-15,-18 18 16,-34 0-16,-1 0 16,0 0-16,-17 0 15,0 0-15,-1 0 16,18 0-16,-17 0 15,0 0 1,-1 0 15,1-18-15,0 18-16,35-17 16,-18 17-16,18-36 15,0 19-15,-18-18 16,0 35-16,-17-18 15,0 18-15,-1 0 47,1 0-31,-1-18 0,1 18-16,17-17 15,-17 17-15,0 0 16,-1 0 78,1 0-79</inkml:trace>
  <inkml:trace contextRef="#ctx0" brushRef="#br0" timeOffset="39509.49">7038 10407 0,'35'0'63,"0"0"-48,-17 0-15,106 0 16,-19 0-16,1 0 15,53-35-15,17 35 16,71-36-16,-141 19 16,53 17-16,35-36 15,-88 36-15,0 0 16,-36 0-16,71 0 16,-35 0-16,0 0 15,0 0-15,0 0 16,-36 0-16,18 0 15,-52 36-15,17-36 16,-1 0-16,-34 0 16,0 0-1,-1 0-15,1 0 16,35 0-16,-18 0 16,18 0-1,-18 0-15,18 0 16,53-18-16,-71 18 15,18 0-15,0-18 16,-35 18-16,0 0 16,-1 0-16,1 0 15,-1-17-15,19 17 16,-19 0-16,1 0 16,0 0-1,-1 0 1,1 0 15,0 0-31,34 0 16,-16 0-16,52 0 15,-17 0-15,-1 0 16,18 0-16,-52 0 16,16 0-16,-16 0 15,-19 0 1,19 0-16,-19 0 15,1 0 1,0 0 15,-1 0-15,1 0 15,-1 17 0,1-17-15</inkml:trace>
  <inkml:trace contextRef="#ctx0" brushRef="#br0" timeOffset="41430.83">20126 10425 0,'0'-18'47,"18"18"15,35 0-62,35 0 16,-18 0-16,1 0 15,-18 0-15,17 0 16,-52 0-16,52 0 16,-52-18-16,0 18 15,35 0-15,-36 0 16,1 0-16,35-17 16,-18-19-16,18 36 15,0-17-15,-35-1 16,-1 18-1</inkml:trace>
  <inkml:trace contextRef="#ctx0" brushRef="#br0" timeOffset="42753.18">23742 10336 0,'35'0'78,"36"0"-62,35-35-16,-18 17 0,53 18 15,53-70-15,-35 35 16,-53 35 0,35-18-16,-36-17 0,-16 35 15,-54 0-15,-17 0 16</inkml:trace>
  <inkml:trace contextRef="#ctx0" brushRef="#br0" timeOffset="45870.21">11218 11818 0,'18'0'47,"0"0"-16,-1 0-15,1 0 0,0 0-1,-1 0 1,18 0-16,-17 0 47,0 0-32,17 0-15,18 0 16,17 0-16,1 0 16,17-18-16,-53 1 15,54-36-15,-72 35 16,1 1-16,0 17 16,-1-18-16,19 18 15,-19 0 1,1-35-16,-1 35 31</inkml:trace>
  <inkml:trace contextRef="#ctx0" brushRef="#br0" timeOffset="48278.56">12188 11747 0,'18'0'110,"0"0"-95,-18 18-15,17-18 16,-17 18-1,18-18 1,-18 35 15,18-35-15,-1 0 0,1 18-1,17-1 16,-17-17 1,-1 0-1,19 0-15,17 0-1,17-17-15,-17-1 16,0 0-16,-18-17 15,54 17-15,-37 1 16,-16-18-16,-19 17 16,19 0-16,-19 18 31,-17-17 110</inkml:trace>
  <inkml:trace contextRef="#ctx0" brushRef="#br0" timeOffset="49704.16">13176 11765 0,'18'0'78,"0"0"-16,34 18-30,-34 17-32,0-17 15,-1-1-15,1-17 16,17 18-16,-17-18 15,-18 18 1,18-18 0,-1 0 46,18 0-62,1 0 16,-19 0-16,1-18 15,0 18 17,-18-18-1,0 1-15,0-19 30</inkml:trace>
  <inkml:trace contextRef="#ctx0" brushRef="#br0" timeOffset="50911.93">14146 11889 0,'36'17'78,"-19"1"-78,1 17 15,0-17-15,-1-1 16,1-17-16,-1 18 16,-17 0-16,36-18 15,-19 0 17,54 0-17,35-36 1,53-34-16,-1 52 15,36-52-15,0 34 16,-105 1-16,-54 35 16,18 0-16,-53-18 78</inkml:trace>
  <inkml:trace contextRef="#ctx0" brushRef="#br0" timeOffset="52073.14">16387 11765 0,'17'0'78,"18"0"-78,18-18 16,0 18-16,-35-17 15,52 17 1,-52-18-16,17 18 15,18 0-15,-17 0 16,52 0-16,-18-35 16,-17 35-16,-35 0 15</inkml:trace>
  <inkml:trace contextRef="#ctx0" brushRef="#br0" timeOffset="59520.18">11342 12524 0,'17'-18'140,"36"18"-124,-17 0-16,52 0 16,-53 0-16,53 0 15,18 0-15,-35 0 16,-1 0-16,1 0 15,-18 0-15,-18 0 16,18 0-16,0 0 16,-18 0-16,18-35 15,-18 35-15,1 0 16,16 0-16,-16-18 16,-1 18-16,18 0 15,-18 0-15,18 0 16,-35 0-16,-1 0 15,19 0-15,-19 0 16,54 0 0,-53 0-16,34 0 0,-34 0 15,0 0 1,35 0-16,-36 0 16,1 0-16,17 0 15,53 0-15,-70 0 16,53 0-16,-36 0 15,-17 0-15,34 0 16,-16 0-16,17 0 16,17 0-16,-17 0 15,18 0-15,34-35 16,-52 35-16,-17 0 16,52 0-16,-53 0 15,36 0 1,-36 0-16,18 0 0,35 0 15,-17 17-15,34 1 16,-16-18-16,-54 35 16,71-17-16,-18-18 15,-17 35 1,-1-35-16,71 0 16,-53 0-16,-17 0 15,0 0-15,34 0 16,-34 0-16,35 0 15,-18 0-15,18 0 16,0-17-16,-36 17 16,1-18-16,35 18 15,-54 0-15,19 0 16,0 0-16,17 0 16,-18 0-16,36 0 15,35 0-15,53 0 16,0 0-16,-53 0 15,89 0-15,-36 0 16,-53 0 0,-53 0-16,-17 0 15,-1-35-15,18 35 0,-17-18 16,-1-17 0,89 17-16,-88 18 15,35-35-15,-36 35 16,36 0-16,-18-18 15,18 18-15,-35 0 16,34 0-16,1 0 16,-35 0-16,17 0 15,-17 0-15,-1 0 16,36 35-16,106 1 16,-71-19-16,53 19 15,-35-1-15,-54-35 16,72 35-16,34 1 15,-140-36-15,0 0 16,-19 0-16,-16 0 16,17 0-16,-18 0 15,18 0 1,17 0-16,19 0 16,-19 0-16,1 0 15,-1 0-15,89-18 16,-124 18-16,36 0 15,-18 0-15,0 0 16,-18 0-16,18 0 16,17 0-16,-52 0 15,17 0-15,1 0 16,-1 0-16,-17 0 16,-1 0-1,1 0-15,35 0 16,-36 0-16,19 0 15,17 0-15,-1 0 16,-34 0-16,0 0 16,-1 0-1,-17-18-15</inkml:trace>
  <inkml:trace contextRef="#ctx0" brushRef="#br0" timeOffset="63241.1">9825 14041 0,'17'17'93,"1"-17"-77,-18 18-16,18-18 16,-18 17-16,35-17 15,-17 36 1,-1-19 0,1-17 15,-18 18-16,18-18 1,-1 0-16,36 0 16,-18 0-16,54 0 15,-19 0-15,1 0 16,-1 0-16,36 0 16,-18 0-16,-17 18 15,-53-18-15,-1 0 16,1 0-16,17 0 15,-17 0 1,17 0-16,-17 0 16,35 0-16,-36 0 15,18-18-15,1 0 16,-36-17 15,17 35-31</inkml:trace>
  <inkml:trace contextRef="#ctx0" brushRef="#br0" timeOffset="65617.72">12294 14023 0,'0'35'79,"18"-17"-17,0-18-31,-18 17-15,17-17 0,1 18-1,17-18 1,-17 18-16,-1-1 15,54-17-15,-36 36 16,18-19-16,-35 1 16,35-18-16,-36 18 15,1-18-15,0 0 16,17 0-16,0 17 16,0-17-16,36 0 15,17 0-15,-17 35 16,-18-35-16,-36 0 15,19 0-15,-19 0 16,1 18-16,35-18 16,-36 0-16,19 18 15,-1-18-15,-17 0 16,17 35 0,18-17-16,17-18 0,-17 17 15,18-17 1,-18 0-16,-18 0 15,18 0-15,-18 0 16,18 0-16,0 0 16,-18 0-16,-17 0 15,35 0-15,-35 0 16,17 0-16,-18 0 16,36 0-16,-17 0 15,52 0-15,-53 0 16,18 0-16,18 0 15,-1 0-15,36 0 16,-18 0-16,18 0 16,-35 0-16,-1 18 15,1-18-15,-18 0 16,17 0-16,18-18 16,-17 18-1,70-53-15,-18-17 16,36 52-16,-53-17 15,0 17-15,17-52 16,-52 52-16,-53 18 16,34-18-16,-34 18 15,0-35-15,17 35 16,18-17-16,0 17 16,-18-18-16,0 0 15,1 18-15,-36-35 16,17 35-16,1 0 15,0 0 1,-1-18 0,19 18-16,-1-17 15,18-1-15,0-17 16,-36 17 0,19 1-16,-36-1 15,17 0-15,18 18 47,-35-17 172</inkml:trace>
  <inkml:trace contextRef="#ctx0" brushRef="#br0" timeOffset="72775.03">9860 14235 0,'18'0'47,"17"0"-31,0 0-16,18 0 16,18 0-16,35 0 15,70 0-15,-70 0 16,141 0-16,35 0 15,-35 17-15,88 18 16,-53 1-16,-35-1 16,53 0-16,-159-17 15,0-18-15,36 71 16,-36-71-16,0 0 16,0 0-16,106 0 15,-18 0-15,159-18 16,-158-17-1,-19-1-15,-17 1 0,-88 35 16,0-18 0,0 18-16,0 0 15,0 0-15,35 0 16,0 0-16,-35 0 16,70 0-16,-35 0 15,53 0-15,88 0 16,-70 18-16,-71-18 15,88 0-15,-35 0 16,0 0-16,-88 0 16,0 0-16,-35 0 15,35 0-15,-18-18 16,-18 18-16,1-17 16,17 17-16,18-36 15,0 36-15,-36-17 16,-17 17-16,-35 0 15,-1-35 1</inkml:trace>
  <inkml:trace contextRef="#ctx0" brushRef="#br0" timeOffset="81244.38">16528 15240 0,'70'0'78,"1"0"-63,158-18-15,-35-17 16,-53 35-16,159-35 16,-18 35-1,0 0-15,-52 0 16,-71-35-16,-54 35 16,-69 0-16,-19 0 15,19 0-15,-19 0 31,1 0-31,17 0 16,53 0-16,-17 0 16,35 0-16,70 0 15,-17 17-15,-53-17 16,0 0-16,35 0 16,-71 0-16,36 35 15,35-35-15,-35 0 16,0 0-16,-36 0 15,36 0-15,-18-17 16,-17-1-16,-1 18 16,-17 0-16,0-35 15,-35 35 1,0 0-16,-1 0 16,1 0-16,0 0 15,17 0-15,-18 0 16,1 0-16,0 0 15,-1 0-15</inkml:trace>
  <inkml:trace contextRef="#ctx0" brushRef="#br0" timeOffset="82122.28">16916 15169 0,'17'0'32,"19"0"-17,69 0-15,1 0 16,335-35-16,35 0 16,1 0-16,-54-1 15,159-52 1,-247 53-16,-35 0 15,-71 35-15,-70-36 16,-124 36-16,18 0 16,-35 0-16,0 0 15,-1 0-15,19 0 16,-19 0-16,19 0 16,-19 0-1</inkml:trace>
  <inkml:trace contextRef="#ctx0" brushRef="#br0" timeOffset="84072.23">13670 15557 0,'0'18'47,"0"123"-31,0-70-1,-35-18-15,35-36 16,0 36-16,-18-35 16,18 0-16,0-1 62,0 1-46,0-106 124,35-142-124,1 124 0,17 54-16,-36 16 15,1-17-15,-18 36 16,18 17-16,17 0 15,-17 0 17,-1 0-17,1 0 1,-1 0-16,1 0 16,0 0-16,17 17 15,-17-17-15,-18 18 31,0 0 16,0 52-31,0 1-16,0 35 16,-18-18-16,18-18 15,-18-17-15,18-17 16,-17-19-16,17 36 15,0-35-15,0-1 16,0 1 0,0-106 140,35 0-156,18-18 16,35 18-16,-53 52 15,18-17-15,35 0 16,-35 1-16,-35 34 15,53-35-15,-36 35 16,18-17-16,-36 35 16,36-18-16,0 1 15,-17-18-15,16 35 16,-34 0-16,0 0 16,-1 0 15,36 17-16,-35 18-15,0-35 16,-1 18-16,18 17 16,-35-17 31,0 0-32,0-1-15,0 19 16,-17-1-16,17 0 15,0-17-15,-18 35 16,18-36-16,0 1 16,0 0-16,0-1 15,0 1-15,0 35 16,0-36-16,0 1 16,0 17-16,0 1 15,0-19-15,0 1 16,0 0-1,0-1 1,0 1-16,0-1 16,0 19-1,-17-36 32</inkml:trace>
  <inkml:trace contextRef="#ctx0" brushRef="#br0" timeOffset="84545.31">15275 15469 0,'18'0'0,"17"36"63,-35-19-63,0 71 15,0-17-15,-17 17 16,17 18-16,-18 0 15,-17 35-15,17-88 16,-17 0-16,35-36 16,-18-17-16,18 18 15,-18-18 48,18-71-63,0 1 15</inkml:trace>
  <inkml:trace contextRef="#ctx0" brushRef="#br0" timeOffset="85056.05">15593 14922 0</inkml:trace>
  <inkml:trace contextRef="#ctx0" brushRef="#br0" timeOffset="86143.43">15663 15452 0,'0'17'47,"0"1"-31,0 35 0,0 17-16,0-17 15,0 18-15,0-1 16,-35 19-16,17-19 15,18 1-15,-17-18 16,17 0-16,-36-18 16,36 0-16,0-53 125,0-70-125,0 18 15,0-1-15,18-35 16,0 71-16,-1 0 16,36-18-16,-35 35 15,0 1-15,17-36 16,0 35-16,-35 0 15,18 1-15,35 17 16,-36-18-16,36-17 16,-35 35-16,0-18 15,-1 18 1,1 0-16,-1 0 31,1 0 0,0 0-15,17 0 0,-17 0-16,-1 18 15,1 17-15,-18-17 78,0-1-62,0 19 0,0 70-16,-18-1 15,18 1-15,-17-18 16,17-17-16,-18-1 16,18 19-16,0-19 15,0-52 1,-35 35-16,35-18 15,-18-35-15,18 18 16</inkml:trace>
  <inkml:trace contextRef="#ctx0" brushRef="#br0" timeOffset="-145532.58">15099 6456 0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EA62F-52E9-49A1-AF7F-BFF2F138A5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A3B4FAF4-0D8D-47C7-B20A-02B89BA96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12AB9C-7CAC-448E-B17D-6C9AD7117109}"/>
              </a:ext>
            </a:extLst>
          </p:cNvPr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BB410-5033-474F-B791-C20480EE8E6C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413CE5-7A06-4066-BC60-D08FA70694B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6AFCBEE-9FA5-41E1-B3D5-27E412C6C402}"/>
              </a:ext>
            </a:extLst>
          </p:cNvPr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6374CC-5710-4BA0-8B51-E3F3E8B116E2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BB2D42F-3299-42AD-887D-58F575FEEA83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269AE75-14CB-4307-A417-AE6F887A183E}"/>
              </a:ext>
            </a:extLst>
          </p:cNvPr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58F192-30D5-402D-9437-780F7E0851D0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3BC2F2-E419-4488-B9D3-C7814C7DC29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89E93EA-8A1A-431A-A046-53A4AD3A0B57}"/>
              </a:ext>
            </a:extLst>
          </p:cNvPr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37377D-08D0-4F62-8892-61934B111714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F8F0A7-4B30-457B-836E-BF27D90D0825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6BF270C6-BACE-48B2-8185-014E46D97E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A08996-C8C7-4D8E-B105-6056D189A400}"/>
              </a:ext>
            </a:extLst>
          </p:cNvPr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78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2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5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98648" y="575714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02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7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CD59B-5FCF-4003-A91C-A10DC4E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A1ED1-1F8F-4592-9D0E-0C126A6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2C71D-338C-45AB-A403-22EB9EC0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  <a:t>2020-06-18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7FB30-F7FA-41F9-BA62-DCABE169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7EF38-34FB-41CA-852B-F40CAEA4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1591848" y="2751322"/>
            <a:ext cx="947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rgbClr val="484848"/>
                </a:solidFill>
                <a:cs typeface="+mn-ea"/>
                <a:sym typeface="+mn-lt"/>
              </a:rPr>
              <a:t>DQN</a:t>
            </a:r>
            <a:r>
              <a:rPr lang="zh-CN" altLang="en-US" sz="5400" b="1" dirty="0">
                <a:solidFill>
                  <a:srgbClr val="484848"/>
                </a:solidFill>
                <a:cs typeface="+mn-ea"/>
                <a:sym typeface="+mn-lt"/>
              </a:rPr>
              <a:t>玩小游戏</a:t>
            </a:r>
            <a:r>
              <a:rPr lang="en-US" altLang="zh-CN" sz="5400" b="1" dirty="0">
                <a:solidFill>
                  <a:srgbClr val="484848"/>
                </a:solidFill>
                <a:cs typeface="+mn-ea"/>
                <a:sym typeface="+mn-lt"/>
              </a:rPr>
              <a:t>2048</a:t>
            </a:r>
            <a:r>
              <a:rPr lang="zh-CN" altLang="en-US" sz="5400" b="1" dirty="0">
                <a:solidFill>
                  <a:srgbClr val="484848"/>
                </a:solidFill>
                <a:cs typeface="+mn-ea"/>
                <a:sym typeface="+mn-lt"/>
              </a:rPr>
              <a:t>项目汇报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D91718-7C03-4496-9D75-5412335226DA}"/>
              </a:ext>
            </a:extLst>
          </p:cNvPr>
          <p:cNvSpPr txBox="1"/>
          <p:nvPr/>
        </p:nvSpPr>
        <p:spPr>
          <a:xfrm>
            <a:off x="4974578" y="5015267"/>
            <a:ext cx="296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84848"/>
                </a:solidFill>
                <a:cs typeface="+mn-ea"/>
                <a:sym typeface="+mn-lt"/>
              </a:rPr>
              <a:t>汇报人：秦瑜恒、顾昕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B075E53-333A-46F5-98BD-D18FC88AB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7800" y="5084713"/>
            <a:ext cx="273281" cy="2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2048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游戏介绍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C32173-EDB6-41E7-84D0-1BB96E63EB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70" y="1473852"/>
            <a:ext cx="3649369" cy="47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33">
            <a:extLst>
              <a:ext uri="{FF2B5EF4-FFF2-40B4-BE49-F238E27FC236}">
                <a16:creationId xmlns:a16="http://schemas.microsoft.com/office/drawing/2014/main" id="{1E0CDB7F-99C0-4EFF-8B11-D4C42634874B}"/>
              </a:ext>
            </a:extLst>
          </p:cNvPr>
          <p:cNvSpPr txBox="1"/>
          <p:nvPr/>
        </p:nvSpPr>
        <p:spPr>
          <a:xfrm>
            <a:off x="6986802" y="1572172"/>
            <a:ext cx="376733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上、下、左、右四个合并方向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84F9398-D9C4-42F3-AC9C-C95678A191EC}"/>
              </a:ext>
            </a:extLst>
          </p:cNvPr>
          <p:cNvSpPr/>
          <p:nvPr/>
        </p:nvSpPr>
        <p:spPr>
          <a:xfrm>
            <a:off x="6096678" y="150802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5F93CD54-3CF3-4F0B-891C-CDE8D2B5C52E}"/>
              </a:ext>
            </a:extLst>
          </p:cNvPr>
          <p:cNvSpPr txBox="1"/>
          <p:nvPr/>
        </p:nvSpPr>
        <p:spPr>
          <a:xfrm>
            <a:off x="6986802" y="2535227"/>
            <a:ext cx="397616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相同数字的两个格子，相撞时合并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08D2D8A-9978-45B8-B4ED-804963743737}"/>
              </a:ext>
            </a:extLst>
          </p:cNvPr>
          <p:cNvSpPr/>
          <p:nvPr/>
        </p:nvSpPr>
        <p:spPr>
          <a:xfrm>
            <a:off x="6096678" y="2494631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9F052808-696D-4029-8BBB-1EDECA1AA50D}"/>
              </a:ext>
            </a:extLst>
          </p:cNvPr>
          <p:cNvSpPr txBox="1"/>
          <p:nvPr/>
        </p:nvSpPr>
        <p:spPr>
          <a:xfrm>
            <a:off x="6986802" y="3531785"/>
            <a:ext cx="4379288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每次合并，在空白位置新增一方块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或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4</a:t>
            </a:r>
            <a:endParaRPr lang="zh-CN" altLang="en-US" sz="20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BF17B7-227A-4DD1-B82D-A63330B5230C}"/>
              </a:ext>
            </a:extLst>
          </p:cNvPr>
          <p:cNvSpPr/>
          <p:nvPr/>
        </p:nvSpPr>
        <p:spPr>
          <a:xfrm>
            <a:off x="6096000" y="3443943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069C7E9-766E-45E3-8A3B-A7E2E47988B2}"/>
              </a:ext>
            </a:extLst>
          </p:cNvPr>
          <p:cNvSpPr/>
          <p:nvPr/>
        </p:nvSpPr>
        <p:spPr>
          <a:xfrm>
            <a:off x="6096000" y="4471150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FB0AF5-4369-4EE7-8184-8D89A73C0AFB}"/>
              </a:ext>
            </a:extLst>
          </p:cNvPr>
          <p:cNvSpPr/>
          <p:nvPr/>
        </p:nvSpPr>
        <p:spPr>
          <a:xfrm>
            <a:off x="6096000" y="545886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5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69D17851-89AC-4305-8EEC-6606BB5DE4BC}"/>
              </a:ext>
            </a:extLst>
          </p:cNvPr>
          <p:cNvSpPr txBox="1"/>
          <p:nvPr/>
        </p:nvSpPr>
        <p:spPr>
          <a:xfrm>
            <a:off x="6986802" y="4555457"/>
            <a:ext cx="376733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得分为每次合并的数字之和</a:t>
            </a:r>
          </a:p>
        </p:txBody>
      </p:sp>
      <p:sp>
        <p:nvSpPr>
          <p:cNvPr id="32" name="TextBox 33">
            <a:extLst>
              <a:ext uri="{FF2B5EF4-FFF2-40B4-BE49-F238E27FC236}">
                <a16:creationId xmlns:a16="http://schemas.microsoft.com/office/drawing/2014/main" id="{A5627F35-42C4-4509-AE9E-A7A2E397A67E}"/>
              </a:ext>
            </a:extLst>
          </p:cNvPr>
          <p:cNvSpPr txBox="1"/>
          <p:nvPr/>
        </p:nvSpPr>
        <p:spPr>
          <a:xfrm>
            <a:off x="6986802" y="5554267"/>
            <a:ext cx="376733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不能再合并则游戏结束</a:t>
            </a:r>
          </a:p>
        </p:txBody>
      </p:sp>
    </p:spTree>
    <p:extLst>
      <p:ext uri="{BB962C8B-B14F-4D97-AF65-F5344CB8AC3E}">
        <p14:creationId xmlns:p14="http://schemas.microsoft.com/office/powerpoint/2010/main" val="32880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493476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算法架构与实施情况</a:t>
            </a:r>
          </a:p>
        </p:txBody>
      </p:sp>
    </p:spTree>
    <p:extLst>
      <p:ext uri="{BB962C8B-B14F-4D97-AF65-F5344CB8AC3E}">
        <p14:creationId xmlns:p14="http://schemas.microsoft.com/office/powerpoint/2010/main" val="34698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2">
            <a:extLst>
              <a:ext uri="{FF2B5EF4-FFF2-40B4-BE49-F238E27FC236}">
                <a16:creationId xmlns:a16="http://schemas.microsoft.com/office/drawing/2014/main" id="{E87D55AA-EDD6-42EE-9968-27595D7D5876}"/>
              </a:ext>
            </a:extLst>
          </p:cNvPr>
          <p:cNvSpPr/>
          <p:nvPr/>
        </p:nvSpPr>
        <p:spPr>
          <a:xfrm>
            <a:off x="6649954" y="4642883"/>
            <a:ext cx="5313886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圆角矩形 13">
            <a:extLst>
              <a:ext uri="{FF2B5EF4-FFF2-40B4-BE49-F238E27FC236}">
                <a16:creationId xmlns:a16="http://schemas.microsoft.com/office/drawing/2014/main" id="{235830E2-A7BA-42F2-BE85-49EF291ABD06}"/>
              </a:ext>
            </a:extLst>
          </p:cNvPr>
          <p:cNvSpPr/>
          <p:nvPr/>
        </p:nvSpPr>
        <p:spPr>
          <a:xfrm>
            <a:off x="4026700" y="2590030"/>
            <a:ext cx="551101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160673-46A8-48B4-A7BF-DACE963897D3}"/>
              </a:ext>
            </a:extLst>
          </p:cNvPr>
          <p:cNvGrpSpPr/>
          <p:nvPr/>
        </p:nvGrpSpPr>
        <p:grpSpPr>
          <a:xfrm>
            <a:off x="1138519" y="1406258"/>
            <a:ext cx="1436856" cy="1972078"/>
            <a:chOff x="1032992" y="2432634"/>
            <a:chExt cx="1230525" cy="1688231"/>
          </a:xfrm>
        </p:grpSpPr>
        <p:sp>
          <p:nvSpPr>
            <p:cNvPr id="5" name="任意多边形 15">
              <a:extLst>
                <a:ext uri="{FF2B5EF4-FFF2-40B4-BE49-F238E27FC236}">
                  <a16:creationId xmlns:a16="http://schemas.microsoft.com/office/drawing/2014/main" id="{D46D0D75-0BFE-4F9D-B55F-55B16435648B}"/>
                </a:ext>
              </a:extLst>
            </p:cNvPr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KSO_Shape">
              <a:extLst>
                <a:ext uri="{FF2B5EF4-FFF2-40B4-BE49-F238E27FC236}">
                  <a16:creationId xmlns:a16="http://schemas.microsoft.com/office/drawing/2014/main" id="{09D14DA2-87EF-4EA2-8B35-80A4998A8C4C}"/>
                </a:ext>
              </a:extLst>
            </p:cNvPr>
            <p:cNvSpPr/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7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7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7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7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09CAD3-305A-43C5-92EE-29EA660FDAB6}"/>
                </a:ext>
              </a:extLst>
            </p:cNvPr>
            <p:cNvSpPr txBox="1"/>
            <p:nvPr/>
          </p:nvSpPr>
          <p:spPr>
            <a:xfrm>
              <a:off x="1032992" y="3398149"/>
              <a:ext cx="1193800" cy="3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 游戏逻辑</a:t>
              </a: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14B350-AF53-4B86-A681-7B6ABC9DF6B6}"/>
              </a:ext>
            </a:extLst>
          </p:cNvPr>
          <p:cNvCxnSpPr/>
          <p:nvPr/>
        </p:nvCxnSpPr>
        <p:spPr>
          <a:xfrm>
            <a:off x="2696199" y="1808710"/>
            <a:ext cx="972791" cy="0"/>
          </a:xfrm>
          <a:prstGeom prst="line">
            <a:avLst/>
          </a:prstGeom>
          <a:ln>
            <a:solidFill>
              <a:srgbClr val="344F66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1D454DE-785E-4F18-B8FF-587C9AF3A873}"/>
              </a:ext>
            </a:extLst>
          </p:cNvPr>
          <p:cNvCxnSpPr/>
          <p:nvPr/>
        </p:nvCxnSpPr>
        <p:spPr>
          <a:xfrm>
            <a:off x="3840198" y="2951008"/>
            <a:ext cx="972791" cy="0"/>
          </a:xfrm>
          <a:prstGeom prst="line">
            <a:avLst/>
          </a:prstGeom>
          <a:ln>
            <a:solidFill>
              <a:srgbClr val="1B3378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9F6358-C18F-42C1-8559-CB96338487E6}"/>
              </a:ext>
            </a:extLst>
          </p:cNvPr>
          <p:cNvCxnSpPr/>
          <p:nvPr/>
        </p:nvCxnSpPr>
        <p:spPr>
          <a:xfrm>
            <a:off x="5089880" y="3868757"/>
            <a:ext cx="972791" cy="0"/>
          </a:xfrm>
          <a:prstGeom prst="line">
            <a:avLst/>
          </a:prstGeom>
          <a:ln>
            <a:solidFill>
              <a:srgbClr val="1B3378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25">
            <a:extLst>
              <a:ext uri="{FF2B5EF4-FFF2-40B4-BE49-F238E27FC236}">
                <a16:creationId xmlns:a16="http://schemas.microsoft.com/office/drawing/2014/main" id="{8E8AC735-464F-4CD0-B6C4-F0A5746A8172}"/>
              </a:ext>
            </a:extLst>
          </p:cNvPr>
          <p:cNvSpPr/>
          <p:nvPr/>
        </p:nvSpPr>
        <p:spPr>
          <a:xfrm>
            <a:off x="5413626" y="3576075"/>
            <a:ext cx="5313886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id="{C410B176-7AE1-4B09-B92E-6B6F2EB6A26C}"/>
              </a:ext>
            </a:extLst>
          </p:cNvPr>
          <p:cNvSpPr/>
          <p:nvPr/>
        </p:nvSpPr>
        <p:spPr>
          <a:xfrm>
            <a:off x="3484818" y="1445692"/>
            <a:ext cx="5155131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E590D3B5-7CB4-4899-BBEB-73764F437AD3}"/>
              </a:ext>
            </a:extLst>
          </p:cNvPr>
          <p:cNvSpPr txBox="1"/>
          <p:nvPr/>
        </p:nvSpPr>
        <p:spPr>
          <a:xfrm>
            <a:off x="4021920" y="1573814"/>
            <a:ext cx="3769111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555555"/>
                </a:solidFill>
                <a:cs typeface="+mn-ea"/>
                <a:sym typeface="+mn-lt"/>
              </a:rPr>
              <a:t>Numpy</a:t>
            </a:r>
            <a:r>
              <a:rPr lang="en-US" altLang="zh-CN" sz="2400" dirty="0">
                <a:solidFill>
                  <a:srgbClr val="555555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构建游戏核心操作逻辑</a:t>
            </a:r>
          </a:p>
        </p:txBody>
      </p:sp>
      <p:sp>
        <p:nvSpPr>
          <p:cNvPr id="18" name="文本框 89">
            <a:extLst>
              <a:ext uri="{FF2B5EF4-FFF2-40B4-BE49-F238E27FC236}">
                <a16:creationId xmlns:a16="http://schemas.microsoft.com/office/drawing/2014/main" id="{00765D05-8D47-43F2-98FD-B830E3B7E68A}"/>
              </a:ext>
            </a:extLst>
          </p:cNvPr>
          <p:cNvSpPr txBox="1"/>
          <p:nvPr/>
        </p:nvSpPr>
        <p:spPr>
          <a:xfrm>
            <a:off x="5221965" y="2745375"/>
            <a:ext cx="3769111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r>
              <a:rPr lang="en-US" altLang="zh-CN" sz="2400" dirty="0" err="1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Pygame</a:t>
            </a:r>
            <a:r>
              <a:rPr lang="en-US" altLang="zh-CN" sz="14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构建游戏图形界面</a:t>
            </a:r>
          </a:p>
        </p:txBody>
      </p:sp>
      <p:sp>
        <p:nvSpPr>
          <p:cNvPr id="19" name="文本框 91">
            <a:extLst>
              <a:ext uri="{FF2B5EF4-FFF2-40B4-BE49-F238E27FC236}">
                <a16:creationId xmlns:a16="http://schemas.microsoft.com/office/drawing/2014/main" id="{A8F33EB7-F62D-443D-A462-FD9DD0EB1D41}"/>
              </a:ext>
            </a:extLst>
          </p:cNvPr>
          <p:cNvSpPr txBox="1"/>
          <p:nvPr/>
        </p:nvSpPr>
        <p:spPr>
          <a:xfrm>
            <a:off x="6323267" y="3657971"/>
            <a:ext cx="406943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卷积神经网络 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作为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DQN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主体网络架构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DC65E-3921-487F-8F54-B3D0BCFFAF4F}"/>
              </a:ext>
            </a:extLst>
          </p:cNvPr>
          <p:cNvCxnSpPr/>
          <p:nvPr/>
        </p:nvCxnSpPr>
        <p:spPr>
          <a:xfrm>
            <a:off x="6287559" y="4930915"/>
            <a:ext cx="972791" cy="0"/>
          </a:xfrm>
          <a:prstGeom prst="line">
            <a:avLst/>
          </a:prstGeom>
          <a:ln>
            <a:solidFill>
              <a:srgbClr val="1B3378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91">
            <a:extLst>
              <a:ext uri="{FF2B5EF4-FFF2-40B4-BE49-F238E27FC236}">
                <a16:creationId xmlns:a16="http://schemas.microsoft.com/office/drawing/2014/main" id="{D4BFB3B2-B58B-4A82-A510-96F22AEEF401}"/>
              </a:ext>
            </a:extLst>
          </p:cNvPr>
          <p:cNvSpPr txBox="1"/>
          <p:nvPr/>
        </p:nvSpPr>
        <p:spPr>
          <a:xfrm>
            <a:off x="7439692" y="4693893"/>
            <a:ext cx="3769111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555555"/>
                </a:solidFill>
                <a:cs typeface="+mn-ea"/>
                <a:sym typeface="+mn-lt"/>
              </a:rPr>
              <a:t>Pytorch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  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作为深度学习的框架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85791B50-FA17-4D1C-8693-2034891F4380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4.1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项目框架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B457B4-25D3-4150-A77A-FAEF39C48628}"/>
              </a:ext>
            </a:extLst>
          </p:cNvPr>
          <p:cNvGrpSpPr/>
          <p:nvPr/>
        </p:nvGrpSpPr>
        <p:grpSpPr>
          <a:xfrm>
            <a:off x="2358894" y="2215760"/>
            <a:ext cx="1446523" cy="1972077"/>
            <a:chOff x="2358894" y="2215760"/>
            <a:chExt cx="1446523" cy="197207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F197466-4048-4149-B2EF-799B16E6358F}"/>
                </a:ext>
              </a:extLst>
            </p:cNvPr>
            <p:cNvGrpSpPr/>
            <p:nvPr/>
          </p:nvGrpSpPr>
          <p:grpSpPr>
            <a:xfrm>
              <a:off x="2358894" y="2215760"/>
              <a:ext cx="1446523" cy="1972077"/>
              <a:chOff x="2255236" y="3004658"/>
              <a:chExt cx="1238805" cy="1688231"/>
            </a:xfrm>
          </p:grpSpPr>
          <p:sp>
            <p:nvSpPr>
              <p:cNvPr id="9" name="任意多边形 19">
                <a:extLst>
                  <a:ext uri="{FF2B5EF4-FFF2-40B4-BE49-F238E27FC236}">
                    <a16:creationId xmlns:a16="http://schemas.microsoft.com/office/drawing/2014/main" id="{26C21336-A598-4CA0-BF86-133EAB6E6CF2}"/>
                  </a:ext>
                </a:extLst>
              </p:cNvPr>
              <p:cNvSpPr/>
              <p:nvPr/>
            </p:nvSpPr>
            <p:spPr>
              <a:xfrm flipH="1">
                <a:off x="2298310" y="3004658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F3B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11" name="文本框 85">
                <a:extLst>
                  <a:ext uri="{FF2B5EF4-FFF2-40B4-BE49-F238E27FC236}">
                    <a16:creationId xmlns:a16="http://schemas.microsoft.com/office/drawing/2014/main" id="{E9E116D9-A5C1-4EC8-8BC4-DFA02C71DF73}"/>
                  </a:ext>
                </a:extLst>
              </p:cNvPr>
              <p:cNvSpPr txBox="1"/>
              <p:nvPr/>
            </p:nvSpPr>
            <p:spPr>
              <a:xfrm>
                <a:off x="2255236" y="3965724"/>
                <a:ext cx="1193800" cy="31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图形界面</a:t>
                </a: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47716F2-9B61-404D-A12E-35C695A45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373" y="2577248"/>
              <a:ext cx="712826" cy="712826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21999A-CE47-4016-96B5-DF29C13FDFA1}"/>
              </a:ext>
            </a:extLst>
          </p:cNvPr>
          <p:cNvGrpSpPr/>
          <p:nvPr/>
        </p:nvGrpSpPr>
        <p:grpSpPr>
          <a:xfrm>
            <a:off x="3598607" y="3104526"/>
            <a:ext cx="1436856" cy="1972078"/>
            <a:chOff x="3598607" y="3104526"/>
            <a:chExt cx="1436856" cy="197207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1D389B0-E525-4DB0-B5B0-5D95A0080862}"/>
                </a:ext>
              </a:extLst>
            </p:cNvPr>
            <p:cNvGrpSpPr/>
            <p:nvPr/>
          </p:nvGrpSpPr>
          <p:grpSpPr>
            <a:xfrm>
              <a:off x="3598607" y="3104526"/>
              <a:ext cx="1436856" cy="1972078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29" name="任意多边形 39">
                <a:extLst>
                  <a:ext uri="{FF2B5EF4-FFF2-40B4-BE49-F238E27FC236}">
                    <a16:creationId xmlns:a16="http://schemas.microsoft.com/office/drawing/2014/main" id="{1DB73440-BFAB-41A8-B545-20166B316B26}"/>
                  </a:ext>
                </a:extLst>
              </p:cNvPr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344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30" name="文本框 86">
                <a:extLst>
                  <a:ext uri="{FF2B5EF4-FFF2-40B4-BE49-F238E27FC236}">
                    <a16:creationId xmlns:a16="http://schemas.microsoft.com/office/drawing/2014/main" id="{5E60E20F-2EF1-45EB-9EF6-9C95E5B10CDE}"/>
                  </a:ext>
                </a:extLst>
              </p:cNvPr>
              <p:cNvSpPr txBox="1"/>
              <p:nvPr/>
            </p:nvSpPr>
            <p:spPr>
              <a:xfrm>
                <a:off x="3494041" y="4712872"/>
                <a:ext cx="1193800" cy="31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网络设置</a:t>
                </a: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9297ADC-422A-4E10-9329-CFC17F3B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872" y="3562041"/>
              <a:ext cx="685869" cy="650112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51A446-FF60-48E5-8A21-025E5F8DD888}"/>
              </a:ext>
            </a:extLst>
          </p:cNvPr>
          <p:cNvGrpSpPr/>
          <p:nvPr/>
        </p:nvGrpSpPr>
        <p:grpSpPr>
          <a:xfrm>
            <a:off x="4822163" y="3956833"/>
            <a:ext cx="1436856" cy="1972078"/>
            <a:chOff x="4822163" y="3956833"/>
            <a:chExt cx="1436856" cy="19720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3EEB03B-0734-4B6A-9CF9-B32E6ADCBB94}"/>
                </a:ext>
              </a:extLst>
            </p:cNvPr>
            <p:cNvGrpSpPr/>
            <p:nvPr/>
          </p:nvGrpSpPr>
          <p:grpSpPr>
            <a:xfrm>
              <a:off x="4822163" y="3956833"/>
              <a:ext cx="1436856" cy="1972078"/>
              <a:chOff x="3494041" y="3716886"/>
              <a:chExt cx="1230525" cy="1688231"/>
            </a:xfrm>
          </p:grpSpPr>
          <p:sp>
            <p:nvSpPr>
              <p:cNvPr id="21" name="任意多边形 31">
                <a:extLst>
                  <a:ext uri="{FF2B5EF4-FFF2-40B4-BE49-F238E27FC236}">
                    <a16:creationId xmlns:a16="http://schemas.microsoft.com/office/drawing/2014/main" id="{8E2663B4-BD4B-4440-A0AC-C6BF4EF096DC}"/>
                  </a:ext>
                </a:extLst>
              </p:cNvPr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F3B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文本框 86">
                <a:extLst>
                  <a:ext uri="{FF2B5EF4-FFF2-40B4-BE49-F238E27FC236}">
                    <a16:creationId xmlns:a16="http://schemas.microsoft.com/office/drawing/2014/main" id="{BB3CA04E-56CD-4A33-B909-26BC9429BF3D}"/>
                  </a:ext>
                </a:extLst>
              </p:cNvPr>
              <p:cNvSpPr txBox="1"/>
              <p:nvPr/>
            </p:nvSpPr>
            <p:spPr>
              <a:xfrm>
                <a:off x="3494041" y="4712872"/>
                <a:ext cx="1193800" cy="55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深度学习</a:t>
                </a:r>
                <a:endParaRPr lang="en-US" altLang="zh-CN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框架</a:t>
                </a:r>
              </a:p>
            </p:txBody>
          </p:sp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F45D0D5A-3396-419A-8ED0-45D2EC9E8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383" y="4270247"/>
              <a:ext cx="761955" cy="761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46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5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17" grpId="0"/>
      <p:bldP spid="18" grpId="0"/>
      <p:bldP spid="19" grpId="0"/>
      <p:bldP spid="2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2">
            <a:extLst>
              <a:ext uri="{FF2B5EF4-FFF2-40B4-BE49-F238E27FC236}">
                <a16:creationId xmlns:a16="http://schemas.microsoft.com/office/drawing/2014/main" id="{85791B50-FA17-4D1C-8693-2034891F4380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4.2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训练情况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B92009B-A4A3-4546-8161-35476BD85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9"/>
          <a:stretch/>
        </p:blipFill>
        <p:spPr>
          <a:xfrm>
            <a:off x="5995168" y="3777633"/>
            <a:ext cx="5201710" cy="240188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02378F4-9305-4112-9594-7C55AD417A65}"/>
              </a:ext>
            </a:extLst>
          </p:cNvPr>
          <p:cNvSpPr/>
          <p:nvPr/>
        </p:nvSpPr>
        <p:spPr>
          <a:xfrm>
            <a:off x="971128" y="2458681"/>
            <a:ext cx="4428162" cy="2311871"/>
          </a:xfrm>
          <a:prstGeom prst="rect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下箭头 12">
            <a:extLst>
              <a:ext uri="{FF2B5EF4-FFF2-40B4-BE49-F238E27FC236}">
                <a16:creationId xmlns:a16="http://schemas.microsoft.com/office/drawing/2014/main" id="{91214B3B-F1E4-4923-B24D-6E1A79B502C5}"/>
              </a:ext>
            </a:extLst>
          </p:cNvPr>
          <p:cNvSpPr/>
          <p:nvPr/>
        </p:nvSpPr>
        <p:spPr>
          <a:xfrm>
            <a:off x="1067456" y="2458472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E4AF5C88-00DE-4BD8-A83C-AB2DDD5347A3}"/>
              </a:ext>
            </a:extLst>
          </p:cNvPr>
          <p:cNvSpPr txBox="1"/>
          <p:nvPr/>
        </p:nvSpPr>
        <p:spPr>
          <a:xfrm>
            <a:off x="2030736" y="2554800"/>
            <a:ext cx="308249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prstClr val="white"/>
                </a:solidFill>
                <a:cs typeface="+mn-ea"/>
                <a:sym typeface="+mn-lt"/>
              </a:rPr>
              <a:t>随机过程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325B93-7987-4167-9F7C-37DB4D46BF65}"/>
              </a:ext>
            </a:extLst>
          </p:cNvPr>
          <p:cNvSpPr/>
          <p:nvPr/>
        </p:nvSpPr>
        <p:spPr>
          <a:xfrm>
            <a:off x="6019162" y="1116921"/>
            <a:ext cx="5201710" cy="2311871"/>
          </a:xfrm>
          <a:prstGeom prst="rect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下箭头 13">
            <a:extLst>
              <a:ext uri="{FF2B5EF4-FFF2-40B4-BE49-F238E27FC236}">
                <a16:creationId xmlns:a16="http://schemas.microsoft.com/office/drawing/2014/main" id="{0E70DC72-9ECA-422F-A32B-23278DE666B8}"/>
              </a:ext>
            </a:extLst>
          </p:cNvPr>
          <p:cNvSpPr/>
          <p:nvPr/>
        </p:nvSpPr>
        <p:spPr>
          <a:xfrm rot="10800000">
            <a:off x="10257592" y="1791425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09E9DBC2-5E73-4DDE-BDFB-33692209B3D9}"/>
              </a:ext>
            </a:extLst>
          </p:cNvPr>
          <p:cNvSpPr txBox="1"/>
          <p:nvPr/>
        </p:nvSpPr>
        <p:spPr>
          <a:xfrm>
            <a:off x="6602935" y="2303152"/>
            <a:ext cx="375098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prstClr val="white"/>
                </a:solidFill>
                <a:cs typeface="+mn-ea"/>
                <a:sym typeface="+mn-lt"/>
              </a:rPr>
              <a:t>最好训练结果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A0DCC6-0612-4817-8A5E-A2EF4A6E3774}"/>
              </a:ext>
            </a:extLst>
          </p:cNvPr>
          <p:cNvSpPr/>
          <p:nvPr/>
        </p:nvSpPr>
        <p:spPr>
          <a:xfrm>
            <a:off x="6115490" y="1213249"/>
            <a:ext cx="3949446" cy="100578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MAXNUM </a:t>
            </a:r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1024</a:t>
            </a:r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MAXSCORE </a:t>
            </a:r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12272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421B5-ECDE-44CF-A3E9-02A615324C81}"/>
              </a:ext>
            </a:extLst>
          </p:cNvPr>
          <p:cNvSpPr txBox="1"/>
          <p:nvPr/>
        </p:nvSpPr>
        <p:spPr>
          <a:xfrm>
            <a:off x="2113490" y="3495040"/>
            <a:ext cx="2808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MAXNUM </a:t>
            </a:r>
            <a:r>
              <a:rPr lang="en-US" altLang="zh-CN" sz="2800" dirty="0">
                <a:solidFill>
                  <a:schemeClr val="bg1"/>
                </a:solidFill>
              </a:rPr>
              <a:t>256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MAXSCORE </a:t>
            </a:r>
            <a:r>
              <a:rPr lang="en-US" altLang="zh-CN" sz="2800" dirty="0">
                <a:solidFill>
                  <a:schemeClr val="bg1"/>
                </a:solidFill>
              </a:rPr>
              <a:t>2396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40" grpId="0" animBg="1"/>
      <p:bldP spid="44" grpId="0"/>
      <p:bldP spid="47" grpId="0" animBg="1"/>
      <p:bldP spid="48" grpId="0" animBg="1"/>
      <p:bldP spid="49" grpId="0"/>
      <p:bldP spid="5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第五部分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428159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14382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2328445" y="2492976"/>
            <a:ext cx="7535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谢谢您的观看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FC903-C042-4D22-8A82-DA8EF344EFC5}"/>
              </a:ext>
            </a:extLst>
          </p:cNvPr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Thank you for watching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8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DEDD26DB-C552-485B-9ABA-05B5D196D2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692EE9-D43E-45B1-B7F8-EBD3A0756F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5762" y="1220061"/>
            <a:ext cx="1473200" cy="1679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0E676E-5D58-4343-A068-F469B0830F2A}"/>
              </a:ext>
            </a:extLst>
          </p:cNvPr>
          <p:cNvSpPr txBox="1"/>
          <p:nvPr/>
        </p:nvSpPr>
        <p:spPr>
          <a:xfrm>
            <a:off x="1542292" y="3330211"/>
            <a:ext cx="205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F9B27DF-0BEA-4C8A-8735-81CBCBD3944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076" y="1949458"/>
            <a:ext cx="625231" cy="6252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6AEF63-7E30-4A69-9A3C-CF90C8F8207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076" y="894137"/>
            <a:ext cx="625231" cy="6252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B2B327-8368-4C67-BE6F-75F528C547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076" y="3004779"/>
            <a:ext cx="625231" cy="625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651961-A7B9-4E05-B697-700072139C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076" y="4060100"/>
            <a:ext cx="625231" cy="6252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B84590-CE27-4596-A1AC-D04CA0FDCB6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076" y="5115422"/>
            <a:ext cx="625231" cy="625231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31C610FE-515F-4CFE-A098-188BB2710EFB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9CE61CC-A88A-4FBC-B93F-52CDFEFC8EF4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62E4E6-FAFB-49F9-881B-21719EF9A7A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CA87D7B-9802-4A59-B4AA-48EBDD17199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4EBCD83-9B2A-4CA2-9238-661C8E2FE129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97B72A-73B2-4D9C-947B-98A260A1E5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0F58B1C-1429-45AE-81A9-4FB7721572B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41D9533-7ED5-43B9-9FFF-B768A4F9B072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F293F52-91A3-48D3-B4A2-0F1EE571464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755401B-7D6F-4F4F-9A24-09980FB0A1B8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675C6B3-A200-4291-9657-CA44EDDF666E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097EA9E-8B54-42AC-80D2-B6776A2377E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C61B23A-809D-4046-B190-C2DC2D98054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2AC855-DEBE-444F-9CA9-05872B6FCD66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EB930A3-9EF3-4862-9548-B99164F43B1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1173D05-1356-4C94-A4A8-90A793D5991B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81EE573-3F3B-4B3A-B8B4-9F1FA0D204DB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925D33-D687-4C74-8237-E06E137C94C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CBE44DB-5ACB-42AC-9CFD-2AF4625361E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DF63CFB-264B-4D7B-B45F-DA8126919B1F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115DB29-DEC5-412E-9649-C7D792823956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E65F1E4-22B4-404B-8CBE-2D35CF9CA33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FF88403-06BE-4F06-A757-05F063CE0BFD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2635464-5F6B-41D7-BA9B-DA9B00ED4DC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C6131C-0513-423D-87F8-0B8E350BB87E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F28E9FE-8D74-4FE1-8AED-32F676E6807E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0C6AB88-9A24-42C6-9D46-28F7085446A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A0E3D73-D9CF-4CC4-AD94-B90068683CB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C5EC10F-BB10-4283-A0D8-C0382A3D910A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D8CC88-1D7D-4C1F-9132-DE1BAB80CC0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4C685D-1016-4F82-8F89-3566D6AF532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B7C6C2-520A-49A1-9FA3-162BC81CCFD1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06B37B-C6A5-4B97-ACB9-CC1808F38B3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D06482-6CC1-4BB1-AD0F-C4A3312D2A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01AE102-8A84-4533-A6BE-C7FD7ECE4E7D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88120D6-2C79-43F1-A398-21DA34F11A8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D10300B-17FF-4AB7-ABEF-C72F48AA6C7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2006B894-5916-47F1-89DC-DA6C412472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092" y="1480027"/>
            <a:ext cx="5301002" cy="145020"/>
          </a:xfrm>
          <a:prstGeom prst="rect">
            <a:avLst/>
          </a:prstGeom>
        </p:spPr>
      </p:pic>
      <p:sp>
        <p:nvSpPr>
          <p:cNvPr id="69" name="TextBox 47">
            <a:extLst>
              <a:ext uri="{FF2B5EF4-FFF2-40B4-BE49-F238E27FC236}">
                <a16:creationId xmlns:a16="http://schemas.microsoft.com/office/drawing/2014/main" id="{26CADA55-3A56-4401-A04C-B9B5C4CA4B6D}"/>
              </a:ext>
            </a:extLst>
          </p:cNvPr>
          <p:cNvSpPr txBox="1"/>
          <p:nvPr/>
        </p:nvSpPr>
        <p:spPr>
          <a:xfrm>
            <a:off x="6606855" y="94341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强化学习介绍</a:t>
            </a:r>
          </a:p>
        </p:txBody>
      </p:sp>
      <p:sp>
        <p:nvSpPr>
          <p:cNvPr id="70" name="TextBox 48">
            <a:extLst>
              <a:ext uri="{FF2B5EF4-FFF2-40B4-BE49-F238E27FC236}">
                <a16:creationId xmlns:a16="http://schemas.microsoft.com/office/drawing/2014/main" id="{E9B1265E-3727-45A0-B490-ECF9E1E35017}"/>
              </a:ext>
            </a:extLst>
          </p:cNvPr>
          <p:cNvSpPr txBox="1"/>
          <p:nvPr/>
        </p:nvSpPr>
        <p:spPr>
          <a:xfrm>
            <a:off x="6606855" y="20048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DQN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算法介绍</a:t>
            </a:r>
          </a:p>
        </p:txBody>
      </p:sp>
      <p:sp>
        <p:nvSpPr>
          <p:cNvPr id="71" name="TextBox 55">
            <a:extLst>
              <a:ext uri="{FF2B5EF4-FFF2-40B4-BE49-F238E27FC236}">
                <a16:creationId xmlns:a16="http://schemas.microsoft.com/office/drawing/2014/main" id="{D21FEEF9-2C0F-4D68-B885-B5BAB6223F28}"/>
              </a:ext>
            </a:extLst>
          </p:cNvPr>
          <p:cNvSpPr txBox="1"/>
          <p:nvPr/>
        </p:nvSpPr>
        <p:spPr>
          <a:xfrm>
            <a:off x="6606855" y="306627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2048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小游戏介绍</a:t>
            </a:r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6FED0460-420B-4FC8-88A5-56109D211AAC}"/>
              </a:ext>
            </a:extLst>
          </p:cNvPr>
          <p:cNvSpPr txBox="1"/>
          <p:nvPr/>
        </p:nvSpPr>
        <p:spPr>
          <a:xfrm>
            <a:off x="6606855" y="412771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详细算法设计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86D21A9B-56AA-45E7-B765-4D60F8FE4CDE}"/>
              </a:ext>
            </a:extLst>
          </p:cNvPr>
          <p:cNvSpPr txBox="1"/>
          <p:nvPr/>
        </p:nvSpPr>
        <p:spPr>
          <a:xfrm>
            <a:off x="6606855" y="51891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项目效果展示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855E579-7987-4603-905D-7F5F3DC462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092" y="5772745"/>
            <a:ext cx="5301002" cy="14502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2EC31BA-59A5-4D5D-A31F-22674FB77F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092" y="2553206"/>
            <a:ext cx="5301002" cy="14502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85F13D0-27DF-43E2-93D4-5FD6D718AA3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092" y="3626386"/>
            <a:ext cx="5301002" cy="14502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663B279-DDBC-4672-B84C-63A3771C80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092" y="4699566"/>
            <a:ext cx="5301002" cy="1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60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409500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强化学习介绍</a:t>
            </a:r>
          </a:p>
        </p:txBody>
      </p:sp>
    </p:spTree>
    <p:extLst>
      <p:ext uri="{BB962C8B-B14F-4D97-AF65-F5344CB8AC3E}">
        <p14:creationId xmlns:p14="http://schemas.microsoft.com/office/powerpoint/2010/main" val="10848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E958A01-566F-46BE-81C4-621FA3B1A482}"/>
              </a:ext>
            </a:extLst>
          </p:cNvPr>
          <p:cNvGrpSpPr/>
          <p:nvPr/>
        </p:nvGrpSpPr>
        <p:grpSpPr>
          <a:xfrm>
            <a:off x="5245239" y="1980117"/>
            <a:ext cx="5789106" cy="3633076"/>
            <a:chOff x="3963425" y="1323923"/>
            <a:chExt cx="4500562" cy="2739579"/>
          </a:xfrm>
        </p:grpSpPr>
        <p:cxnSp>
          <p:nvCxnSpPr>
            <p:cNvPr id="3" name="Straight Connector 4">
              <a:extLst>
                <a:ext uri="{FF2B5EF4-FFF2-40B4-BE49-F238E27FC236}">
                  <a16:creationId xmlns:a16="http://schemas.microsoft.com/office/drawing/2014/main" id="{69859B0A-D2B7-4EE2-87D0-96456FE5640A}"/>
                </a:ext>
              </a:extLst>
            </p:cNvPr>
            <p:cNvCxnSpPr/>
            <p:nvPr/>
          </p:nvCxnSpPr>
          <p:spPr>
            <a:xfrm>
              <a:off x="3963425" y="1323923"/>
              <a:ext cx="0" cy="273957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954965-6FB4-479B-89A8-C5CF5923BD2C}"/>
                </a:ext>
              </a:extLst>
            </p:cNvPr>
            <p:cNvGrpSpPr/>
            <p:nvPr/>
          </p:nvGrpSpPr>
          <p:grpSpPr>
            <a:xfrm>
              <a:off x="4006286" y="1758309"/>
              <a:ext cx="4457701" cy="1774032"/>
              <a:chOff x="4006286" y="1758309"/>
              <a:chExt cx="4457701" cy="1774032"/>
            </a:xfrm>
          </p:grpSpPr>
          <p:sp>
            <p:nvSpPr>
              <p:cNvPr id="5" name="Line 18">
                <a:extLst>
                  <a:ext uri="{FF2B5EF4-FFF2-40B4-BE49-F238E27FC236}">
                    <a16:creationId xmlns:a16="http://schemas.microsoft.com/office/drawing/2014/main" id="{0110ABBD-06AE-4128-93E1-5B80E40B9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287" y="175830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Line 19">
                <a:extLst>
                  <a:ext uri="{FF2B5EF4-FFF2-40B4-BE49-F238E27FC236}">
                    <a16:creationId xmlns:a16="http://schemas.microsoft.com/office/drawing/2014/main" id="{73F3D903-E69A-4F6F-8FF5-F26520571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287" y="269175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Line 20">
                <a:extLst>
                  <a:ext uri="{FF2B5EF4-FFF2-40B4-BE49-F238E27FC236}">
                    <a16:creationId xmlns:a16="http://schemas.microsoft.com/office/drawing/2014/main" id="{25EE18FE-DBFD-4FDF-B9F1-3EFA5DE27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6286" y="3529960"/>
                <a:ext cx="4457700" cy="2381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Rectangle 12">
            <a:extLst>
              <a:ext uri="{FF2B5EF4-FFF2-40B4-BE49-F238E27FC236}">
                <a16:creationId xmlns:a16="http://schemas.microsoft.com/office/drawing/2014/main" id="{F39482F7-4090-4917-AEB1-BF983E7240DD}"/>
              </a:ext>
            </a:extLst>
          </p:cNvPr>
          <p:cNvSpPr/>
          <p:nvPr/>
        </p:nvSpPr>
        <p:spPr>
          <a:xfrm>
            <a:off x="6081034" y="3096581"/>
            <a:ext cx="4953311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ym typeface="+mn-lt"/>
              </a:rPr>
              <a:t>奖励代替标签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02AF329-CA70-46A5-875B-32AA9B1A5BBB}"/>
              </a:ext>
            </a:extLst>
          </p:cNvPr>
          <p:cNvSpPr/>
          <p:nvPr/>
        </p:nvSpPr>
        <p:spPr>
          <a:xfrm>
            <a:off x="6054249" y="1719398"/>
            <a:ext cx="4980095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研究的是智能体</a:t>
            </a:r>
            <a:r>
              <a:rPr lang="en-US" altLang="zh-CN" sz="1400" dirty="0"/>
              <a:t>agent</a:t>
            </a:r>
            <a:r>
              <a:rPr lang="zh-CN" altLang="en-US" sz="1400" dirty="0"/>
              <a:t>与环境之间交互的任务</a:t>
            </a:r>
            <a:endParaRPr lang="zh-CN" altLang="en-US" sz="8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34FBB65-9059-450B-A180-3ED95428854A}"/>
              </a:ext>
            </a:extLst>
          </p:cNvPr>
          <p:cNvSpPr/>
          <p:nvPr/>
        </p:nvSpPr>
        <p:spPr>
          <a:xfrm>
            <a:off x="6081034" y="4029135"/>
            <a:ext cx="4953312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智能体要以不断与环境进行交互，通过试错的方式来获得最佳策略</a:t>
            </a:r>
            <a:endParaRPr lang="zh-CN" altLang="en-US" sz="10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2C28FC3C-A1DD-41EB-8862-441DDE56A3AE}"/>
              </a:ext>
            </a:extLst>
          </p:cNvPr>
          <p:cNvSpPr txBox="1"/>
          <p:nvPr/>
        </p:nvSpPr>
        <p:spPr>
          <a:xfrm>
            <a:off x="6081033" y="5139380"/>
            <a:ext cx="4953312" cy="12043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强化学习的指导信息很少，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而且往往是在事后（最后一个状态）才给出的</a:t>
            </a:r>
            <a:endParaRPr lang="zh-CN" altLang="en-US" sz="1400" dirty="0"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A0C45AC1-62EB-4D0B-A826-AF377924C1DC}"/>
              </a:ext>
            </a:extLst>
          </p:cNvPr>
          <p:cNvGrpSpPr/>
          <p:nvPr/>
        </p:nvGrpSpPr>
        <p:grpSpPr>
          <a:xfrm>
            <a:off x="4640963" y="1608992"/>
            <a:ext cx="1318819" cy="652340"/>
            <a:chOff x="2187746" y="2123279"/>
            <a:chExt cx="1927113" cy="1931011"/>
          </a:xfrm>
        </p:grpSpPr>
        <p:sp>
          <p:nvSpPr>
            <p:cNvPr id="13" name="任意多边形 82">
              <a:extLst>
                <a:ext uri="{FF2B5EF4-FFF2-40B4-BE49-F238E27FC236}">
                  <a16:creationId xmlns:a16="http://schemas.microsoft.com/office/drawing/2014/main" id="{8F6C91A0-2FF5-43F2-9478-2F18ADD4F705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83">
              <a:extLst>
                <a:ext uri="{FF2B5EF4-FFF2-40B4-BE49-F238E27FC236}">
                  <a16:creationId xmlns:a16="http://schemas.microsoft.com/office/drawing/2014/main" id="{96A6A190-9B30-476E-8537-DAEC6F93CA44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80">
              <a:extLst>
                <a:ext uri="{FF2B5EF4-FFF2-40B4-BE49-F238E27FC236}">
                  <a16:creationId xmlns:a16="http://schemas.microsoft.com/office/drawing/2014/main" id="{072BCF0E-16EB-4D10-9DA4-FED9B7B84F1F}"/>
                </a:ext>
              </a:extLst>
            </p:cNvPr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344F66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核心概念</a:t>
              </a:r>
            </a:p>
          </p:txBody>
        </p:sp>
      </p:grpSp>
      <p:grpSp>
        <p:nvGrpSpPr>
          <p:cNvPr id="16" name="Group 28">
            <a:extLst>
              <a:ext uri="{FF2B5EF4-FFF2-40B4-BE49-F238E27FC236}">
                <a16:creationId xmlns:a16="http://schemas.microsoft.com/office/drawing/2014/main" id="{F1579671-866A-47A1-B2D3-92A1BAE4F6AE}"/>
              </a:ext>
            </a:extLst>
          </p:cNvPr>
          <p:cNvGrpSpPr/>
          <p:nvPr/>
        </p:nvGrpSpPr>
        <p:grpSpPr>
          <a:xfrm>
            <a:off x="4640963" y="2983026"/>
            <a:ext cx="1309315" cy="652340"/>
            <a:chOff x="2187746" y="2123279"/>
            <a:chExt cx="1927113" cy="1931011"/>
          </a:xfrm>
        </p:grpSpPr>
        <p:sp>
          <p:nvSpPr>
            <p:cNvPr id="17" name="任意多边形 82">
              <a:extLst>
                <a:ext uri="{FF2B5EF4-FFF2-40B4-BE49-F238E27FC236}">
                  <a16:creationId xmlns:a16="http://schemas.microsoft.com/office/drawing/2014/main" id="{B0CF0A81-7CBB-4F3E-AF98-79AB384DC9BF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2C9F1D2E-67A0-4C2D-8B66-CD265DBD1E79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椭圆 80">
              <a:extLst>
                <a:ext uri="{FF2B5EF4-FFF2-40B4-BE49-F238E27FC236}">
                  <a16:creationId xmlns:a16="http://schemas.microsoft.com/office/drawing/2014/main" id="{B9EA67C6-0A8C-4616-94DE-FABE5AC134DA}"/>
                </a:ext>
              </a:extLst>
            </p:cNvPr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CF3B4C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奖励机制</a:t>
              </a:r>
            </a:p>
          </p:txBody>
        </p:sp>
      </p:grpSp>
      <p:grpSp>
        <p:nvGrpSpPr>
          <p:cNvPr id="20" name="Group 32">
            <a:extLst>
              <a:ext uri="{FF2B5EF4-FFF2-40B4-BE49-F238E27FC236}">
                <a16:creationId xmlns:a16="http://schemas.microsoft.com/office/drawing/2014/main" id="{9B1006D6-B95B-4D32-8E18-1F911F822ADF}"/>
              </a:ext>
            </a:extLst>
          </p:cNvPr>
          <p:cNvGrpSpPr/>
          <p:nvPr/>
        </p:nvGrpSpPr>
        <p:grpSpPr>
          <a:xfrm>
            <a:off x="4640963" y="3954056"/>
            <a:ext cx="1299882" cy="652340"/>
            <a:chOff x="2187746" y="2123279"/>
            <a:chExt cx="1927113" cy="1931011"/>
          </a:xfrm>
        </p:grpSpPr>
        <p:sp>
          <p:nvSpPr>
            <p:cNvPr id="21" name="任意多边形 82">
              <a:extLst>
                <a:ext uri="{FF2B5EF4-FFF2-40B4-BE49-F238E27FC236}">
                  <a16:creationId xmlns:a16="http://schemas.microsoft.com/office/drawing/2014/main" id="{7A6C4569-1183-457C-B749-07E574C629A3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83">
              <a:extLst>
                <a:ext uri="{FF2B5EF4-FFF2-40B4-BE49-F238E27FC236}">
                  <a16:creationId xmlns:a16="http://schemas.microsoft.com/office/drawing/2014/main" id="{0A4072BB-CCBF-4E83-AC0E-1A56041F914E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椭圆 80">
              <a:extLst>
                <a:ext uri="{FF2B5EF4-FFF2-40B4-BE49-F238E27FC236}">
                  <a16:creationId xmlns:a16="http://schemas.microsoft.com/office/drawing/2014/main" id="{6156FB3A-49F6-41E4-AB66-D3253BDB800B}"/>
                </a:ext>
              </a:extLst>
            </p:cNvPr>
            <p:cNvSpPr/>
            <p:nvPr/>
          </p:nvSpPr>
          <p:spPr bwMode="auto">
            <a:xfrm>
              <a:off x="2454987" y="2391058"/>
              <a:ext cx="1416812" cy="1395452"/>
            </a:xfrm>
            <a:prstGeom prst="roundRect">
              <a:avLst/>
            </a:prstGeom>
            <a:solidFill>
              <a:srgbClr val="344F66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试错学习</a:t>
              </a:r>
            </a:p>
          </p:txBody>
        </p:sp>
      </p:grpSp>
      <p:grpSp>
        <p:nvGrpSpPr>
          <p:cNvPr id="24" name="Group 36">
            <a:extLst>
              <a:ext uri="{FF2B5EF4-FFF2-40B4-BE49-F238E27FC236}">
                <a16:creationId xmlns:a16="http://schemas.microsoft.com/office/drawing/2014/main" id="{68A5016F-4172-4EFF-B93A-161760AF80DE}"/>
              </a:ext>
            </a:extLst>
          </p:cNvPr>
          <p:cNvGrpSpPr/>
          <p:nvPr/>
        </p:nvGrpSpPr>
        <p:grpSpPr>
          <a:xfrm>
            <a:off x="4640963" y="5151916"/>
            <a:ext cx="1299882" cy="652340"/>
            <a:chOff x="2187746" y="2123279"/>
            <a:chExt cx="1927113" cy="1931011"/>
          </a:xfrm>
        </p:grpSpPr>
        <p:sp>
          <p:nvSpPr>
            <p:cNvPr id="25" name="任意多边形 82">
              <a:extLst>
                <a:ext uri="{FF2B5EF4-FFF2-40B4-BE49-F238E27FC236}">
                  <a16:creationId xmlns:a16="http://schemas.microsoft.com/office/drawing/2014/main" id="{89D7138E-FDC9-472F-AA19-6C8FCD64D3E4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83">
              <a:extLst>
                <a:ext uri="{FF2B5EF4-FFF2-40B4-BE49-F238E27FC236}">
                  <a16:creationId xmlns:a16="http://schemas.microsoft.com/office/drawing/2014/main" id="{E7AAE6C4-E83D-40A7-989D-33B6D0A0AB37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椭圆 80">
              <a:extLst>
                <a:ext uri="{FF2B5EF4-FFF2-40B4-BE49-F238E27FC236}">
                  <a16:creationId xmlns:a16="http://schemas.microsoft.com/office/drawing/2014/main" id="{07B54CAE-976F-4489-8562-578144F18A39}"/>
                </a:ext>
              </a:extLst>
            </p:cNvPr>
            <p:cNvSpPr/>
            <p:nvPr/>
          </p:nvSpPr>
          <p:spPr bwMode="auto">
            <a:xfrm>
              <a:off x="2454987" y="2391058"/>
              <a:ext cx="1404676" cy="1395452"/>
            </a:xfrm>
            <a:prstGeom prst="roundRect">
              <a:avLst/>
            </a:prstGeom>
            <a:solidFill>
              <a:srgbClr val="CF3B4C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延迟回报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6528983-A8A6-470C-A130-2954D413A328}"/>
              </a:ext>
            </a:extLst>
          </p:cNvPr>
          <p:cNvGrpSpPr/>
          <p:nvPr/>
        </p:nvGrpSpPr>
        <p:grpSpPr>
          <a:xfrm>
            <a:off x="829421" y="2540708"/>
            <a:ext cx="3265408" cy="2497665"/>
            <a:chOff x="3073918" y="203757"/>
            <a:chExt cx="1017887" cy="491907"/>
          </a:xfrm>
        </p:grpSpPr>
        <p:sp>
          <p:nvSpPr>
            <p:cNvPr id="31" name="任意多边形 82">
              <a:extLst>
                <a:ext uri="{FF2B5EF4-FFF2-40B4-BE49-F238E27FC236}">
                  <a16:creationId xmlns:a16="http://schemas.microsoft.com/office/drawing/2014/main" id="{45425391-7E67-4ADC-B98C-B92DEE856F26}"/>
                </a:ext>
              </a:extLst>
            </p:cNvPr>
            <p:cNvSpPr/>
            <p:nvPr/>
          </p:nvSpPr>
          <p:spPr bwMode="auto">
            <a:xfrm rot="5400000">
              <a:off x="3336908" y="-59233"/>
              <a:ext cx="491907" cy="1017887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83">
              <a:extLst>
                <a:ext uri="{FF2B5EF4-FFF2-40B4-BE49-F238E27FC236}">
                  <a16:creationId xmlns:a16="http://schemas.microsoft.com/office/drawing/2014/main" id="{6BCFBE58-66F9-4962-8CA9-5669117B5C69}"/>
                </a:ext>
              </a:extLst>
            </p:cNvPr>
            <p:cNvSpPr/>
            <p:nvPr/>
          </p:nvSpPr>
          <p:spPr bwMode="auto">
            <a:xfrm rot="16200000">
              <a:off x="3333117" y="-51899"/>
              <a:ext cx="484819" cy="1003218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TextBox 42">
            <a:extLst>
              <a:ext uri="{FF2B5EF4-FFF2-40B4-BE49-F238E27FC236}">
                <a16:creationId xmlns:a16="http://schemas.microsoft.com/office/drawing/2014/main" id="{0768FBC7-4AF0-4822-847F-9B6FBCF3BB1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1.1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什么是强化学习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3A0C70-7457-47D1-86D3-537B49F2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5" y="2700168"/>
            <a:ext cx="2973744" cy="213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03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>
            <a:extLst>
              <a:ext uri="{FF2B5EF4-FFF2-40B4-BE49-F238E27FC236}">
                <a16:creationId xmlns:a16="http://schemas.microsoft.com/office/drawing/2014/main" id="{997912B2-6116-4E42-8E77-8536AF2DF246}"/>
              </a:ext>
            </a:extLst>
          </p:cNvPr>
          <p:cNvSpPr txBox="1"/>
          <p:nvPr/>
        </p:nvSpPr>
        <p:spPr>
          <a:xfrm>
            <a:off x="6986802" y="1409700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5555"/>
                </a:solidFill>
                <a:cs typeface="+mn-ea"/>
                <a:sym typeface="+mn-lt"/>
              </a:rPr>
              <a:t>State </a:t>
            </a: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状态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E178A63-81E8-4C6A-99EB-E6F942FC35B7}"/>
              </a:ext>
            </a:extLst>
          </p:cNvPr>
          <p:cNvSpPr/>
          <p:nvPr/>
        </p:nvSpPr>
        <p:spPr>
          <a:xfrm>
            <a:off x="6096678" y="140970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1EA0EA48-A621-4682-A84F-8BCB3E08E031}"/>
              </a:ext>
            </a:extLst>
          </p:cNvPr>
          <p:cNvSpPr txBox="1"/>
          <p:nvPr/>
        </p:nvSpPr>
        <p:spPr>
          <a:xfrm>
            <a:off x="7540453" y="2437209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5555"/>
                </a:solidFill>
                <a:cs typeface="+mn-ea"/>
                <a:sym typeface="+mn-lt"/>
              </a:rPr>
              <a:t>Environment </a:t>
            </a: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环境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8F67CF-3A85-4A7F-9D1A-FAD9DFD3062C}"/>
              </a:ext>
            </a:extLst>
          </p:cNvPr>
          <p:cNvSpPr/>
          <p:nvPr/>
        </p:nvSpPr>
        <p:spPr>
          <a:xfrm>
            <a:off x="6666697" y="2397410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803CCA7B-E757-4BB3-BCE6-CB6E9B12A466}"/>
              </a:ext>
            </a:extLst>
          </p:cNvPr>
          <p:cNvSpPr txBox="1"/>
          <p:nvPr/>
        </p:nvSpPr>
        <p:spPr>
          <a:xfrm>
            <a:off x="7716237" y="3430885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5555"/>
                </a:solidFill>
                <a:cs typeface="+mn-ea"/>
                <a:sym typeface="+mn-lt"/>
              </a:rPr>
              <a:t>Action </a:t>
            </a: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动作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4F7326-8E36-4179-BD27-D0441DCEF15D}"/>
              </a:ext>
            </a:extLst>
          </p:cNvPr>
          <p:cNvSpPr/>
          <p:nvPr/>
        </p:nvSpPr>
        <p:spPr>
          <a:xfrm>
            <a:off x="6842890" y="338512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09EE63-3DCF-4CA3-B928-8ECB224EF15D}"/>
              </a:ext>
            </a:extLst>
          </p:cNvPr>
          <p:cNvSpPr/>
          <p:nvPr/>
        </p:nvSpPr>
        <p:spPr>
          <a:xfrm>
            <a:off x="6666697" y="4372830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D9C812-7678-4EE2-9CE1-4930F368A06A}"/>
              </a:ext>
            </a:extLst>
          </p:cNvPr>
          <p:cNvSpPr/>
          <p:nvPr/>
        </p:nvSpPr>
        <p:spPr>
          <a:xfrm>
            <a:off x="6165095" y="536054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F69547CD-39F4-48F6-89A2-61DA6A038408}"/>
              </a:ext>
            </a:extLst>
          </p:cNvPr>
          <p:cNvSpPr txBox="1"/>
          <p:nvPr/>
        </p:nvSpPr>
        <p:spPr>
          <a:xfrm>
            <a:off x="7540453" y="4399462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5555"/>
                </a:solidFill>
                <a:cs typeface="+mn-ea"/>
                <a:sym typeface="+mn-lt"/>
              </a:rPr>
              <a:t>Agent </a:t>
            </a: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智能体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3552A659-C130-4699-9C62-58F8E51246D1}"/>
              </a:ext>
            </a:extLst>
          </p:cNvPr>
          <p:cNvSpPr txBox="1"/>
          <p:nvPr/>
        </p:nvSpPr>
        <p:spPr>
          <a:xfrm>
            <a:off x="6986802" y="5436283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5555"/>
                </a:solidFill>
                <a:cs typeface="+mn-ea"/>
                <a:sym typeface="+mn-lt"/>
              </a:rPr>
              <a:t>Reward </a:t>
            </a: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奖励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6E68D42-76C2-4C2E-9584-0D9D2802961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1.2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核心概念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3318C2-288F-4FB8-B682-95C3B1DB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4" y="1364450"/>
            <a:ext cx="4845102" cy="462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C62FC08-9759-4F75-AA0F-0D1FE0C0F827}"/>
              </a:ext>
            </a:extLst>
          </p:cNvPr>
          <p:cNvSpPr/>
          <p:nvPr/>
        </p:nvSpPr>
        <p:spPr>
          <a:xfrm>
            <a:off x="2397966" y="1231641"/>
            <a:ext cx="1847463" cy="1492898"/>
          </a:xfrm>
          <a:prstGeom prst="rect">
            <a:avLst/>
          </a:prstGeom>
          <a:solidFill>
            <a:srgbClr val="4472C4">
              <a:alpha val="0"/>
            </a:srgbClr>
          </a:solidFill>
          <a:ln w="57150">
            <a:solidFill>
              <a:srgbClr val="CF3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F619C7-5436-4FE2-AC6E-69D958B1DCD7}"/>
              </a:ext>
            </a:extLst>
          </p:cNvPr>
          <p:cNvSpPr/>
          <p:nvPr/>
        </p:nvSpPr>
        <p:spPr>
          <a:xfrm>
            <a:off x="2644878" y="4387322"/>
            <a:ext cx="1474840" cy="1492898"/>
          </a:xfrm>
          <a:prstGeom prst="rect">
            <a:avLst/>
          </a:prstGeom>
          <a:solidFill>
            <a:srgbClr val="4472C4">
              <a:alpha val="0"/>
            </a:srgbClr>
          </a:solidFill>
          <a:ln w="57150">
            <a:solidFill>
              <a:srgbClr val="CF3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5CD55F-ECF2-4272-AAEE-C7A314D46935}"/>
              </a:ext>
            </a:extLst>
          </p:cNvPr>
          <p:cNvSpPr/>
          <p:nvPr/>
        </p:nvSpPr>
        <p:spPr>
          <a:xfrm>
            <a:off x="1604463" y="4284084"/>
            <a:ext cx="1150925" cy="930040"/>
          </a:xfrm>
          <a:prstGeom prst="rect">
            <a:avLst/>
          </a:prstGeom>
          <a:solidFill>
            <a:srgbClr val="4472C4">
              <a:alpha val="0"/>
            </a:srgbClr>
          </a:solidFill>
          <a:ln w="5715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211C09-C6AA-444B-B09D-47FF9A29ED11}"/>
              </a:ext>
            </a:extLst>
          </p:cNvPr>
          <p:cNvSpPr/>
          <p:nvPr/>
        </p:nvSpPr>
        <p:spPr>
          <a:xfrm>
            <a:off x="4601496" y="2945597"/>
            <a:ext cx="904569" cy="993676"/>
          </a:xfrm>
          <a:prstGeom prst="rect">
            <a:avLst/>
          </a:prstGeom>
          <a:solidFill>
            <a:srgbClr val="4472C4">
              <a:alpha val="0"/>
            </a:srgbClr>
          </a:solidFill>
          <a:ln w="5715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0FFCE8-7B15-477E-BE23-8356A0149DD0}"/>
              </a:ext>
            </a:extLst>
          </p:cNvPr>
          <p:cNvSpPr/>
          <p:nvPr/>
        </p:nvSpPr>
        <p:spPr>
          <a:xfrm>
            <a:off x="1995949" y="3148430"/>
            <a:ext cx="1225414" cy="930040"/>
          </a:xfrm>
          <a:prstGeom prst="rect">
            <a:avLst/>
          </a:prstGeom>
          <a:solidFill>
            <a:srgbClr val="4472C4">
              <a:alpha val="0"/>
            </a:srgbClr>
          </a:solidFill>
          <a:ln w="5715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  <p:bldP spid="5" grpId="0"/>
          <p:bldP spid="6" grpId="0" animBg="1"/>
          <p:bldP spid="7" grpId="0"/>
          <p:bldP spid="8" grpId="0" animBg="1"/>
          <p:bldP spid="9" grpId="0" animBg="1"/>
          <p:bldP spid="10" grpId="0" animBg="1"/>
          <p:bldP spid="11" grpId="0"/>
          <p:bldP spid="12" grpId="0"/>
          <p:bldP spid="16" grpId="0"/>
          <p:bldP spid="2" grpId="0" animBg="1"/>
          <p:bldP spid="2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  <p:bldP spid="5" grpId="0"/>
          <p:bldP spid="6" grpId="0" animBg="1"/>
          <p:bldP spid="7" grpId="0"/>
          <p:bldP spid="8" grpId="0" animBg="1"/>
          <p:bldP spid="9" grpId="0" animBg="1"/>
          <p:bldP spid="10" grpId="0" animBg="1"/>
          <p:bldP spid="11" grpId="0"/>
          <p:bldP spid="12" grpId="0"/>
          <p:bldP spid="16" grpId="0"/>
          <p:bldP spid="2" grpId="0" animBg="1"/>
          <p:bldP spid="2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418832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DQN</a:t>
            </a:r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算法介绍</a:t>
            </a:r>
          </a:p>
        </p:txBody>
      </p:sp>
    </p:spTree>
    <p:extLst>
      <p:ext uri="{BB962C8B-B14F-4D97-AF65-F5344CB8AC3E}">
        <p14:creationId xmlns:p14="http://schemas.microsoft.com/office/powerpoint/2010/main" val="3983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2">
            <a:extLst>
              <a:ext uri="{FF2B5EF4-FFF2-40B4-BE49-F238E27FC236}">
                <a16:creationId xmlns:a16="http://schemas.microsoft.com/office/drawing/2014/main" id="{A26C1DF7-545E-4127-B638-853E64AF979D}"/>
              </a:ext>
            </a:extLst>
          </p:cNvPr>
          <p:cNvSpPr txBox="1"/>
          <p:nvPr/>
        </p:nvSpPr>
        <p:spPr>
          <a:xfrm>
            <a:off x="1311470" y="315858"/>
            <a:ext cx="416509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2.1 </a:t>
            </a:r>
            <a:r>
              <a:rPr lang="zh-CN" altLang="en-US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Q-learning</a:t>
            </a:r>
            <a:r>
              <a:rPr lang="zh-CN" altLang="en-US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DQN</a:t>
            </a:r>
            <a:endParaRPr lang="zh-CN" altLang="en-US" b="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739CC44C-9B37-4F38-9B5B-2068A444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02643"/>
              </p:ext>
            </p:extLst>
          </p:nvPr>
        </p:nvGraphicFramePr>
        <p:xfrm>
          <a:off x="842297" y="2135509"/>
          <a:ext cx="5499510" cy="2869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9902">
                  <a:extLst>
                    <a:ext uri="{9D8B030D-6E8A-4147-A177-3AD203B41FA5}">
                      <a16:colId xmlns:a16="http://schemas.microsoft.com/office/drawing/2014/main" val="3561153132"/>
                    </a:ext>
                  </a:extLst>
                </a:gridCol>
                <a:gridCol w="1099902">
                  <a:extLst>
                    <a:ext uri="{9D8B030D-6E8A-4147-A177-3AD203B41FA5}">
                      <a16:colId xmlns:a16="http://schemas.microsoft.com/office/drawing/2014/main" val="3000171420"/>
                    </a:ext>
                  </a:extLst>
                </a:gridCol>
                <a:gridCol w="1099902">
                  <a:extLst>
                    <a:ext uri="{9D8B030D-6E8A-4147-A177-3AD203B41FA5}">
                      <a16:colId xmlns:a16="http://schemas.microsoft.com/office/drawing/2014/main" val="1589688321"/>
                    </a:ext>
                  </a:extLst>
                </a:gridCol>
                <a:gridCol w="1099902">
                  <a:extLst>
                    <a:ext uri="{9D8B030D-6E8A-4147-A177-3AD203B41FA5}">
                      <a16:colId xmlns:a16="http://schemas.microsoft.com/office/drawing/2014/main" val="2793928158"/>
                    </a:ext>
                  </a:extLst>
                </a:gridCol>
                <a:gridCol w="1099902">
                  <a:extLst>
                    <a:ext uri="{9D8B030D-6E8A-4147-A177-3AD203B41FA5}">
                      <a16:colId xmlns:a16="http://schemas.microsoft.com/office/drawing/2014/main" val="3887932351"/>
                    </a:ext>
                  </a:extLst>
                </a:gridCol>
              </a:tblGrid>
              <a:tr h="573822">
                <a:tc>
                  <a:txBody>
                    <a:bodyPr/>
                    <a:lstStyle/>
                    <a:p>
                      <a:r>
                        <a:rPr lang="en-US" altLang="zh-CN" dirty="0"/>
                        <a:t>Q(S,A)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8807"/>
                  </a:ext>
                </a:extLst>
              </a:tr>
              <a:tr h="57382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98253"/>
                  </a:ext>
                </a:extLst>
              </a:tr>
              <a:tr h="57382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63460"/>
                  </a:ext>
                </a:extLst>
              </a:tr>
              <a:tr h="57382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61823"/>
                  </a:ext>
                </a:extLst>
              </a:tr>
              <a:tr h="57382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0823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1608B41-FC37-42BA-B050-34AF9A0A9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14426" r="2741"/>
          <a:stretch/>
        </p:blipFill>
        <p:spPr bwMode="auto">
          <a:xfrm>
            <a:off x="6440129" y="2135510"/>
            <a:ext cx="5181600" cy="2869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223FCF-C915-45A6-879F-B2DC05F2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89" y="2797856"/>
            <a:ext cx="580103" cy="4136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C499952-5146-434C-A4DC-3314F909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0" y="3382926"/>
            <a:ext cx="580103" cy="41360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5626D0-E28F-48A3-856E-040B65471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4" y="3992476"/>
            <a:ext cx="580103" cy="41360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306638B-2051-4F8F-BB6F-630B316FF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76" y="4513585"/>
            <a:ext cx="580103" cy="413604"/>
          </a:xfrm>
          <a:prstGeom prst="rect">
            <a:avLst/>
          </a:prstGeom>
        </p:spPr>
      </p:pic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424306BA-4715-4FFE-9BF1-5A8381A7347F}"/>
              </a:ext>
            </a:extLst>
          </p:cNvPr>
          <p:cNvSpPr/>
          <p:nvPr/>
        </p:nvSpPr>
        <p:spPr>
          <a:xfrm>
            <a:off x="5407742" y="5201265"/>
            <a:ext cx="1681316" cy="353961"/>
          </a:xfrm>
          <a:prstGeom prst="curvedUpArrow">
            <a:avLst>
              <a:gd name="adj1" fmla="val 19531"/>
              <a:gd name="adj2" fmla="val 86400"/>
              <a:gd name="adj3" fmla="val 25000"/>
            </a:avLst>
          </a:prstGeom>
          <a:solidFill>
            <a:srgbClr val="36516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14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502458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2.1 Deep Q network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算法详解</a:t>
            </a:r>
          </a:p>
        </p:txBody>
      </p:sp>
      <p:pic>
        <p:nvPicPr>
          <p:cNvPr id="4098" name="Picture 2" descr="这里写图片描述">
            <a:extLst>
              <a:ext uri="{FF2B5EF4-FFF2-40B4-BE49-F238E27FC236}">
                <a16:creationId xmlns:a16="http://schemas.microsoft.com/office/drawing/2014/main" id="{8D628A00-F0BF-4529-8037-F7C542D3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70" y="1101893"/>
            <a:ext cx="9930580" cy="50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FE7BD58-31B6-4D38-BECA-BD83205F8B21}"/>
                  </a:ext>
                </a:extLst>
              </p14:cNvPr>
              <p14:cNvContentPartPr/>
              <p14:nvPr/>
            </p14:nvContentPartPr>
            <p14:xfrm>
              <a:off x="2533680" y="1866960"/>
              <a:ext cx="6477480" cy="4064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FE7BD58-31B6-4D38-BECA-BD83205F8B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4320" y="1857600"/>
                <a:ext cx="64962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4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659" t="6677" r="6720" b="6693"/>
          <a:stretch/>
        </p:blipFill>
        <p:spPr>
          <a:xfrm>
            <a:off x="1866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502797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2048</a:t>
            </a:r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游戏简介</a:t>
            </a:r>
          </a:p>
        </p:txBody>
      </p:sp>
    </p:spTree>
    <p:extLst>
      <p:ext uri="{BB962C8B-B14F-4D97-AF65-F5344CB8AC3E}">
        <p14:creationId xmlns:p14="http://schemas.microsoft.com/office/powerpoint/2010/main" val="30308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305</Words>
  <Application>Microsoft Office PowerPoint</Application>
  <PresentationFormat>宽屏</PresentationFormat>
  <Paragraphs>97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Qinyuheng</cp:lastModifiedBy>
  <cp:revision>143</cp:revision>
  <dcterms:created xsi:type="dcterms:W3CDTF">2019-03-07T05:23:18Z</dcterms:created>
  <dcterms:modified xsi:type="dcterms:W3CDTF">2020-06-18T12:18:44Z</dcterms:modified>
</cp:coreProperties>
</file>