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2" r:id="rId8"/>
    <p:sldId id="263" r:id="rId9"/>
    <p:sldId id="264" r:id="rId10"/>
    <p:sldId id="266" r:id="rId11"/>
    <p:sldId id="267" r:id="rId12"/>
    <p:sldId id="270" r:id="rId13"/>
    <p:sldId id="27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8F8F8-9320-4798-BCC5-A18443655AC5}"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9C2096A2-46D9-4856-9A61-CBACCF62B936}">
      <dgm:prSet/>
      <dgm:spPr/>
      <dgm:t>
        <a:bodyPr/>
        <a:lstStyle/>
        <a:p>
          <a:r>
            <a:rPr lang="en-AU" dirty="0"/>
            <a:t>To ensure that the script properly runs, double checking the execution policy is recommended.</a:t>
          </a:r>
          <a:endParaRPr lang="en-US" dirty="0"/>
        </a:p>
      </dgm:t>
    </dgm:pt>
    <dgm:pt modelId="{A4876737-EC93-4F3D-AC0D-10CDF411EE5D}" type="parTrans" cxnId="{FE9DA31C-A743-4EA9-AF8F-2A3A5EF0325F}">
      <dgm:prSet/>
      <dgm:spPr/>
      <dgm:t>
        <a:bodyPr/>
        <a:lstStyle/>
        <a:p>
          <a:endParaRPr lang="en-US"/>
        </a:p>
      </dgm:t>
    </dgm:pt>
    <dgm:pt modelId="{A4777F16-A46F-483A-8562-5EE75F9E5CA0}" type="sibTrans" cxnId="{FE9DA31C-A743-4EA9-AF8F-2A3A5EF0325F}">
      <dgm:prSet/>
      <dgm:spPr/>
      <dgm:t>
        <a:bodyPr/>
        <a:lstStyle/>
        <a:p>
          <a:endParaRPr lang="en-US"/>
        </a:p>
      </dgm:t>
    </dgm:pt>
    <dgm:pt modelId="{34149E08-7B49-4E79-8568-9793E93D0472}">
      <dgm:prSet/>
      <dgm:spPr/>
      <dgm:t>
        <a:bodyPr/>
        <a:lstStyle/>
        <a:p>
          <a:r>
            <a:rPr lang="en-AU" dirty="0"/>
            <a:t>Run </a:t>
          </a:r>
          <a:r>
            <a:rPr lang="en-AU" dirty="0" err="1"/>
            <a:t>powershell</a:t>
          </a:r>
          <a:r>
            <a:rPr lang="en-AU" dirty="0"/>
            <a:t> and entering either Set-</a:t>
          </a:r>
          <a:r>
            <a:rPr lang="en-AU" dirty="0" err="1"/>
            <a:t>ExecutionPolicy</a:t>
          </a:r>
          <a:r>
            <a:rPr lang="en-AU" dirty="0"/>
            <a:t> </a:t>
          </a:r>
          <a:r>
            <a:rPr lang="en-AU" dirty="0" err="1"/>
            <a:t>RemoteSigned</a:t>
          </a:r>
          <a:r>
            <a:rPr lang="en-AU" dirty="0"/>
            <a:t> or Set-</a:t>
          </a:r>
          <a:r>
            <a:rPr lang="en-AU" dirty="0" err="1"/>
            <a:t>ExecutionPolicy</a:t>
          </a:r>
          <a:r>
            <a:rPr lang="en-AU" dirty="0"/>
            <a:t> Unrestricted should allow the script to run.</a:t>
          </a:r>
          <a:endParaRPr lang="en-US" dirty="0"/>
        </a:p>
      </dgm:t>
    </dgm:pt>
    <dgm:pt modelId="{79C17722-5EB7-4141-AD6F-54EC694901FC}" type="parTrans" cxnId="{DE2CB1B0-E1C5-47F5-BAB0-8E429FD7AE6F}">
      <dgm:prSet/>
      <dgm:spPr/>
      <dgm:t>
        <a:bodyPr/>
        <a:lstStyle/>
        <a:p>
          <a:endParaRPr lang="en-US"/>
        </a:p>
      </dgm:t>
    </dgm:pt>
    <dgm:pt modelId="{A386FF9A-7BD2-4FE1-9D4A-8A7010F64DFA}" type="sibTrans" cxnId="{DE2CB1B0-E1C5-47F5-BAB0-8E429FD7AE6F}">
      <dgm:prSet/>
      <dgm:spPr/>
      <dgm:t>
        <a:bodyPr/>
        <a:lstStyle/>
        <a:p>
          <a:endParaRPr lang="en-US"/>
        </a:p>
      </dgm:t>
    </dgm:pt>
    <dgm:pt modelId="{07257FF4-AB68-4947-994C-31D20470C9FD}">
      <dgm:prSet/>
      <dgm:spPr/>
      <dgm:t>
        <a:bodyPr/>
        <a:lstStyle/>
        <a:p>
          <a:r>
            <a:rPr lang="en-AU" dirty="0"/>
            <a:t>In the host machine, Script Analyzer needs to be installed separately, this can be done by inputting commands:</a:t>
          </a:r>
          <a:endParaRPr lang="en-US" dirty="0"/>
        </a:p>
      </dgm:t>
    </dgm:pt>
    <dgm:pt modelId="{E5203A7F-F80A-4CA4-AF8D-8CEC0532AEED}" type="parTrans" cxnId="{07D94C14-8A82-4F75-B00E-D5735604601D}">
      <dgm:prSet/>
      <dgm:spPr/>
      <dgm:t>
        <a:bodyPr/>
        <a:lstStyle/>
        <a:p>
          <a:endParaRPr lang="en-US"/>
        </a:p>
      </dgm:t>
    </dgm:pt>
    <dgm:pt modelId="{C3D1B0A6-8E75-4550-8DC0-250131801F50}" type="sibTrans" cxnId="{07D94C14-8A82-4F75-B00E-D5735604601D}">
      <dgm:prSet/>
      <dgm:spPr/>
      <dgm:t>
        <a:bodyPr/>
        <a:lstStyle/>
        <a:p>
          <a:endParaRPr lang="en-US"/>
        </a:p>
      </dgm:t>
    </dgm:pt>
    <dgm:pt modelId="{E15E8856-88EE-4ED7-B603-0DBD7D1D047B}">
      <dgm:prSet/>
      <dgm:spPr/>
      <dgm:t>
        <a:bodyPr/>
        <a:lstStyle/>
        <a:p>
          <a:r>
            <a:rPr lang="en-AU"/>
            <a:t>Install-Module -Name PSScriptAnalyzer –Force</a:t>
          </a:r>
          <a:endParaRPr lang="en-US"/>
        </a:p>
      </dgm:t>
    </dgm:pt>
    <dgm:pt modelId="{7D6AFE31-0C5D-4F84-A6D4-7B95DD805BE9}" type="parTrans" cxnId="{CE9FB966-8E15-4E17-A61F-C8072B82902F}">
      <dgm:prSet/>
      <dgm:spPr/>
      <dgm:t>
        <a:bodyPr/>
        <a:lstStyle/>
        <a:p>
          <a:endParaRPr lang="en-US"/>
        </a:p>
      </dgm:t>
    </dgm:pt>
    <dgm:pt modelId="{11E2194C-0393-472B-A5E5-5736E138FEE9}" type="sibTrans" cxnId="{CE9FB966-8E15-4E17-A61F-C8072B82902F}">
      <dgm:prSet/>
      <dgm:spPr/>
      <dgm:t>
        <a:bodyPr/>
        <a:lstStyle/>
        <a:p>
          <a:endParaRPr lang="en-US"/>
        </a:p>
      </dgm:t>
    </dgm:pt>
    <dgm:pt modelId="{1BB60DEB-14DE-4C39-8E9F-941BDDD8FFA8}">
      <dgm:prSet/>
      <dgm:spPr/>
      <dgm:t>
        <a:bodyPr/>
        <a:lstStyle/>
        <a:p>
          <a:r>
            <a:rPr lang="en-AU" dirty="0"/>
            <a:t>Import-Module </a:t>
          </a:r>
          <a:r>
            <a:rPr lang="en-AU" dirty="0" err="1"/>
            <a:t>PSScriptAnalyzer</a:t>
          </a:r>
          <a:r>
            <a:rPr lang="en-AU" dirty="0"/>
            <a:t> (needs to be done per session of </a:t>
          </a:r>
          <a:r>
            <a:rPr lang="en-AU" dirty="0" err="1"/>
            <a:t>powershell</a:t>
          </a:r>
          <a:r>
            <a:rPr lang="en-AU" dirty="0"/>
            <a:t>)</a:t>
          </a:r>
          <a:endParaRPr lang="en-US" dirty="0"/>
        </a:p>
      </dgm:t>
    </dgm:pt>
    <dgm:pt modelId="{F1CA8883-C806-4103-ADAB-3AF7B1B432AD}" type="parTrans" cxnId="{F06799C3-63F1-4988-9C2D-63818FF6EA3C}">
      <dgm:prSet/>
      <dgm:spPr/>
      <dgm:t>
        <a:bodyPr/>
        <a:lstStyle/>
        <a:p>
          <a:endParaRPr lang="en-US"/>
        </a:p>
      </dgm:t>
    </dgm:pt>
    <dgm:pt modelId="{8245DEAA-0BA6-451B-A784-7770322B60F1}" type="sibTrans" cxnId="{F06799C3-63F1-4988-9C2D-63818FF6EA3C}">
      <dgm:prSet/>
      <dgm:spPr/>
      <dgm:t>
        <a:bodyPr/>
        <a:lstStyle/>
        <a:p>
          <a:endParaRPr lang="en-US"/>
        </a:p>
      </dgm:t>
    </dgm:pt>
    <dgm:pt modelId="{6590CE43-BF3F-41A7-B4F9-B1C9F7437FF4}" type="pres">
      <dgm:prSet presAssocID="{27F8F8F8-9320-4798-BCC5-A18443655AC5}" presName="Name0" presStyleCnt="0">
        <dgm:presLayoutVars>
          <dgm:dir/>
          <dgm:animLvl val="lvl"/>
          <dgm:resizeHandles val="exact"/>
        </dgm:presLayoutVars>
      </dgm:prSet>
      <dgm:spPr/>
    </dgm:pt>
    <dgm:pt modelId="{4497AA71-0319-4584-82F8-E8366DEEEE54}" type="pres">
      <dgm:prSet presAssocID="{9C2096A2-46D9-4856-9A61-CBACCF62B936}" presName="boxAndChildren" presStyleCnt="0"/>
      <dgm:spPr/>
    </dgm:pt>
    <dgm:pt modelId="{086AE988-36B0-4EBB-9C55-E6DBAC48C212}" type="pres">
      <dgm:prSet presAssocID="{9C2096A2-46D9-4856-9A61-CBACCF62B936}" presName="parentTextBox" presStyleLbl="node1" presStyleIdx="0" presStyleCnt="1"/>
      <dgm:spPr/>
    </dgm:pt>
    <dgm:pt modelId="{223E884D-502F-4657-BD70-D64AC2DDC37F}" type="pres">
      <dgm:prSet presAssocID="{9C2096A2-46D9-4856-9A61-CBACCF62B936}" presName="entireBox" presStyleLbl="node1" presStyleIdx="0" presStyleCnt="1"/>
      <dgm:spPr/>
    </dgm:pt>
    <dgm:pt modelId="{06F04572-115A-4948-B64C-EE748F4D15E6}" type="pres">
      <dgm:prSet presAssocID="{9C2096A2-46D9-4856-9A61-CBACCF62B936}" presName="descendantBox" presStyleCnt="0"/>
      <dgm:spPr/>
    </dgm:pt>
    <dgm:pt modelId="{7AB8E6E8-93FF-4BDE-A756-A29655B7E1AB}" type="pres">
      <dgm:prSet presAssocID="{34149E08-7B49-4E79-8568-9793E93D0472}" presName="childTextBox" presStyleLbl="fgAccFollowNode1" presStyleIdx="0" presStyleCnt="2">
        <dgm:presLayoutVars>
          <dgm:bulletEnabled val="1"/>
        </dgm:presLayoutVars>
      </dgm:prSet>
      <dgm:spPr/>
    </dgm:pt>
    <dgm:pt modelId="{FBADD4D7-752D-4131-A4D9-15D1656F3D61}" type="pres">
      <dgm:prSet presAssocID="{07257FF4-AB68-4947-994C-31D20470C9FD}" presName="childTextBox" presStyleLbl="fgAccFollowNode1" presStyleIdx="1" presStyleCnt="2">
        <dgm:presLayoutVars>
          <dgm:bulletEnabled val="1"/>
        </dgm:presLayoutVars>
      </dgm:prSet>
      <dgm:spPr/>
    </dgm:pt>
  </dgm:ptLst>
  <dgm:cxnLst>
    <dgm:cxn modelId="{61FFAE12-58FA-453F-AA72-7CD273066610}" type="presOf" srcId="{9C2096A2-46D9-4856-9A61-CBACCF62B936}" destId="{223E884D-502F-4657-BD70-D64AC2DDC37F}" srcOrd="1" destOrd="0" presId="urn:microsoft.com/office/officeart/2005/8/layout/process4"/>
    <dgm:cxn modelId="{07D94C14-8A82-4F75-B00E-D5735604601D}" srcId="{9C2096A2-46D9-4856-9A61-CBACCF62B936}" destId="{07257FF4-AB68-4947-994C-31D20470C9FD}" srcOrd="1" destOrd="0" parTransId="{E5203A7F-F80A-4CA4-AF8D-8CEC0532AEED}" sibTransId="{C3D1B0A6-8E75-4550-8DC0-250131801F50}"/>
    <dgm:cxn modelId="{FE9DA31C-A743-4EA9-AF8F-2A3A5EF0325F}" srcId="{27F8F8F8-9320-4798-BCC5-A18443655AC5}" destId="{9C2096A2-46D9-4856-9A61-CBACCF62B936}" srcOrd="0" destOrd="0" parTransId="{A4876737-EC93-4F3D-AC0D-10CDF411EE5D}" sibTransId="{A4777F16-A46F-483A-8562-5EE75F9E5CA0}"/>
    <dgm:cxn modelId="{CE9FB966-8E15-4E17-A61F-C8072B82902F}" srcId="{07257FF4-AB68-4947-994C-31D20470C9FD}" destId="{E15E8856-88EE-4ED7-B603-0DBD7D1D047B}" srcOrd="0" destOrd="0" parTransId="{7D6AFE31-0C5D-4F84-A6D4-7B95DD805BE9}" sibTransId="{11E2194C-0393-472B-A5E5-5736E138FEE9}"/>
    <dgm:cxn modelId="{6E2BCE73-82BE-4C37-BB35-E5334CE61365}" type="presOf" srcId="{34149E08-7B49-4E79-8568-9793E93D0472}" destId="{7AB8E6E8-93FF-4BDE-A756-A29655B7E1AB}" srcOrd="0" destOrd="0" presId="urn:microsoft.com/office/officeart/2005/8/layout/process4"/>
    <dgm:cxn modelId="{83350693-11F0-43C8-9CA9-1646E425B4F7}" type="presOf" srcId="{9C2096A2-46D9-4856-9A61-CBACCF62B936}" destId="{086AE988-36B0-4EBB-9C55-E6DBAC48C212}" srcOrd="0" destOrd="0" presId="urn:microsoft.com/office/officeart/2005/8/layout/process4"/>
    <dgm:cxn modelId="{DE2CB1B0-E1C5-47F5-BAB0-8E429FD7AE6F}" srcId="{9C2096A2-46D9-4856-9A61-CBACCF62B936}" destId="{34149E08-7B49-4E79-8568-9793E93D0472}" srcOrd="0" destOrd="0" parTransId="{79C17722-5EB7-4141-AD6F-54EC694901FC}" sibTransId="{A386FF9A-7BD2-4FE1-9D4A-8A7010F64DFA}"/>
    <dgm:cxn modelId="{D0C08BB6-1946-438C-8A15-D8F5884A10D8}" type="presOf" srcId="{07257FF4-AB68-4947-994C-31D20470C9FD}" destId="{FBADD4D7-752D-4131-A4D9-15D1656F3D61}" srcOrd="0" destOrd="0" presId="urn:microsoft.com/office/officeart/2005/8/layout/process4"/>
    <dgm:cxn modelId="{5217BAC2-047F-4E23-8245-0C315430C592}" type="presOf" srcId="{27F8F8F8-9320-4798-BCC5-A18443655AC5}" destId="{6590CE43-BF3F-41A7-B4F9-B1C9F7437FF4}" srcOrd="0" destOrd="0" presId="urn:microsoft.com/office/officeart/2005/8/layout/process4"/>
    <dgm:cxn modelId="{F06799C3-63F1-4988-9C2D-63818FF6EA3C}" srcId="{07257FF4-AB68-4947-994C-31D20470C9FD}" destId="{1BB60DEB-14DE-4C39-8E9F-941BDDD8FFA8}" srcOrd="1" destOrd="0" parTransId="{F1CA8883-C806-4103-ADAB-3AF7B1B432AD}" sibTransId="{8245DEAA-0BA6-451B-A784-7770322B60F1}"/>
    <dgm:cxn modelId="{9B0B85C8-D261-4E21-93E5-F828E6FE76DD}" type="presOf" srcId="{1BB60DEB-14DE-4C39-8E9F-941BDDD8FFA8}" destId="{FBADD4D7-752D-4131-A4D9-15D1656F3D61}" srcOrd="0" destOrd="2" presId="urn:microsoft.com/office/officeart/2005/8/layout/process4"/>
    <dgm:cxn modelId="{8F0C0FEA-02EA-489E-A669-B133A139C687}" type="presOf" srcId="{E15E8856-88EE-4ED7-B603-0DBD7D1D047B}" destId="{FBADD4D7-752D-4131-A4D9-15D1656F3D61}" srcOrd="0" destOrd="1" presId="urn:microsoft.com/office/officeart/2005/8/layout/process4"/>
    <dgm:cxn modelId="{5FDE9D7B-CE65-4AB5-9DC1-4757FA402F63}" type="presParOf" srcId="{6590CE43-BF3F-41A7-B4F9-B1C9F7437FF4}" destId="{4497AA71-0319-4584-82F8-E8366DEEEE54}" srcOrd="0" destOrd="0" presId="urn:microsoft.com/office/officeart/2005/8/layout/process4"/>
    <dgm:cxn modelId="{6ED3A006-5816-4E00-AA36-AED7A57B56FF}" type="presParOf" srcId="{4497AA71-0319-4584-82F8-E8366DEEEE54}" destId="{086AE988-36B0-4EBB-9C55-E6DBAC48C212}" srcOrd="0" destOrd="0" presId="urn:microsoft.com/office/officeart/2005/8/layout/process4"/>
    <dgm:cxn modelId="{F411EC52-6F04-49D9-AAA5-A2AF2D489070}" type="presParOf" srcId="{4497AA71-0319-4584-82F8-E8366DEEEE54}" destId="{223E884D-502F-4657-BD70-D64AC2DDC37F}" srcOrd="1" destOrd="0" presId="urn:microsoft.com/office/officeart/2005/8/layout/process4"/>
    <dgm:cxn modelId="{B62A4F43-CB9F-4C53-B4B1-78FC91060259}" type="presParOf" srcId="{4497AA71-0319-4584-82F8-E8366DEEEE54}" destId="{06F04572-115A-4948-B64C-EE748F4D15E6}" srcOrd="2" destOrd="0" presId="urn:microsoft.com/office/officeart/2005/8/layout/process4"/>
    <dgm:cxn modelId="{84160FCE-1632-46C2-B607-5A7CFA56A7AB}" type="presParOf" srcId="{06F04572-115A-4948-B64C-EE748F4D15E6}" destId="{7AB8E6E8-93FF-4BDE-A756-A29655B7E1AB}" srcOrd="0" destOrd="0" presId="urn:microsoft.com/office/officeart/2005/8/layout/process4"/>
    <dgm:cxn modelId="{2B114953-07EC-4F8B-BD31-300E1342325E}" type="presParOf" srcId="{06F04572-115A-4948-B64C-EE748F4D15E6}" destId="{FBADD4D7-752D-4131-A4D9-15D1656F3D61}"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E884D-502F-4657-BD70-D64AC2DDC37F}">
      <dsp:nvSpPr>
        <dsp:cNvPr id="0" name=""/>
        <dsp:cNvSpPr/>
      </dsp:nvSpPr>
      <dsp:spPr>
        <a:xfrm>
          <a:off x="0" y="0"/>
          <a:ext cx="9906000" cy="40820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AU" sz="3900" kern="1200" dirty="0"/>
            <a:t>To ensure that the script properly runs, double checking the execution policy is recommended.</a:t>
          </a:r>
          <a:endParaRPr lang="en-US" sz="3900" kern="1200" dirty="0"/>
        </a:p>
      </dsp:txBody>
      <dsp:txXfrm>
        <a:off x="0" y="0"/>
        <a:ext cx="9906000" cy="2204320"/>
      </dsp:txXfrm>
    </dsp:sp>
    <dsp:sp modelId="{7AB8E6E8-93FF-4BDE-A756-A29655B7E1AB}">
      <dsp:nvSpPr>
        <dsp:cNvPr id="0" name=""/>
        <dsp:cNvSpPr/>
      </dsp:nvSpPr>
      <dsp:spPr>
        <a:xfrm>
          <a:off x="0" y="2122678"/>
          <a:ext cx="4952999" cy="187775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AU" sz="2200" kern="1200" dirty="0"/>
            <a:t>Run </a:t>
          </a:r>
          <a:r>
            <a:rPr lang="en-AU" sz="2200" kern="1200" dirty="0" err="1"/>
            <a:t>powershell</a:t>
          </a:r>
          <a:r>
            <a:rPr lang="en-AU" sz="2200" kern="1200" dirty="0"/>
            <a:t> and entering either Set-</a:t>
          </a:r>
          <a:r>
            <a:rPr lang="en-AU" sz="2200" kern="1200" dirty="0" err="1"/>
            <a:t>ExecutionPolicy</a:t>
          </a:r>
          <a:r>
            <a:rPr lang="en-AU" sz="2200" kern="1200" dirty="0"/>
            <a:t> </a:t>
          </a:r>
          <a:r>
            <a:rPr lang="en-AU" sz="2200" kern="1200" dirty="0" err="1"/>
            <a:t>RemoteSigned</a:t>
          </a:r>
          <a:r>
            <a:rPr lang="en-AU" sz="2200" kern="1200" dirty="0"/>
            <a:t> or Set-</a:t>
          </a:r>
          <a:r>
            <a:rPr lang="en-AU" sz="2200" kern="1200" dirty="0" err="1"/>
            <a:t>ExecutionPolicy</a:t>
          </a:r>
          <a:r>
            <a:rPr lang="en-AU" sz="2200" kern="1200" dirty="0"/>
            <a:t> Unrestricted should allow the script to run.</a:t>
          </a:r>
          <a:endParaRPr lang="en-US" sz="2200" kern="1200" dirty="0"/>
        </a:p>
      </dsp:txBody>
      <dsp:txXfrm>
        <a:off x="0" y="2122678"/>
        <a:ext cx="4952999" cy="1877754"/>
      </dsp:txXfrm>
    </dsp:sp>
    <dsp:sp modelId="{FBADD4D7-752D-4131-A4D9-15D1656F3D61}">
      <dsp:nvSpPr>
        <dsp:cNvPr id="0" name=""/>
        <dsp:cNvSpPr/>
      </dsp:nvSpPr>
      <dsp:spPr>
        <a:xfrm>
          <a:off x="4953000" y="2122678"/>
          <a:ext cx="4952999" cy="187775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t" anchorCtr="0">
          <a:noAutofit/>
        </a:bodyPr>
        <a:lstStyle/>
        <a:p>
          <a:pPr marL="0" lvl="0" indent="0" algn="l" defTabSz="977900">
            <a:lnSpc>
              <a:spcPct val="90000"/>
            </a:lnSpc>
            <a:spcBef>
              <a:spcPct val="0"/>
            </a:spcBef>
            <a:spcAft>
              <a:spcPct val="35000"/>
            </a:spcAft>
            <a:buNone/>
          </a:pPr>
          <a:r>
            <a:rPr lang="en-AU" sz="2200" kern="1200" dirty="0"/>
            <a:t>In the host machine, Script Analyzer needs to be installed separately, this can be done by inputting commands:</a:t>
          </a:r>
          <a:endParaRPr lang="en-US" sz="2200" kern="1200" dirty="0"/>
        </a:p>
        <a:p>
          <a:pPr marL="171450" lvl="1" indent="-171450" algn="l" defTabSz="755650">
            <a:lnSpc>
              <a:spcPct val="90000"/>
            </a:lnSpc>
            <a:spcBef>
              <a:spcPct val="0"/>
            </a:spcBef>
            <a:spcAft>
              <a:spcPct val="15000"/>
            </a:spcAft>
            <a:buChar char="•"/>
          </a:pPr>
          <a:r>
            <a:rPr lang="en-AU" sz="1700" kern="1200"/>
            <a:t>Install-Module -Name PSScriptAnalyzer –Force</a:t>
          </a:r>
          <a:endParaRPr lang="en-US" sz="1700" kern="1200"/>
        </a:p>
        <a:p>
          <a:pPr marL="171450" lvl="1" indent="-171450" algn="l" defTabSz="755650">
            <a:lnSpc>
              <a:spcPct val="90000"/>
            </a:lnSpc>
            <a:spcBef>
              <a:spcPct val="0"/>
            </a:spcBef>
            <a:spcAft>
              <a:spcPct val="15000"/>
            </a:spcAft>
            <a:buChar char="•"/>
          </a:pPr>
          <a:r>
            <a:rPr lang="en-AU" sz="1700" kern="1200" dirty="0"/>
            <a:t>Import-Module </a:t>
          </a:r>
          <a:r>
            <a:rPr lang="en-AU" sz="1700" kern="1200" dirty="0" err="1"/>
            <a:t>PSScriptAnalyzer</a:t>
          </a:r>
          <a:r>
            <a:rPr lang="en-AU" sz="1700" kern="1200" dirty="0"/>
            <a:t> (needs to be done per session of </a:t>
          </a:r>
          <a:r>
            <a:rPr lang="en-AU" sz="1700" kern="1200" dirty="0" err="1"/>
            <a:t>powershell</a:t>
          </a:r>
          <a:r>
            <a:rPr lang="en-AU" sz="1700" kern="1200" dirty="0"/>
            <a:t>)</a:t>
          </a:r>
          <a:endParaRPr lang="en-US" sz="1700" kern="1200" dirty="0"/>
        </a:p>
      </dsp:txBody>
      <dsp:txXfrm>
        <a:off x="4953000" y="2122678"/>
        <a:ext cx="4952999" cy="18777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8/27/2023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47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8/27/2023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6070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8/27/2023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58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8/27/2023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2430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8/27/2023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48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8/27/2023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805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8/27/2023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1144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8/27/2023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97199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8/27/2023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86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8/27/2023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8/27/2023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00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8/27/2023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56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ikyanP/COIT11241---WK6-A2-Defend/tree/main" TargetMode="External"/><Relationship Id="rId2" Type="http://schemas.openxmlformats.org/officeDocument/2006/relationships/hyperlink" Target="https://chat.openai.com/share/dc01976e-42b6-47ff-83d1-912c3650197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A187E1-646F-134D-71B2-C753E361AD02}"/>
              </a:ext>
            </a:extLst>
          </p:cNvPr>
          <p:cNvPicPr>
            <a:picLocks noChangeAspect="1"/>
          </p:cNvPicPr>
          <p:nvPr/>
        </p:nvPicPr>
        <p:blipFill rotWithShape="1">
          <a:blip r:embed="rId2"/>
          <a:srcRect t="17949" r="1" b="1"/>
          <a:stretch/>
        </p:blipFill>
        <p:spPr>
          <a:xfrm>
            <a:off x="21" y="-1"/>
            <a:ext cx="11144289" cy="6858001"/>
          </a:xfrm>
          <a:prstGeom prst="rect">
            <a:avLst/>
          </a:prstGeom>
          <a:effectLst>
            <a:outerShdw blurRad="596900" dist="330200" dir="8820000" sx="87000" sy="87000" algn="ctr" rotWithShape="0">
              <a:srgbClr val="000000">
                <a:alpha val="29000"/>
              </a:srgbClr>
            </a:outerShdw>
          </a:effectLst>
        </p:spPr>
      </p:pic>
      <p:sp>
        <p:nvSpPr>
          <p:cNvPr id="13"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E9697-F641-EDCB-299E-693CF7D971F1}"/>
              </a:ext>
            </a:extLst>
          </p:cNvPr>
          <p:cNvSpPr>
            <a:spLocks noGrp="1"/>
          </p:cNvSpPr>
          <p:nvPr>
            <p:ph type="ctrTitle"/>
          </p:nvPr>
        </p:nvSpPr>
        <p:spPr>
          <a:xfrm>
            <a:off x="589558" y="1549597"/>
            <a:ext cx="4501057" cy="2483316"/>
          </a:xfrm>
        </p:spPr>
        <p:txBody>
          <a:bodyPr anchor="b">
            <a:normAutofit/>
          </a:bodyPr>
          <a:lstStyle/>
          <a:p>
            <a:r>
              <a:rPr lang="en-AU" dirty="0">
                <a:solidFill>
                  <a:srgbClr val="FFFFFF"/>
                </a:solidFill>
              </a:rPr>
              <a:t>COIT11241 – Cyber Security Technologies</a:t>
            </a:r>
          </a:p>
        </p:txBody>
      </p:sp>
      <p:sp>
        <p:nvSpPr>
          <p:cNvPr id="3" name="Subtitle 2">
            <a:extLst>
              <a:ext uri="{FF2B5EF4-FFF2-40B4-BE49-F238E27FC236}">
                <a16:creationId xmlns:a16="http://schemas.microsoft.com/office/drawing/2014/main" id="{6B839461-510D-8F1C-82EB-8189F56D1767}"/>
              </a:ext>
            </a:extLst>
          </p:cNvPr>
          <p:cNvSpPr>
            <a:spLocks noGrp="1"/>
          </p:cNvSpPr>
          <p:nvPr>
            <p:ph type="subTitle" idx="1"/>
          </p:nvPr>
        </p:nvSpPr>
        <p:spPr>
          <a:xfrm>
            <a:off x="589558" y="4237630"/>
            <a:ext cx="4501056" cy="1653618"/>
          </a:xfrm>
        </p:spPr>
        <p:txBody>
          <a:bodyPr anchor="t">
            <a:normAutofit/>
          </a:bodyPr>
          <a:lstStyle/>
          <a:p>
            <a:r>
              <a:rPr lang="en-AU" dirty="0">
                <a:solidFill>
                  <a:srgbClr val="FFFFFF"/>
                </a:solidFill>
              </a:rPr>
              <a:t>WK6 A2 – Defend:</a:t>
            </a:r>
          </a:p>
          <a:p>
            <a:pPr marL="342900" indent="-342900">
              <a:buFont typeface="Arial" panose="020B0604020202020204" pitchFamily="34" charset="0"/>
              <a:buChar char="•"/>
            </a:pPr>
            <a:r>
              <a:rPr lang="en-AU" sz="1400" dirty="0">
                <a:solidFill>
                  <a:srgbClr val="FFFFFF"/>
                </a:solidFill>
              </a:rPr>
              <a:t>Implement safeguard CIS 9.2 Use DNS Filtering Services to block malicious domains.</a:t>
            </a:r>
          </a:p>
          <a:p>
            <a:r>
              <a:rPr lang="en-AU" sz="1800" dirty="0">
                <a:solidFill>
                  <a:srgbClr val="FFFFFF"/>
                </a:solidFill>
              </a:rPr>
              <a:t>James Ira Arellano (12161580)</a:t>
            </a:r>
          </a:p>
          <a:p>
            <a:endParaRPr lang="en-AU" sz="1400" dirty="0">
              <a:solidFill>
                <a:srgbClr val="FFFFFF"/>
              </a:solidFill>
            </a:endParaRPr>
          </a:p>
        </p:txBody>
      </p:sp>
      <p:cxnSp>
        <p:nvCxnSpPr>
          <p:cNvPr id="15" name="Straight Connector 14">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50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094C-1A4B-CCD7-167D-725B88E3621B}"/>
              </a:ext>
            </a:extLst>
          </p:cNvPr>
          <p:cNvSpPr>
            <a:spLocks noGrp="1"/>
          </p:cNvSpPr>
          <p:nvPr>
            <p:ph type="title"/>
          </p:nvPr>
        </p:nvSpPr>
        <p:spPr/>
        <p:txBody>
          <a:bodyPr/>
          <a:lstStyle/>
          <a:p>
            <a:r>
              <a:rPr lang="en-AU" dirty="0" err="1"/>
              <a:t>resetDoH</a:t>
            </a:r>
            <a:r>
              <a:rPr lang="en-AU" dirty="0"/>
              <a:t>() function</a:t>
            </a:r>
          </a:p>
        </p:txBody>
      </p:sp>
      <p:sp>
        <p:nvSpPr>
          <p:cNvPr id="3" name="Content Placeholder 2">
            <a:extLst>
              <a:ext uri="{FF2B5EF4-FFF2-40B4-BE49-F238E27FC236}">
                <a16:creationId xmlns:a16="http://schemas.microsoft.com/office/drawing/2014/main" id="{A6FF44ED-7758-2AA7-0693-BAD4DE685041}"/>
              </a:ext>
            </a:extLst>
          </p:cNvPr>
          <p:cNvSpPr>
            <a:spLocks noGrp="1"/>
          </p:cNvSpPr>
          <p:nvPr>
            <p:ph idx="1"/>
          </p:nvPr>
        </p:nvSpPr>
        <p:spPr/>
        <p:txBody>
          <a:bodyPr/>
          <a:lstStyle/>
          <a:p>
            <a:r>
              <a:rPr lang="en-AU" dirty="0"/>
              <a:t>This function is self-explanatory, it is responsible for reverting the DNS server value back to 10.0.2.3</a:t>
            </a:r>
          </a:p>
        </p:txBody>
      </p:sp>
      <p:pic>
        <p:nvPicPr>
          <p:cNvPr id="5" name="Picture 4">
            <a:extLst>
              <a:ext uri="{FF2B5EF4-FFF2-40B4-BE49-F238E27FC236}">
                <a16:creationId xmlns:a16="http://schemas.microsoft.com/office/drawing/2014/main" id="{EBA497BE-55BB-01DD-E1FC-91415634F984}"/>
              </a:ext>
            </a:extLst>
          </p:cNvPr>
          <p:cNvPicPr>
            <a:picLocks noChangeAspect="1"/>
          </p:cNvPicPr>
          <p:nvPr/>
        </p:nvPicPr>
        <p:blipFill>
          <a:blip r:embed="rId2"/>
          <a:stretch>
            <a:fillRect/>
          </a:stretch>
        </p:blipFill>
        <p:spPr>
          <a:xfrm>
            <a:off x="889426" y="3686022"/>
            <a:ext cx="7277100" cy="1190625"/>
          </a:xfrm>
          <a:prstGeom prst="rect">
            <a:avLst/>
          </a:prstGeom>
        </p:spPr>
      </p:pic>
      <p:pic>
        <p:nvPicPr>
          <p:cNvPr id="7" name="Picture 6">
            <a:extLst>
              <a:ext uri="{FF2B5EF4-FFF2-40B4-BE49-F238E27FC236}">
                <a16:creationId xmlns:a16="http://schemas.microsoft.com/office/drawing/2014/main" id="{2BC6F254-D8F6-B051-194A-A588B8B1BDC2}"/>
              </a:ext>
            </a:extLst>
          </p:cNvPr>
          <p:cNvPicPr>
            <a:picLocks noChangeAspect="1"/>
          </p:cNvPicPr>
          <p:nvPr/>
        </p:nvPicPr>
        <p:blipFill>
          <a:blip r:embed="rId3"/>
          <a:stretch>
            <a:fillRect/>
          </a:stretch>
        </p:blipFill>
        <p:spPr>
          <a:xfrm>
            <a:off x="889426" y="5066897"/>
            <a:ext cx="7005421" cy="754768"/>
          </a:xfrm>
          <a:prstGeom prst="rect">
            <a:avLst/>
          </a:prstGeom>
        </p:spPr>
      </p:pic>
    </p:spTree>
    <p:extLst>
      <p:ext uri="{BB962C8B-B14F-4D97-AF65-F5344CB8AC3E}">
        <p14:creationId xmlns:p14="http://schemas.microsoft.com/office/powerpoint/2010/main" val="187209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3">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8CB0DA-3448-1AE4-CF78-19DEA26867D4}"/>
              </a:ext>
            </a:extLst>
          </p:cNvPr>
          <p:cNvSpPr>
            <a:spLocks noGrp="1"/>
          </p:cNvSpPr>
          <p:nvPr>
            <p:ph type="title"/>
          </p:nvPr>
        </p:nvSpPr>
        <p:spPr>
          <a:xfrm>
            <a:off x="761801" y="858983"/>
            <a:ext cx="9906799" cy="1161594"/>
          </a:xfrm>
        </p:spPr>
        <p:txBody>
          <a:bodyPr>
            <a:normAutofit/>
          </a:bodyPr>
          <a:lstStyle/>
          <a:p>
            <a:r>
              <a:rPr lang="en-AU" dirty="0"/>
              <a:t>Windows 11 Firewall Configuration</a:t>
            </a:r>
          </a:p>
        </p:txBody>
      </p:sp>
      <p:sp>
        <p:nvSpPr>
          <p:cNvPr id="3" name="Content Placeholder 2">
            <a:extLst>
              <a:ext uri="{FF2B5EF4-FFF2-40B4-BE49-F238E27FC236}">
                <a16:creationId xmlns:a16="http://schemas.microsoft.com/office/drawing/2014/main" id="{74AA95E6-3C05-6CC4-B869-51E33EAF7693}"/>
              </a:ext>
            </a:extLst>
          </p:cNvPr>
          <p:cNvSpPr>
            <a:spLocks noGrp="1"/>
          </p:cNvSpPr>
          <p:nvPr>
            <p:ph idx="1"/>
          </p:nvPr>
        </p:nvSpPr>
        <p:spPr>
          <a:xfrm>
            <a:off x="6656878" y="2638498"/>
            <a:ext cx="5111222" cy="3601581"/>
          </a:xfrm>
        </p:spPr>
        <p:txBody>
          <a:bodyPr anchor="ctr">
            <a:normAutofit/>
          </a:bodyPr>
          <a:lstStyle/>
          <a:p>
            <a:r>
              <a:rPr lang="en-AU" dirty="0"/>
              <a:t>This is responsible for blocking outbound connections to TCP port 80. It also has functions to test if the blocking is set and a disabler.</a:t>
            </a:r>
          </a:p>
        </p:txBody>
      </p:sp>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BDC3CA6-7493-53CC-036F-8D989FE5E0B9}"/>
              </a:ext>
            </a:extLst>
          </p:cNvPr>
          <p:cNvPicPr>
            <a:picLocks noChangeAspect="1"/>
          </p:cNvPicPr>
          <p:nvPr/>
        </p:nvPicPr>
        <p:blipFill>
          <a:blip r:embed="rId2"/>
          <a:stretch>
            <a:fillRect/>
          </a:stretch>
        </p:blipFill>
        <p:spPr>
          <a:xfrm>
            <a:off x="0" y="2273162"/>
            <a:ext cx="6232980" cy="4579763"/>
          </a:xfrm>
          <a:prstGeom prst="rect">
            <a:avLst/>
          </a:prstGeom>
        </p:spPr>
      </p:pic>
    </p:spTree>
    <p:extLst>
      <p:ext uri="{BB962C8B-B14F-4D97-AF65-F5344CB8AC3E}">
        <p14:creationId xmlns:p14="http://schemas.microsoft.com/office/powerpoint/2010/main" val="254390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5D96-117C-C2B9-2B61-C84798F65376}"/>
              </a:ext>
            </a:extLst>
          </p:cNvPr>
          <p:cNvSpPr>
            <a:spLocks noGrp="1"/>
          </p:cNvSpPr>
          <p:nvPr>
            <p:ph type="title"/>
          </p:nvPr>
        </p:nvSpPr>
        <p:spPr/>
        <p:txBody>
          <a:bodyPr/>
          <a:lstStyle/>
          <a:p>
            <a:r>
              <a:rPr lang="en-AU" dirty="0"/>
              <a:t>Windows 11 Firewall Configuration Testing</a:t>
            </a:r>
          </a:p>
        </p:txBody>
      </p:sp>
      <p:sp>
        <p:nvSpPr>
          <p:cNvPr id="3" name="Content Placeholder 2">
            <a:extLst>
              <a:ext uri="{FF2B5EF4-FFF2-40B4-BE49-F238E27FC236}">
                <a16:creationId xmlns:a16="http://schemas.microsoft.com/office/drawing/2014/main" id="{520981CD-1252-0D30-85CC-1E68A0F8F63E}"/>
              </a:ext>
            </a:extLst>
          </p:cNvPr>
          <p:cNvSpPr>
            <a:spLocks noGrp="1"/>
          </p:cNvSpPr>
          <p:nvPr>
            <p:ph idx="1"/>
          </p:nvPr>
        </p:nvSpPr>
        <p:spPr>
          <a:xfrm>
            <a:off x="761799" y="2750126"/>
            <a:ext cx="10381205" cy="3890819"/>
          </a:xfrm>
        </p:spPr>
        <p:txBody>
          <a:bodyPr/>
          <a:lstStyle/>
          <a:p>
            <a:r>
              <a:rPr lang="en-AU" dirty="0" err="1"/>
              <a:t>blockHTTP</a:t>
            </a:r>
            <a:r>
              <a:rPr lang="en-AU" dirty="0"/>
              <a:t> is as follows: Error only exists because there is already a file containing this new firewall rule in place.</a:t>
            </a:r>
          </a:p>
          <a:p>
            <a:endParaRPr lang="en-AU" dirty="0"/>
          </a:p>
          <a:p>
            <a:endParaRPr lang="en-AU" dirty="0"/>
          </a:p>
          <a:p>
            <a:endParaRPr lang="en-AU" dirty="0"/>
          </a:p>
          <a:p>
            <a:r>
              <a:rPr lang="en-AU" dirty="0" err="1"/>
              <a:t>testHTTPBlock</a:t>
            </a:r>
            <a:r>
              <a:rPr lang="en-AU" dirty="0"/>
              <a:t> results are as follows:</a:t>
            </a:r>
          </a:p>
          <a:p>
            <a:endParaRPr lang="en-AU" dirty="0"/>
          </a:p>
          <a:p>
            <a:endParaRPr lang="en-AU" dirty="0"/>
          </a:p>
        </p:txBody>
      </p:sp>
      <p:pic>
        <p:nvPicPr>
          <p:cNvPr id="5" name="Picture 4">
            <a:extLst>
              <a:ext uri="{FF2B5EF4-FFF2-40B4-BE49-F238E27FC236}">
                <a16:creationId xmlns:a16="http://schemas.microsoft.com/office/drawing/2014/main" id="{6EEC5CD9-2800-6719-D0D8-1D1C578966FD}"/>
              </a:ext>
            </a:extLst>
          </p:cNvPr>
          <p:cNvPicPr>
            <a:picLocks noChangeAspect="1"/>
          </p:cNvPicPr>
          <p:nvPr/>
        </p:nvPicPr>
        <p:blipFill>
          <a:blip r:embed="rId2"/>
          <a:stretch>
            <a:fillRect/>
          </a:stretch>
        </p:blipFill>
        <p:spPr>
          <a:xfrm>
            <a:off x="835691" y="3521215"/>
            <a:ext cx="5574346" cy="1362016"/>
          </a:xfrm>
          <a:prstGeom prst="rect">
            <a:avLst/>
          </a:prstGeom>
        </p:spPr>
      </p:pic>
      <p:pic>
        <p:nvPicPr>
          <p:cNvPr id="7" name="Picture 6">
            <a:extLst>
              <a:ext uri="{FF2B5EF4-FFF2-40B4-BE49-F238E27FC236}">
                <a16:creationId xmlns:a16="http://schemas.microsoft.com/office/drawing/2014/main" id="{CB614872-4B5C-F5AE-4C1C-0999A3A6AB32}"/>
              </a:ext>
            </a:extLst>
          </p:cNvPr>
          <p:cNvPicPr>
            <a:picLocks noChangeAspect="1"/>
          </p:cNvPicPr>
          <p:nvPr/>
        </p:nvPicPr>
        <p:blipFill>
          <a:blip r:embed="rId3"/>
          <a:stretch>
            <a:fillRect/>
          </a:stretch>
        </p:blipFill>
        <p:spPr>
          <a:xfrm>
            <a:off x="835691" y="5594773"/>
            <a:ext cx="5929602" cy="601391"/>
          </a:xfrm>
          <a:prstGeom prst="rect">
            <a:avLst/>
          </a:prstGeom>
        </p:spPr>
      </p:pic>
    </p:spTree>
    <p:extLst>
      <p:ext uri="{BB962C8B-B14F-4D97-AF65-F5344CB8AC3E}">
        <p14:creationId xmlns:p14="http://schemas.microsoft.com/office/powerpoint/2010/main" val="264543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5D96-117C-C2B9-2B61-C84798F65376}"/>
              </a:ext>
            </a:extLst>
          </p:cNvPr>
          <p:cNvSpPr>
            <a:spLocks noGrp="1"/>
          </p:cNvSpPr>
          <p:nvPr>
            <p:ph type="title"/>
          </p:nvPr>
        </p:nvSpPr>
        <p:spPr/>
        <p:txBody>
          <a:bodyPr/>
          <a:lstStyle/>
          <a:p>
            <a:r>
              <a:rPr lang="en-AU" dirty="0"/>
              <a:t>Windows 11 Firewall Configuration Testing</a:t>
            </a:r>
          </a:p>
        </p:txBody>
      </p:sp>
      <p:sp>
        <p:nvSpPr>
          <p:cNvPr id="3" name="Content Placeholder 2">
            <a:extLst>
              <a:ext uri="{FF2B5EF4-FFF2-40B4-BE49-F238E27FC236}">
                <a16:creationId xmlns:a16="http://schemas.microsoft.com/office/drawing/2014/main" id="{520981CD-1252-0D30-85CC-1E68A0F8F63E}"/>
              </a:ext>
            </a:extLst>
          </p:cNvPr>
          <p:cNvSpPr>
            <a:spLocks noGrp="1"/>
          </p:cNvSpPr>
          <p:nvPr>
            <p:ph idx="1"/>
          </p:nvPr>
        </p:nvSpPr>
        <p:spPr>
          <a:xfrm>
            <a:off x="761799" y="2586182"/>
            <a:ext cx="10381205" cy="4165600"/>
          </a:xfrm>
        </p:spPr>
        <p:txBody>
          <a:bodyPr>
            <a:normAutofit lnSpcReduction="10000"/>
          </a:bodyPr>
          <a:lstStyle/>
          <a:p>
            <a:r>
              <a:rPr lang="en-AU" dirty="0" err="1"/>
              <a:t>unblockHTTP</a:t>
            </a:r>
            <a:r>
              <a:rPr lang="en-AU" dirty="0"/>
              <a:t> is as follows:</a:t>
            </a:r>
          </a:p>
          <a:p>
            <a:endParaRPr lang="en-AU" dirty="0"/>
          </a:p>
          <a:p>
            <a:r>
              <a:rPr lang="en-AU" dirty="0"/>
              <a:t>With the entire code, </a:t>
            </a:r>
            <a:r>
              <a:rPr lang="en-AU" dirty="0" err="1"/>
              <a:t>ScriptAnalyzer</a:t>
            </a:r>
            <a:r>
              <a:rPr lang="en-AU" dirty="0"/>
              <a:t> was once again ran to ensure there were no recommendations or warnings to deal with. </a:t>
            </a:r>
          </a:p>
          <a:p>
            <a:endParaRPr lang="en-AU" dirty="0"/>
          </a:p>
          <a:p>
            <a:endParaRPr lang="en-AU" dirty="0"/>
          </a:p>
          <a:p>
            <a:endParaRPr lang="en-AU" dirty="0"/>
          </a:p>
          <a:p>
            <a:r>
              <a:rPr lang="en-AU" dirty="0"/>
              <a:t>These </a:t>
            </a:r>
            <a:r>
              <a:rPr lang="en-AU" dirty="0" err="1"/>
              <a:t>PSAvoidTrailingWhitespace</a:t>
            </a:r>
            <a:r>
              <a:rPr lang="en-AU" dirty="0"/>
              <a:t> warnings were quickly resolved after the initial pass.</a:t>
            </a:r>
          </a:p>
          <a:p>
            <a:endParaRPr lang="en-AU" dirty="0"/>
          </a:p>
          <a:p>
            <a:endParaRPr lang="en-AU" dirty="0"/>
          </a:p>
        </p:txBody>
      </p:sp>
      <p:pic>
        <p:nvPicPr>
          <p:cNvPr id="6" name="Picture 5">
            <a:extLst>
              <a:ext uri="{FF2B5EF4-FFF2-40B4-BE49-F238E27FC236}">
                <a16:creationId xmlns:a16="http://schemas.microsoft.com/office/drawing/2014/main" id="{4FA2B050-66CC-5719-24AA-B66309562B70}"/>
              </a:ext>
            </a:extLst>
          </p:cNvPr>
          <p:cNvPicPr>
            <a:picLocks noChangeAspect="1"/>
          </p:cNvPicPr>
          <p:nvPr/>
        </p:nvPicPr>
        <p:blipFill>
          <a:blip r:embed="rId2"/>
          <a:stretch>
            <a:fillRect/>
          </a:stretch>
        </p:blipFill>
        <p:spPr>
          <a:xfrm>
            <a:off x="826454" y="3035138"/>
            <a:ext cx="6673474" cy="406013"/>
          </a:xfrm>
          <a:prstGeom prst="rect">
            <a:avLst/>
          </a:prstGeom>
        </p:spPr>
      </p:pic>
      <p:pic>
        <p:nvPicPr>
          <p:cNvPr id="9" name="Picture 8">
            <a:extLst>
              <a:ext uri="{FF2B5EF4-FFF2-40B4-BE49-F238E27FC236}">
                <a16:creationId xmlns:a16="http://schemas.microsoft.com/office/drawing/2014/main" id="{760C2104-7ED6-CE93-7BA2-9F797AB4FFC9}"/>
              </a:ext>
            </a:extLst>
          </p:cNvPr>
          <p:cNvPicPr>
            <a:picLocks noChangeAspect="1"/>
          </p:cNvPicPr>
          <p:nvPr/>
        </p:nvPicPr>
        <p:blipFill>
          <a:blip r:embed="rId3"/>
          <a:stretch>
            <a:fillRect/>
          </a:stretch>
        </p:blipFill>
        <p:spPr>
          <a:xfrm>
            <a:off x="826454" y="4267999"/>
            <a:ext cx="9587346" cy="1453929"/>
          </a:xfrm>
          <a:prstGeom prst="rect">
            <a:avLst/>
          </a:prstGeom>
        </p:spPr>
      </p:pic>
    </p:spTree>
    <p:extLst>
      <p:ext uri="{BB962C8B-B14F-4D97-AF65-F5344CB8AC3E}">
        <p14:creationId xmlns:p14="http://schemas.microsoft.com/office/powerpoint/2010/main" val="1412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F912-1B04-0730-836E-37CED98622C2}"/>
              </a:ext>
            </a:extLst>
          </p:cNvPr>
          <p:cNvSpPr>
            <a:spLocks noGrp="1"/>
          </p:cNvSpPr>
          <p:nvPr>
            <p:ph type="title"/>
          </p:nvPr>
        </p:nvSpPr>
        <p:spPr/>
        <p:txBody>
          <a:bodyPr/>
          <a:lstStyle/>
          <a:p>
            <a:r>
              <a:rPr lang="en-AU" dirty="0"/>
              <a:t>References and Sources</a:t>
            </a:r>
          </a:p>
        </p:txBody>
      </p:sp>
      <p:sp>
        <p:nvSpPr>
          <p:cNvPr id="3" name="Content Placeholder 2">
            <a:extLst>
              <a:ext uri="{FF2B5EF4-FFF2-40B4-BE49-F238E27FC236}">
                <a16:creationId xmlns:a16="http://schemas.microsoft.com/office/drawing/2014/main" id="{75F01224-5DD5-F286-E99E-2D7AC54C2F10}"/>
              </a:ext>
            </a:extLst>
          </p:cNvPr>
          <p:cNvSpPr>
            <a:spLocks noGrp="1"/>
          </p:cNvSpPr>
          <p:nvPr>
            <p:ph idx="1"/>
          </p:nvPr>
        </p:nvSpPr>
        <p:spPr/>
        <p:txBody>
          <a:bodyPr/>
          <a:lstStyle/>
          <a:p>
            <a:r>
              <a:rPr lang="en-AU" dirty="0"/>
              <a:t>ChatGPT: </a:t>
            </a:r>
            <a:r>
              <a:rPr lang="en-AU" dirty="0">
                <a:hlinkClick r:id="rId2"/>
              </a:rPr>
              <a:t>https://chat.openai.com/share/dc01976e-42b6-47ff-83d1-912c36501976</a:t>
            </a:r>
            <a:endParaRPr lang="en-AU" dirty="0"/>
          </a:p>
          <a:p>
            <a:r>
              <a:rPr lang="en-AU" dirty="0"/>
              <a:t>GitHub Repository: </a:t>
            </a:r>
            <a:r>
              <a:rPr lang="en-AU" dirty="0">
                <a:hlinkClick r:id="rId3"/>
              </a:rPr>
              <a:t>https://github.com/AikyanP/COIT11241---WK6-A2-Defend/tree/main</a:t>
            </a:r>
            <a:endParaRPr lang="en-AU" dirty="0"/>
          </a:p>
          <a:p>
            <a:endParaRPr lang="en-AU" dirty="0"/>
          </a:p>
        </p:txBody>
      </p:sp>
    </p:spTree>
    <p:extLst>
      <p:ext uri="{BB962C8B-B14F-4D97-AF65-F5344CB8AC3E}">
        <p14:creationId xmlns:p14="http://schemas.microsoft.com/office/powerpoint/2010/main" val="212541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7941A9-69CF-25E6-1197-12E49096F9D1}"/>
              </a:ext>
            </a:extLst>
          </p:cNvPr>
          <p:cNvSpPr>
            <a:spLocks noGrp="1"/>
          </p:cNvSpPr>
          <p:nvPr>
            <p:ph type="title"/>
          </p:nvPr>
        </p:nvSpPr>
        <p:spPr>
          <a:xfrm>
            <a:off x="761801" y="296712"/>
            <a:ext cx="9906199" cy="1157242"/>
          </a:xfrm>
        </p:spPr>
        <p:txBody>
          <a:bodyPr>
            <a:normAutofit/>
          </a:bodyPr>
          <a:lstStyle/>
          <a:p>
            <a:pPr algn="ctr"/>
            <a:r>
              <a:rPr lang="en-AU" dirty="0"/>
              <a:t>Possible Prerequisites:</a:t>
            </a: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4214761-CFF5-94DE-EBCE-CB1E03EFEE15}"/>
              </a:ext>
            </a:extLst>
          </p:cNvPr>
          <p:cNvGraphicFramePr>
            <a:graphicFrameLocks noGrp="1"/>
          </p:cNvGraphicFramePr>
          <p:nvPr>
            <p:ph idx="1"/>
            <p:extLst>
              <p:ext uri="{D42A27DB-BD31-4B8C-83A1-F6EECF244321}">
                <p14:modId xmlns:p14="http://schemas.microsoft.com/office/powerpoint/2010/main" val="690707804"/>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10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8F-63FB-0B7C-79EE-73EDD7A98776}"/>
              </a:ext>
            </a:extLst>
          </p:cNvPr>
          <p:cNvSpPr>
            <a:spLocks noGrp="1"/>
          </p:cNvSpPr>
          <p:nvPr>
            <p:ph type="title"/>
          </p:nvPr>
        </p:nvSpPr>
        <p:spPr>
          <a:xfrm>
            <a:off x="346165" y="173181"/>
            <a:ext cx="10380573" cy="1432273"/>
          </a:xfrm>
        </p:spPr>
        <p:txBody>
          <a:bodyPr/>
          <a:lstStyle/>
          <a:p>
            <a:r>
              <a:rPr lang="en-AU" dirty="0"/>
              <a:t>Creating the Defend.ps1Powershell Script</a:t>
            </a:r>
          </a:p>
        </p:txBody>
      </p:sp>
      <p:sp>
        <p:nvSpPr>
          <p:cNvPr id="8" name="TextBox 7">
            <a:extLst>
              <a:ext uri="{FF2B5EF4-FFF2-40B4-BE49-F238E27FC236}">
                <a16:creationId xmlns:a16="http://schemas.microsoft.com/office/drawing/2014/main" id="{42379C76-1CEC-D693-E172-D897880AC630}"/>
              </a:ext>
            </a:extLst>
          </p:cNvPr>
          <p:cNvSpPr txBox="1"/>
          <p:nvPr/>
        </p:nvSpPr>
        <p:spPr>
          <a:xfrm>
            <a:off x="1167685" y="5597236"/>
            <a:ext cx="8151806" cy="923330"/>
          </a:xfrm>
          <a:prstGeom prst="rect">
            <a:avLst/>
          </a:prstGeom>
          <a:noFill/>
        </p:spPr>
        <p:txBody>
          <a:bodyPr wrap="square" rtlCol="0">
            <a:spAutoFit/>
          </a:bodyPr>
          <a:lstStyle/>
          <a:p>
            <a:r>
              <a:rPr lang="en-AU" dirty="0"/>
              <a:t>This covers Step 1 – 3 of the task which displays the current DNS of a specified DNS server (can be changed later depending on which internet adapter is used) and displays whether the domain is currently blocked by DNS filtering or not.</a:t>
            </a:r>
          </a:p>
        </p:txBody>
      </p:sp>
      <p:pic>
        <p:nvPicPr>
          <p:cNvPr id="12" name="Picture 11">
            <a:extLst>
              <a:ext uri="{FF2B5EF4-FFF2-40B4-BE49-F238E27FC236}">
                <a16:creationId xmlns:a16="http://schemas.microsoft.com/office/drawing/2014/main" id="{A23D62C0-836F-6271-C216-F70694006B3E}"/>
              </a:ext>
            </a:extLst>
          </p:cNvPr>
          <p:cNvPicPr>
            <a:picLocks noChangeAspect="1"/>
          </p:cNvPicPr>
          <p:nvPr/>
        </p:nvPicPr>
        <p:blipFill>
          <a:blip r:embed="rId2"/>
          <a:stretch>
            <a:fillRect/>
          </a:stretch>
        </p:blipFill>
        <p:spPr>
          <a:xfrm>
            <a:off x="733425" y="1439200"/>
            <a:ext cx="10725150" cy="3105150"/>
          </a:xfrm>
          <a:prstGeom prst="rect">
            <a:avLst/>
          </a:prstGeom>
        </p:spPr>
      </p:pic>
      <p:pic>
        <p:nvPicPr>
          <p:cNvPr id="14" name="Picture 13">
            <a:extLst>
              <a:ext uri="{FF2B5EF4-FFF2-40B4-BE49-F238E27FC236}">
                <a16:creationId xmlns:a16="http://schemas.microsoft.com/office/drawing/2014/main" id="{CC77649D-EE18-CFF3-349B-9FE7B9D67B9F}"/>
              </a:ext>
            </a:extLst>
          </p:cNvPr>
          <p:cNvPicPr>
            <a:picLocks noChangeAspect="1"/>
          </p:cNvPicPr>
          <p:nvPr/>
        </p:nvPicPr>
        <p:blipFill>
          <a:blip r:embed="rId3"/>
          <a:stretch>
            <a:fillRect/>
          </a:stretch>
        </p:blipFill>
        <p:spPr>
          <a:xfrm>
            <a:off x="895901" y="4673234"/>
            <a:ext cx="7416828" cy="745566"/>
          </a:xfrm>
          <a:prstGeom prst="rect">
            <a:avLst/>
          </a:prstGeom>
        </p:spPr>
      </p:pic>
    </p:spTree>
    <p:extLst>
      <p:ext uri="{BB962C8B-B14F-4D97-AF65-F5344CB8AC3E}">
        <p14:creationId xmlns:p14="http://schemas.microsoft.com/office/powerpoint/2010/main" val="136464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E6671AF-110C-4E4D-BEB4-1323A3136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2000" cy="2806021"/>
          </a:xfrm>
          <a:prstGeom prst="rect">
            <a:avLst/>
          </a:prstGeom>
          <a:ln>
            <a:noFill/>
          </a:ln>
          <a:effectLst>
            <a:outerShdw blurRad="317500" dist="190500" dir="774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70D783-E3FC-B5B2-6DED-B8693EB0B9E6}"/>
              </a:ext>
            </a:extLst>
          </p:cNvPr>
          <p:cNvSpPr>
            <a:spLocks noGrp="1"/>
          </p:cNvSpPr>
          <p:nvPr>
            <p:ph type="title"/>
          </p:nvPr>
        </p:nvSpPr>
        <p:spPr>
          <a:xfrm>
            <a:off x="761802" y="384048"/>
            <a:ext cx="4889190" cy="2121408"/>
          </a:xfrm>
        </p:spPr>
        <p:txBody>
          <a:bodyPr anchor="ctr">
            <a:normAutofit/>
          </a:bodyPr>
          <a:lstStyle/>
          <a:p>
            <a:r>
              <a:rPr lang="en-AU" sz="3600"/>
              <a:t>PS Script Analyzer</a:t>
            </a:r>
          </a:p>
        </p:txBody>
      </p:sp>
      <p:sp>
        <p:nvSpPr>
          <p:cNvPr id="3" name="Content Placeholder 2">
            <a:extLst>
              <a:ext uri="{FF2B5EF4-FFF2-40B4-BE49-F238E27FC236}">
                <a16:creationId xmlns:a16="http://schemas.microsoft.com/office/drawing/2014/main" id="{A937D692-EC1F-A9C2-14DF-1B2CF54B945E}"/>
              </a:ext>
            </a:extLst>
          </p:cNvPr>
          <p:cNvSpPr>
            <a:spLocks noGrp="1"/>
          </p:cNvSpPr>
          <p:nvPr>
            <p:ph idx="1"/>
          </p:nvPr>
        </p:nvSpPr>
        <p:spPr>
          <a:xfrm>
            <a:off x="6236209" y="384048"/>
            <a:ext cx="4492286" cy="2121407"/>
          </a:xfrm>
        </p:spPr>
        <p:txBody>
          <a:bodyPr anchor="ctr">
            <a:normAutofit/>
          </a:bodyPr>
          <a:lstStyle/>
          <a:p>
            <a:r>
              <a:rPr lang="en-AU" sz="2000"/>
              <a:t>The following step outlines the use of PS Script Analyzer to determine any improvements that can be used within the current script.</a:t>
            </a:r>
          </a:p>
        </p:txBody>
      </p:sp>
      <p:cxnSp>
        <p:nvCxnSpPr>
          <p:cNvPr id="14" name="Straight Connector 13">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D18ACE5-6C91-1D0A-3685-F347D7F621D5}"/>
              </a:ext>
            </a:extLst>
          </p:cNvPr>
          <p:cNvPicPr>
            <a:picLocks noChangeAspect="1"/>
          </p:cNvPicPr>
          <p:nvPr/>
        </p:nvPicPr>
        <p:blipFill>
          <a:blip r:embed="rId2"/>
          <a:stretch>
            <a:fillRect/>
          </a:stretch>
        </p:blipFill>
        <p:spPr>
          <a:xfrm>
            <a:off x="1608999" y="2804851"/>
            <a:ext cx="9254419" cy="4054317"/>
          </a:xfrm>
          <a:prstGeom prst="rect">
            <a:avLst/>
          </a:prstGeom>
        </p:spPr>
      </p:pic>
    </p:spTree>
    <p:extLst>
      <p:ext uri="{BB962C8B-B14F-4D97-AF65-F5344CB8AC3E}">
        <p14:creationId xmlns:p14="http://schemas.microsoft.com/office/powerpoint/2010/main" val="302155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61A162-1268-E13A-8046-8E54E7C08C36}"/>
              </a:ext>
            </a:extLst>
          </p:cNvPr>
          <p:cNvSpPr>
            <a:spLocks noGrp="1"/>
          </p:cNvSpPr>
          <p:nvPr>
            <p:ph type="title"/>
          </p:nvPr>
        </p:nvSpPr>
        <p:spPr>
          <a:xfrm>
            <a:off x="761802" y="384048"/>
            <a:ext cx="4889190" cy="2121408"/>
          </a:xfrm>
        </p:spPr>
        <p:txBody>
          <a:bodyPr anchor="ctr">
            <a:normAutofit/>
          </a:bodyPr>
          <a:lstStyle/>
          <a:p>
            <a:r>
              <a:rPr lang="en-AU" sz="3600"/>
              <a:t>Implementing PS Script Analyzer Results</a:t>
            </a:r>
          </a:p>
        </p:txBody>
      </p:sp>
      <p:sp>
        <p:nvSpPr>
          <p:cNvPr id="3" name="Content Placeholder 2">
            <a:extLst>
              <a:ext uri="{FF2B5EF4-FFF2-40B4-BE49-F238E27FC236}">
                <a16:creationId xmlns:a16="http://schemas.microsoft.com/office/drawing/2014/main" id="{BEBA0121-54CE-B614-CCC1-820A909D577F}"/>
              </a:ext>
            </a:extLst>
          </p:cNvPr>
          <p:cNvSpPr>
            <a:spLocks noGrp="1"/>
          </p:cNvSpPr>
          <p:nvPr>
            <p:ph idx="1"/>
          </p:nvPr>
        </p:nvSpPr>
        <p:spPr>
          <a:xfrm>
            <a:off x="6236209" y="384048"/>
            <a:ext cx="4492286" cy="2121407"/>
          </a:xfrm>
        </p:spPr>
        <p:txBody>
          <a:bodyPr anchor="ctr">
            <a:normAutofit fontScale="85000" lnSpcReduction="20000"/>
          </a:bodyPr>
          <a:lstStyle/>
          <a:p>
            <a:r>
              <a:rPr lang="en-AU" sz="2000" dirty="0"/>
              <a:t>To get rid of these errors, a simple fix to all Write-Host commands in the script to Write-Output should clear the Script Analyzer recommendations.</a:t>
            </a:r>
          </a:p>
          <a:p>
            <a:r>
              <a:rPr lang="en-AU" sz="2000" dirty="0"/>
              <a:t>The remaining error is classified as Information instead of Severity which can be left alone for now unlike the previous ones which were classified as Warnings.</a:t>
            </a:r>
          </a:p>
        </p:txBody>
      </p:sp>
      <p:cxnSp>
        <p:nvCxnSpPr>
          <p:cNvPr id="14" name="Straight Connector 13">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8C1599D-18E5-157E-69DA-73F22BAACB27}"/>
              </a:ext>
            </a:extLst>
          </p:cNvPr>
          <p:cNvPicPr>
            <a:picLocks noChangeAspect="1"/>
          </p:cNvPicPr>
          <p:nvPr/>
        </p:nvPicPr>
        <p:blipFill>
          <a:blip r:embed="rId2"/>
          <a:stretch>
            <a:fillRect/>
          </a:stretch>
        </p:blipFill>
        <p:spPr>
          <a:xfrm>
            <a:off x="761802" y="3838037"/>
            <a:ext cx="10668003" cy="1466849"/>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59216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C7BBEC-735F-37FE-0EC1-68694600DE66}"/>
              </a:ext>
            </a:extLst>
          </p:cNvPr>
          <p:cNvSpPr>
            <a:spLocks noGrp="1"/>
          </p:cNvSpPr>
          <p:nvPr>
            <p:ph type="title"/>
          </p:nvPr>
        </p:nvSpPr>
        <p:spPr>
          <a:xfrm>
            <a:off x="761801" y="754336"/>
            <a:ext cx="10593993" cy="1287816"/>
          </a:xfrm>
        </p:spPr>
        <p:txBody>
          <a:bodyPr vert="horz" lIns="91440" tIns="45720" rIns="91440" bIns="45720" rtlCol="0" anchor="b">
            <a:normAutofit/>
          </a:bodyPr>
          <a:lstStyle/>
          <a:p>
            <a:r>
              <a:rPr lang="en-US"/>
              <a:t>Enable the DNS over HTTPS in Windows 11</a:t>
            </a:r>
          </a:p>
        </p:txBody>
      </p:sp>
      <p:sp>
        <p:nvSpPr>
          <p:cNvPr id="3" name="Content Placeholder 2">
            <a:extLst>
              <a:ext uri="{FF2B5EF4-FFF2-40B4-BE49-F238E27FC236}">
                <a16:creationId xmlns:a16="http://schemas.microsoft.com/office/drawing/2014/main" id="{0526BE5D-24BA-3A42-3775-02770D0A3D97}"/>
              </a:ext>
            </a:extLst>
          </p:cNvPr>
          <p:cNvSpPr>
            <a:spLocks noGrp="1"/>
          </p:cNvSpPr>
          <p:nvPr>
            <p:ph idx="1"/>
          </p:nvPr>
        </p:nvSpPr>
        <p:spPr>
          <a:xfrm>
            <a:off x="761801" y="2660073"/>
            <a:ext cx="4570610" cy="4054763"/>
          </a:xfrm>
        </p:spPr>
        <p:txBody>
          <a:bodyPr vert="horz" lIns="91440" tIns="45720" rIns="91440" bIns="45720" rtlCol="0" anchor="t">
            <a:normAutofit lnSpcReduction="10000"/>
          </a:bodyPr>
          <a:lstStyle/>
          <a:p>
            <a:r>
              <a:rPr lang="en-US" sz="2400" dirty="0"/>
              <a:t>This covers Step 5 to enable DNS over HTTPS for Windows 11. It also contains code to test for arguments to ensure the user uses the function they desire. It also checks whether the function they have inputted is correct or not. Invoking Script Analyzer for this code does not result in any warnings, or information outputs.</a:t>
            </a:r>
          </a:p>
        </p:txBody>
      </p:sp>
      <p:cxnSp>
        <p:nvCxnSpPr>
          <p:cNvPr id="22" name="Straight Connector 2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4DB378D-D18E-AD70-FE98-95300A86752F}"/>
              </a:ext>
            </a:extLst>
          </p:cNvPr>
          <p:cNvPicPr>
            <a:picLocks noChangeAspect="1"/>
          </p:cNvPicPr>
          <p:nvPr/>
        </p:nvPicPr>
        <p:blipFill>
          <a:blip r:embed="rId2"/>
          <a:stretch>
            <a:fillRect/>
          </a:stretch>
        </p:blipFill>
        <p:spPr>
          <a:xfrm>
            <a:off x="5332411" y="2308645"/>
            <a:ext cx="6634256" cy="3795019"/>
          </a:xfrm>
          <a:prstGeom prst="rect">
            <a:avLst/>
          </a:prstGeom>
        </p:spPr>
      </p:pic>
      <p:pic>
        <p:nvPicPr>
          <p:cNvPr id="13" name="Picture 12">
            <a:extLst>
              <a:ext uri="{FF2B5EF4-FFF2-40B4-BE49-F238E27FC236}">
                <a16:creationId xmlns:a16="http://schemas.microsoft.com/office/drawing/2014/main" id="{40B32D42-FE36-7F63-A0D9-418BE4316053}"/>
              </a:ext>
            </a:extLst>
          </p:cNvPr>
          <p:cNvPicPr>
            <a:picLocks noChangeAspect="1"/>
          </p:cNvPicPr>
          <p:nvPr/>
        </p:nvPicPr>
        <p:blipFill>
          <a:blip r:embed="rId3"/>
          <a:stretch>
            <a:fillRect/>
          </a:stretch>
        </p:blipFill>
        <p:spPr>
          <a:xfrm>
            <a:off x="5332411" y="6194537"/>
            <a:ext cx="6332485" cy="403073"/>
          </a:xfrm>
          <a:prstGeom prst="rect">
            <a:avLst/>
          </a:prstGeom>
        </p:spPr>
      </p:pic>
    </p:spTree>
    <p:extLst>
      <p:ext uri="{BB962C8B-B14F-4D97-AF65-F5344CB8AC3E}">
        <p14:creationId xmlns:p14="http://schemas.microsoft.com/office/powerpoint/2010/main" val="332105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C7BBEC-735F-37FE-0EC1-68694600DE66}"/>
              </a:ext>
            </a:extLst>
          </p:cNvPr>
          <p:cNvSpPr>
            <a:spLocks noGrp="1"/>
          </p:cNvSpPr>
          <p:nvPr>
            <p:ph type="title"/>
          </p:nvPr>
        </p:nvSpPr>
        <p:spPr>
          <a:xfrm>
            <a:off x="761801" y="754336"/>
            <a:ext cx="10593993" cy="1287816"/>
          </a:xfrm>
        </p:spPr>
        <p:txBody>
          <a:bodyPr vert="horz" lIns="91440" tIns="45720" rIns="91440" bIns="45720" rtlCol="0" anchor="b">
            <a:normAutofit/>
          </a:bodyPr>
          <a:lstStyle/>
          <a:p>
            <a:r>
              <a:rPr lang="en-US"/>
              <a:t>Enable the DNS over HTTPS in Windows 11</a:t>
            </a:r>
          </a:p>
        </p:txBody>
      </p:sp>
      <p:sp>
        <p:nvSpPr>
          <p:cNvPr id="3" name="Content Placeholder 2">
            <a:extLst>
              <a:ext uri="{FF2B5EF4-FFF2-40B4-BE49-F238E27FC236}">
                <a16:creationId xmlns:a16="http://schemas.microsoft.com/office/drawing/2014/main" id="{0526BE5D-24BA-3A42-3775-02770D0A3D97}"/>
              </a:ext>
            </a:extLst>
          </p:cNvPr>
          <p:cNvSpPr>
            <a:spLocks noGrp="1"/>
          </p:cNvSpPr>
          <p:nvPr>
            <p:ph idx="1"/>
          </p:nvPr>
        </p:nvSpPr>
        <p:spPr>
          <a:xfrm>
            <a:off x="761801" y="2660073"/>
            <a:ext cx="4570610" cy="4054763"/>
          </a:xfrm>
        </p:spPr>
        <p:txBody>
          <a:bodyPr vert="horz" lIns="91440" tIns="45720" rIns="91440" bIns="45720" rtlCol="0" anchor="t">
            <a:normAutofit/>
          </a:bodyPr>
          <a:lstStyle/>
          <a:p>
            <a:r>
              <a:rPr lang="en-US" sz="2400" dirty="0"/>
              <a:t>Further code also shows argument checking to ensure separation and easy invoking of specific functions. It also has error checking if the argument inputted was wrong. </a:t>
            </a:r>
          </a:p>
        </p:txBody>
      </p:sp>
      <p:cxnSp>
        <p:nvCxnSpPr>
          <p:cNvPr id="22" name="Straight Connector 2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232A72C-341D-3DD4-4593-37B06909657B}"/>
              </a:ext>
            </a:extLst>
          </p:cNvPr>
          <p:cNvPicPr>
            <a:picLocks noChangeAspect="1"/>
          </p:cNvPicPr>
          <p:nvPr/>
        </p:nvPicPr>
        <p:blipFill>
          <a:blip r:embed="rId2"/>
          <a:stretch>
            <a:fillRect/>
          </a:stretch>
        </p:blipFill>
        <p:spPr>
          <a:xfrm>
            <a:off x="827038" y="5341475"/>
            <a:ext cx="9411705" cy="599070"/>
          </a:xfrm>
          <a:prstGeom prst="rect">
            <a:avLst/>
          </a:prstGeom>
        </p:spPr>
      </p:pic>
      <p:pic>
        <p:nvPicPr>
          <p:cNvPr id="6" name="Picture 5">
            <a:extLst>
              <a:ext uri="{FF2B5EF4-FFF2-40B4-BE49-F238E27FC236}">
                <a16:creationId xmlns:a16="http://schemas.microsoft.com/office/drawing/2014/main" id="{F7E767D0-4FB5-C8E4-2F54-305C40BA2BA0}"/>
              </a:ext>
            </a:extLst>
          </p:cNvPr>
          <p:cNvPicPr>
            <a:picLocks noChangeAspect="1"/>
          </p:cNvPicPr>
          <p:nvPr/>
        </p:nvPicPr>
        <p:blipFill>
          <a:blip r:embed="rId3"/>
          <a:stretch>
            <a:fillRect/>
          </a:stretch>
        </p:blipFill>
        <p:spPr>
          <a:xfrm>
            <a:off x="827038" y="6030546"/>
            <a:ext cx="5718665" cy="574861"/>
          </a:xfrm>
          <a:prstGeom prst="rect">
            <a:avLst/>
          </a:prstGeom>
        </p:spPr>
      </p:pic>
      <p:pic>
        <p:nvPicPr>
          <p:cNvPr id="8" name="Picture 7">
            <a:extLst>
              <a:ext uri="{FF2B5EF4-FFF2-40B4-BE49-F238E27FC236}">
                <a16:creationId xmlns:a16="http://schemas.microsoft.com/office/drawing/2014/main" id="{839F8EF7-49CE-ECEB-A76A-675D02654FA2}"/>
              </a:ext>
            </a:extLst>
          </p:cNvPr>
          <p:cNvPicPr>
            <a:picLocks noChangeAspect="1"/>
          </p:cNvPicPr>
          <p:nvPr/>
        </p:nvPicPr>
        <p:blipFill>
          <a:blip r:embed="rId4"/>
          <a:stretch>
            <a:fillRect/>
          </a:stretch>
        </p:blipFill>
        <p:spPr>
          <a:xfrm>
            <a:off x="836206" y="2054572"/>
            <a:ext cx="6930630" cy="423679"/>
          </a:xfrm>
          <a:prstGeom prst="rect">
            <a:avLst/>
          </a:prstGeom>
        </p:spPr>
      </p:pic>
    </p:spTree>
    <p:extLst>
      <p:ext uri="{BB962C8B-B14F-4D97-AF65-F5344CB8AC3E}">
        <p14:creationId xmlns:p14="http://schemas.microsoft.com/office/powerpoint/2010/main" val="86563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26A7E6-D72D-E453-B26F-AC4FBB081C94}"/>
              </a:ext>
            </a:extLst>
          </p:cNvPr>
          <p:cNvSpPr>
            <a:spLocks noGrp="1"/>
          </p:cNvSpPr>
          <p:nvPr>
            <p:ph type="title"/>
          </p:nvPr>
        </p:nvSpPr>
        <p:spPr>
          <a:xfrm>
            <a:off x="761802" y="384048"/>
            <a:ext cx="4889190" cy="2121408"/>
          </a:xfrm>
        </p:spPr>
        <p:txBody>
          <a:bodyPr anchor="ctr">
            <a:normAutofit/>
          </a:bodyPr>
          <a:lstStyle/>
          <a:p>
            <a:r>
              <a:rPr lang="en-AU" sz="3600"/>
              <a:t>setupQuadDoH() function</a:t>
            </a:r>
          </a:p>
        </p:txBody>
      </p:sp>
      <p:sp>
        <p:nvSpPr>
          <p:cNvPr id="3" name="Content Placeholder 2">
            <a:extLst>
              <a:ext uri="{FF2B5EF4-FFF2-40B4-BE49-F238E27FC236}">
                <a16:creationId xmlns:a16="http://schemas.microsoft.com/office/drawing/2014/main" id="{5C9C0A95-7087-9B64-09FF-A9E43EEC3A78}"/>
              </a:ext>
            </a:extLst>
          </p:cNvPr>
          <p:cNvSpPr>
            <a:spLocks noGrp="1"/>
          </p:cNvSpPr>
          <p:nvPr>
            <p:ph idx="1"/>
          </p:nvPr>
        </p:nvSpPr>
        <p:spPr>
          <a:xfrm>
            <a:off x="6236209" y="384048"/>
            <a:ext cx="4492286" cy="2121407"/>
          </a:xfrm>
        </p:spPr>
        <p:txBody>
          <a:bodyPr anchor="ctr">
            <a:normAutofit/>
          </a:bodyPr>
          <a:lstStyle/>
          <a:p>
            <a:r>
              <a:rPr lang="en-AU" sz="2000" dirty="0"/>
              <a:t>This covers Step 6 of the task.</a:t>
            </a:r>
          </a:p>
          <a:p>
            <a:r>
              <a:rPr lang="en-AU" sz="2000" dirty="0"/>
              <a:t>This function changes the DNS of Ethernet NIC 3 to use the Cloudflare DNS.</a:t>
            </a:r>
          </a:p>
          <a:p>
            <a:endParaRPr lang="en-AU" sz="2000" dirty="0"/>
          </a:p>
        </p:txBody>
      </p:sp>
      <p:cxnSp>
        <p:nvCxnSpPr>
          <p:cNvPr id="14" name="Straight Connector 13">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61976C5-5237-AC1D-6BD8-FD78A40501AE}"/>
              </a:ext>
            </a:extLst>
          </p:cNvPr>
          <p:cNvPicPr>
            <a:picLocks noChangeAspect="1"/>
          </p:cNvPicPr>
          <p:nvPr/>
        </p:nvPicPr>
        <p:blipFill>
          <a:blip r:embed="rId2"/>
          <a:stretch>
            <a:fillRect/>
          </a:stretch>
        </p:blipFill>
        <p:spPr>
          <a:xfrm>
            <a:off x="853272" y="3142872"/>
            <a:ext cx="10485063" cy="2857180"/>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259063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FA84-E953-6693-3290-FCEBBE902E18}"/>
              </a:ext>
            </a:extLst>
          </p:cNvPr>
          <p:cNvSpPr>
            <a:spLocks noGrp="1"/>
          </p:cNvSpPr>
          <p:nvPr>
            <p:ph type="title"/>
          </p:nvPr>
        </p:nvSpPr>
        <p:spPr/>
        <p:txBody>
          <a:bodyPr/>
          <a:lstStyle/>
          <a:p>
            <a:r>
              <a:rPr lang="en-AU" dirty="0" err="1"/>
              <a:t>setupQuadDoH</a:t>
            </a:r>
            <a:r>
              <a:rPr lang="en-AU" dirty="0"/>
              <a:t>() function testing</a:t>
            </a:r>
          </a:p>
        </p:txBody>
      </p:sp>
      <p:sp>
        <p:nvSpPr>
          <p:cNvPr id="3" name="Content Placeholder 2">
            <a:extLst>
              <a:ext uri="{FF2B5EF4-FFF2-40B4-BE49-F238E27FC236}">
                <a16:creationId xmlns:a16="http://schemas.microsoft.com/office/drawing/2014/main" id="{3BC11557-65EE-D681-DEAD-277AF32122CD}"/>
              </a:ext>
            </a:extLst>
          </p:cNvPr>
          <p:cNvSpPr>
            <a:spLocks noGrp="1"/>
          </p:cNvSpPr>
          <p:nvPr>
            <p:ph idx="1"/>
          </p:nvPr>
        </p:nvSpPr>
        <p:spPr>
          <a:xfrm>
            <a:off x="761799" y="2593108"/>
            <a:ext cx="10381205" cy="3937001"/>
          </a:xfrm>
        </p:spPr>
        <p:txBody>
          <a:bodyPr/>
          <a:lstStyle/>
          <a:p>
            <a:r>
              <a:rPr lang="en-AU" dirty="0"/>
              <a:t>Running the command “.\defend.ps1 </a:t>
            </a:r>
            <a:r>
              <a:rPr lang="en-AU" dirty="0" err="1"/>
              <a:t>DoHsetupQuad</a:t>
            </a:r>
            <a:r>
              <a:rPr lang="en-AU" dirty="0"/>
              <a:t>” when </a:t>
            </a:r>
            <a:r>
              <a:rPr lang="en-AU" dirty="0" err="1"/>
              <a:t>powershell</a:t>
            </a:r>
            <a:r>
              <a:rPr lang="en-AU" dirty="0"/>
              <a:t> is in the same location as the defend.ps1 file is as follows:</a:t>
            </a:r>
          </a:p>
          <a:p>
            <a:endParaRPr lang="en-AU" dirty="0"/>
          </a:p>
          <a:p>
            <a:r>
              <a:rPr lang="en-AU" dirty="0"/>
              <a:t>Running </a:t>
            </a:r>
            <a:r>
              <a:rPr lang="en-AU" dirty="0" err="1"/>
              <a:t>ScriptAnalyzer</a:t>
            </a:r>
            <a:r>
              <a:rPr lang="en-AU" dirty="0"/>
              <a:t> once again does not produce any recommendations.</a:t>
            </a:r>
          </a:p>
          <a:p>
            <a:endParaRPr lang="en-AU" dirty="0"/>
          </a:p>
          <a:p>
            <a:endParaRPr lang="en-AU" dirty="0"/>
          </a:p>
          <a:p>
            <a:endParaRPr lang="en-AU" dirty="0"/>
          </a:p>
        </p:txBody>
      </p:sp>
      <p:pic>
        <p:nvPicPr>
          <p:cNvPr id="5" name="Picture 4">
            <a:extLst>
              <a:ext uri="{FF2B5EF4-FFF2-40B4-BE49-F238E27FC236}">
                <a16:creationId xmlns:a16="http://schemas.microsoft.com/office/drawing/2014/main" id="{8E56CBFE-93E7-C838-D803-01BAF527F8D5}"/>
              </a:ext>
            </a:extLst>
          </p:cNvPr>
          <p:cNvPicPr>
            <a:picLocks noChangeAspect="1"/>
          </p:cNvPicPr>
          <p:nvPr/>
        </p:nvPicPr>
        <p:blipFill>
          <a:blip r:embed="rId2"/>
          <a:stretch>
            <a:fillRect/>
          </a:stretch>
        </p:blipFill>
        <p:spPr>
          <a:xfrm>
            <a:off x="840509" y="3332482"/>
            <a:ext cx="5763491" cy="682830"/>
          </a:xfrm>
          <a:prstGeom prst="rect">
            <a:avLst/>
          </a:prstGeom>
        </p:spPr>
      </p:pic>
      <p:pic>
        <p:nvPicPr>
          <p:cNvPr id="7" name="Picture 6">
            <a:extLst>
              <a:ext uri="{FF2B5EF4-FFF2-40B4-BE49-F238E27FC236}">
                <a16:creationId xmlns:a16="http://schemas.microsoft.com/office/drawing/2014/main" id="{87711A1C-300F-6BE3-D5FB-32EFD9FABE94}"/>
              </a:ext>
            </a:extLst>
          </p:cNvPr>
          <p:cNvPicPr>
            <a:picLocks noChangeAspect="1"/>
          </p:cNvPicPr>
          <p:nvPr/>
        </p:nvPicPr>
        <p:blipFill>
          <a:blip r:embed="rId3"/>
          <a:stretch>
            <a:fillRect/>
          </a:stretch>
        </p:blipFill>
        <p:spPr>
          <a:xfrm>
            <a:off x="840510" y="4404780"/>
            <a:ext cx="6742546" cy="458795"/>
          </a:xfrm>
          <a:prstGeom prst="rect">
            <a:avLst/>
          </a:prstGeom>
        </p:spPr>
      </p:pic>
    </p:spTree>
    <p:extLst>
      <p:ext uri="{BB962C8B-B14F-4D97-AF65-F5344CB8AC3E}">
        <p14:creationId xmlns:p14="http://schemas.microsoft.com/office/powerpoint/2010/main" val="2698305496"/>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336</TotalTime>
  <Words>573</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Bierstadt</vt:lpstr>
      <vt:lpstr>BevelVTI</vt:lpstr>
      <vt:lpstr>COIT11241 – Cyber Security Technologies</vt:lpstr>
      <vt:lpstr>Possible Prerequisites:</vt:lpstr>
      <vt:lpstr>Creating the Defend.ps1Powershell Script</vt:lpstr>
      <vt:lpstr>PS Script Analyzer</vt:lpstr>
      <vt:lpstr>Implementing PS Script Analyzer Results</vt:lpstr>
      <vt:lpstr>Enable the DNS over HTTPS in Windows 11</vt:lpstr>
      <vt:lpstr>Enable the DNS over HTTPS in Windows 11</vt:lpstr>
      <vt:lpstr>setupQuadDoH() function</vt:lpstr>
      <vt:lpstr>setupQuadDoH() function testing</vt:lpstr>
      <vt:lpstr>resetDoH() function</vt:lpstr>
      <vt:lpstr>Windows 11 Firewall Configuration</vt:lpstr>
      <vt:lpstr>Windows 11 Firewall Configuration Testing</vt:lpstr>
      <vt:lpstr>Windows 11 Firewall Configuration Testing</vt:lpstr>
      <vt:lpstr>References and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Ira Arellano</dc:creator>
  <cp:lastModifiedBy>James Ira Arellano</cp:lastModifiedBy>
  <cp:revision>42</cp:revision>
  <dcterms:created xsi:type="dcterms:W3CDTF">2023-08-24T07:05:23Z</dcterms:created>
  <dcterms:modified xsi:type="dcterms:W3CDTF">2023-08-27T12:15:56Z</dcterms:modified>
</cp:coreProperties>
</file>