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2" r:id="rId6"/>
    <p:sldId id="263" r:id="rId7"/>
    <p:sldId id="278" r:id="rId8"/>
    <p:sldId id="268" r:id="rId9"/>
    <p:sldId id="273" r:id="rId10"/>
    <p:sldId id="260" r:id="rId11"/>
    <p:sldId id="264" r:id="rId12"/>
    <p:sldId id="265" r:id="rId13"/>
    <p:sldId id="274" r:id="rId14"/>
    <p:sldId id="275" r:id="rId15"/>
    <p:sldId id="266" r:id="rId16"/>
    <p:sldId id="267" r:id="rId17"/>
    <p:sldId id="276" r:id="rId18"/>
    <p:sldId id="269" r:id="rId19"/>
    <p:sldId id="277" r:id="rId20"/>
    <p:sldId id="261" r:id="rId21"/>
    <p:sldId id="270" r:id="rId22"/>
    <p:sldId id="271" r:id="rId23"/>
    <p:sldId id="272" r:id="rId24"/>
    <p:sldId id="279" r:id="rId25"/>
    <p:sldId id="280" r:id="rId26"/>
    <p:sldId id="282" r:id="rId27"/>
    <p:sldId id="283" r:id="rId28"/>
    <p:sldId id="284" r:id="rId29"/>
    <p:sldId id="285" r:id="rId30"/>
    <p:sldId id="289" r:id="rId31"/>
    <p:sldId id="281"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114" y="1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7279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5508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896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9/1/2023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7752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2119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529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2594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787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0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827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9/1/2023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9531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lIns="109728" tIns="109728" rIns="109728" bIns="91440" anchor="ctr"/>
          <a:lstStyle>
            <a:lvl1pPr algn="r">
              <a:defRPr sz="1100">
                <a:solidFill>
                  <a:schemeClr val="tx2"/>
                </a:solidFill>
                <a:latin typeface="+mn-lt"/>
              </a:defRPr>
            </a:lvl1pPr>
          </a:lstStyle>
          <a:p>
            <a:fld id="{11EAACC7-3B3F-47D1-959A-EF58926E955E}" type="datetimeFigureOut">
              <a:rPr lang="en-US" smtClean="0"/>
              <a:t>9/1/2023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lIns="109728" tIns="109728" rIns="109728" bIns="91440" anchor="ct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lIns="109728" tIns="109728" rIns="109728" bIns="91440" anchor="ct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7140407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5000"/>
        </a:lnSpc>
        <a:spcBef>
          <a:spcPct val="0"/>
        </a:spcBef>
        <a:buNone/>
        <a:defRPr sz="4800" b="1" i="0" kern="1200" cap="none" spc="8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300" kern="1200" spc="40">
          <a:solidFill>
            <a:schemeClr val="tx2"/>
          </a:solidFill>
          <a:latin typeface="+mn-lt"/>
          <a:ea typeface="+mn-ea"/>
          <a:cs typeface="+mn-cs"/>
        </a:defRPr>
      </a:lvl1pPr>
      <a:lvl2pPr marL="685800" indent="-228600" algn="l" defTabSz="914400" rtl="0" eaLnBrk="1" latinLnBrk="0" hangingPunct="1">
        <a:lnSpc>
          <a:spcPct val="110000"/>
        </a:lnSpc>
        <a:spcBef>
          <a:spcPts val="500"/>
        </a:spcBef>
        <a:buSzPct val="80000"/>
        <a:buFont typeface="Arial" panose="020B0604020202020204" pitchFamily="34" charset="0"/>
        <a:buChar char="•"/>
        <a:defRPr sz="2000" kern="1200" spc="40">
          <a:solidFill>
            <a:schemeClr val="tx2"/>
          </a:solidFill>
          <a:latin typeface="+mn-lt"/>
          <a:ea typeface="+mn-ea"/>
          <a:cs typeface="+mn-cs"/>
        </a:defRPr>
      </a:lvl2pPr>
      <a:lvl3pPr marL="1143000" indent="-228600" algn="l" defTabSz="914400" rtl="0" eaLnBrk="1" latinLnBrk="0" hangingPunct="1">
        <a:lnSpc>
          <a:spcPct val="110000"/>
        </a:lnSpc>
        <a:spcBef>
          <a:spcPts val="500"/>
        </a:spcBef>
        <a:buSzPct val="80000"/>
        <a:buFont typeface="Arial" panose="020B0604020202020204" pitchFamily="34" charset="0"/>
        <a:buChar char="•"/>
        <a:defRPr sz="1800" kern="1200" spc="40">
          <a:solidFill>
            <a:schemeClr val="tx2"/>
          </a:solidFill>
          <a:latin typeface="+mn-lt"/>
          <a:ea typeface="+mn-ea"/>
          <a:cs typeface="+mn-cs"/>
        </a:defRPr>
      </a:lvl3pPr>
      <a:lvl4pPr marL="1600200" indent="-228600" algn="l" defTabSz="914400" rtl="0" eaLnBrk="1" latinLnBrk="0" hangingPunct="1">
        <a:lnSpc>
          <a:spcPct val="110000"/>
        </a:lnSpc>
        <a:spcBef>
          <a:spcPts val="500"/>
        </a:spcBef>
        <a:buSzPct val="80000"/>
        <a:buFont typeface="Arial" panose="020B0604020202020204" pitchFamily="34" charset="0"/>
        <a:buChar char="•"/>
        <a:defRPr sz="1600" kern="1200" spc="40">
          <a:solidFill>
            <a:schemeClr val="tx2"/>
          </a:solidFill>
          <a:latin typeface="+mn-lt"/>
          <a:ea typeface="+mn-ea"/>
          <a:cs typeface="+mn-cs"/>
        </a:defRPr>
      </a:lvl4pPr>
      <a:lvl5pPr marL="2057400" indent="-228600" algn="l" defTabSz="914400" rtl="0" eaLnBrk="1" latinLnBrk="0" hangingPunct="1">
        <a:lnSpc>
          <a:spcPct val="110000"/>
        </a:lnSpc>
        <a:spcBef>
          <a:spcPts val="500"/>
        </a:spcBef>
        <a:buSzPct val="80000"/>
        <a:buFont typeface="Arial" panose="020B0604020202020204" pitchFamily="34" charset="0"/>
        <a:buChar char="•"/>
        <a:defRPr sz="1600" kern="1200" spc="4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nvd.nist.gov/products/cpe/search"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AikyanP/COIT11241---WK7-CTI/blob/main/vulnerabilities.csv"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ikyanP/COIT11241---WK7-CT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apec.mitre.org/data/definitions/555.html" TargetMode="External"/><Relationship Id="rId2" Type="http://schemas.openxmlformats.org/officeDocument/2006/relationships/hyperlink" Target="https://www.blackberry.com/us/en/solutions/endpoint-security/ransomware-protection/blackcat" TargetMode="External"/><Relationship Id="rId1" Type="http://schemas.openxmlformats.org/officeDocument/2006/relationships/slideLayout" Target="../slideLayouts/slideLayout2.xml"/><Relationship Id="rId6" Type="http://schemas.openxmlformats.org/officeDocument/2006/relationships/hyperlink" Target="https://attack.mitre.org/software/S1068/" TargetMode="External"/><Relationship Id="rId5" Type="http://schemas.openxmlformats.org/officeDocument/2006/relationships/hyperlink" Target="https://capec.mitre.org/data/definitions/643.html" TargetMode="External"/><Relationship Id="rId4" Type="http://schemas.openxmlformats.org/officeDocument/2006/relationships/hyperlink" Target="https://capec.mitre.org/data/definitions/575.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ikyanP/COIT11241---WK7-CTI/blob/main/DC_JamesArellano_e9m45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github.com/AikyanP/COIT11241---WK7-CTI/blob/main/Odoo_JamesArellano_j0q5jh.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E8493E-038B-C89A-2D60-1C85D09DD698}"/>
              </a:ext>
            </a:extLst>
          </p:cNvPr>
          <p:cNvSpPr>
            <a:spLocks noGrp="1"/>
          </p:cNvSpPr>
          <p:nvPr>
            <p:ph type="ctrTitle"/>
          </p:nvPr>
        </p:nvSpPr>
        <p:spPr>
          <a:xfrm>
            <a:off x="960350" y="541964"/>
            <a:ext cx="4768938" cy="3818667"/>
          </a:xfrm>
        </p:spPr>
        <p:txBody>
          <a:bodyPr>
            <a:normAutofit/>
          </a:bodyPr>
          <a:lstStyle/>
          <a:p>
            <a:pPr algn="l"/>
            <a:r>
              <a:rPr lang="en-AU" sz="5400"/>
              <a:t>COIT11241 – Cyber Security Technologies</a:t>
            </a:r>
          </a:p>
        </p:txBody>
      </p:sp>
      <p:sp>
        <p:nvSpPr>
          <p:cNvPr id="3" name="Subtitle 2">
            <a:extLst>
              <a:ext uri="{FF2B5EF4-FFF2-40B4-BE49-F238E27FC236}">
                <a16:creationId xmlns:a16="http://schemas.microsoft.com/office/drawing/2014/main" id="{C82E6535-8264-0B85-7CC8-2848233AE073}"/>
              </a:ext>
            </a:extLst>
          </p:cNvPr>
          <p:cNvSpPr>
            <a:spLocks noGrp="1"/>
          </p:cNvSpPr>
          <p:nvPr>
            <p:ph type="subTitle" idx="1"/>
          </p:nvPr>
        </p:nvSpPr>
        <p:spPr>
          <a:xfrm>
            <a:off x="960350" y="4700659"/>
            <a:ext cx="3834392" cy="1604222"/>
          </a:xfrm>
        </p:spPr>
        <p:txBody>
          <a:bodyPr>
            <a:normAutofit/>
          </a:bodyPr>
          <a:lstStyle/>
          <a:p>
            <a:pPr algn="l"/>
            <a:r>
              <a:rPr lang="en-AU"/>
              <a:t>Assessment 2 – Wk7 CTI</a:t>
            </a:r>
          </a:p>
          <a:p>
            <a:pPr algn="l"/>
            <a:r>
              <a:rPr lang="en-AU"/>
              <a:t>James Ira Arellano (12161580)</a:t>
            </a:r>
          </a:p>
        </p:txBody>
      </p:sp>
      <p:cxnSp>
        <p:nvCxnSpPr>
          <p:cNvPr id="26" name="Straight Connector 25">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7" name="Picture 3" descr="A splash of colors on a white surface">
            <a:extLst>
              <a:ext uri="{FF2B5EF4-FFF2-40B4-BE49-F238E27FC236}">
                <a16:creationId xmlns:a16="http://schemas.microsoft.com/office/drawing/2014/main" id="{A8FD8150-949F-4E4B-3208-B888478291F2}"/>
              </a:ext>
            </a:extLst>
          </p:cNvPr>
          <p:cNvPicPr>
            <a:picLocks noChangeAspect="1"/>
          </p:cNvPicPr>
          <p:nvPr/>
        </p:nvPicPr>
        <p:blipFill rotWithShape="1">
          <a:blip r:embed="rId2"/>
          <a:srcRect r="35694"/>
          <a:stretch/>
        </p:blipFill>
        <p:spPr>
          <a:xfrm>
            <a:off x="6398246" y="541964"/>
            <a:ext cx="4958107" cy="5782635"/>
          </a:xfrm>
          <a:prstGeom prst="rect">
            <a:avLst/>
          </a:prstGeom>
        </p:spPr>
      </p:pic>
    </p:spTree>
    <p:extLst>
      <p:ext uri="{BB962C8B-B14F-4D97-AF65-F5344CB8AC3E}">
        <p14:creationId xmlns:p14="http://schemas.microsoft.com/office/powerpoint/2010/main" val="174502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C693F-10C0-B500-1401-A41F28310C07}"/>
              </a:ext>
            </a:extLst>
          </p:cNvPr>
          <p:cNvSpPr>
            <a:spLocks noGrp="1"/>
          </p:cNvSpPr>
          <p:nvPr>
            <p:ph type="title"/>
          </p:nvPr>
        </p:nvSpPr>
        <p:spPr>
          <a:xfrm>
            <a:off x="1114426" y="533400"/>
            <a:ext cx="4529138" cy="1671639"/>
          </a:xfrm>
        </p:spPr>
        <p:txBody>
          <a:bodyPr>
            <a:normAutofit fontScale="90000"/>
          </a:bodyPr>
          <a:lstStyle/>
          <a:p>
            <a:pPr>
              <a:lnSpc>
                <a:spcPct val="95000"/>
              </a:lnSpc>
            </a:pPr>
            <a:r>
              <a:rPr lang="en-AU" dirty="0"/>
              <a:t>Vulnerability Scan: Legion (DC)</a:t>
            </a:r>
          </a:p>
        </p:txBody>
      </p:sp>
      <p:sp>
        <p:nvSpPr>
          <p:cNvPr id="3" name="Content Placeholder 2">
            <a:extLst>
              <a:ext uri="{FF2B5EF4-FFF2-40B4-BE49-F238E27FC236}">
                <a16:creationId xmlns:a16="http://schemas.microsoft.com/office/drawing/2014/main" id="{5CC5F141-3EB8-6F29-73FF-5ACF549067F2}"/>
              </a:ext>
            </a:extLst>
          </p:cNvPr>
          <p:cNvSpPr>
            <a:spLocks noGrp="1"/>
          </p:cNvSpPr>
          <p:nvPr>
            <p:ph idx="1"/>
          </p:nvPr>
        </p:nvSpPr>
        <p:spPr>
          <a:xfrm>
            <a:off x="1104900" y="2205038"/>
            <a:ext cx="4405314" cy="4119561"/>
          </a:xfrm>
        </p:spPr>
        <p:txBody>
          <a:bodyPr>
            <a:normAutofit/>
          </a:bodyPr>
          <a:lstStyle/>
          <a:p>
            <a:r>
              <a:rPr lang="en-AU" dirty="0"/>
              <a:t>Legion(root) is an app within the Kali VM that is used to scan and identify vulnerabilities of its target. </a:t>
            </a:r>
          </a:p>
        </p:txBody>
      </p:sp>
      <p:cxnSp>
        <p:nvCxnSpPr>
          <p:cNvPr id="14" name="Straight Connector 13">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960E3DB-0565-1D2B-87FD-643EB3708397}"/>
              </a:ext>
            </a:extLst>
          </p:cNvPr>
          <p:cNvPicPr>
            <a:picLocks noChangeAspect="1"/>
          </p:cNvPicPr>
          <p:nvPr/>
        </p:nvPicPr>
        <p:blipFill>
          <a:blip r:embed="rId2"/>
          <a:stretch>
            <a:fillRect/>
          </a:stretch>
        </p:blipFill>
        <p:spPr>
          <a:xfrm>
            <a:off x="6112004" y="533401"/>
            <a:ext cx="5530594" cy="5791199"/>
          </a:xfrm>
          <a:prstGeom prst="rect">
            <a:avLst/>
          </a:prstGeom>
        </p:spPr>
      </p:pic>
    </p:spTree>
    <p:extLst>
      <p:ext uri="{BB962C8B-B14F-4D97-AF65-F5344CB8AC3E}">
        <p14:creationId xmlns:p14="http://schemas.microsoft.com/office/powerpoint/2010/main" val="143134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5A706-F14A-27E5-6C00-270C1398B1C3}"/>
              </a:ext>
            </a:extLst>
          </p:cNvPr>
          <p:cNvSpPr>
            <a:spLocks noGrp="1"/>
          </p:cNvSpPr>
          <p:nvPr>
            <p:ph type="title"/>
          </p:nvPr>
        </p:nvSpPr>
        <p:spPr>
          <a:xfrm>
            <a:off x="1142999" y="625148"/>
            <a:ext cx="5327074" cy="1500594"/>
          </a:xfrm>
        </p:spPr>
        <p:txBody>
          <a:bodyPr>
            <a:normAutofit/>
          </a:bodyPr>
          <a:lstStyle/>
          <a:p>
            <a:pPr>
              <a:lnSpc>
                <a:spcPct val="95000"/>
              </a:lnSpc>
            </a:pPr>
            <a:r>
              <a:rPr lang="en-AU" sz="4400" dirty="0"/>
              <a:t>Vulnerability Scan: Legion (DC)</a:t>
            </a:r>
          </a:p>
        </p:txBody>
      </p:sp>
      <p:sp>
        <p:nvSpPr>
          <p:cNvPr id="3" name="Content Placeholder 2">
            <a:extLst>
              <a:ext uri="{FF2B5EF4-FFF2-40B4-BE49-F238E27FC236}">
                <a16:creationId xmlns:a16="http://schemas.microsoft.com/office/drawing/2014/main" id="{9185560E-CA58-971B-2AD1-C5B51BAC53E2}"/>
              </a:ext>
            </a:extLst>
          </p:cNvPr>
          <p:cNvSpPr>
            <a:spLocks noGrp="1"/>
          </p:cNvSpPr>
          <p:nvPr>
            <p:ph idx="1"/>
          </p:nvPr>
        </p:nvSpPr>
        <p:spPr>
          <a:xfrm>
            <a:off x="1142999" y="2205038"/>
            <a:ext cx="5198066" cy="4119562"/>
          </a:xfrm>
        </p:spPr>
        <p:txBody>
          <a:bodyPr>
            <a:normAutofit/>
          </a:bodyPr>
          <a:lstStyle/>
          <a:p>
            <a:r>
              <a:rPr lang="en-AU" dirty="0"/>
              <a:t>Numerous screenshots will be displayed to show the contents of the normal level Legion scan.</a:t>
            </a:r>
          </a:p>
        </p:txBody>
      </p:sp>
      <p:sp>
        <p:nvSpPr>
          <p:cNvPr id="14"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AE885C7-31F6-9D3B-27E9-0065AE86863E}"/>
              </a:ext>
            </a:extLst>
          </p:cNvPr>
          <p:cNvPicPr>
            <a:picLocks noChangeAspect="1"/>
          </p:cNvPicPr>
          <p:nvPr/>
        </p:nvPicPr>
        <p:blipFill>
          <a:blip r:embed="rId2"/>
          <a:stretch>
            <a:fillRect/>
          </a:stretch>
        </p:blipFill>
        <p:spPr>
          <a:xfrm>
            <a:off x="6470073" y="998975"/>
            <a:ext cx="5598977" cy="2827483"/>
          </a:xfrm>
          <a:prstGeom prst="rect">
            <a:avLst/>
          </a:prstGeom>
        </p:spPr>
      </p:pic>
      <p:pic>
        <p:nvPicPr>
          <p:cNvPr id="7" name="Picture 6">
            <a:extLst>
              <a:ext uri="{FF2B5EF4-FFF2-40B4-BE49-F238E27FC236}">
                <a16:creationId xmlns:a16="http://schemas.microsoft.com/office/drawing/2014/main" id="{27166D76-9CC7-4E31-0BA8-D2A25B7000A3}"/>
              </a:ext>
            </a:extLst>
          </p:cNvPr>
          <p:cNvPicPr>
            <a:picLocks noChangeAspect="1"/>
          </p:cNvPicPr>
          <p:nvPr/>
        </p:nvPicPr>
        <p:blipFill>
          <a:blip r:embed="rId3"/>
          <a:stretch>
            <a:fillRect/>
          </a:stretch>
        </p:blipFill>
        <p:spPr>
          <a:xfrm>
            <a:off x="5116946" y="3905754"/>
            <a:ext cx="6966527" cy="2629864"/>
          </a:xfrm>
          <a:prstGeom prst="rect">
            <a:avLst/>
          </a:prstGeom>
        </p:spPr>
      </p:pic>
    </p:spTree>
    <p:extLst>
      <p:ext uri="{BB962C8B-B14F-4D97-AF65-F5344CB8AC3E}">
        <p14:creationId xmlns:p14="http://schemas.microsoft.com/office/powerpoint/2010/main" val="399951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12B206-25E9-4F8B-AED7-8353BA62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142A6D3-8DB2-4EE4-B19A-4C40D070F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366826"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73BD45-87D9-44BD-8E6F-A575FFD9C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2" idx="1"/>
          </p:cNvCxnSpPr>
          <p:nvPr>
            <p:extLst>
              <p:ext uri="{386F3935-93C4-4BCD-93E2-E3B085C9AB24}">
                <p16:designElem xmlns:p16="http://schemas.microsoft.com/office/powerpoint/2015/main" val="1"/>
              </p:ext>
            </p:extLst>
          </p:nvPr>
        </p:nvCxnSpPr>
        <p:spPr>
          <a:xfrm flipH="1">
            <a:off x="0" y="4849099"/>
            <a:ext cx="3027816" cy="100445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F13C2CE-5ECD-FD77-BF94-FDFE4E0B6BE4}"/>
              </a:ext>
            </a:extLst>
          </p:cNvPr>
          <p:cNvSpPr>
            <a:spLocks noGrp="1"/>
          </p:cNvSpPr>
          <p:nvPr>
            <p:ph type="title"/>
          </p:nvPr>
        </p:nvSpPr>
        <p:spPr>
          <a:xfrm>
            <a:off x="1524000" y="4995894"/>
            <a:ext cx="9144000" cy="1043750"/>
          </a:xfrm>
        </p:spPr>
        <p:txBody>
          <a:bodyPr vert="horz" lIns="91440" tIns="45720" rIns="91440" bIns="45720" rtlCol="0" anchor="b">
            <a:normAutofit fontScale="90000"/>
          </a:bodyPr>
          <a:lstStyle/>
          <a:p>
            <a:pPr algn="ctr">
              <a:lnSpc>
                <a:spcPct val="90000"/>
              </a:lnSpc>
            </a:pPr>
            <a:r>
              <a:rPr lang="en-US" sz="4000" i="1" kern="1200" cap="all" baseline="0" dirty="0">
                <a:solidFill>
                  <a:schemeClr val="tx2"/>
                </a:solidFill>
                <a:latin typeface="+mj-lt"/>
                <a:ea typeface="+mj-ea"/>
                <a:cs typeface="+mj-cs"/>
              </a:rPr>
              <a:t>Vulnerability Scan: Legion (DC)</a:t>
            </a:r>
          </a:p>
        </p:txBody>
      </p:sp>
      <p:sp>
        <p:nvSpPr>
          <p:cNvPr id="3" name="Content Placeholder 2">
            <a:extLst>
              <a:ext uri="{FF2B5EF4-FFF2-40B4-BE49-F238E27FC236}">
                <a16:creationId xmlns:a16="http://schemas.microsoft.com/office/drawing/2014/main" id="{2E9C4731-4E84-E4F6-A6AF-0ADCC65CD7E6}"/>
              </a:ext>
            </a:extLst>
          </p:cNvPr>
          <p:cNvSpPr>
            <a:spLocks noGrp="1"/>
          </p:cNvSpPr>
          <p:nvPr>
            <p:ph idx="1"/>
          </p:nvPr>
        </p:nvSpPr>
        <p:spPr>
          <a:xfrm>
            <a:off x="1524000" y="6096230"/>
            <a:ext cx="9144000" cy="365125"/>
          </a:xfrm>
        </p:spPr>
        <p:txBody>
          <a:bodyPr vert="horz" lIns="91440" tIns="45720" rIns="91440" bIns="45720" rtlCol="0">
            <a:normAutofit/>
          </a:bodyPr>
          <a:lstStyle/>
          <a:p>
            <a:pPr marL="0" indent="0" algn="ctr">
              <a:lnSpc>
                <a:spcPct val="120000"/>
              </a:lnSpc>
              <a:buNone/>
            </a:pPr>
            <a:r>
              <a:rPr lang="en-US" sz="1600" b="1" cap="all" spc="300" dirty="0"/>
              <a:t>Here are further images of the legion scan</a:t>
            </a:r>
          </a:p>
        </p:txBody>
      </p:sp>
      <p:pic>
        <p:nvPicPr>
          <p:cNvPr id="5" name="Picture 4">
            <a:extLst>
              <a:ext uri="{FF2B5EF4-FFF2-40B4-BE49-F238E27FC236}">
                <a16:creationId xmlns:a16="http://schemas.microsoft.com/office/drawing/2014/main" id="{9AB81A6D-915D-1637-A1D2-422950B7BF46}"/>
              </a:ext>
            </a:extLst>
          </p:cNvPr>
          <p:cNvPicPr>
            <a:picLocks noChangeAspect="1"/>
          </p:cNvPicPr>
          <p:nvPr/>
        </p:nvPicPr>
        <p:blipFill>
          <a:blip r:embed="rId2"/>
          <a:stretch>
            <a:fillRect/>
          </a:stretch>
        </p:blipFill>
        <p:spPr>
          <a:xfrm>
            <a:off x="533400" y="1115067"/>
            <a:ext cx="5388261" cy="2640248"/>
          </a:xfrm>
          <a:prstGeom prst="rect">
            <a:avLst/>
          </a:prstGeom>
        </p:spPr>
      </p:pic>
      <p:pic>
        <p:nvPicPr>
          <p:cNvPr id="7" name="Picture 6">
            <a:extLst>
              <a:ext uri="{FF2B5EF4-FFF2-40B4-BE49-F238E27FC236}">
                <a16:creationId xmlns:a16="http://schemas.microsoft.com/office/drawing/2014/main" id="{D1038089-E09C-2F32-E814-B6955F8C7471}"/>
              </a:ext>
            </a:extLst>
          </p:cNvPr>
          <p:cNvPicPr>
            <a:picLocks noChangeAspect="1"/>
          </p:cNvPicPr>
          <p:nvPr/>
        </p:nvPicPr>
        <p:blipFill>
          <a:blip r:embed="rId3"/>
          <a:stretch>
            <a:fillRect/>
          </a:stretch>
        </p:blipFill>
        <p:spPr>
          <a:xfrm>
            <a:off x="6286992" y="1734718"/>
            <a:ext cx="5388261" cy="1400947"/>
          </a:xfrm>
          <a:prstGeom prst="rect">
            <a:avLst/>
          </a:prstGeom>
        </p:spPr>
      </p:pic>
      <p:cxnSp>
        <p:nvCxnSpPr>
          <p:cNvPr id="34" name="Straight Connector 33">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4849098"/>
            <a:ext cx="339224" cy="20089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65CFDB-63A4-4033-A10B-8444138F6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2420" y="4849097"/>
            <a:ext cx="3309580" cy="13821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23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5D6E9-5C36-9C8D-6C01-CEE60432C7D2}"/>
              </a:ext>
            </a:extLst>
          </p:cNvPr>
          <p:cNvSpPr>
            <a:spLocks noGrp="1"/>
          </p:cNvSpPr>
          <p:nvPr>
            <p:ph type="title"/>
          </p:nvPr>
        </p:nvSpPr>
        <p:spPr>
          <a:xfrm>
            <a:off x="5752909" y="533401"/>
            <a:ext cx="5663774" cy="1685972"/>
          </a:xfrm>
        </p:spPr>
        <p:txBody>
          <a:bodyPr>
            <a:normAutofit/>
          </a:bodyPr>
          <a:lstStyle/>
          <a:p>
            <a:r>
              <a:rPr lang="en-AU" sz="4400"/>
              <a:t>Vulnerability Scan: Legion (Odoo)</a:t>
            </a:r>
          </a:p>
        </p:txBody>
      </p:sp>
      <p:sp>
        <p:nvSpPr>
          <p:cNvPr id="14"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E1DDBC5-628E-E41A-84F0-76816FC438B4}"/>
              </a:ext>
            </a:extLst>
          </p:cNvPr>
          <p:cNvPicPr>
            <a:picLocks noChangeAspect="1"/>
          </p:cNvPicPr>
          <p:nvPr/>
        </p:nvPicPr>
        <p:blipFill>
          <a:blip r:embed="rId2"/>
          <a:stretch>
            <a:fillRect/>
          </a:stretch>
        </p:blipFill>
        <p:spPr>
          <a:xfrm>
            <a:off x="403734" y="2378486"/>
            <a:ext cx="5062716" cy="2101027"/>
          </a:xfrm>
          <a:prstGeom prst="rect">
            <a:avLst/>
          </a:prstGeom>
        </p:spPr>
      </p:pic>
      <p:cxnSp>
        <p:nvCxnSpPr>
          <p:cNvPr id="16" name="Straight Connector 15">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D7BBDFB-B20D-9343-F21A-26980D9C0689}"/>
              </a:ext>
            </a:extLst>
          </p:cNvPr>
          <p:cNvPicPr>
            <a:picLocks noChangeAspect="1"/>
          </p:cNvPicPr>
          <p:nvPr/>
        </p:nvPicPr>
        <p:blipFill>
          <a:blip r:embed="rId3"/>
          <a:stretch>
            <a:fillRect/>
          </a:stretch>
        </p:blipFill>
        <p:spPr>
          <a:xfrm>
            <a:off x="403734" y="4926435"/>
            <a:ext cx="11487051" cy="1378445"/>
          </a:xfrm>
          <a:prstGeom prst="rect">
            <a:avLst/>
          </a:prstGeom>
        </p:spPr>
      </p:pic>
      <p:sp>
        <p:nvSpPr>
          <p:cNvPr id="3" name="Content Placeholder 2">
            <a:extLst>
              <a:ext uri="{FF2B5EF4-FFF2-40B4-BE49-F238E27FC236}">
                <a16:creationId xmlns:a16="http://schemas.microsoft.com/office/drawing/2014/main" id="{175235F0-8746-4BDB-E32C-18A867E137EF}"/>
              </a:ext>
            </a:extLst>
          </p:cNvPr>
          <p:cNvSpPr>
            <a:spLocks noGrp="1"/>
          </p:cNvSpPr>
          <p:nvPr>
            <p:ph idx="1"/>
          </p:nvPr>
        </p:nvSpPr>
        <p:spPr>
          <a:xfrm>
            <a:off x="5719445" y="2357221"/>
            <a:ext cx="5697238" cy="3947659"/>
          </a:xfrm>
        </p:spPr>
        <p:txBody>
          <a:bodyPr>
            <a:normAutofit/>
          </a:bodyPr>
          <a:lstStyle/>
          <a:p>
            <a:r>
              <a:rPr lang="en-AU" dirty="0"/>
              <a:t>Here are screenshots of the Legion scan on the Odoo (172.16.1.51) VM. It also uses the same Normal scan setting as the DC VM.</a:t>
            </a:r>
          </a:p>
        </p:txBody>
      </p:sp>
    </p:spTree>
    <p:extLst>
      <p:ext uri="{BB962C8B-B14F-4D97-AF65-F5344CB8AC3E}">
        <p14:creationId xmlns:p14="http://schemas.microsoft.com/office/powerpoint/2010/main" val="364001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12B206-25E9-4F8B-AED7-8353BA62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142A6D3-8DB2-4EE4-B19A-4C40D070F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366826"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73BD45-87D9-44BD-8E6F-A575FFD9C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2" idx="1"/>
          </p:cNvCxnSpPr>
          <p:nvPr>
            <p:extLst>
              <p:ext uri="{386F3935-93C4-4BCD-93E2-E3B085C9AB24}">
                <p16:designElem xmlns:p16="http://schemas.microsoft.com/office/powerpoint/2015/main" val="1"/>
              </p:ext>
            </p:extLst>
          </p:nvPr>
        </p:nvCxnSpPr>
        <p:spPr>
          <a:xfrm flipH="1">
            <a:off x="0" y="4849099"/>
            <a:ext cx="3027816" cy="100445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3063B67-45A5-DC1F-A945-3C739547E25A}"/>
              </a:ext>
            </a:extLst>
          </p:cNvPr>
          <p:cNvSpPr>
            <a:spLocks noGrp="1"/>
          </p:cNvSpPr>
          <p:nvPr>
            <p:ph type="title"/>
          </p:nvPr>
        </p:nvSpPr>
        <p:spPr>
          <a:xfrm>
            <a:off x="1524000" y="4995894"/>
            <a:ext cx="9144000" cy="1043750"/>
          </a:xfrm>
        </p:spPr>
        <p:txBody>
          <a:bodyPr vert="horz" lIns="91440" tIns="45720" rIns="91440" bIns="45720" rtlCol="0" anchor="b">
            <a:normAutofit/>
          </a:bodyPr>
          <a:lstStyle/>
          <a:p>
            <a:pPr algn="ctr">
              <a:lnSpc>
                <a:spcPct val="90000"/>
              </a:lnSpc>
            </a:pPr>
            <a:r>
              <a:rPr lang="en-US" sz="3400" i="1" kern="1200" cap="all" baseline="0">
                <a:solidFill>
                  <a:schemeClr val="tx2"/>
                </a:solidFill>
                <a:latin typeface="+mj-lt"/>
                <a:ea typeface="+mj-ea"/>
                <a:cs typeface="+mj-cs"/>
              </a:rPr>
              <a:t>Vulnerability Scan: Legion (Odoo)</a:t>
            </a:r>
          </a:p>
        </p:txBody>
      </p:sp>
      <p:sp>
        <p:nvSpPr>
          <p:cNvPr id="3" name="Content Placeholder 2">
            <a:extLst>
              <a:ext uri="{FF2B5EF4-FFF2-40B4-BE49-F238E27FC236}">
                <a16:creationId xmlns:a16="http://schemas.microsoft.com/office/drawing/2014/main" id="{23FC00B5-C503-8732-6B0D-B55A492AAF3D}"/>
              </a:ext>
            </a:extLst>
          </p:cNvPr>
          <p:cNvSpPr>
            <a:spLocks noGrp="1"/>
          </p:cNvSpPr>
          <p:nvPr>
            <p:ph idx="1"/>
          </p:nvPr>
        </p:nvSpPr>
        <p:spPr>
          <a:xfrm>
            <a:off x="1524000" y="6096230"/>
            <a:ext cx="9144000" cy="365125"/>
          </a:xfrm>
        </p:spPr>
        <p:txBody>
          <a:bodyPr vert="horz" lIns="91440" tIns="45720" rIns="91440" bIns="45720" rtlCol="0">
            <a:normAutofit/>
          </a:bodyPr>
          <a:lstStyle/>
          <a:p>
            <a:pPr marL="0" indent="0" algn="ctr">
              <a:lnSpc>
                <a:spcPct val="110000"/>
              </a:lnSpc>
              <a:buNone/>
            </a:pPr>
            <a:r>
              <a:rPr lang="en-US" sz="1400" b="1" cap="all" spc="300"/>
              <a:t>Here are further screenshots of the Legion scan of the Odoo VM.</a:t>
            </a:r>
          </a:p>
        </p:txBody>
      </p:sp>
      <p:pic>
        <p:nvPicPr>
          <p:cNvPr id="7" name="Picture 6">
            <a:extLst>
              <a:ext uri="{FF2B5EF4-FFF2-40B4-BE49-F238E27FC236}">
                <a16:creationId xmlns:a16="http://schemas.microsoft.com/office/drawing/2014/main" id="{6ADD3E21-9DC5-0AF7-4655-ABECE0CDA8E5}"/>
              </a:ext>
            </a:extLst>
          </p:cNvPr>
          <p:cNvPicPr>
            <a:picLocks noChangeAspect="1"/>
          </p:cNvPicPr>
          <p:nvPr/>
        </p:nvPicPr>
        <p:blipFill>
          <a:blip r:embed="rId2"/>
          <a:stretch>
            <a:fillRect/>
          </a:stretch>
        </p:blipFill>
        <p:spPr>
          <a:xfrm>
            <a:off x="2224863" y="808247"/>
            <a:ext cx="8037550" cy="1828542"/>
          </a:xfrm>
          <a:prstGeom prst="rect">
            <a:avLst/>
          </a:prstGeom>
        </p:spPr>
      </p:pic>
      <p:pic>
        <p:nvPicPr>
          <p:cNvPr id="5" name="Picture 4">
            <a:extLst>
              <a:ext uri="{FF2B5EF4-FFF2-40B4-BE49-F238E27FC236}">
                <a16:creationId xmlns:a16="http://schemas.microsoft.com/office/drawing/2014/main" id="{6FFC5ED3-CAEC-1C31-03A4-238C8CCD94FF}"/>
              </a:ext>
            </a:extLst>
          </p:cNvPr>
          <p:cNvPicPr>
            <a:picLocks noChangeAspect="1"/>
          </p:cNvPicPr>
          <p:nvPr/>
        </p:nvPicPr>
        <p:blipFill>
          <a:blip r:embed="rId3"/>
          <a:stretch>
            <a:fillRect/>
          </a:stretch>
        </p:blipFill>
        <p:spPr>
          <a:xfrm>
            <a:off x="2022975" y="2822998"/>
            <a:ext cx="8441326" cy="1793781"/>
          </a:xfrm>
          <a:prstGeom prst="rect">
            <a:avLst/>
          </a:prstGeom>
        </p:spPr>
      </p:pic>
      <p:cxnSp>
        <p:nvCxnSpPr>
          <p:cNvPr id="34" name="Straight Connector 33">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4849098"/>
            <a:ext cx="339224" cy="20089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65CFDB-63A4-4033-A10B-8444138F6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2420" y="4849097"/>
            <a:ext cx="3309580" cy="13821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61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C16C2-0F6A-6B98-E6DA-C9BAFAAD9B34}"/>
              </a:ext>
            </a:extLst>
          </p:cNvPr>
          <p:cNvSpPr>
            <a:spLocks noGrp="1"/>
          </p:cNvSpPr>
          <p:nvPr>
            <p:ph type="title"/>
          </p:nvPr>
        </p:nvSpPr>
        <p:spPr>
          <a:xfrm>
            <a:off x="6757988" y="533400"/>
            <a:ext cx="4496228" cy="1690687"/>
          </a:xfrm>
        </p:spPr>
        <p:txBody>
          <a:bodyPr>
            <a:normAutofit fontScale="90000"/>
          </a:bodyPr>
          <a:lstStyle/>
          <a:p>
            <a:r>
              <a:rPr lang="en-AU" dirty="0"/>
              <a:t>Vulnerability Scan: Nmap (DC)</a:t>
            </a:r>
          </a:p>
        </p:txBody>
      </p:sp>
      <p:cxnSp>
        <p:nvCxnSpPr>
          <p:cNvPr id="12" name="Straight Connector 11">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4AC9D24-9EA8-13A7-3A4D-38AD0AB14BF1}"/>
              </a:ext>
            </a:extLst>
          </p:cNvPr>
          <p:cNvPicPr>
            <a:picLocks noChangeAspect="1"/>
          </p:cNvPicPr>
          <p:nvPr/>
        </p:nvPicPr>
        <p:blipFill>
          <a:blip r:embed="rId2"/>
          <a:stretch>
            <a:fillRect/>
          </a:stretch>
        </p:blipFill>
        <p:spPr>
          <a:xfrm>
            <a:off x="533400" y="2379059"/>
            <a:ext cx="5562600" cy="2099881"/>
          </a:xfrm>
          <a:prstGeom prst="rect">
            <a:avLst/>
          </a:prstGeom>
        </p:spPr>
      </p:pic>
      <p:sp>
        <p:nvSpPr>
          <p:cNvPr id="3" name="Content Placeholder 2">
            <a:extLst>
              <a:ext uri="{FF2B5EF4-FFF2-40B4-BE49-F238E27FC236}">
                <a16:creationId xmlns:a16="http://schemas.microsoft.com/office/drawing/2014/main" id="{3C7236B2-670D-88A5-8820-C2ABD5F2EA02}"/>
              </a:ext>
            </a:extLst>
          </p:cNvPr>
          <p:cNvSpPr>
            <a:spLocks noGrp="1"/>
          </p:cNvSpPr>
          <p:nvPr>
            <p:ph idx="1"/>
          </p:nvPr>
        </p:nvSpPr>
        <p:spPr>
          <a:xfrm>
            <a:off x="6681789" y="2290762"/>
            <a:ext cx="4572428" cy="4033837"/>
          </a:xfrm>
        </p:spPr>
        <p:txBody>
          <a:bodyPr anchor="t">
            <a:normAutofit/>
          </a:bodyPr>
          <a:lstStyle/>
          <a:p>
            <a:r>
              <a:rPr lang="en-AU" dirty="0"/>
              <a:t>Nmap is now used within the Kali VM to search for vulnerabilities within the DC machine. It can be easier input the target IP of the scan as shown in the 2</a:t>
            </a:r>
            <a:r>
              <a:rPr lang="en-AU" baseline="30000" dirty="0"/>
              <a:t>nd</a:t>
            </a:r>
            <a:r>
              <a:rPr lang="en-AU" dirty="0"/>
              <a:t> attempt as to using the VM name.</a:t>
            </a:r>
          </a:p>
        </p:txBody>
      </p:sp>
      <p:cxnSp>
        <p:nvCxnSpPr>
          <p:cNvPr id="18" name="Straight Connector 17">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15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F0E43-21D0-F22F-B189-57D101DB273E}"/>
              </a:ext>
            </a:extLst>
          </p:cNvPr>
          <p:cNvSpPr>
            <a:spLocks noGrp="1"/>
          </p:cNvSpPr>
          <p:nvPr>
            <p:ph type="title"/>
          </p:nvPr>
        </p:nvSpPr>
        <p:spPr>
          <a:xfrm>
            <a:off x="6757988" y="533400"/>
            <a:ext cx="4496228" cy="1690687"/>
          </a:xfrm>
        </p:spPr>
        <p:txBody>
          <a:bodyPr>
            <a:normAutofit/>
          </a:bodyPr>
          <a:lstStyle/>
          <a:p>
            <a:pPr>
              <a:lnSpc>
                <a:spcPct val="95000"/>
              </a:lnSpc>
            </a:pPr>
            <a:r>
              <a:rPr lang="en-AU" sz="3400" dirty="0"/>
              <a:t>Vulnerability Scan: Nmap Results (DC)</a:t>
            </a:r>
          </a:p>
        </p:txBody>
      </p:sp>
      <p:cxnSp>
        <p:nvCxnSpPr>
          <p:cNvPr id="12" name="Straight Connector 11">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973ACBB-5778-952A-8B7C-EC8DD1B752A0}"/>
              </a:ext>
            </a:extLst>
          </p:cNvPr>
          <p:cNvPicPr>
            <a:picLocks noChangeAspect="1"/>
          </p:cNvPicPr>
          <p:nvPr/>
        </p:nvPicPr>
        <p:blipFill>
          <a:blip r:embed="rId2"/>
          <a:stretch>
            <a:fillRect/>
          </a:stretch>
        </p:blipFill>
        <p:spPr>
          <a:xfrm>
            <a:off x="634368" y="180589"/>
            <a:ext cx="5185836" cy="6462101"/>
          </a:xfrm>
          <a:prstGeom prst="rect">
            <a:avLst/>
          </a:prstGeom>
        </p:spPr>
      </p:pic>
      <p:sp>
        <p:nvSpPr>
          <p:cNvPr id="3" name="Content Placeholder 2">
            <a:extLst>
              <a:ext uri="{FF2B5EF4-FFF2-40B4-BE49-F238E27FC236}">
                <a16:creationId xmlns:a16="http://schemas.microsoft.com/office/drawing/2014/main" id="{1406EBF2-1D25-7D37-0038-6B653F12E4A5}"/>
              </a:ext>
            </a:extLst>
          </p:cNvPr>
          <p:cNvSpPr>
            <a:spLocks noGrp="1"/>
          </p:cNvSpPr>
          <p:nvPr>
            <p:ph idx="1"/>
          </p:nvPr>
        </p:nvSpPr>
        <p:spPr>
          <a:xfrm>
            <a:off x="6681789" y="2290762"/>
            <a:ext cx="4572428" cy="4033837"/>
          </a:xfrm>
        </p:spPr>
        <p:txBody>
          <a:bodyPr anchor="t">
            <a:normAutofit/>
          </a:bodyPr>
          <a:lstStyle/>
          <a:p>
            <a:r>
              <a:rPr lang="en-AU" dirty="0"/>
              <a:t>The result of the Nmap scan are as follows.</a:t>
            </a:r>
          </a:p>
          <a:p>
            <a:r>
              <a:rPr lang="en-AU" dirty="0"/>
              <a:t>It can be seen that both Nmap and Legion primarily show services that have open ports which can highlight points of concern.</a:t>
            </a:r>
          </a:p>
        </p:txBody>
      </p:sp>
      <p:cxnSp>
        <p:nvCxnSpPr>
          <p:cNvPr id="18" name="Straight Connector 17">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9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0D008-9E19-B2E2-CB07-EEEB1298E492}"/>
              </a:ext>
            </a:extLst>
          </p:cNvPr>
          <p:cNvSpPr>
            <a:spLocks noGrp="1"/>
          </p:cNvSpPr>
          <p:nvPr>
            <p:ph type="title"/>
          </p:nvPr>
        </p:nvSpPr>
        <p:spPr>
          <a:xfrm>
            <a:off x="84245" y="584055"/>
            <a:ext cx="4529138" cy="1671639"/>
          </a:xfrm>
        </p:spPr>
        <p:txBody>
          <a:bodyPr>
            <a:normAutofit/>
          </a:bodyPr>
          <a:lstStyle/>
          <a:p>
            <a:pPr>
              <a:lnSpc>
                <a:spcPct val="95000"/>
              </a:lnSpc>
            </a:pPr>
            <a:r>
              <a:rPr lang="en-AU" sz="3000" dirty="0"/>
              <a:t>Vulnerability Scan: Nmap Results (Odoo)</a:t>
            </a:r>
          </a:p>
        </p:txBody>
      </p:sp>
      <p:sp>
        <p:nvSpPr>
          <p:cNvPr id="3" name="Content Placeholder 2">
            <a:extLst>
              <a:ext uri="{FF2B5EF4-FFF2-40B4-BE49-F238E27FC236}">
                <a16:creationId xmlns:a16="http://schemas.microsoft.com/office/drawing/2014/main" id="{A34279E3-04FD-1BBE-4689-882C9A3CE1D3}"/>
              </a:ext>
            </a:extLst>
          </p:cNvPr>
          <p:cNvSpPr>
            <a:spLocks noGrp="1"/>
          </p:cNvSpPr>
          <p:nvPr>
            <p:ph idx="1"/>
          </p:nvPr>
        </p:nvSpPr>
        <p:spPr>
          <a:xfrm>
            <a:off x="146157" y="2193351"/>
            <a:ext cx="4405314" cy="4119561"/>
          </a:xfrm>
        </p:spPr>
        <p:txBody>
          <a:bodyPr>
            <a:normAutofit/>
          </a:bodyPr>
          <a:lstStyle/>
          <a:p>
            <a:r>
              <a:rPr lang="en-AU" dirty="0"/>
              <a:t>The same command was used on the Odoo machine but with a different target of 172.16.1.51 was used to scan the Odoo VM for vulnerabilities.</a:t>
            </a:r>
          </a:p>
          <a:p>
            <a:pPr lvl="1"/>
            <a:r>
              <a:rPr lang="en-AU" dirty="0"/>
              <a:t>“</a:t>
            </a:r>
            <a:r>
              <a:rPr lang="en-AU" dirty="0" err="1"/>
              <a:t>nmap</a:t>
            </a:r>
            <a:r>
              <a:rPr lang="en-AU" dirty="0"/>
              <a:t> –A 172.16.1.51”</a:t>
            </a:r>
          </a:p>
          <a:p>
            <a:endParaRPr lang="en-AU" dirty="0"/>
          </a:p>
        </p:txBody>
      </p:sp>
      <p:cxnSp>
        <p:nvCxnSpPr>
          <p:cNvPr id="23" name="Straight Connector 11">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6A67004-3329-2CD8-F76E-A251D5E7C0F8}"/>
              </a:ext>
            </a:extLst>
          </p:cNvPr>
          <p:cNvPicPr>
            <a:picLocks noChangeAspect="1"/>
          </p:cNvPicPr>
          <p:nvPr/>
        </p:nvPicPr>
        <p:blipFill>
          <a:blip r:embed="rId2"/>
          <a:stretch>
            <a:fillRect/>
          </a:stretch>
        </p:blipFill>
        <p:spPr>
          <a:xfrm>
            <a:off x="4675295" y="1791855"/>
            <a:ext cx="7321904" cy="2873847"/>
          </a:xfrm>
          <a:prstGeom prst="rect">
            <a:avLst/>
          </a:prstGeom>
        </p:spPr>
      </p:pic>
    </p:spTree>
    <p:extLst>
      <p:ext uri="{BB962C8B-B14F-4D97-AF65-F5344CB8AC3E}">
        <p14:creationId xmlns:p14="http://schemas.microsoft.com/office/powerpoint/2010/main" val="1989779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9904D-730C-3482-7EA5-94228FADE5A1}"/>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lnSpc>
                <a:spcPct val="90000"/>
              </a:lnSpc>
            </a:pPr>
            <a:r>
              <a:rPr lang="en-US" sz="4000" i="1" cap="all" dirty="0"/>
              <a:t>Vulnerability Scan: Wafw00f (DC)</a:t>
            </a:r>
          </a:p>
        </p:txBody>
      </p:sp>
      <p:sp>
        <p:nvSpPr>
          <p:cNvPr id="3" name="Content Placeholder 2">
            <a:extLst>
              <a:ext uri="{FF2B5EF4-FFF2-40B4-BE49-F238E27FC236}">
                <a16:creationId xmlns:a16="http://schemas.microsoft.com/office/drawing/2014/main" id="{C3169B1D-6801-C70C-3C13-B73B9A049DE8}"/>
              </a:ext>
            </a:extLst>
          </p:cNvPr>
          <p:cNvSpPr>
            <a:spLocks noGrp="1"/>
          </p:cNvSpPr>
          <p:nvPr>
            <p:ph idx="1"/>
          </p:nvPr>
        </p:nvSpPr>
        <p:spPr>
          <a:xfrm>
            <a:off x="1524000" y="5976937"/>
            <a:ext cx="9144000" cy="444387"/>
          </a:xfrm>
        </p:spPr>
        <p:txBody>
          <a:bodyPr vert="horz" lIns="91440" tIns="45720" rIns="91440" bIns="45720" rtlCol="0">
            <a:normAutofit/>
          </a:bodyPr>
          <a:lstStyle/>
          <a:p>
            <a:pPr marL="0" indent="0" algn="ctr">
              <a:lnSpc>
                <a:spcPct val="110000"/>
              </a:lnSpc>
              <a:buNone/>
            </a:pPr>
            <a:r>
              <a:rPr lang="en-US" sz="1100" b="1" cap="all" spc="300"/>
              <a:t>Similar to Nikto, Wafw00f currently cannot scan the DC VM for vulnerabilities.</a:t>
            </a:r>
          </a:p>
        </p:txBody>
      </p:sp>
      <p:cxnSp>
        <p:nvCxnSpPr>
          <p:cNvPr id="30" name="Straight Connector 29">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E0C0404-546E-012D-F171-AC00F1273382}"/>
              </a:ext>
            </a:extLst>
          </p:cNvPr>
          <p:cNvPicPr>
            <a:picLocks noChangeAspect="1"/>
          </p:cNvPicPr>
          <p:nvPr/>
        </p:nvPicPr>
        <p:blipFill>
          <a:blip r:embed="rId2"/>
          <a:stretch>
            <a:fillRect/>
          </a:stretch>
        </p:blipFill>
        <p:spPr>
          <a:xfrm>
            <a:off x="1444719" y="533400"/>
            <a:ext cx="9302561" cy="3721025"/>
          </a:xfrm>
          <a:prstGeom prst="rect">
            <a:avLst/>
          </a:prstGeom>
        </p:spPr>
      </p:pic>
    </p:spTree>
    <p:extLst>
      <p:ext uri="{BB962C8B-B14F-4D97-AF65-F5344CB8AC3E}">
        <p14:creationId xmlns:p14="http://schemas.microsoft.com/office/powerpoint/2010/main" val="355978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9904D-730C-3482-7EA5-94228FADE5A1}"/>
              </a:ext>
            </a:extLst>
          </p:cNvPr>
          <p:cNvSpPr>
            <a:spLocks noGrp="1"/>
          </p:cNvSpPr>
          <p:nvPr>
            <p:ph type="title"/>
          </p:nvPr>
        </p:nvSpPr>
        <p:spPr>
          <a:xfrm>
            <a:off x="1034143" y="5234529"/>
            <a:ext cx="10102920" cy="675417"/>
          </a:xfrm>
        </p:spPr>
        <p:txBody>
          <a:bodyPr vert="horz" lIns="91440" tIns="45720" rIns="91440" bIns="45720" rtlCol="0" anchor="b">
            <a:normAutofit fontScale="90000"/>
          </a:bodyPr>
          <a:lstStyle/>
          <a:p>
            <a:pPr algn="ctr">
              <a:lnSpc>
                <a:spcPct val="90000"/>
              </a:lnSpc>
            </a:pPr>
            <a:r>
              <a:rPr lang="en-US" sz="4000" i="1" cap="all" dirty="0"/>
              <a:t>Vulnerability Scan: Wafw00f (Odoo)</a:t>
            </a:r>
          </a:p>
        </p:txBody>
      </p:sp>
      <p:sp>
        <p:nvSpPr>
          <p:cNvPr id="3" name="Content Placeholder 2">
            <a:extLst>
              <a:ext uri="{FF2B5EF4-FFF2-40B4-BE49-F238E27FC236}">
                <a16:creationId xmlns:a16="http://schemas.microsoft.com/office/drawing/2014/main" id="{C3169B1D-6801-C70C-3C13-B73B9A049DE8}"/>
              </a:ext>
            </a:extLst>
          </p:cNvPr>
          <p:cNvSpPr>
            <a:spLocks noGrp="1"/>
          </p:cNvSpPr>
          <p:nvPr>
            <p:ph idx="1"/>
          </p:nvPr>
        </p:nvSpPr>
        <p:spPr>
          <a:xfrm>
            <a:off x="1524000" y="5976937"/>
            <a:ext cx="9144000" cy="444387"/>
          </a:xfrm>
        </p:spPr>
        <p:txBody>
          <a:bodyPr vert="horz" lIns="91440" tIns="45720" rIns="91440" bIns="45720" rtlCol="0">
            <a:normAutofit lnSpcReduction="10000"/>
          </a:bodyPr>
          <a:lstStyle/>
          <a:p>
            <a:pPr marL="0" indent="0" algn="ctr">
              <a:lnSpc>
                <a:spcPct val="110000"/>
              </a:lnSpc>
              <a:buNone/>
            </a:pPr>
            <a:r>
              <a:rPr lang="en-US" sz="1100" b="1" cap="all" spc="300" dirty="0"/>
              <a:t>Similar to </a:t>
            </a:r>
            <a:r>
              <a:rPr lang="en-US" sz="1100" b="1" cap="all" spc="300" dirty="0" err="1"/>
              <a:t>Nikto</a:t>
            </a:r>
            <a:r>
              <a:rPr lang="en-US" sz="1100" b="1" cap="all" spc="300" dirty="0"/>
              <a:t>, Wafw00f currently cannot scan the </a:t>
            </a:r>
            <a:r>
              <a:rPr lang="en-US" sz="1100" b="1" cap="all" spc="300" dirty="0" err="1"/>
              <a:t>odoo</a:t>
            </a:r>
            <a:r>
              <a:rPr lang="en-US" sz="1100" b="1" cap="all" spc="300" dirty="0"/>
              <a:t> VM for vulnerabilities.</a:t>
            </a:r>
          </a:p>
        </p:txBody>
      </p:sp>
      <p:cxnSp>
        <p:nvCxnSpPr>
          <p:cNvPr id="30" name="Straight Connector 29">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57C7FA3-82E8-71CD-616B-05F8458E4C8E}"/>
              </a:ext>
            </a:extLst>
          </p:cNvPr>
          <p:cNvPicPr>
            <a:picLocks noChangeAspect="1"/>
          </p:cNvPicPr>
          <p:nvPr/>
        </p:nvPicPr>
        <p:blipFill>
          <a:blip r:embed="rId2"/>
          <a:stretch>
            <a:fillRect/>
          </a:stretch>
        </p:blipFill>
        <p:spPr>
          <a:xfrm>
            <a:off x="1440191" y="466653"/>
            <a:ext cx="9782175" cy="4010025"/>
          </a:xfrm>
          <a:prstGeom prst="rect">
            <a:avLst/>
          </a:prstGeom>
        </p:spPr>
      </p:pic>
    </p:spTree>
    <p:extLst>
      <p:ext uri="{BB962C8B-B14F-4D97-AF65-F5344CB8AC3E}">
        <p14:creationId xmlns:p14="http://schemas.microsoft.com/office/powerpoint/2010/main" val="372187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288C27-9F9B-F808-C578-601553C9E5FD}"/>
              </a:ext>
            </a:extLst>
          </p:cNvPr>
          <p:cNvSpPr>
            <a:spLocks noGrp="1"/>
          </p:cNvSpPr>
          <p:nvPr>
            <p:ph type="title"/>
          </p:nvPr>
        </p:nvSpPr>
        <p:spPr>
          <a:xfrm>
            <a:off x="1129553" y="638174"/>
            <a:ext cx="10529048" cy="1476375"/>
          </a:xfrm>
        </p:spPr>
        <p:txBody>
          <a:bodyPr>
            <a:normAutofit/>
          </a:bodyPr>
          <a:lstStyle/>
          <a:p>
            <a:pPr>
              <a:lnSpc>
                <a:spcPct val="95000"/>
              </a:lnSpc>
            </a:pPr>
            <a:r>
              <a:rPr lang="en-AU" sz="4400"/>
              <a:t>Installing prerequisite software onto DC VM</a:t>
            </a:r>
          </a:p>
        </p:txBody>
      </p:sp>
      <p:cxnSp>
        <p:nvCxnSpPr>
          <p:cNvPr id="18" name="Straight Connector 17">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678133-2732-5F72-A178-B47DECCD9D85}"/>
              </a:ext>
            </a:extLst>
          </p:cNvPr>
          <p:cNvSpPr>
            <a:spLocks noGrp="1"/>
          </p:cNvSpPr>
          <p:nvPr>
            <p:ph idx="1"/>
          </p:nvPr>
        </p:nvSpPr>
        <p:spPr>
          <a:xfrm>
            <a:off x="1129553" y="2114549"/>
            <a:ext cx="4632341" cy="4190331"/>
          </a:xfrm>
        </p:spPr>
        <p:txBody>
          <a:bodyPr>
            <a:normAutofit/>
          </a:bodyPr>
          <a:lstStyle/>
          <a:p>
            <a:r>
              <a:rPr lang="en-AU" dirty="0"/>
              <a:t>Both programs “office_2019.exe” and “excel_2010.exe” have been installed in the DC VM for vulnerability checking purposes.</a:t>
            </a:r>
          </a:p>
          <a:p>
            <a:r>
              <a:rPr lang="en-AU" dirty="0"/>
              <a:t>Installation is confirmed by checking the installation path of these programs.</a:t>
            </a:r>
          </a:p>
        </p:txBody>
      </p:sp>
      <p:cxnSp>
        <p:nvCxnSpPr>
          <p:cNvPr id="20" name="Straight Connector 19">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C46141E-E628-75D6-1704-6529792E43EF}"/>
              </a:ext>
            </a:extLst>
          </p:cNvPr>
          <p:cNvPicPr>
            <a:picLocks noChangeAspect="1"/>
          </p:cNvPicPr>
          <p:nvPr/>
        </p:nvPicPr>
        <p:blipFill>
          <a:blip r:embed="rId2"/>
          <a:stretch>
            <a:fillRect/>
          </a:stretch>
        </p:blipFill>
        <p:spPr>
          <a:xfrm>
            <a:off x="5834203" y="2792112"/>
            <a:ext cx="5790827" cy="1910972"/>
          </a:xfrm>
          <a:prstGeom prst="rect">
            <a:avLst/>
          </a:prstGeom>
        </p:spPr>
      </p:pic>
    </p:spTree>
    <p:extLst>
      <p:ext uri="{BB962C8B-B14F-4D97-AF65-F5344CB8AC3E}">
        <p14:creationId xmlns:p14="http://schemas.microsoft.com/office/powerpoint/2010/main" val="5531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A7E4-A2E2-42AE-EE95-5CAEF671D4E2}"/>
              </a:ext>
            </a:extLst>
          </p:cNvPr>
          <p:cNvSpPr>
            <a:spLocks noGrp="1"/>
          </p:cNvSpPr>
          <p:nvPr>
            <p:ph type="title"/>
          </p:nvPr>
        </p:nvSpPr>
        <p:spPr/>
        <p:txBody>
          <a:bodyPr/>
          <a:lstStyle/>
          <a:p>
            <a:r>
              <a:rPr lang="en-AU" dirty="0"/>
              <a:t>Using </a:t>
            </a:r>
            <a:r>
              <a:rPr lang="en-AU" dirty="0" err="1"/>
              <a:t>Wazuh</a:t>
            </a:r>
            <a:r>
              <a:rPr lang="en-AU" dirty="0"/>
              <a:t> to search for vulnerabilities</a:t>
            </a:r>
          </a:p>
        </p:txBody>
      </p:sp>
      <p:sp>
        <p:nvSpPr>
          <p:cNvPr id="3" name="Content Placeholder 2">
            <a:extLst>
              <a:ext uri="{FF2B5EF4-FFF2-40B4-BE49-F238E27FC236}">
                <a16:creationId xmlns:a16="http://schemas.microsoft.com/office/drawing/2014/main" id="{84296F9B-B938-876D-1000-024FD4785BE4}"/>
              </a:ext>
            </a:extLst>
          </p:cNvPr>
          <p:cNvSpPr>
            <a:spLocks noGrp="1"/>
          </p:cNvSpPr>
          <p:nvPr>
            <p:ph idx="1"/>
          </p:nvPr>
        </p:nvSpPr>
        <p:spPr/>
        <p:txBody>
          <a:bodyPr/>
          <a:lstStyle/>
          <a:p>
            <a:r>
              <a:rPr lang="en-AU" dirty="0"/>
              <a:t>Login to the </a:t>
            </a:r>
            <a:r>
              <a:rPr lang="en-AU" dirty="0" err="1"/>
              <a:t>Wazuh</a:t>
            </a:r>
            <a:r>
              <a:rPr lang="en-AU" dirty="0"/>
              <a:t> VM using the first set of credentials to login, this is followed up by a “</a:t>
            </a:r>
            <a:r>
              <a:rPr lang="en-AU" dirty="0" err="1"/>
              <a:t>sudo</a:t>
            </a:r>
            <a:r>
              <a:rPr lang="en-AU" dirty="0"/>
              <a:t> cp” command which will ask for credentials once more. Once elevated, a command can be used to transfer a file called “</a:t>
            </a:r>
            <a:r>
              <a:rPr lang="en-AU" dirty="0" err="1"/>
              <a:t>cpe_helper.json</a:t>
            </a:r>
            <a:r>
              <a:rPr lang="en-AU" dirty="0"/>
              <a:t>” from </a:t>
            </a:r>
            <a:r>
              <a:rPr lang="en-AU" dirty="0" err="1"/>
              <a:t>Wazuh</a:t>
            </a:r>
            <a:r>
              <a:rPr lang="en-AU" dirty="0"/>
              <a:t> into the Host.</a:t>
            </a:r>
          </a:p>
          <a:p>
            <a:r>
              <a:rPr lang="en-AU" dirty="0"/>
              <a:t>“</a:t>
            </a:r>
            <a:r>
              <a:rPr lang="en-AU" dirty="0" err="1"/>
              <a:t>sudo</a:t>
            </a:r>
            <a:r>
              <a:rPr lang="en-AU" dirty="0"/>
              <a:t> cp /var/</a:t>
            </a:r>
            <a:r>
              <a:rPr lang="en-AU" dirty="0" err="1"/>
              <a:t>ossec</a:t>
            </a:r>
            <a:r>
              <a:rPr lang="en-AU" dirty="0"/>
              <a:t>/queue/vulnerabilities/dictionaries/</a:t>
            </a:r>
            <a:r>
              <a:rPr lang="en-AU" dirty="0" err="1"/>
              <a:t>cpe_helper.json</a:t>
            </a:r>
            <a:r>
              <a:rPr lang="en-AU" dirty="0"/>
              <a:t> /media/</a:t>
            </a:r>
            <a:r>
              <a:rPr lang="en-AU" dirty="0" err="1"/>
              <a:t>sf_host</a:t>
            </a:r>
            <a:endParaRPr lang="en-AU" dirty="0"/>
          </a:p>
          <a:p>
            <a:pPr lvl="1"/>
            <a:r>
              <a:rPr lang="en-AU" dirty="0"/>
              <a:t>In our case of setting up a shared folder, instead of “</a:t>
            </a:r>
            <a:r>
              <a:rPr lang="en-AU" dirty="0" err="1"/>
              <a:t>sf_host</a:t>
            </a:r>
            <a:r>
              <a:rPr lang="en-AU" dirty="0"/>
              <a:t>”, the following shared folders of Documents and Downloads of the host can be used.</a:t>
            </a:r>
          </a:p>
          <a:p>
            <a:pPr lvl="2"/>
            <a:r>
              <a:rPr lang="en-AU" dirty="0"/>
              <a:t>Replace </a:t>
            </a:r>
            <a:r>
              <a:rPr lang="en-AU" dirty="0" err="1"/>
              <a:t>sf_host</a:t>
            </a:r>
            <a:r>
              <a:rPr lang="en-AU" dirty="0"/>
              <a:t> with </a:t>
            </a:r>
            <a:r>
              <a:rPr lang="en-AU" dirty="0" err="1"/>
              <a:t>sf_Documents</a:t>
            </a:r>
            <a:endParaRPr lang="en-AU" dirty="0"/>
          </a:p>
          <a:p>
            <a:pPr lvl="2"/>
            <a:r>
              <a:rPr lang="en-AU" dirty="0"/>
              <a:t>Or, replace </a:t>
            </a:r>
            <a:r>
              <a:rPr lang="en-AU" dirty="0" err="1"/>
              <a:t>sf_host</a:t>
            </a:r>
            <a:r>
              <a:rPr lang="en-AU" dirty="0"/>
              <a:t> with </a:t>
            </a:r>
            <a:r>
              <a:rPr lang="en-AU" dirty="0" err="1"/>
              <a:t>sf_Downloads</a:t>
            </a:r>
            <a:endParaRPr lang="en-AU" dirty="0"/>
          </a:p>
        </p:txBody>
      </p:sp>
      <p:pic>
        <p:nvPicPr>
          <p:cNvPr id="5" name="Picture 4">
            <a:extLst>
              <a:ext uri="{FF2B5EF4-FFF2-40B4-BE49-F238E27FC236}">
                <a16:creationId xmlns:a16="http://schemas.microsoft.com/office/drawing/2014/main" id="{E76FBC0E-45D8-27FE-AB2A-AC979C8F7F6A}"/>
              </a:ext>
            </a:extLst>
          </p:cNvPr>
          <p:cNvPicPr>
            <a:picLocks noChangeAspect="1"/>
          </p:cNvPicPr>
          <p:nvPr/>
        </p:nvPicPr>
        <p:blipFill>
          <a:blip r:embed="rId2"/>
          <a:stretch>
            <a:fillRect/>
          </a:stretch>
        </p:blipFill>
        <p:spPr>
          <a:xfrm>
            <a:off x="1143000" y="5776803"/>
            <a:ext cx="9515419" cy="547796"/>
          </a:xfrm>
          <a:prstGeom prst="rect">
            <a:avLst/>
          </a:prstGeom>
        </p:spPr>
      </p:pic>
    </p:spTree>
    <p:extLst>
      <p:ext uri="{BB962C8B-B14F-4D97-AF65-F5344CB8AC3E}">
        <p14:creationId xmlns:p14="http://schemas.microsoft.com/office/powerpoint/2010/main" val="38771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8C73B-9441-D08A-952C-020992EE5025}"/>
              </a:ext>
            </a:extLst>
          </p:cNvPr>
          <p:cNvSpPr>
            <a:spLocks noGrp="1"/>
          </p:cNvSpPr>
          <p:nvPr>
            <p:ph type="title"/>
          </p:nvPr>
        </p:nvSpPr>
        <p:spPr>
          <a:xfrm>
            <a:off x="5752909" y="533401"/>
            <a:ext cx="5663774" cy="1685972"/>
          </a:xfrm>
        </p:spPr>
        <p:txBody>
          <a:bodyPr>
            <a:normAutofit/>
          </a:bodyPr>
          <a:lstStyle/>
          <a:p>
            <a:r>
              <a:rPr lang="en-AU" dirty="0" err="1"/>
              <a:t>CPE_Helper</a:t>
            </a:r>
            <a:r>
              <a:rPr lang="en-AU" dirty="0"/>
              <a:t> file additions</a:t>
            </a:r>
          </a:p>
        </p:txBody>
      </p:sp>
      <p:sp>
        <p:nvSpPr>
          <p:cNvPr id="14"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A57023A-F647-8C81-8E00-C7ECF50D74AD}"/>
              </a:ext>
            </a:extLst>
          </p:cNvPr>
          <p:cNvPicPr>
            <a:picLocks noChangeAspect="1"/>
          </p:cNvPicPr>
          <p:nvPr/>
        </p:nvPicPr>
        <p:blipFill>
          <a:blip r:embed="rId2"/>
          <a:stretch>
            <a:fillRect/>
          </a:stretch>
        </p:blipFill>
        <p:spPr>
          <a:xfrm>
            <a:off x="1227023" y="533400"/>
            <a:ext cx="2866516" cy="2720408"/>
          </a:xfrm>
          <a:prstGeom prst="rect">
            <a:avLst/>
          </a:prstGeom>
        </p:spPr>
      </p:pic>
      <p:cxnSp>
        <p:nvCxnSpPr>
          <p:cNvPr id="16" name="Straight Connector 15">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80055D9-DE85-F131-D01B-FBD5AD9B9A26}"/>
              </a:ext>
            </a:extLst>
          </p:cNvPr>
          <p:cNvPicPr>
            <a:picLocks noChangeAspect="1"/>
          </p:cNvPicPr>
          <p:nvPr/>
        </p:nvPicPr>
        <p:blipFill>
          <a:blip r:embed="rId3"/>
          <a:stretch>
            <a:fillRect/>
          </a:stretch>
        </p:blipFill>
        <p:spPr>
          <a:xfrm>
            <a:off x="1150850" y="3604193"/>
            <a:ext cx="3002085" cy="2720408"/>
          </a:xfrm>
          <a:prstGeom prst="rect">
            <a:avLst/>
          </a:prstGeom>
        </p:spPr>
      </p:pic>
      <p:sp>
        <p:nvSpPr>
          <p:cNvPr id="3" name="Content Placeholder 2">
            <a:extLst>
              <a:ext uri="{FF2B5EF4-FFF2-40B4-BE49-F238E27FC236}">
                <a16:creationId xmlns:a16="http://schemas.microsoft.com/office/drawing/2014/main" id="{F8ACE9DD-AFFE-55BD-D94A-B424A042B8CE}"/>
              </a:ext>
            </a:extLst>
          </p:cNvPr>
          <p:cNvSpPr>
            <a:spLocks noGrp="1"/>
          </p:cNvSpPr>
          <p:nvPr>
            <p:ph idx="1"/>
          </p:nvPr>
        </p:nvSpPr>
        <p:spPr>
          <a:xfrm>
            <a:off x="5719445" y="2357221"/>
            <a:ext cx="5697238" cy="3947659"/>
          </a:xfrm>
        </p:spPr>
        <p:txBody>
          <a:bodyPr>
            <a:normAutofit/>
          </a:bodyPr>
          <a:lstStyle/>
          <a:p>
            <a:r>
              <a:rPr lang="en-AU" dirty="0"/>
              <a:t>Both the Office 2019 and Excel 2010 applications have been manually added onto </a:t>
            </a:r>
            <a:r>
              <a:rPr lang="en-AU" dirty="0" err="1"/>
              <a:t>cpe_helper.json</a:t>
            </a:r>
            <a:r>
              <a:rPr lang="en-AU" dirty="0"/>
              <a:t> through a provided template. Source vendor and product names were located through the </a:t>
            </a:r>
            <a:r>
              <a:rPr lang="en-AU" dirty="0" err="1"/>
              <a:t>Wazuh</a:t>
            </a:r>
            <a:r>
              <a:rPr lang="en-AU" dirty="0"/>
              <a:t> Inventory Data and Translation from: </a:t>
            </a:r>
            <a:r>
              <a:rPr lang="en-AU" dirty="0">
                <a:hlinkClick r:id="rId4"/>
              </a:rPr>
              <a:t>https://nvd.nist.gov/products/cpe/search</a:t>
            </a:r>
            <a:endParaRPr lang="en-AU" dirty="0"/>
          </a:p>
          <a:p>
            <a:endParaRPr lang="en-AU" dirty="0"/>
          </a:p>
        </p:txBody>
      </p:sp>
    </p:spTree>
    <p:extLst>
      <p:ext uri="{BB962C8B-B14F-4D97-AF65-F5344CB8AC3E}">
        <p14:creationId xmlns:p14="http://schemas.microsoft.com/office/powerpoint/2010/main" val="363807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0CAA1-8BB5-72BB-09B5-55275DDF3D0E}"/>
              </a:ext>
            </a:extLst>
          </p:cNvPr>
          <p:cNvSpPr>
            <a:spLocks noGrp="1"/>
          </p:cNvSpPr>
          <p:nvPr>
            <p:ph type="title"/>
          </p:nvPr>
        </p:nvSpPr>
        <p:spPr>
          <a:xfrm>
            <a:off x="6757988" y="533400"/>
            <a:ext cx="4496228" cy="1690687"/>
          </a:xfrm>
        </p:spPr>
        <p:txBody>
          <a:bodyPr>
            <a:normAutofit/>
          </a:bodyPr>
          <a:lstStyle/>
          <a:p>
            <a:r>
              <a:rPr lang="en-AU"/>
              <a:t>File Checking CPE_Helper</a:t>
            </a:r>
            <a:endParaRPr lang="en-AU" dirty="0"/>
          </a:p>
        </p:txBody>
      </p:sp>
      <p:cxnSp>
        <p:nvCxnSpPr>
          <p:cNvPr id="26" name="Straight Connector 11">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6EC8F42-312A-036B-9EE3-316D3C7155A9}"/>
              </a:ext>
            </a:extLst>
          </p:cNvPr>
          <p:cNvPicPr>
            <a:picLocks noChangeAspect="1"/>
          </p:cNvPicPr>
          <p:nvPr/>
        </p:nvPicPr>
        <p:blipFill>
          <a:blip r:embed="rId2"/>
          <a:stretch>
            <a:fillRect/>
          </a:stretch>
        </p:blipFill>
        <p:spPr>
          <a:xfrm>
            <a:off x="533400" y="1530762"/>
            <a:ext cx="5562600" cy="3796474"/>
          </a:xfrm>
          <a:prstGeom prst="rect">
            <a:avLst/>
          </a:prstGeom>
        </p:spPr>
      </p:pic>
      <p:sp>
        <p:nvSpPr>
          <p:cNvPr id="3" name="Content Placeholder 2">
            <a:extLst>
              <a:ext uri="{FF2B5EF4-FFF2-40B4-BE49-F238E27FC236}">
                <a16:creationId xmlns:a16="http://schemas.microsoft.com/office/drawing/2014/main" id="{8DDE520C-6560-1D14-317C-55132FBA98F6}"/>
              </a:ext>
            </a:extLst>
          </p:cNvPr>
          <p:cNvSpPr>
            <a:spLocks noGrp="1"/>
          </p:cNvSpPr>
          <p:nvPr>
            <p:ph idx="1"/>
          </p:nvPr>
        </p:nvSpPr>
        <p:spPr>
          <a:xfrm>
            <a:off x="6681789" y="2290762"/>
            <a:ext cx="4572428" cy="4033837"/>
          </a:xfrm>
        </p:spPr>
        <p:txBody>
          <a:bodyPr anchor="t">
            <a:normAutofit/>
          </a:bodyPr>
          <a:lstStyle/>
          <a:p>
            <a:pPr>
              <a:lnSpc>
                <a:spcPct val="90000"/>
              </a:lnSpc>
            </a:pPr>
            <a:r>
              <a:rPr lang="en-AU"/>
              <a:t>The file is now sent back to Wazuh through the command:</a:t>
            </a:r>
          </a:p>
          <a:p>
            <a:pPr lvl="1">
              <a:lnSpc>
                <a:spcPct val="90000"/>
              </a:lnSpc>
            </a:pPr>
            <a:r>
              <a:rPr lang="en-AU"/>
              <a:t>“sudo cp /media/sf_Downloads/cpe_helper.json /var/ossec/queue/vulnerabilities/dictionaries”</a:t>
            </a:r>
          </a:p>
          <a:p>
            <a:pPr>
              <a:lnSpc>
                <a:spcPct val="90000"/>
              </a:lnSpc>
            </a:pPr>
            <a:r>
              <a:rPr lang="en-AU"/>
              <a:t>After sending the file back to Wazuh, JSON syntax errors were checked for using:</a:t>
            </a:r>
          </a:p>
          <a:p>
            <a:pPr lvl="1">
              <a:lnSpc>
                <a:spcPct val="90000"/>
              </a:lnSpc>
            </a:pPr>
            <a:r>
              <a:rPr lang="en-AU"/>
              <a:t>“sudo ~wazuh-user/checkCpeHelper.sh”</a:t>
            </a:r>
          </a:p>
          <a:p>
            <a:pPr lvl="1">
              <a:lnSpc>
                <a:spcPct val="90000"/>
              </a:lnSpc>
            </a:pPr>
            <a:endParaRPr lang="en-AU"/>
          </a:p>
          <a:p>
            <a:pPr lvl="1">
              <a:lnSpc>
                <a:spcPct val="90000"/>
              </a:lnSpc>
            </a:pPr>
            <a:endParaRPr lang="en-AU"/>
          </a:p>
        </p:txBody>
      </p:sp>
      <p:cxnSp>
        <p:nvCxnSpPr>
          <p:cNvPr id="18" name="Straight Connector 17">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92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25">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27">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29">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31">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E7FADC-4455-718A-D35A-E178796CD060}"/>
              </a:ext>
            </a:extLst>
          </p:cNvPr>
          <p:cNvSpPr>
            <a:spLocks noGrp="1"/>
          </p:cNvSpPr>
          <p:nvPr>
            <p:ph type="title"/>
          </p:nvPr>
        </p:nvSpPr>
        <p:spPr>
          <a:xfrm>
            <a:off x="8286014" y="1122363"/>
            <a:ext cx="3316463" cy="3025308"/>
          </a:xfrm>
        </p:spPr>
        <p:txBody>
          <a:bodyPr vert="horz" lIns="91440" tIns="45720" rIns="91440" bIns="45720" rtlCol="0" anchor="b">
            <a:normAutofit/>
          </a:bodyPr>
          <a:lstStyle/>
          <a:p>
            <a:pPr algn="r">
              <a:lnSpc>
                <a:spcPct val="90000"/>
              </a:lnSpc>
            </a:pPr>
            <a:r>
              <a:rPr lang="en-US" sz="3100" i="1" cap="all"/>
              <a:t>Wazuh Vulnerability Scan</a:t>
            </a:r>
          </a:p>
        </p:txBody>
      </p:sp>
      <p:sp>
        <p:nvSpPr>
          <p:cNvPr id="3" name="Content Placeholder 2">
            <a:extLst>
              <a:ext uri="{FF2B5EF4-FFF2-40B4-BE49-F238E27FC236}">
                <a16:creationId xmlns:a16="http://schemas.microsoft.com/office/drawing/2014/main" id="{392C0D32-406E-0CC5-D7F9-930281CE1787}"/>
              </a:ext>
            </a:extLst>
          </p:cNvPr>
          <p:cNvSpPr>
            <a:spLocks noGrp="1"/>
          </p:cNvSpPr>
          <p:nvPr>
            <p:ph idx="1"/>
          </p:nvPr>
        </p:nvSpPr>
        <p:spPr>
          <a:xfrm>
            <a:off x="8350368" y="4386729"/>
            <a:ext cx="3252110" cy="1135529"/>
          </a:xfrm>
        </p:spPr>
        <p:txBody>
          <a:bodyPr vert="horz" lIns="91440" tIns="45720" rIns="91440" bIns="45720" rtlCol="0">
            <a:normAutofit/>
          </a:bodyPr>
          <a:lstStyle/>
          <a:p>
            <a:pPr marL="0" indent="0" algn="r">
              <a:lnSpc>
                <a:spcPct val="110000"/>
              </a:lnSpc>
              <a:buNone/>
            </a:pPr>
            <a:r>
              <a:rPr lang="en-US" sz="1200" b="1" cap="all" spc="300"/>
              <a:t>This new scan is triggered by restarting Wazuh. New list of vulnerabilities should then be found.</a:t>
            </a:r>
          </a:p>
        </p:txBody>
      </p:sp>
      <p:cxnSp>
        <p:nvCxnSpPr>
          <p:cNvPr id="51" name="Straight Connector 33">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35">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4404D3E-E7EA-CD6A-2679-83F3B3B70042}"/>
              </a:ext>
            </a:extLst>
          </p:cNvPr>
          <p:cNvPicPr>
            <a:picLocks noChangeAspect="1"/>
          </p:cNvPicPr>
          <p:nvPr/>
        </p:nvPicPr>
        <p:blipFill>
          <a:blip r:embed="rId2"/>
          <a:stretch>
            <a:fillRect/>
          </a:stretch>
        </p:blipFill>
        <p:spPr>
          <a:xfrm>
            <a:off x="532755" y="1357689"/>
            <a:ext cx="7228091" cy="4138081"/>
          </a:xfrm>
          <a:prstGeom prst="rect">
            <a:avLst/>
          </a:prstGeom>
        </p:spPr>
      </p:pic>
    </p:spTree>
    <p:extLst>
      <p:ext uri="{BB962C8B-B14F-4D97-AF65-F5344CB8AC3E}">
        <p14:creationId xmlns:p14="http://schemas.microsoft.com/office/powerpoint/2010/main" val="442679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9EB178-5F7F-2515-703C-7C81A63DADA0}"/>
              </a:ext>
            </a:extLst>
          </p:cNvPr>
          <p:cNvSpPr>
            <a:spLocks noGrp="1"/>
          </p:cNvSpPr>
          <p:nvPr>
            <p:ph type="title"/>
          </p:nvPr>
        </p:nvSpPr>
        <p:spPr>
          <a:xfrm>
            <a:off x="132025" y="231391"/>
            <a:ext cx="10529048" cy="1476375"/>
          </a:xfrm>
        </p:spPr>
        <p:txBody>
          <a:bodyPr>
            <a:normAutofit/>
          </a:bodyPr>
          <a:lstStyle/>
          <a:p>
            <a:r>
              <a:rPr lang="en-AU" dirty="0" err="1"/>
              <a:t>Wazuh</a:t>
            </a:r>
            <a:r>
              <a:rPr lang="en-AU" dirty="0"/>
              <a:t> Vulnerability Scan Results</a:t>
            </a:r>
          </a:p>
        </p:txBody>
      </p:sp>
      <p:cxnSp>
        <p:nvCxnSpPr>
          <p:cNvPr id="20" name="Straight Connector 19">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90166F-5D5F-28F8-F524-5B00A875E8C4}"/>
              </a:ext>
            </a:extLst>
          </p:cNvPr>
          <p:cNvSpPr>
            <a:spLocks noGrp="1"/>
          </p:cNvSpPr>
          <p:nvPr>
            <p:ph idx="1"/>
          </p:nvPr>
        </p:nvSpPr>
        <p:spPr>
          <a:xfrm>
            <a:off x="130428" y="1712069"/>
            <a:ext cx="3952046" cy="4914540"/>
          </a:xfrm>
        </p:spPr>
        <p:txBody>
          <a:bodyPr>
            <a:normAutofit lnSpcReduction="10000"/>
          </a:bodyPr>
          <a:lstStyle/>
          <a:p>
            <a:pPr>
              <a:lnSpc>
                <a:spcPct val="90000"/>
              </a:lnSpc>
            </a:pPr>
            <a:r>
              <a:rPr lang="en-AU" sz="2000" dirty="0"/>
              <a:t>As </a:t>
            </a:r>
            <a:r>
              <a:rPr lang="en-AU" sz="2000" dirty="0" err="1"/>
              <a:t>Wazuh</a:t>
            </a:r>
            <a:r>
              <a:rPr lang="en-AU" sz="2000" dirty="0"/>
              <a:t> shows, there are currently critical vulnerabilities in the DC machine. These are outlined with their respective CVE’s to direct attention to what vulnerabilities be addressed first. Here are a few to demonstrate.</a:t>
            </a:r>
          </a:p>
          <a:p>
            <a:pPr>
              <a:lnSpc>
                <a:spcPct val="90000"/>
              </a:lnSpc>
            </a:pPr>
            <a:r>
              <a:rPr lang="en-AU" sz="2000" dirty="0"/>
              <a:t>A full report of all discovered vulnerabilities are available in a CSV spreadsheet on the GitHub Repository: </a:t>
            </a:r>
            <a:r>
              <a:rPr lang="en-AU" sz="2000" dirty="0">
                <a:hlinkClick r:id="rId2"/>
              </a:rPr>
              <a:t>https://github.com/AikyanP/COIT11241---WK7-CTI/blob/main/vulnerabilities.csv</a:t>
            </a:r>
            <a:endParaRPr lang="en-AU" sz="2000" dirty="0"/>
          </a:p>
          <a:p>
            <a:pPr>
              <a:lnSpc>
                <a:spcPct val="90000"/>
              </a:lnSpc>
            </a:pPr>
            <a:endParaRPr lang="en-AU" sz="2000" dirty="0"/>
          </a:p>
        </p:txBody>
      </p:sp>
      <p:cxnSp>
        <p:nvCxnSpPr>
          <p:cNvPr id="22" name="Straight Connector 21">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ED3BD44-7761-72D9-5D68-A27FE73DE446}"/>
              </a:ext>
            </a:extLst>
          </p:cNvPr>
          <p:cNvPicPr>
            <a:picLocks noChangeAspect="1"/>
          </p:cNvPicPr>
          <p:nvPr/>
        </p:nvPicPr>
        <p:blipFill>
          <a:blip r:embed="rId3"/>
          <a:stretch>
            <a:fillRect/>
          </a:stretch>
        </p:blipFill>
        <p:spPr>
          <a:xfrm>
            <a:off x="3986966" y="2305851"/>
            <a:ext cx="8155964" cy="2793416"/>
          </a:xfrm>
          <a:prstGeom prst="rect">
            <a:avLst/>
          </a:prstGeom>
        </p:spPr>
      </p:pic>
    </p:spTree>
    <p:extLst>
      <p:ext uri="{BB962C8B-B14F-4D97-AF65-F5344CB8AC3E}">
        <p14:creationId xmlns:p14="http://schemas.microsoft.com/office/powerpoint/2010/main" val="1719994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215C-EA23-5024-10A3-0AB09E0EFEDF}"/>
              </a:ext>
            </a:extLst>
          </p:cNvPr>
          <p:cNvSpPr>
            <a:spLocks noGrp="1"/>
          </p:cNvSpPr>
          <p:nvPr>
            <p:ph type="title"/>
          </p:nvPr>
        </p:nvSpPr>
        <p:spPr/>
        <p:txBody>
          <a:bodyPr/>
          <a:lstStyle/>
          <a:p>
            <a:r>
              <a:rPr lang="en-AU" dirty="0"/>
              <a:t>Prioritising Vulnerabilities &amp; </a:t>
            </a:r>
            <a:r>
              <a:rPr lang="en-AU" dirty="0" err="1"/>
              <a:t>BlackCat</a:t>
            </a:r>
            <a:r>
              <a:rPr lang="en-AU" dirty="0"/>
              <a:t> Exploitation</a:t>
            </a:r>
          </a:p>
        </p:txBody>
      </p:sp>
      <p:sp>
        <p:nvSpPr>
          <p:cNvPr id="3" name="Content Placeholder 2">
            <a:extLst>
              <a:ext uri="{FF2B5EF4-FFF2-40B4-BE49-F238E27FC236}">
                <a16:creationId xmlns:a16="http://schemas.microsoft.com/office/drawing/2014/main" id="{05AB9525-AC16-9AC9-8156-61D06E0A3F02}"/>
              </a:ext>
            </a:extLst>
          </p:cNvPr>
          <p:cNvSpPr>
            <a:spLocks noGrp="1"/>
          </p:cNvSpPr>
          <p:nvPr>
            <p:ph idx="1"/>
          </p:nvPr>
        </p:nvSpPr>
        <p:spPr>
          <a:xfrm>
            <a:off x="1143000" y="2009553"/>
            <a:ext cx="9906000" cy="4748298"/>
          </a:xfrm>
        </p:spPr>
        <p:txBody>
          <a:bodyPr/>
          <a:lstStyle/>
          <a:p>
            <a:r>
              <a:rPr lang="en-AU" dirty="0" err="1"/>
              <a:t>BlackCat</a:t>
            </a:r>
            <a:r>
              <a:rPr lang="en-AU" dirty="0"/>
              <a:t> is a ransomware program that is operated as a service. It is regarded as the most threatening malware in 2021 and 2022. </a:t>
            </a:r>
            <a:r>
              <a:rPr lang="en-AU" dirty="0" err="1"/>
              <a:t>BlackCat</a:t>
            </a:r>
            <a:r>
              <a:rPr lang="en-AU" dirty="0"/>
              <a:t> operates via two stages. </a:t>
            </a:r>
          </a:p>
          <a:p>
            <a:r>
              <a:rPr lang="en-AU" dirty="0"/>
              <a:t>Its first stage involves brute forcing and illicitly purchasing credentials. These vulnerabilities are also published as CVEs (e.g. CVE-2019-7481).</a:t>
            </a:r>
          </a:p>
          <a:p>
            <a:r>
              <a:rPr lang="en-AU" dirty="0"/>
              <a:t>The second stage involves establishing reverse SSH tunnels which allows attacks to be fully command line driven. This can then be used to attack Active Directory user and administrator accounts as well as access and encryption of sensitive files.</a:t>
            </a:r>
          </a:p>
          <a:p>
            <a:pPr marL="0" indent="0">
              <a:buNone/>
            </a:pPr>
            <a:endParaRPr lang="en-AU" dirty="0"/>
          </a:p>
          <a:p>
            <a:pPr marL="0" indent="0">
              <a:buNone/>
            </a:pPr>
            <a:r>
              <a:rPr lang="en-AU" dirty="0"/>
              <a:t>~Blackberry. (N.D.). </a:t>
            </a:r>
            <a:r>
              <a:rPr lang="en-AU" i="1" dirty="0" err="1"/>
              <a:t>BlackCatMalware</a:t>
            </a:r>
            <a:r>
              <a:rPr lang="en-AU" i="1" dirty="0"/>
              <a:t> (AKA ALPHV)</a:t>
            </a:r>
            <a:endParaRPr lang="en-AU" dirty="0"/>
          </a:p>
        </p:txBody>
      </p:sp>
    </p:spTree>
    <p:extLst>
      <p:ext uri="{BB962C8B-B14F-4D97-AF65-F5344CB8AC3E}">
        <p14:creationId xmlns:p14="http://schemas.microsoft.com/office/powerpoint/2010/main" val="88882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1">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064228-F07D-1991-B3E4-E137F80777FB}"/>
              </a:ext>
            </a:extLst>
          </p:cNvPr>
          <p:cNvSpPr>
            <a:spLocks noGrp="1"/>
          </p:cNvSpPr>
          <p:nvPr>
            <p:ph type="title"/>
          </p:nvPr>
        </p:nvSpPr>
        <p:spPr>
          <a:xfrm>
            <a:off x="132025" y="190196"/>
            <a:ext cx="10529048" cy="1476375"/>
          </a:xfrm>
        </p:spPr>
        <p:txBody>
          <a:bodyPr>
            <a:normAutofit/>
          </a:bodyPr>
          <a:lstStyle/>
          <a:p>
            <a:pPr>
              <a:lnSpc>
                <a:spcPct val="95000"/>
              </a:lnSpc>
            </a:pPr>
            <a:r>
              <a:rPr lang="en-AU" sz="4400" dirty="0"/>
              <a:t>ATT&amp;CK TTPs (MITRE ATT&amp;CK Framework)</a:t>
            </a:r>
          </a:p>
        </p:txBody>
      </p:sp>
      <p:cxnSp>
        <p:nvCxnSpPr>
          <p:cNvPr id="25" name="Straight Connector 17">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330A8A-E1E8-1C52-2B5C-A13F54570ADE}"/>
              </a:ext>
            </a:extLst>
          </p:cNvPr>
          <p:cNvSpPr>
            <a:spLocks noGrp="1"/>
          </p:cNvSpPr>
          <p:nvPr>
            <p:ph idx="1"/>
          </p:nvPr>
        </p:nvSpPr>
        <p:spPr>
          <a:xfrm>
            <a:off x="261335" y="1801036"/>
            <a:ext cx="4632341" cy="4866768"/>
          </a:xfrm>
        </p:spPr>
        <p:txBody>
          <a:bodyPr>
            <a:normAutofit/>
          </a:bodyPr>
          <a:lstStyle/>
          <a:p>
            <a:pPr marL="0" indent="0">
              <a:lnSpc>
                <a:spcPct val="90000"/>
              </a:lnSpc>
              <a:buNone/>
            </a:pPr>
            <a:r>
              <a:rPr lang="en-AU" sz="2100" dirty="0" err="1"/>
              <a:t>Wazuh</a:t>
            </a:r>
            <a:r>
              <a:rPr lang="en-AU" sz="2100" dirty="0"/>
              <a:t> shows that the DC machine has vulnerabilities where </a:t>
            </a:r>
            <a:r>
              <a:rPr lang="en-AU" sz="2100" dirty="0" err="1"/>
              <a:t>BlackCat</a:t>
            </a:r>
            <a:r>
              <a:rPr lang="en-AU" sz="2100" dirty="0"/>
              <a:t> can use as several techniques to attack.</a:t>
            </a:r>
          </a:p>
          <a:p>
            <a:pPr>
              <a:lnSpc>
                <a:spcPct val="90000"/>
              </a:lnSpc>
            </a:pPr>
            <a:r>
              <a:rPr lang="en-AU" sz="2100" dirty="0"/>
              <a:t>T1087 utilises net use commands to identify domain users.</a:t>
            </a:r>
          </a:p>
          <a:p>
            <a:pPr>
              <a:lnSpc>
                <a:spcPct val="90000"/>
              </a:lnSpc>
            </a:pPr>
            <a:r>
              <a:rPr lang="en-AU" sz="2100" dirty="0"/>
              <a:t>T1570 can allow </a:t>
            </a:r>
            <a:r>
              <a:rPr lang="en-AU" sz="2100" dirty="0" err="1"/>
              <a:t>BlackCat</a:t>
            </a:r>
            <a:r>
              <a:rPr lang="en-AU" sz="2100" dirty="0"/>
              <a:t> to replicate across connected serves via </a:t>
            </a:r>
            <a:r>
              <a:rPr lang="en-AU" sz="2100" i="1" dirty="0" err="1"/>
              <a:t>psexec</a:t>
            </a:r>
            <a:r>
              <a:rPr lang="en-AU" sz="2100" dirty="0"/>
              <a:t>.</a:t>
            </a:r>
          </a:p>
          <a:p>
            <a:pPr>
              <a:lnSpc>
                <a:spcPct val="90000"/>
              </a:lnSpc>
            </a:pPr>
            <a:r>
              <a:rPr lang="en-AU" sz="2100" dirty="0"/>
              <a:t>T1059 can execute commands on a compromised network with </a:t>
            </a:r>
            <a:r>
              <a:rPr lang="en-AU" sz="2100" i="1" dirty="0"/>
              <a:t>cmd.exe</a:t>
            </a:r>
            <a:r>
              <a:rPr lang="en-AU" sz="2100" dirty="0"/>
              <a:t>.</a:t>
            </a:r>
          </a:p>
          <a:p>
            <a:pPr marL="0" indent="0">
              <a:lnSpc>
                <a:spcPct val="90000"/>
              </a:lnSpc>
              <a:buNone/>
            </a:pPr>
            <a:r>
              <a:rPr lang="en-AU" sz="2100" dirty="0"/>
              <a:t>~MITRE ATT&amp;CK (2023). </a:t>
            </a:r>
            <a:r>
              <a:rPr lang="en-AU" sz="2100" i="1" dirty="0" err="1"/>
              <a:t>BlackCat</a:t>
            </a:r>
            <a:endParaRPr lang="en-AU" sz="2100" i="1" dirty="0"/>
          </a:p>
        </p:txBody>
      </p:sp>
      <p:cxnSp>
        <p:nvCxnSpPr>
          <p:cNvPr id="20" name="Straight Connector 19">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4218185-1613-187E-EB8B-142474C803EF}"/>
              </a:ext>
            </a:extLst>
          </p:cNvPr>
          <p:cNvPicPr>
            <a:picLocks noChangeAspect="1"/>
          </p:cNvPicPr>
          <p:nvPr/>
        </p:nvPicPr>
        <p:blipFill>
          <a:blip r:embed="rId2"/>
          <a:stretch>
            <a:fillRect/>
          </a:stretch>
        </p:blipFill>
        <p:spPr>
          <a:xfrm>
            <a:off x="4788339" y="1911290"/>
            <a:ext cx="7313842" cy="3949473"/>
          </a:xfrm>
          <a:prstGeom prst="rect">
            <a:avLst/>
          </a:prstGeom>
        </p:spPr>
      </p:pic>
      <p:sp>
        <p:nvSpPr>
          <p:cNvPr id="6" name="TextBox 5">
            <a:extLst>
              <a:ext uri="{FF2B5EF4-FFF2-40B4-BE49-F238E27FC236}">
                <a16:creationId xmlns:a16="http://schemas.microsoft.com/office/drawing/2014/main" id="{02B1710F-12BF-27C6-2745-4BD69029F8AD}"/>
              </a:ext>
            </a:extLst>
          </p:cNvPr>
          <p:cNvSpPr txBox="1"/>
          <p:nvPr/>
        </p:nvSpPr>
        <p:spPr>
          <a:xfrm>
            <a:off x="5776656" y="5904197"/>
            <a:ext cx="7288047" cy="369332"/>
          </a:xfrm>
          <a:prstGeom prst="rect">
            <a:avLst/>
          </a:prstGeom>
          <a:noFill/>
        </p:spPr>
        <p:txBody>
          <a:bodyPr wrap="square" rtlCol="0">
            <a:spAutoFit/>
          </a:bodyPr>
          <a:lstStyle/>
          <a:p>
            <a:r>
              <a:rPr lang="en-AU" dirty="0"/>
              <a:t>Example photo of </a:t>
            </a:r>
            <a:r>
              <a:rPr lang="en-AU" dirty="0" err="1"/>
              <a:t>Wazuh</a:t>
            </a:r>
            <a:r>
              <a:rPr lang="en-AU" dirty="0"/>
              <a:t> MITRE ATT&amp;CK Dashboard</a:t>
            </a:r>
          </a:p>
        </p:txBody>
      </p:sp>
    </p:spTree>
    <p:extLst>
      <p:ext uri="{BB962C8B-B14F-4D97-AF65-F5344CB8AC3E}">
        <p14:creationId xmlns:p14="http://schemas.microsoft.com/office/powerpoint/2010/main" val="905789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5451E6-EA5C-DE37-F7CA-DB87423FA4DA}"/>
              </a:ext>
            </a:extLst>
          </p:cNvPr>
          <p:cNvSpPr>
            <a:spLocks noGrp="1"/>
          </p:cNvSpPr>
          <p:nvPr>
            <p:ph type="title"/>
          </p:nvPr>
        </p:nvSpPr>
        <p:spPr>
          <a:xfrm>
            <a:off x="1129553" y="584791"/>
            <a:ext cx="10064376" cy="1086847"/>
          </a:xfrm>
        </p:spPr>
        <p:txBody>
          <a:bodyPr>
            <a:normAutofit/>
          </a:bodyPr>
          <a:lstStyle/>
          <a:p>
            <a:r>
              <a:rPr lang="en-AU" dirty="0"/>
              <a:t>CAPEC Attack Patterns</a:t>
            </a:r>
          </a:p>
        </p:txBody>
      </p:sp>
      <p:cxnSp>
        <p:nvCxnSpPr>
          <p:cNvPr id="22" name="Straight Connector 21">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BBAB44-B629-62F3-1767-4D525594E201}"/>
              </a:ext>
            </a:extLst>
          </p:cNvPr>
          <p:cNvSpPr>
            <a:spLocks noGrp="1"/>
          </p:cNvSpPr>
          <p:nvPr>
            <p:ph idx="1"/>
          </p:nvPr>
        </p:nvSpPr>
        <p:spPr>
          <a:xfrm>
            <a:off x="1129554" y="2499694"/>
            <a:ext cx="5831833" cy="3824906"/>
          </a:xfrm>
        </p:spPr>
        <p:txBody>
          <a:bodyPr anchor="ctr">
            <a:normAutofit/>
          </a:bodyPr>
          <a:lstStyle/>
          <a:p>
            <a:pPr marL="0" indent="0">
              <a:lnSpc>
                <a:spcPct val="90000"/>
              </a:lnSpc>
              <a:buNone/>
            </a:pPr>
            <a:r>
              <a:rPr lang="en-AU" sz="1800" dirty="0"/>
              <a:t>CAPECs relevant based on the ATT&amp;CK TTPs shown in </a:t>
            </a:r>
            <a:r>
              <a:rPr lang="en-AU" sz="1800" dirty="0" err="1"/>
              <a:t>Wazuh</a:t>
            </a:r>
            <a:r>
              <a:rPr lang="en-AU" sz="1800" dirty="0"/>
              <a:t> Dashboard are as follows:</a:t>
            </a:r>
          </a:p>
          <a:p>
            <a:pPr>
              <a:lnSpc>
                <a:spcPct val="90000"/>
              </a:lnSpc>
            </a:pPr>
            <a:r>
              <a:rPr lang="en-AU" sz="1800" dirty="0"/>
              <a:t>CAPEC-555 Remote Services – enormous amount of MITRE attacks through windows remote management can occur in the DC VM.</a:t>
            </a:r>
          </a:p>
          <a:p>
            <a:pPr>
              <a:lnSpc>
                <a:spcPct val="90000"/>
              </a:lnSpc>
            </a:pPr>
            <a:r>
              <a:rPr lang="en-AU" sz="1800" dirty="0"/>
              <a:t>CAPEC-643 Identify Shared Files/Directories on System – there are a decent amount of attacks that involve lateral tool transfer in DC.</a:t>
            </a:r>
          </a:p>
          <a:p>
            <a:pPr>
              <a:lnSpc>
                <a:spcPct val="90000"/>
              </a:lnSpc>
            </a:pPr>
            <a:r>
              <a:rPr lang="en-AU" sz="1800" dirty="0"/>
              <a:t>CAPEC-575 Account </a:t>
            </a:r>
            <a:r>
              <a:rPr lang="en-AU" sz="1800" dirty="0" err="1"/>
              <a:t>Footprinting</a:t>
            </a:r>
            <a:r>
              <a:rPr lang="en-AU" sz="1800" dirty="0"/>
              <a:t> – Similarly to lateral tool transfer, there are a decent amount of MITRE attacks that involve account discovery.</a:t>
            </a:r>
          </a:p>
          <a:p>
            <a:pPr>
              <a:lnSpc>
                <a:spcPct val="90000"/>
              </a:lnSpc>
            </a:pPr>
            <a:endParaRPr lang="en-AU" sz="1800" dirty="0"/>
          </a:p>
        </p:txBody>
      </p:sp>
      <p:pic>
        <p:nvPicPr>
          <p:cNvPr id="5" name="Picture 4" descr="A graph with colorful text&#10;&#10;Description automatically generated with medium confidence">
            <a:extLst>
              <a:ext uri="{FF2B5EF4-FFF2-40B4-BE49-F238E27FC236}">
                <a16:creationId xmlns:a16="http://schemas.microsoft.com/office/drawing/2014/main" id="{B17871B8-F76A-0CCF-05BA-31074BAE6F32}"/>
              </a:ext>
            </a:extLst>
          </p:cNvPr>
          <p:cNvPicPr>
            <a:picLocks noChangeAspect="1"/>
          </p:cNvPicPr>
          <p:nvPr/>
        </p:nvPicPr>
        <p:blipFill>
          <a:blip r:embed="rId2"/>
          <a:stretch>
            <a:fillRect/>
          </a:stretch>
        </p:blipFill>
        <p:spPr>
          <a:xfrm>
            <a:off x="7136198" y="2842079"/>
            <a:ext cx="4697214" cy="2888786"/>
          </a:xfrm>
          <a:prstGeom prst="rect">
            <a:avLst/>
          </a:prstGeom>
        </p:spPr>
      </p:pic>
    </p:spTree>
    <p:extLst>
      <p:ext uri="{BB962C8B-B14F-4D97-AF65-F5344CB8AC3E}">
        <p14:creationId xmlns:p14="http://schemas.microsoft.com/office/powerpoint/2010/main" val="711222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2CE7-E532-AB0D-1890-BB5FBF1B0F32}"/>
              </a:ext>
            </a:extLst>
          </p:cNvPr>
          <p:cNvSpPr>
            <a:spLocks noGrp="1"/>
          </p:cNvSpPr>
          <p:nvPr>
            <p:ph type="title"/>
          </p:nvPr>
        </p:nvSpPr>
        <p:spPr/>
        <p:txBody>
          <a:bodyPr/>
          <a:lstStyle/>
          <a:p>
            <a:r>
              <a:rPr lang="en-AU" dirty="0"/>
              <a:t>Common Weakness Enumeration (CWEs)</a:t>
            </a:r>
          </a:p>
        </p:txBody>
      </p:sp>
      <p:sp>
        <p:nvSpPr>
          <p:cNvPr id="3" name="Content Placeholder 2">
            <a:extLst>
              <a:ext uri="{FF2B5EF4-FFF2-40B4-BE49-F238E27FC236}">
                <a16:creationId xmlns:a16="http://schemas.microsoft.com/office/drawing/2014/main" id="{E1A2F685-A5A3-7B4D-30F4-16767C6CDD59}"/>
              </a:ext>
            </a:extLst>
          </p:cNvPr>
          <p:cNvSpPr>
            <a:spLocks noGrp="1"/>
          </p:cNvSpPr>
          <p:nvPr>
            <p:ph idx="1"/>
          </p:nvPr>
        </p:nvSpPr>
        <p:spPr/>
        <p:txBody>
          <a:bodyPr/>
          <a:lstStyle/>
          <a:p>
            <a:pPr marL="0" indent="0">
              <a:buNone/>
            </a:pPr>
            <a:r>
              <a:rPr lang="en-AU" dirty="0"/>
              <a:t>Related CWEs in the DC machine based on the </a:t>
            </a:r>
            <a:r>
              <a:rPr lang="en-AU" dirty="0" err="1"/>
              <a:t>Wazuh</a:t>
            </a:r>
            <a:r>
              <a:rPr lang="en-AU" dirty="0"/>
              <a:t> MITRE ATT&amp;CK and their relevant CAPECs.</a:t>
            </a:r>
          </a:p>
          <a:p>
            <a:r>
              <a:rPr lang="en-AU" dirty="0"/>
              <a:t>CWE-522 – Insufficiently Protected Credentials</a:t>
            </a:r>
          </a:p>
          <a:p>
            <a:r>
              <a:rPr lang="en-AU" dirty="0"/>
              <a:t>CWE-308 – Use of Single-factor Authentication</a:t>
            </a:r>
          </a:p>
          <a:p>
            <a:r>
              <a:rPr lang="en-AU" dirty="0"/>
              <a:t>CWE-309 – Use of Password System for Primary Authentication</a:t>
            </a:r>
          </a:p>
          <a:p>
            <a:r>
              <a:rPr lang="en-AU" dirty="0"/>
              <a:t>CWE-267 – Privilege Defined With Unsafe Actions</a:t>
            </a:r>
          </a:p>
          <a:p>
            <a:r>
              <a:rPr lang="en-AU" dirty="0"/>
              <a:t>CWE-200 – Exposure of Sensitive Information to an Unauthorised Actor</a:t>
            </a:r>
          </a:p>
          <a:p>
            <a:endParaRPr lang="en-AU" dirty="0"/>
          </a:p>
        </p:txBody>
      </p:sp>
    </p:spTree>
    <p:extLst>
      <p:ext uri="{BB962C8B-B14F-4D97-AF65-F5344CB8AC3E}">
        <p14:creationId xmlns:p14="http://schemas.microsoft.com/office/powerpoint/2010/main" val="967238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AB229A-3295-4D76-BFEA-2CDD9E7EA89A}"/>
              </a:ext>
            </a:extLst>
          </p:cNvPr>
          <p:cNvSpPr>
            <a:spLocks noGrp="1"/>
          </p:cNvSpPr>
          <p:nvPr>
            <p:ph type="title"/>
          </p:nvPr>
        </p:nvSpPr>
        <p:spPr>
          <a:xfrm>
            <a:off x="1129553" y="584791"/>
            <a:ext cx="10064376" cy="1086847"/>
          </a:xfrm>
        </p:spPr>
        <p:txBody>
          <a:bodyPr>
            <a:normAutofit/>
          </a:bodyPr>
          <a:lstStyle/>
          <a:p>
            <a:pPr>
              <a:lnSpc>
                <a:spcPct val="95000"/>
              </a:lnSpc>
            </a:pPr>
            <a:r>
              <a:rPr lang="en-AU" sz="3700"/>
              <a:t>Monto Caravan and Cabin Park Rationale</a:t>
            </a:r>
          </a:p>
        </p:txBody>
      </p:sp>
      <p:cxnSp>
        <p:nvCxnSpPr>
          <p:cNvPr id="22" name="Straight Connector 21">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6D352A-02C9-EF26-F0CA-DCE0CDD6AB49}"/>
              </a:ext>
            </a:extLst>
          </p:cNvPr>
          <p:cNvSpPr>
            <a:spLocks noGrp="1"/>
          </p:cNvSpPr>
          <p:nvPr>
            <p:ph idx="1"/>
          </p:nvPr>
        </p:nvSpPr>
        <p:spPr>
          <a:xfrm>
            <a:off x="1129554" y="2499694"/>
            <a:ext cx="5831833" cy="3824906"/>
          </a:xfrm>
        </p:spPr>
        <p:txBody>
          <a:bodyPr anchor="ctr">
            <a:normAutofit/>
          </a:bodyPr>
          <a:lstStyle/>
          <a:p>
            <a:pPr marL="0" indent="0">
              <a:buNone/>
            </a:pPr>
            <a:r>
              <a:rPr lang="en-AU" sz="2100" dirty="0"/>
              <a:t>Based on the presented MITRE ATT&amp;CK techniques and its related CAPECs and CWEs, as well as information present within </a:t>
            </a:r>
            <a:r>
              <a:rPr lang="en-AU" sz="2100" dirty="0" err="1"/>
              <a:t>Wazuh’s</a:t>
            </a:r>
            <a:r>
              <a:rPr lang="en-AU" sz="2100" dirty="0"/>
              <a:t> Dashboards for Threat Detection and Response. The most important vulnerabilities to fix within the system were as previously mentioned. These are mainly exploits and weaknesses that </a:t>
            </a:r>
            <a:r>
              <a:rPr lang="en-AU" sz="2100" dirty="0" err="1"/>
              <a:t>BlackCat</a:t>
            </a:r>
            <a:r>
              <a:rPr lang="en-AU" sz="2100" dirty="0"/>
              <a:t> utilise, addressing those vulnerabilities will likely reduce the effect or impact an attack would have on the Monto Caravan and Cabin Park.</a:t>
            </a:r>
          </a:p>
        </p:txBody>
      </p:sp>
      <p:pic>
        <p:nvPicPr>
          <p:cNvPr id="7" name="Graphic 6" descr="Laptop Secure">
            <a:extLst>
              <a:ext uri="{FF2B5EF4-FFF2-40B4-BE49-F238E27FC236}">
                <a16:creationId xmlns:a16="http://schemas.microsoft.com/office/drawing/2014/main" id="{5C15D4E1-B7A4-9877-3748-3B2A3CD565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7252" y="2458528"/>
            <a:ext cx="3866071" cy="3866071"/>
          </a:xfrm>
          <a:prstGeom prst="rect">
            <a:avLst/>
          </a:prstGeom>
        </p:spPr>
      </p:pic>
    </p:spTree>
    <p:extLst>
      <p:ext uri="{BB962C8B-B14F-4D97-AF65-F5344CB8AC3E}">
        <p14:creationId xmlns:p14="http://schemas.microsoft.com/office/powerpoint/2010/main" val="41913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1">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7B118E-55B8-A240-7278-0D4B44D2F66B}"/>
              </a:ext>
            </a:extLst>
          </p:cNvPr>
          <p:cNvSpPr>
            <a:spLocks noGrp="1"/>
          </p:cNvSpPr>
          <p:nvPr>
            <p:ph type="title"/>
          </p:nvPr>
        </p:nvSpPr>
        <p:spPr>
          <a:xfrm>
            <a:off x="7218705" y="542926"/>
            <a:ext cx="4439894" cy="1668143"/>
          </a:xfrm>
        </p:spPr>
        <p:txBody>
          <a:bodyPr>
            <a:normAutofit/>
          </a:bodyPr>
          <a:lstStyle/>
          <a:p>
            <a:pPr>
              <a:lnSpc>
                <a:spcPct val="95000"/>
              </a:lnSpc>
            </a:pPr>
            <a:r>
              <a:rPr lang="en-AU" sz="3000" dirty="0"/>
              <a:t>Setting up a shared folder in </a:t>
            </a:r>
            <a:r>
              <a:rPr lang="en-AU" sz="3000" dirty="0" err="1"/>
              <a:t>Wazuh</a:t>
            </a:r>
            <a:endParaRPr lang="en-AU" sz="3000" dirty="0"/>
          </a:p>
        </p:txBody>
      </p:sp>
      <p:pic>
        <p:nvPicPr>
          <p:cNvPr id="5" name="Picture 4">
            <a:extLst>
              <a:ext uri="{FF2B5EF4-FFF2-40B4-BE49-F238E27FC236}">
                <a16:creationId xmlns:a16="http://schemas.microsoft.com/office/drawing/2014/main" id="{4183442A-403A-AFB9-E8F7-8C1675B6D7FF}"/>
              </a:ext>
            </a:extLst>
          </p:cNvPr>
          <p:cNvPicPr>
            <a:picLocks noChangeAspect="1"/>
          </p:cNvPicPr>
          <p:nvPr/>
        </p:nvPicPr>
        <p:blipFill>
          <a:blip r:embed="rId2"/>
          <a:stretch>
            <a:fillRect/>
          </a:stretch>
        </p:blipFill>
        <p:spPr>
          <a:xfrm>
            <a:off x="533400" y="1913860"/>
            <a:ext cx="5270053" cy="3030280"/>
          </a:xfrm>
          <a:prstGeom prst="rect">
            <a:avLst/>
          </a:prstGeom>
        </p:spPr>
      </p:pic>
      <p:cxnSp>
        <p:nvCxnSpPr>
          <p:cNvPr id="22" name="Straight Connector 13">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5E0EBC-4302-C686-BA65-7F2F78D88F9E}"/>
              </a:ext>
            </a:extLst>
          </p:cNvPr>
          <p:cNvSpPr>
            <a:spLocks noGrp="1"/>
          </p:cNvSpPr>
          <p:nvPr>
            <p:ph idx="1"/>
          </p:nvPr>
        </p:nvSpPr>
        <p:spPr>
          <a:xfrm>
            <a:off x="7218706" y="2211069"/>
            <a:ext cx="4439894" cy="4113531"/>
          </a:xfrm>
        </p:spPr>
        <p:txBody>
          <a:bodyPr>
            <a:normAutofit/>
          </a:bodyPr>
          <a:lstStyle/>
          <a:p>
            <a:r>
              <a:rPr lang="en-AU" dirty="0"/>
              <a:t>It is recommended to setup a shared folder within </a:t>
            </a:r>
            <a:r>
              <a:rPr lang="en-AU" dirty="0" err="1"/>
              <a:t>Wazuh</a:t>
            </a:r>
            <a:r>
              <a:rPr lang="en-AU" dirty="0"/>
              <a:t> to easily move across files from VM to host or vice versa. This is done through VirtualBox Manager and I have mounted both the Downloads and Documents folder of the host for </a:t>
            </a:r>
            <a:r>
              <a:rPr lang="en-AU" dirty="0" err="1"/>
              <a:t>Wazuh</a:t>
            </a:r>
            <a:r>
              <a:rPr lang="en-AU" dirty="0"/>
              <a:t>.</a:t>
            </a:r>
          </a:p>
        </p:txBody>
      </p:sp>
    </p:spTree>
    <p:extLst>
      <p:ext uri="{BB962C8B-B14F-4D97-AF65-F5344CB8AC3E}">
        <p14:creationId xmlns:p14="http://schemas.microsoft.com/office/powerpoint/2010/main" val="2969974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AF79-B98E-66CF-83D4-AFAA47113FD8}"/>
              </a:ext>
            </a:extLst>
          </p:cNvPr>
          <p:cNvSpPr>
            <a:spLocks noGrp="1"/>
          </p:cNvSpPr>
          <p:nvPr>
            <p:ph type="title"/>
          </p:nvPr>
        </p:nvSpPr>
        <p:spPr/>
        <p:txBody>
          <a:bodyPr/>
          <a:lstStyle/>
          <a:p>
            <a:r>
              <a:rPr lang="en-AU" dirty="0"/>
              <a:t>Sources</a:t>
            </a:r>
          </a:p>
        </p:txBody>
      </p:sp>
      <p:sp>
        <p:nvSpPr>
          <p:cNvPr id="3" name="Content Placeholder 2">
            <a:extLst>
              <a:ext uri="{FF2B5EF4-FFF2-40B4-BE49-F238E27FC236}">
                <a16:creationId xmlns:a16="http://schemas.microsoft.com/office/drawing/2014/main" id="{01C0DBEE-D32B-25FC-BECA-6E1B8835FE9D}"/>
              </a:ext>
            </a:extLst>
          </p:cNvPr>
          <p:cNvSpPr>
            <a:spLocks noGrp="1"/>
          </p:cNvSpPr>
          <p:nvPr>
            <p:ph idx="1"/>
          </p:nvPr>
        </p:nvSpPr>
        <p:spPr/>
        <p:txBody>
          <a:bodyPr/>
          <a:lstStyle/>
          <a:p>
            <a:r>
              <a:rPr lang="en-AU" dirty="0"/>
              <a:t>GitHub Repository:</a:t>
            </a:r>
          </a:p>
          <a:p>
            <a:pPr marL="0" indent="0">
              <a:buNone/>
            </a:pPr>
            <a:r>
              <a:rPr lang="en-AU" dirty="0">
                <a:hlinkClick r:id="rId2"/>
              </a:rPr>
              <a:t>https://github.com/AikyanP/COIT11241---WK7-CTI</a:t>
            </a:r>
            <a:endParaRPr lang="en-AU" dirty="0"/>
          </a:p>
          <a:p>
            <a:pPr marL="0" indent="0">
              <a:buNone/>
            </a:pPr>
            <a:endParaRPr lang="en-AU" dirty="0"/>
          </a:p>
        </p:txBody>
      </p:sp>
    </p:spTree>
    <p:extLst>
      <p:ext uri="{BB962C8B-B14F-4D97-AF65-F5344CB8AC3E}">
        <p14:creationId xmlns:p14="http://schemas.microsoft.com/office/powerpoint/2010/main" val="3111018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68C1-42A5-ADF3-B8DB-E3328ED97745}"/>
              </a:ext>
            </a:extLst>
          </p:cNvPr>
          <p:cNvSpPr>
            <a:spLocks noGrp="1"/>
          </p:cNvSpPr>
          <p:nvPr>
            <p:ph type="title"/>
          </p:nvPr>
        </p:nvSpPr>
        <p:spPr>
          <a:xfrm>
            <a:off x="1143000" y="437936"/>
            <a:ext cx="9906000" cy="1382156"/>
          </a:xfrm>
        </p:spPr>
        <p:txBody>
          <a:bodyPr/>
          <a:lstStyle/>
          <a:p>
            <a:r>
              <a:rPr lang="en-AU" dirty="0"/>
              <a:t>References</a:t>
            </a:r>
          </a:p>
        </p:txBody>
      </p:sp>
      <p:sp>
        <p:nvSpPr>
          <p:cNvPr id="3" name="Content Placeholder 2">
            <a:extLst>
              <a:ext uri="{FF2B5EF4-FFF2-40B4-BE49-F238E27FC236}">
                <a16:creationId xmlns:a16="http://schemas.microsoft.com/office/drawing/2014/main" id="{BDDC88E9-83BA-3081-C61E-7252B10E4A5E}"/>
              </a:ext>
            </a:extLst>
          </p:cNvPr>
          <p:cNvSpPr>
            <a:spLocks noGrp="1"/>
          </p:cNvSpPr>
          <p:nvPr>
            <p:ph idx="1"/>
          </p:nvPr>
        </p:nvSpPr>
        <p:spPr>
          <a:xfrm>
            <a:off x="1143000" y="1820092"/>
            <a:ext cx="9906000" cy="4893155"/>
          </a:xfrm>
        </p:spPr>
        <p:txBody>
          <a:bodyPr/>
          <a:lstStyle/>
          <a:p>
            <a:pPr marL="0" indent="0">
              <a:buNone/>
            </a:pPr>
            <a:r>
              <a:rPr lang="en-AU" dirty="0"/>
              <a:t>BlackBerry. (N.D.). </a:t>
            </a:r>
            <a:r>
              <a:rPr lang="en-AU" dirty="0" err="1"/>
              <a:t>BlackCat</a:t>
            </a:r>
            <a:r>
              <a:rPr lang="en-AU" dirty="0"/>
              <a:t> Malware (AKA ALPHV). Retrieved from </a:t>
            </a:r>
            <a:r>
              <a:rPr lang="en-AU" dirty="0">
                <a:hlinkClick r:id="rId2"/>
              </a:rPr>
              <a:t>https://www.blackberry.com/us/en/solutions/endpoint-security/ransomware-protection/blackcat</a:t>
            </a:r>
            <a:endParaRPr lang="en-AU" dirty="0"/>
          </a:p>
          <a:p>
            <a:pPr marL="0" indent="0">
              <a:buNone/>
            </a:pPr>
            <a:r>
              <a:rPr lang="en-AU" dirty="0"/>
              <a:t>CAPEC. (2023). CAPEC-555: Remote Services with Stolen Credentials. Retrieved from </a:t>
            </a:r>
            <a:r>
              <a:rPr lang="en-AU" dirty="0">
                <a:hlinkClick r:id="rId3"/>
              </a:rPr>
              <a:t>https://capec.mitre.org/data/definitions/555.html</a:t>
            </a:r>
            <a:endParaRPr lang="en-AU" dirty="0"/>
          </a:p>
          <a:p>
            <a:pPr marL="0" indent="0">
              <a:buNone/>
            </a:pPr>
            <a:r>
              <a:rPr lang="en-AU" dirty="0"/>
              <a:t>CAPEC. (2023). CAPEC-575: Account </a:t>
            </a:r>
            <a:r>
              <a:rPr lang="en-AU" dirty="0" err="1"/>
              <a:t>Footprinting</a:t>
            </a:r>
            <a:r>
              <a:rPr lang="en-AU" dirty="0"/>
              <a:t>. Retrieved from </a:t>
            </a:r>
            <a:r>
              <a:rPr lang="en-AU" dirty="0">
                <a:hlinkClick r:id="rId4"/>
              </a:rPr>
              <a:t>https://capec.mitre.org/data/definitions/575.html</a:t>
            </a:r>
            <a:endParaRPr lang="en-AU" dirty="0"/>
          </a:p>
          <a:p>
            <a:pPr marL="0" indent="0">
              <a:buNone/>
            </a:pPr>
            <a:r>
              <a:rPr lang="en-AU" dirty="0"/>
              <a:t>CAPEC. (2023). CAPEC-643: Identify Shared Files/Directories on System. Retrieved from </a:t>
            </a:r>
            <a:r>
              <a:rPr lang="en-AU" dirty="0">
                <a:hlinkClick r:id="rId5"/>
              </a:rPr>
              <a:t>https://capec.mitre.org/data/definitions/643.html</a:t>
            </a:r>
            <a:endParaRPr lang="en-AU" dirty="0"/>
          </a:p>
          <a:p>
            <a:pPr marL="0" indent="0">
              <a:buNone/>
            </a:pPr>
            <a:r>
              <a:rPr lang="en-AU" dirty="0"/>
              <a:t>MITRE ATT&amp;CK. (2023). </a:t>
            </a:r>
            <a:r>
              <a:rPr lang="en-AU" dirty="0" err="1"/>
              <a:t>BlackCat</a:t>
            </a:r>
            <a:r>
              <a:rPr lang="en-AU" dirty="0"/>
              <a:t>. Retrieved from </a:t>
            </a:r>
            <a:r>
              <a:rPr lang="en-AU" dirty="0">
                <a:hlinkClick r:id="rId6"/>
              </a:rPr>
              <a:t>https://attack.mitre.org/software/S1068/</a:t>
            </a:r>
            <a:endParaRPr lang="en-AU" dirty="0"/>
          </a:p>
          <a:p>
            <a:pPr marL="0" indent="0">
              <a:buNone/>
            </a:pPr>
            <a:endParaRPr lang="en-AU" dirty="0"/>
          </a:p>
        </p:txBody>
      </p:sp>
    </p:spTree>
    <p:extLst>
      <p:ext uri="{BB962C8B-B14F-4D97-AF65-F5344CB8AC3E}">
        <p14:creationId xmlns:p14="http://schemas.microsoft.com/office/powerpoint/2010/main" val="3375196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11BA5FB-039C-163D-CB11-0E6F63CE30AA}"/>
              </a:ext>
            </a:extLst>
          </p:cNvPr>
          <p:cNvSpPr>
            <a:spLocks noGrp="1"/>
          </p:cNvSpPr>
          <p:nvPr>
            <p:ph type="title"/>
          </p:nvPr>
        </p:nvSpPr>
        <p:spPr>
          <a:xfrm>
            <a:off x="3857296" y="22281"/>
            <a:ext cx="4477407" cy="1122363"/>
          </a:xfrm>
        </p:spPr>
        <p:txBody>
          <a:bodyPr vert="horz" lIns="91440" tIns="45720" rIns="91440" bIns="45720" rtlCol="0" anchor="b">
            <a:normAutofit/>
          </a:bodyPr>
          <a:lstStyle/>
          <a:p>
            <a:pPr algn="r">
              <a:lnSpc>
                <a:spcPct val="90000"/>
              </a:lnSpc>
            </a:pPr>
            <a:r>
              <a:rPr lang="en-US" sz="3400" i="1" cap="all" dirty="0"/>
              <a:t>Appendix: </a:t>
            </a:r>
            <a:r>
              <a:rPr lang="en-US" sz="3400" i="1" cap="all" dirty="0" err="1"/>
              <a:t>Wazuh</a:t>
            </a:r>
            <a:r>
              <a:rPr lang="en-US" sz="3400" i="1" cap="all" dirty="0"/>
              <a:t> Dashboards</a:t>
            </a:r>
          </a:p>
        </p:txBody>
      </p:sp>
      <p:cxnSp>
        <p:nvCxnSpPr>
          <p:cNvPr id="32" name="Straight Connector 31">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444A39F-0892-2387-53E0-66AC64DC8EAB}"/>
              </a:ext>
            </a:extLst>
          </p:cNvPr>
          <p:cNvPicPr>
            <a:picLocks noGrp="1" noChangeAspect="1"/>
          </p:cNvPicPr>
          <p:nvPr>
            <p:ph idx="1"/>
          </p:nvPr>
        </p:nvPicPr>
        <p:blipFill>
          <a:blip r:embed="rId2"/>
          <a:stretch>
            <a:fillRect/>
          </a:stretch>
        </p:blipFill>
        <p:spPr>
          <a:xfrm>
            <a:off x="801579" y="1122363"/>
            <a:ext cx="10415969" cy="5572544"/>
          </a:xfrm>
          <a:prstGeom prst="rect">
            <a:avLst/>
          </a:prstGeom>
        </p:spPr>
      </p:pic>
    </p:spTree>
    <p:extLst>
      <p:ext uri="{BB962C8B-B14F-4D97-AF65-F5344CB8AC3E}">
        <p14:creationId xmlns:p14="http://schemas.microsoft.com/office/powerpoint/2010/main" val="3663044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11BA5FB-039C-163D-CB11-0E6F63CE30AA}"/>
              </a:ext>
            </a:extLst>
          </p:cNvPr>
          <p:cNvSpPr>
            <a:spLocks noGrp="1"/>
          </p:cNvSpPr>
          <p:nvPr>
            <p:ph type="title"/>
          </p:nvPr>
        </p:nvSpPr>
        <p:spPr>
          <a:xfrm>
            <a:off x="8841578" y="1175453"/>
            <a:ext cx="3316463" cy="3025308"/>
          </a:xfrm>
        </p:spPr>
        <p:txBody>
          <a:bodyPr vert="horz" lIns="91440" tIns="45720" rIns="91440" bIns="45720" rtlCol="0" anchor="b">
            <a:normAutofit/>
          </a:bodyPr>
          <a:lstStyle/>
          <a:p>
            <a:pPr algn="r">
              <a:lnSpc>
                <a:spcPct val="90000"/>
              </a:lnSpc>
            </a:pPr>
            <a:r>
              <a:rPr lang="en-US" sz="3400" i="1" cap="all" dirty="0"/>
              <a:t>Appendix: </a:t>
            </a:r>
            <a:r>
              <a:rPr lang="en-US" sz="3400" i="1" cap="all" dirty="0" err="1"/>
              <a:t>Wazuh</a:t>
            </a:r>
            <a:r>
              <a:rPr lang="en-US" sz="3400" i="1" cap="all" dirty="0"/>
              <a:t> Dashboards</a:t>
            </a:r>
          </a:p>
        </p:txBody>
      </p:sp>
      <p:cxnSp>
        <p:nvCxnSpPr>
          <p:cNvPr id="61" name="Straight Connector 60">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DC0875D-F1C7-A09A-5569-34C35B2ACFD3}"/>
              </a:ext>
            </a:extLst>
          </p:cNvPr>
          <p:cNvPicPr>
            <a:picLocks noGrp="1" noChangeAspect="1"/>
          </p:cNvPicPr>
          <p:nvPr>
            <p:ph idx="1"/>
          </p:nvPr>
        </p:nvPicPr>
        <p:blipFill>
          <a:blip r:embed="rId2"/>
          <a:stretch>
            <a:fillRect/>
          </a:stretch>
        </p:blipFill>
        <p:spPr>
          <a:xfrm>
            <a:off x="108697" y="492169"/>
            <a:ext cx="8889951" cy="6134066"/>
          </a:xfrm>
          <a:prstGeom prst="rect">
            <a:avLst/>
          </a:prstGeom>
        </p:spPr>
      </p:pic>
    </p:spTree>
    <p:extLst>
      <p:ext uri="{BB962C8B-B14F-4D97-AF65-F5344CB8AC3E}">
        <p14:creationId xmlns:p14="http://schemas.microsoft.com/office/powerpoint/2010/main" val="308285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11BA5FB-039C-163D-CB11-0E6F63CE30AA}"/>
              </a:ext>
            </a:extLst>
          </p:cNvPr>
          <p:cNvSpPr>
            <a:spLocks noGrp="1"/>
          </p:cNvSpPr>
          <p:nvPr>
            <p:ph type="title"/>
          </p:nvPr>
        </p:nvSpPr>
        <p:spPr>
          <a:xfrm>
            <a:off x="8724932" y="1199719"/>
            <a:ext cx="3316463" cy="3025308"/>
          </a:xfrm>
        </p:spPr>
        <p:txBody>
          <a:bodyPr vert="horz" lIns="91440" tIns="45720" rIns="91440" bIns="45720" rtlCol="0" anchor="b">
            <a:normAutofit/>
          </a:bodyPr>
          <a:lstStyle/>
          <a:p>
            <a:pPr algn="r">
              <a:lnSpc>
                <a:spcPct val="90000"/>
              </a:lnSpc>
            </a:pPr>
            <a:r>
              <a:rPr lang="en-US" sz="3400" i="1" cap="all" dirty="0"/>
              <a:t>Appendix: </a:t>
            </a:r>
            <a:r>
              <a:rPr lang="en-US" sz="3400" i="1" cap="all" dirty="0" err="1"/>
              <a:t>Wazuh</a:t>
            </a:r>
            <a:r>
              <a:rPr lang="en-US" sz="3400" i="1" cap="all" dirty="0"/>
              <a:t> Dashboards</a:t>
            </a:r>
          </a:p>
        </p:txBody>
      </p:sp>
      <p:cxnSp>
        <p:nvCxnSpPr>
          <p:cNvPr id="61" name="Straight Connector 60">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0047CD02-4BFD-F880-0009-9B6F5E317A81}"/>
              </a:ext>
            </a:extLst>
          </p:cNvPr>
          <p:cNvPicPr>
            <a:picLocks noGrp="1" noChangeAspect="1"/>
          </p:cNvPicPr>
          <p:nvPr>
            <p:ph idx="1"/>
          </p:nvPr>
        </p:nvPicPr>
        <p:blipFill>
          <a:blip r:embed="rId2"/>
          <a:stretch>
            <a:fillRect/>
          </a:stretch>
        </p:blipFill>
        <p:spPr>
          <a:xfrm>
            <a:off x="82474" y="128520"/>
            <a:ext cx="8662864" cy="6453833"/>
          </a:xfrm>
          <a:prstGeom prst="rect">
            <a:avLst/>
          </a:prstGeom>
        </p:spPr>
      </p:pic>
    </p:spTree>
    <p:extLst>
      <p:ext uri="{BB962C8B-B14F-4D97-AF65-F5344CB8AC3E}">
        <p14:creationId xmlns:p14="http://schemas.microsoft.com/office/powerpoint/2010/main" val="45003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4F0F-703B-37D4-9931-344623757F85}"/>
              </a:ext>
            </a:extLst>
          </p:cNvPr>
          <p:cNvSpPr>
            <a:spLocks noGrp="1"/>
          </p:cNvSpPr>
          <p:nvPr>
            <p:ph type="title"/>
          </p:nvPr>
        </p:nvSpPr>
        <p:spPr>
          <a:xfrm>
            <a:off x="5230906" y="533401"/>
            <a:ext cx="6427694" cy="1111254"/>
          </a:xfrm>
        </p:spPr>
        <p:txBody>
          <a:bodyPr>
            <a:normAutofit/>
          </a:bodyPr>
          <a:lstStyle/>
          <a:p>
            <a:pPr algn="r"/>
            <a:r>
              <a:rPr lang="en-AU" sz="2000" dirty="0"/>
              <a:t>Search the system for vulnerabilities without </a:t>
            </a:r>
            <a:r>
              <a:rPr lang="en-AU" sz="2000" dirty="0" err="1"/>
              <a:t>Wazuh</a:t>
            </a:r>
            <a:endParaRPr lang="en-AU" sz="2000" dirty="0"/>
          </a:p>
        </p:txBody>
      </p:sp>
      <p:sp>
        <p:nvSpPr>
          <p:cNvPr id="3" name="Content Placeholder 2">
            <a:extLst>
              <a:ext uri="{FF2B5EF4-FFF2-40B4-BE49-F238E27FC236}">
                <a16:creationId xmlns:a16="http://schemas.microsoft.com/office/drawing/2014/main" id="{49AAD8F4-C7CA-45DE-4250-38A7DD2B01F3}"/>
              </a:ext>
            </a:extLst>
          </p:cNvPr>
          <p:cNvSpPr>
            <a:spLocks noGrp="1"/>
          </p:cNvSpPr>
          <p:nvPr>
            <p:ph idx="1"/>
          </p:nvPr>
        </p:nvSpPr>
        <p:spPr>
          <a:xfrm>
            <a:off x="5049839" y="1754841"/>
            <a:ext cx="6481170" cy="4569758"/>
          </a:xfrm>
        </p:spPr>
        <p:txBody>
          <a:bodyPr anchor="ctr">
            <a:normAutofit/>
          </a:bodyPr>
          <a:lstStyle/>
          <a:p>
            <a:r>
              <a:rPr lang="en-AU" sz="3200" dirty="0"/>
              <a:t>Several tools can be used to conduct vulnerability scans. These include Nessus, </a:t>
            </a:r>
            <a:r>
              <a:rPr lang="en-AU" sz="3200" dirty="0" err="1"/>
              <a:t>Nikto</a:t>
            </a:r>
            <a:r>
              <a:rPr lang="en-AU" sz="3200" dirty="0"/>
              <a:t>, Legion, Nmap and Wafw00f.</a:t>
            </a:r>
          </a:p>
        </p:txBody>
      </p:sp>
      <p:pic>
        <p:nvPicPr>
          <p:cNvPr id="5" name="Picture 4" descr="Magnifying glass on clear background">
            <a:extLst>
              <a:ext uri="{FF2B5EF4-FFF2-40B4-BE49-F238E27FC236}">
                <a16:creationId xmlns:a16="http://schemas.microsoft.com/office/drawing/2014/main" id="{D1ABB2FC-5DDB-2014-3E64-886667C14E76}"/>
              </a:ext>
            </a:extLst>
          </p:cNvPr>
          <p:cNvPicPr>
            <a:picLocks noChangeAspect="1"/>
          </p:cNvPicPr>
          <p:nvPr/>
        </p:nvPicPr>
        <p:blipFill rotWithShape="1">
          <a:blip r:embed="rId2"/>
          <a:srcRect l="38564" r="12284" b="-2"/>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3" name="Straight Connector 1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53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5D4C5-0DE3-A2DA-A0CA-B1F9EC06DCFB}"/>
              </a:ext>
            </a:extLst>
          </p:cNvPr>
          <p:cNvSpPr>
            <a:spLocks noGrp="1"/>
          </p:cNvSpPr>
          <p:nvPr>
            <p:ph type="title"/>
          </p:nvPr>
        </p:nvSpPr>
        <p:spPr>
          <a:xfrm>
            <a:off x="1114426" y="533400"/>
            <a:ext cx="4529138" cy="1671639"/>
          </a:xfrm>
        </p:spPr>
        <p:txBody>
          <a:bodyPr>
            <a:normAutofit fontScale="90000"/>
          </a:bodyPr>
          <a:lstStyle/>
          <a:p>
            <a:pPr>
              <a:lnSpc>
                <a:spcPct val="95000"/>
              </a:lnSpc>
            </a:pPr>
            <a:r>
              <a:rPr lang="en-AU" dirty="0"/>
              <a:t>Vulnerability Scan: Nessus (DC)</a:t>
            </a:r>
          </a:p>
        </p:txBody>
      </p:sp>
      <p:sp>
        <p:nvSpPr>
          <p:cNvPr id="3" name="Content Placeholder 2">
            <a:extLst>
              <a:ext uri="{FF2B5EF4-FFF2-40B4-BE49-F238E27FC236}">
                <a16:creationId xmlns:a16="http://schemas.microsoft.com/office/drawing/2014/main" id="{4486EB76-6334-75EF-B73A-737DF792BF65}"/>
              </a:ext>
            </a:extLst>
          </p:cNvPr>
          <p:cNvSpPr>
            <a:spLocks noGrp="1"/>
          </p:cNvSpPr>
          <p:nvPr>
            <p:ph idx="1"/>
          </p:nvPr>
        </p:nvSpPr>
        <p:spPr>
          <a:xfrm>
            <a:off x="1104900" y="2205038"/>
            <a:ext cx="4405314" cy="4119561"/>
          </a:xfrm>
        </p:spPr>
        <p:txBody>
          <a:bodyPr>
            <a:normAutofit lnSpcReduction="10000"/>
          </a:bodyPr>
          <a:lstStyle/>
          <a:p>
            <a:r>
              <a:rPr lang="en-AU" dirty="0"/>
              <a:t>Using Nessus, a basic network scan was conducted on the DC VM (172.16.1.50) and a report was generated for it, this is appended on to the GitHub repository for viewing.</a:t>
            </a:r>
          </a:p>
          <a:p>
            <a:r>
              <a:rPr lang="en-AU" dirty="0">
                <a:hlinkClick r:id="rId2"/>
              </a:rPr>
              <a:t>https://github.com/AikyanP/COIT11241---WK7-CTI/blob/main/DC_JamesArellano_e9m45e.pdf</a:t>
            </a:r>
            <a:endParaRPr lang="en-AU" dirty="0"/>
          </a:p>
          <a:p>
            <a:endParaRPr lang="en-AU" dirty="0"/>
          </a:p>
        </p:txBody>
      </p:sp>
      <p:cxnSp>
        <p:nvCxnSpPr>
          <p:cNvPr id="12" name="Straight Connector 11">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4F4E96B-0965-5EDC-C0FD-A1CDC4D0DFB4}"/>
              </a:ext>
            </a:extLst>
          </p:cNvPr>
          <p:cNvPicPr>
            <a:picLocks noChangeAspect="1"/>
          </p:cNvPicPr>
          <p:nvPr/>
        </p:nvPicPr>
        <p:blipFill>
          <a:blip r:embed="rId3"/>
          <a:stretch>
            <a:fillRect/>
          </a:stretch>
        </p:blipFill>
        <p:spPr>
          <a:xfrm>
            <a:off x="6577250" y="533401"/>
            <a:ext cx="4600101" cy="5791199"/>
          </a:xfrm>
          <a:prstGeom prst="rect">
            <a:avLst/>
          </a:prstGeom>
        </p:spPr>
      </p:pic>
    </p:spTree>
    <p:extLst>
      <p:ext uri="{BB962C8B-B14F-4D97-AF65-F5344CB8AC3E}">
        <p14:creationId xmlns:p14="http://schemas.microsoft.com/office/powerpoint/2010/main" val="143004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445ED-AF3C-E0D1-843D-4867B6CD38C2}"/>
              </a:ext>
            </a:extLst>
          </p:cNvPr>
          <p:cNvSpPr>
            <a:spLocks noGrp="1"/>
          </p:cNvSpPr>
          <p:nvPr>
            <p:ph type="title"/>
          </p:nvPr>
        </p:nvSpPr>
        <p:spPr>
          <a:xfrm>
            <a:off x="176599" y="266700"/>
            <a:ext cx="4529138" cy="1671639"/>
          </a:xfrm>
        </p:spPr>
        <p:txBody>
          <a:bodyPr>
            <a:normAutofit fontScale="90000"/>
          </a:bodyPr>
          <a:lstStyle/>
          <a:p>
            <a:pPr>
              <a:lnSpc>
                <a:spcPct val="95000"/>
              </a:lnSpc>
            </a:pPr>
            <a:r>
              <a:rPr lang="en-AU" dirty="0"/>
              <a:t>Vulnerability Scan: Nessus (DC)</a:t>
            </a:r>
          </a:p>
        </p:txBody>
      </p:sp>
      <p:sp>
        <p:nvSpPr>
          <p:cNvPr id="3" name="Content Placeholder 2">
            <a:extLst>
              <a:ext uri="{FF2B5EF4-FFF2-40B4-BE49-F238E27FC236}">
                <a16:creationId xmlns:a16="http://schemas.microsoft.com/office/drawing/2014/main" id="{E15F7908-1191-AF09-426F-6AAACA7B765B}"/>
              </a:ext>
            </a:extLst>
          </p:cNvPr>
          <p:cNvSpPr>
            <a:spLocks noGrp="1"/>
          </p:cNvSpPr>
          <p:nvPr>
            <p:ph idx="1"/>
          </p:nvPr>
        </p:nvSpPr>
        <p:spPr>
          <a:xfrm>
            <a:off x="238511" y="1938339"/>
            <a:ext cx="4405314" cy="4119561"/>
          </a:xfrm>
        </p:spPr>
        <p:txBody>
          <a:bodyPr>
            <a:normAutofit/>
          </a:bodyPr>
          <a:lstStyle/>
          <a:p>
            <a:r>
              <a:rPr lang="en-AU" dirty="0"/>
              <a:t>An example screenshot of the Nessus utility in the browser displaying the vulnerabilities of the DC VM in order of severity. Refer to the previous slide for the GitHub link for the full report. </a:t>
            </a:r>
          </a:p>
        </p:txBody>
      </p:sp>
      <p:cxnSp>
        <p:nvCxnSpPr>
          <p:cNvPr id="27" name="Straight Connector 11">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3">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D47AAD2-E21E-4451-199A-107313906B73}"/>
              </a:ext>
            </a:extLst>
          </p:cNvPr>
          <p:cNvPicPr>
            <a:picLocks noChangeAspect="1"/>
          </p:cNvPicPr>
          <p:nvPr/>
        </p:nvPicPr>
        <p:blipFill>
          <a:blip r:embed="rId2"/>
          <a:stretch>
            <a:fillRect/>
          </a:stretch>
        </p:blipFill>
        <p:spPr>
          <a:xfrm>
            <a:off x="4643825" y="625762"/>
            <a:ext cx="7475296" cy="5606472"/>
          </a:xfrm>
          <a:prstGeom prst="rect">
            <a:avLst/>
          </a:prstGeom>
        </p:spPr>
      </p:pic>
    </p:spTree>
    <p:extLst>
      <p:ext uri="{BB962C8B-B14F-4D97-AF65-F5344CB8AC3E}">
        <p14:creationId xmlns:p14="http://schemas.microsoft.com/office/powerpoint/2010/main" val="132418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EF7E2-A99F-37CC-1720-D96871D089D5}"/>
              </a:ext>
            </a:extLst>
          </p:cNvPr>
          <p:cNvSpPr>
            <a:spLocks noGrp="1"/>
          </p:cNvSpPr>
          <p:nvPr>
            <p:ph type="title"/>
          </p:nvPr>
        </p:nvSpPr>
        <p:spPr>
          <a:xfrm>
            <a:off x="5752909" y="533401"/>
            <a:ext cx="5663774" cy="1685972"/>
          </a:xfrm>
        </p:spPr>
        <p:txBody>
          <a:bodyPr>
            <a:normAutofit/>
          </a:bodyPr>
          <a:lstStyle/>
          <a:p>
            <a:r>
              <a:rPr lang="en-AU" sz="4400" dirty="0"/>
              <a:t>Vulnerability Scan: Nessus (Odoo)</a:t>
            </a:r>
          </a:p>
        </p:txBody>
      </p:sp>
      <p:sp>
        <p:nvSpPr>
          <p:cNvPr id="14"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3C8CE0E-88C6-9CEF-ACEB-C522888D47D4}"/>
              </a:ext>
            </a:extLst>
          </p:cNvPr>
          <p:cNvPicPr>
            <a:picLocks noChangeAspect="1"/>
          </p:cNvPicPr>
          <p:nvPr/>
        </p:nvPicPr>
        <p:blipFill>
          <a:blip r:embed="rId2"/>
          <a:stretch>
            <a:fillRect/>
          </a:stretch>
        </p:blipFill>
        <p:spPr>
          <a:xfrm>
            <a:off x="2116659" y="130430"/>
            <a:ext cx="1761733" cy="2150350"/>
          </a:xfrm>
          <a:prstGeom prst="rect">
            <a:avLst/>
          </a:prstGeom>
        </p:spPr>
      </p:pic>
      <p:cxnSp>
        <p:nvCxnSpPr>
          <p:cNvPr id="16" name="Straight Connector 15">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8B7C4E3-3777-6D2C-D19D-CA8261D29EA6}"/>
              </a:ext>
            </a:extLst>
          </p:cNvPr>
          <p:cNvPicPr>
            <a:picLocks noChangeAspect="1"/>
          </p:cNvPicPr>
          <p:nvPr/>
        </p:nvPicPr>
        <p:blipFill>
          <a:blip r:embed="rId3"/>
          <a:stretch>
            <a:fillRect/>
          </a:stretch>
        </p:blipFill>
        <p:spPr>
          <a:xfrm>
            <a:off x="337903" y="2380081"/>
            <a:ext cx="5045135" cy="4427108"/>
          </a:xfrm>
          <a:prstGeom prst="rect">
            <a:avLst/>
          </a:prstGeom>
        </p:spPr>
      </p:pic>
      <p:sp>
        <p:nvSpPr>
          <p:cNvPr id="3" name="Content Placeholder 2">
            <a:extLst>
              <a:ext uri="{FF2B5EF4-FFF2-40B4-BE49-F238E27FC236}">
                <a16:creationId xmlns:a16="http://schemas.microsoft.com/office/drawing/2014/main" id="{451795A9-DC2E-7454-C8E0-617E470304D7}"/>
              </a:ext>
            </a:extLst>
          </p:cNvPr>
          <p:cNvSpPr>
            <a:spLocks noGrp="1"/>
          </p:cNvSpPr>
          <p:nvPr>
            <p:ph idx="1"/>
          </p:nvPr>
        </p:nvSpPr>
        <p:spPr>
          <a:xfrm>
            <a:off x="5719445" y="2357221"/>
            <a:ext cx="5697238" cy="3947659"/>
          </a:xfrm>
        </p:spPr>
        <p:txBody>
          <a:bodyPr>
            <a:normAutofit/>
          </a:bodyPr>
          <a:lstStyle/>
          <a:p>
            <a:r>
              <a:rPr lang="en-AU" dirty="0"/>
              <a:t>Here is the main scan details of the Odoo VM. A list of the vulnerabilities present is also shown. The full report can be accessed in the GitHub repository:</a:t>
            </a:r>
          </a:p>
          <a:p>
            <a:r>
              <a:rPr lang="en-AU" dirty="0">
                <a:hlinkClick r:id="rId4"/>
              </a:rPr>
              <a:t>https://github.com/AikyanP/COIT11241---WK7-CTI/blob/main/Odoo_JamesArellano_j0q5jh.pdf</a:t>
            </a:r>
            <a:endParaRPr lang="en-AU" dirty="0"/>
          </a:p>
          <a:p>
            <a:endParaRPr lang="en-AU" dirty="0"/>
          </a:p>
        </p:txBody>
      </p:sp>
    </p:spTree>
    <p:extLst>
      <p:ext uri="{BB962C8B-B14F-4D97-AF65-F5344CB8AC3E}">
        <p14:creationId xmlns:p14="http://schemas.microsoft.com/office/powerpoint/2010/main" val="330606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B7F36-7712-A4FC-9984-228DA2DFEF33}"/>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lnSpc>
                <a:spcPct val="90000"/>
              </a:lnSpc>
            </a:pPr>
            <a:r>
              <a:rPr lang="en-US" sz="4000" i="1" cap="all" dirty="0"/>
              <a:t>Vulnerability Scan: </a:t>
            </a:r>
            <a:r>
              <a:rPr lang="en-US" sz="4000" i="1" cap="all" dirty="0" err="1"/>
              <a:t>Nikto</a:t>
            </a:r>
            <a:r>
              <a:rPr lang="en-US" sz="4000" i="1" cap="all" dirty="0"/>
              <a:t> (DC)</a:t>
            </a:r>
          </a:p>
        </p:txBody>
      </p:sp>
      <p:sp>
        <p:nvSpPr>
          <p:cNvPr id="3" name="Content Placeholder 2">
            <a:extLst>
              <a:ext uri="{FF2B5EF4-FFF2-40B4-BE49-F238E27FC236}">
                <a16:creationId xmlns:a16="http://schemas.microsoft.com/office/drawing/2014/main" id="{A5448EFB-4035-9B62-101F-13DDBB56C65D}"/>
              </a:ext>
            </a:extLst>
          </p:cNvPr>
          <p:cNvSpPr>
            <a:spLocks noGrp="1"/>
          </p:cNvSpPr>
          <p:nvPr>
            <p:ph idx="1"/>
          </p:nvPr>
        </p:nvSpPr>
        <p:spPr>
          <a:xfrm>
            <a:off x="1524000" y="5976937"/>
            <a:ext cx="9144000" cy="444387"/>
          </a:xfrm>
        </p:spPr>
        <p:txBody>
          <a:bodyPr vert="horz" lIns="91440" tIns="45720" rIns="91440" bIns="45720" rtlCol="0">
            <a:normAutofit/>
          </a:bodyPr>
          <a:lstStyle/>
          <a:p>
            <a:pPr marL="0" indent="0" algn="ctr">
              <a:lnSpc>
                <a:spcPct val="110000"/>
              </a:lnSpc>
              <a:buNone/>
            </a:pPr>
            <a:r>
              <a:rPr lang="en-US" sz="1000" b="1" cap="all" spc="300" dirty="0"/>
              <a:t>Currently, </a:t>
            </a:r>
            <a:r>
              <a:rPr lang="en-US" sz="1000" b="1" cap="all" spc="300" dirty="0" err="1"/>
              <a:t>Nikto</a:t>
            </a:r>
            <a:r>
              <a:rPr lang="en-US" sz="1000" b="1" cap="all" spc="300" dirty="0"/>
              <a:t> is not picking up the DC VM so it has not been properly tested so far.</a:t>
            </a:r>
          </a:p>
        </p:txBody>
      </p:sp>
      <p:cxnSp>
        <p:nvCxnSpPr>
          <p:cNvPr id="32" name="Straight Connector 31">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01547E7-54A4-71C8-3E87-2CB19EF63327}"/>
              </a:ext>
            </a:extLst>
          </p:cNvPr>
          <p:cNvPicPr>
            <a:picLocks noChangeAspect="1"/>
          </p:cNvPicPr>
          <p:nvPr/>
        </p:nvPicPr>
        <p:blipFill>
          <a:blip r:embed="rId2"/>
          <a:stretch>
            <a:fillRect/>
          </a:stretch>
        </p:blipFill>
        <p:spPr>
          <a:xfrm>
            <a:off x="533400" y="1003262"/>
            <a:ext cx="11125200" cy="2781300"/>
          </a:xfrm>
          <a:prstGeom prst="rect">
            <a:avLst/>
          </a:prstGeom>
        </p:spPr>
      </p:pic>
    </p:spTree>
    <p:extLst>
      <p:ext uri="{BB962C8B-B14F-4D97-AF65-F5344CB8AC3E}">
        <p14:creationId xmlns:p14="http://schemas.microsoft.com/office/powerpoint/2010/main" val="395156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E7553-68AC-D7B7-E403-F7930CAA1259}"/>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lnSpc>
                <a:spcPct val="90000"/>
              </a:lnSpc>
            </a:pPr>
            <a:r>
              <a:rPr lang="en-US" sz="4000" i="1" cap="all"/>
              <a:t>Vulnerability Scan: Nikto (Odoo)</a:t>
            </a:r>
          </a:p>
        </p:txBody>
      </p:sp>
      <p:sp>
        <p:nvSpPr>
          <p:cNvPr id="3" name="Content Placeholder 2">
            <a:extLst>
              <a:ext uri="{FF2B5EF4-FFF2-40B4-BE49-F238E27FC236}">
                <a16:creationId xmlns:a16="http://schemas.microsoft.com/office/drawing/2014/main" id="{180D5B92-E47D-8783-141B-428BBB45FD0E}"/>
              </a:ext>
            </a:extLst>
          </p:cNvPr>
          <p:cNvSpPr>
            <a:spLocks noGrp="1"/>
          </p:cNvSpPr>
          <p:nvPr>
            <p:ph idx="1"/>
          </p:nvPr>
        </p:nvSpPr>
        <p:spPr>
          <a:xfrm>
            <a:off x="1524000" y="5976937"/>
            <a:ext cx="9144000" cy="444387"/>
          </a:xfrm>
        </p:spPr>
        <p:txBody>
          <a:bodyPr vert="horz" lIns="91440" tIns="45720" rIns="91440" bIns="45720" rtlCol="0">
            <a:normAutofit/>
          </a:bodyPr>
          <a:lstStyle/>
          <a:p>
            <a:pPr marL="0" indent="0" algn="ctr">
              <a:lnSpc>
                <a:spcPct val="110000"/>
              </a:lnSpc>
              <a:buNone/>
            </a:pPr>
            <a:r>
              <a:rPr lang="en-US" sz="1000" b="1" cap="all" spc="300"/>
              <a:t>Here is the vulnerability scan results of using Nikto to track vulnerabilities of the Odoo VM.</a:t>
            </a:r>
          </a:p>
        </p:txBody>
      </p:sp>
      <p:cxnSp>
        <p:nvCxnSpPr>
          <p:cNvPr id="30" name="Straight Connector 29">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6699C02-9D97-E8E4-11D8-D1C9B50244A9}"/>
              </a:ext>
            </a:extLst>
          </p:cNvPr>
          <p:cNvPicPr>
            <a:picLocks noChangeAspect="1"/>
          </p:cNvPicPr>
          <p:nvPr/>
        </p:nvPicPr>
        <p:blipFill>
          <a:blip r:embed="rId2"/>
          <a:stretch>
            <a:fillRect/>
          </a:stretch>
        </p:blipFill>
        <p:spPr>
          <a:xfrm>
            <a:off x="1385841" y="533400"/>
            <a:ext cx="9420317" cy="3721025"/>
          </a:xfrm>
          <a:prstGeom prst="rect">
            <a:avLst/>
          </a:prstGeom>
        </p:spPr>
      </p:pic>
    </p:spTree>
    <p:extLst>
      <p:ext uri="{BB962C8B-B14F-4D97-AF65-F5344CB8AC3E}">
        <p14:creationId xmlns:p14="http://schemas.microsoft.com/office/powerpoint/2010/main" val="73497863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315</TotalTime>
  <Words>1627</Words>
  <Application>Microsoft Office PowerPoint</Application>
  <PresentationFormat>Widescreen</PresentationFormat>
  <Paragraphs>101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Malgun Gothic</vt:lpstr>
      <vt:lpstr>Malgun Gothic Semilight</vt:lpstr>
      <vt:lpstr>Arial</vt:lpstr>
      <vt:lpstr>AngleLinesVTI</vt:lpstr>
      <vt:lpstr>COIT11241 – Cyber Security Technologies</vt:lpstr>
      <vt:lpstr>Installing prerequisite software onto DC VM</vt:lpstr>
      <vt:lpstr>Setting up a shared folder in Wazuh</vt:lpstr>
      <vt:lpstr>Search the system for vulnerabilities without Wazuh</vt:lpstr>
      <vt:lpstr>Vulnerability Scan: Nessus (DC)</vt:lpstr>
      <vt:lpstr>Vulnerability Scan: Nessus (DC)</vt:lpstr>
      <vt:lpstr>Vulnerability Scan: Nessus (Odoo)</vt:lpstr>
      <vt:lpstr>Vulnerability Scan: Nikto (DC)</vt:lpstr>
      <vt:lpstr>Vulnerability Scan: Nikto (Odoo)</vt:lpstr>
      <vt:lpstr>Vulnerability Scan: Legion (DC)</vt:lpstr>
      <vt:lpstr>Vulnerability Scan: Legion (DC)</vt:lpstr>
      <vt:lpstr>Vulnerability Scan: Legion (DC)</vt:lpstr>
      <vt:lpstr>Vulnerability Scan: Legion (Odoo)</vt:lpstr>
      <vt:lpstr>Vulnerability Scan: Legion (Odoo)</vt:lpstr>
      <vt:lpstr>Vulnerability Scan: Nmap (DC)</vt:lpstr>
      <vt:lpstr>Vulnerability Scan: Nmap Results (DC)</vt:lpstr>
      <vt:lpstr>Vulnerability Scan: Nmap Results (Odoo)</vt:lpstr>
      <vt:lpstr>Vulnerability Scan: Wafw00f (DC)</vt:lpstr>
      <vt:lpstr>Vulnerability Scan: Wafw00f (Odoo)</vt:lpstr>
      <vt:lpstr>Using Wazuh to search for vulnerabilities</vt:lpstr>
      <vt:lpstr>CPE_Helper file additions</vt:lpstr>
      <vt:lpstr>File Checking CPE_Helper</vt:lpstr>
      <vt:lpstr>Wazuh Vulnerability Scan</vt:lpstr>
      <vt:lpstr>Wazuh Vulnerability Scan Results</vt:lpstr>
      <vt:lpstr>Prioritising Vulnerabilities &amp; BlackCat Exploitation</vt:lpstr>
      <vt:lpstr>ATT&amp;CK TTPs (MITRE ATT&amp;CK Framework)</vt:lpstr>
      <vt:lpstr>CAPEC Attack Patterns</vt:lpstr>
      <vt:lpstr>Common Weakness Enumeration (CWEs)</vt:lpstr>
      <vt:lpstr>Monto Caravan and Cabin Park Rationale</vt:lpstr>
      <vt:lpstr>Sources</vt:lpstr>
      <vt:lpstr>References</vt:lpstr>
      <vt:lpstr>Appendix: Wazuh Dashboards</vt:lpstr>
      <vt:lpstr>Appendix: Wazuh Dashboards</vt:lpstr>
      <vt:lpstr>Appendix: Wazuh Dashboards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COIT11241 – Cyber Security Technologies</dc:title>
  <dc:creator>James Ira Arellano</dc:creator>
  <cp:lastModifiedBy>James Ira Arellano</cp:lastModifiedBy>
  <cp:revision>63</cp:revision>
  <dcterms:created xsi:type="dcterms:W3CDTF">2023-09-01T07:21:57Z</dcterms:created>
  <dcterms:modified xsi:type="dcterms:W3CDTF">2023-09-01T12:37:09Z</dcterms:modified>
</cp:coreProperties>
</file>