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4598" autoAdjust="0"/>
  </p:normalViewPr>
  <p:slideViewPr>
    <p:cSldViewPr snapToGrid="0">
      <p:cViewPr varScale="1">
        <p:scale>
          <a:sx n="112" d="100"/>
          <a:sy n="112" d="100"/>
        </p:scale>
        <p:origin x="378"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9/23/2023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9/23/2023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hyperlink" Target="https://chat.openai.com/share/d0c58203-a638-4955-853b-ea29ce9295fd" TargetMode="External"/><Relationship Id="rId7" Type="http://schemas.openxmlformats.org/officeDocument/2006/relationships/hyperlink" Target="https://chat.openai.com/c/b77a373f-aa86-4a66-aa46-66cb6ea74509" TargetMode="External"/><Relationship Id="rId12" Type="http://schemas.openxmlformats.org/officeDocument/2006/relationships/hyperlink" Target="https://github.com/AikyanP/COIT11241---WK9-Assignment-2---Attack" TargetMode="Externa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hyperlink" Target="https://chat.openai.com/c/ffd9640b-35de-4b3e-95e4-f95d375ed76e" TargetMode="External"/><Relationship Id="rId5" Type="http://schemas.openxmlformats.org/officeDocument/2006/relationships/hyperlink" Target="https://chat.openai.com/share/323814d4-74b8-46fe-84fe-38bd32d192b3" TargetMode="External"/><Relationship Id="rId10" Type="http://schemas.openxmlformats.org/officeDocument/2006/relationships/slide" Target="slide16.xml"/><Relationship Id="rId4" Type="http://schemas.openxmlformats.org/officeDocument/2006/relationships/slide" Target="slide8.xml"/><Relationship Id="rId9" Type="http://schemas.openxmlformats.org/officeDocument/2006/relationships/hyperlink" Target="https://chat.openai.com/c/94c6a0ee-6d43-4e2b-b58e-a20af2fd7a87"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atomicredteam.io/defense-evasion/T1562.001/" TargetMode="External"/><Relationship Id="rId13" Type="http://schemas.openxmlformats.org/officeDocument/2006/relationships/hyperlink" Target="https://atomicredteam.io/collection/T1560/" TargetMode="External"/><Relationship Id="rId3" Type="http://schemas.openxmlformats.org/officeDocument/2006/relationships/hyperlink" Target="https://atomicredteam.io/defense-evasion/T1027/" TargetMode="External"/><Relationship Id="rId7" Type="http://schemas.openxmlformats.org/officeDocument/2006/relationships/hyperlink" Target="https://atomicredteam.io/impact/T1489/" TargetMode="External"/><Relationship Id="rId12" Type="http://schemas.openxmlformats.org/officeDocument/2006/relationships/hyperlink" Target="https://atomicredteam.io/discovery/T1082/" TargetMode="External"/><Relationship Id="rId2" Type="http://schemas.openxmlformats.org/officeDocument/2006/relationships/hyperlink" Target="https://atomicredteam.io/persistence/T1546.013/" TargetMode="External"/><Relationship Id="rId16" Type="http://schemas.openxmlformats.org/officeDocument/2006/relationships/hyperlink" Target="https://atomicredteam.io/discovery/T1007/" TargetMode="External"/><Relationship Id="rId1" Type="http://schemas.openxmlformats.org/officeDocument/2006/relationships/slideLayout" Target="../slideLayouts/slideLayout8.xml"/><Relationship Id="rId6" Type="http://schemas.openxmlformats.org/officeDocument/2006/relationships/hyperlink" Target="https://atomicredteam.io/execution/T1059.001/" TargetMode="External"/><Relationship Id="rId11" Type="http://schemas.openxmlformats.org/officeDocument/2006/relationships/hyperlink" Target="https://atomicredteam.io/impact/T1490/" TargetMode="External"/><Relationship Id="rId5" Type="http://schemas.openxmlformats.org/officeDocument/2006/relationships/hyperlink" Target="https://atomicredteam.io/privilege-escalation/T1543.003/" TargetMode="External"/><Relationship Id="rId15" Type="http://schemas.openxmlformats.org/officeDocument/2006/relationships/hyperlink" Target="https://atomicredteam.io/discovery/T1087.002/" TargetMode="External"/><Relationship Id="rId10" Type="http://schemas.openxmlformats.org/officeDocument/2006/relationships/hyperlink" Target="https://atomicredteam.io/privilege-escalation/T1547/" TargetMode="External"/><Relationship Id="rId4" Type="http://schemas.openxmlformats.org/officeDocument/2006/relationships/hyperlink" Target="https://atomicredteam.io/impact/T1486/" TargetMode="External"/><Relationship Id="rId9" Type="http://schemas.openxmlformats.org/officeDocument/2006/relationships/hyperlink" Target="https://atomicredteam.io/defense-evasion/T1070.001/" TargetMode="External"/><Relationship Id="rId14" Type="http://schemas.openxmlformats.org/officeDocument/2006/relationships/hyperlink" Target="https://atomicredteam.io/discovery/T1033/"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lepide.com/blog/what-is-blackcat-ransomware/" TargetMode="External"/><Relationship Id="rId2" Type="http://schemas.openxmlformats.org/officeDocument/2006/relationships/hyperlink" Target="https://www.microsoft.com/en-us/security/blog/2022/06/13/the-many-lives-of-blackcat-ransomware/" TargetMode="External"/><Relationship Id="rId1" Type="http://schemas.openxmlformats.org/officeDocument/2006/relationships/slideLayout" Target="../slideLayouts/slideLayout10.xml"/><Relationship Id="rId4" Type="http://schemas.openxmlformats.org/officeDocument/2006/relationships/hyperlink" Target="https://atomicredteam.io/atomic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hat.openai.com/share/d0c58203-a638-4955-853b-ea29ce9295fd"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chat.openai.com/share/323814d4-74b8-46fe-84fe-38bd32d192b3" TargetMode="External"/><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Autofit/>
          </a:bodyPr>
          <a:lstStyle/>
          <a:p>
            <a:r>
              <a:rPr lang="en-US" sz="4400" dirty="0"/>
              <a:t>COIT11241 – CYBER SECURITY TECHNOLOGIES</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James Ira Arellano – 12161580</a:t>
            </a:r>
          </a:p>
          <a:p>
            <a:r>
              <a:rPr lang="en-US" dirty="0"/>
              <a:t>Assignment 2 – Wk9: Attack</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CEDF55B-0D10-4377-A610-3ECDC2BEF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718DDB-43B9-476D-AB6F-D86C8CF2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977" y="0"/>
            <a:ext cx="7154023"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ED443-BB59-EB49-E687-1C8D5404B770}"/>
              </a:ext>
            </a:extLst>
          </p:cNvPr>
          <p:cNvSpPr>
            <a:spLocks noGrp="1"/>
          </p:cNvSpPr>
          <p:nvPr>
            <p:ph type="title"/>
          </p:nvPr>
        </p:nvSpPr>
        <p:spPr>
          <a:xfrm>
            <a:off x="5598041" y="365124"/>
            <a:ext cx="5837337" cy="1564685"/>
          </a:xfrm>
        </p:spPr>
        <p:txBody>
          <a:bodyPr vert="horz" lIns="91440" tIns="45720" rIns="91440" bIns="45720" rtlCol="0" anchor="b">
            <a:normAutofit/>
          </a:bodyPr>
          <a:lstStyle/>
          <a:p>
            <a:pPr algn="l">
              <a:lnSpc>
                <a:spcPct val="90000"/>
              </a:lnSpc>
            </a:pPr>
            <a:r>
              <a:rPr lang="en-US" sz="4400" spc="-40" dirty="0">
                <a:solidFill>
                  <a:srgbClr val="FFFFFF"/>
                </a:solidFill>
              </a:rPr>
              <a:t>Emulating Attacks – Device Enumeration </a:t>
            </a:r>
          </a:p>
        </p:txBody>
      </p:sp>
      <p:pic>
        <p:nvPicPr>
          <p:cNvPr id="15" name="Picture 14">
            <a:extLst>
              <a:ext uri="{FF2B5EF4-FFF2-40B4-BE49-F238E27FC236}">
                <a16:creationId xmlns:a16="http://schemas.microsoft.com/office/drawing/2014/main" id="{A0DF9E83-70AA-DD8E-BE98-AE05D4FA06E7}"/>
              </a:ext>
            </a:extLst>
          </p:cNvPr>
          <p:cNvPicPr>
            <a:picLocks noChangeAspect="1"/>
          </p:cNvPicPr>
          <p:nvPr/>
        </p:nvPicPr>
        <p:blipFill rotWithShape="1">
          <a:blip r:embed="rId2"/>
          <a:srcRect l="26111"/>
          <a:stretch/>
        </p:blipFill>
        <p:spPr>
          <a:xfrm>
            <a:off x="20" y="10"/>
            <a:ext cx="5067279" cy="6857990"/>
          </a:xfrm>
          <a:prstGeom prst="rect">
            <a:avLst/>
          </a:prstGeom>
        </p:spPr>
      </p:pic>
      <p:sp>
        <p:nvSpPr>
          <p:cNvPr id="6" name="Text Placeholder 5">
            <a:extLst>
              <a:ext uri="{FF2B5EF4-FFF2-40B4-BE49-F238E27FC236}">
                <a16:creationId xmlns:a16="http://schemas.microsoft.com/office/drawing/2014/main" id="{755D0DCD-9567-CE9D-04C2-43B1F500425A}"/>
              </a:ext>
            </a:extLst>
          </p:cNvPr>
          <p:cNvSpPr>
            <a:spLocks noGrp="1"/>
          </p:cNvSpPr>
          <p:nvPr>
            <p:ph type="body" sz="quarter" idx="18"/>
          </p:nvPr>
        </p:nvSpPr>
        <p:spPr>
          <a:xfrm>
            <a:off x="5725236" y="2737821"/>
            <a:ext cx="5710142" cy="3463963"/>
          </a:xfrm>
        </p:spPr>
        <p:txBody>
          <a:bodyPr vert="horz" lIns="91440" tIns="45720" rIns="91440" bIns="45720" rtlCol="0">
            <a:normAutofit/>
          </a:bodyPr>
          <a:lstStyle/>
          <a:p>
            <a:pPr marL="0" indent="0">
              <a:lnSpc>
                <a:spcPct val="100000"/>
              </a:lnSpc>
              <a:buNone/>
            </a:pPr>
            <a:r>
              <a:rPr lang="en-US" dirty="0"/>
              <a:t>ATT&amp;CK’s relevant to these commands are:</a:t>
            </a:r>
          </a:p>
          <a:p>
            <a:pPr marL="0">
              <a:lnSpc>
                <a:spcPct val="100000"/>
              </a:lnSpc>
            </a:pPr>
            <a:endParaRPr lang="en-US" dirty="0"/>
          </a:p>
          <a:p>
            <a:pPr>
              <a:lnSpc>
                <a:spcPct val="100000"/>
              </a:lnSpc>
            </a:pPr>
            <a:r>
              <a:rPr lang="en-US" dirty="0"/>
              <a:t>T1082 – System Information Discovery</a:t>
            </a:r>
          </a:p>
          <a:p>
            <a:pPr>
              <a:lnSpc>
                <a:spcPct val="100000"/>
              </a:lnSpc>
            </a:pPr>
            <a:r>
              <a:rPr lang="en-US" dirty="0"/>
              <a:t>T1560 – Archive Collected Data</a:t>
            </a:r>
          </a:p>
          <a:p>
            <a:pPr>
              <a:lnSpc>
                <a:spcPct val="100000"/>
              </a:lnSpc>
            </a:pPr>
            <a:r>
              <a:rPr lang="en-US" dirty="0"/>
              <a:t>T1033 – System Owner/User Discovery</a:t>
            </a:r>
          </a:p>
          <a:p>
            <a:pPr>
              <a:lnSpc>
                <a:spcPct val="100000"/>
              </a:lnSpc>
            </a:pPr>
            <a:r>
              <a:rPr lang="en-US" dirty="0"/>
              <a:t>T1087.002 – Account Discover: Domain Account</a:t>
            </a:r>
          </a:p>
          <a:p>
            <a:pPr>
              <a:lnSpc>
                <a:spcPct val="100000"/>
              </a:lnSpc>
            </a:pPr>
            <a:r>
              <a:rPr lang="en-US" dirty="0"/>
              <a:t>T1007 – System Service Discovery</a:t>
            </a:r>
          </a:p>
          <a:p>
            <a:pPr>
              <a:lnSpc>
                <a:spcPct val="100000"/>
              </a:lnSpc>
            </a:pPr>
            <a:endParaRPr lang="en-US" dirty="0"/>
          </a:p>
          <a:p>
            <a:pPr>
              <a:lnSpc>
                <a:spcPct val="100000"/>
              </a:lnSpc>
            </a:pPr>
            <a:endParaRPr lang="en-US" dirty="0"/>
          </a:p>
          <a:p>
            <a:pPr marL="0">
              <a:lnSpc>
                <a:spcPct val="100000"/>
              </a:lnSpc>
            </a:pPr>
            <a:endParaRPr lang="en-US" dirty="0"/>
          </a:p>
        </p:txBody>
      </p:sp>
    </p:spTree>
    <p:extLst>
      <p:ext uri="{BB962C8B-B14F-4D97-AF65-F5344CB8AC3E}">
        <p14:creationId xmlns:p14="http://schemas.microsoft.com/office/powerpoint/2010/main" val="401981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2A6E-12A6-CC06-0E5C-3C120522CC71}"/>
              </a:ext>
            </a:extLst>
          </p:cNvPr>
          <p:cNvSpPr>
            <a:spLocks noGrp="1"/>
          </p:cNvSpPr>
          <p:nvPr>
            <p:ph type="title"/>
          </p:nvPr>
        </p:nvSpPr>
        <p:spPr/>
        <p:txBody>
          <a:bodyPr>
            <a:noAutofit/>
          </a:bodyPr>
          <a:lstStyle/>
          <a:p>
            <a:r>
              <a:rPr lang="en-AU" sz="3600" dirty="0"/>
              <a:t>Implementing Detections and Preventions – PowerShell Execution Policy</a:t>
            </a:r>
          </a:p>
        </p:txBody>
      </p:sp>
      <p:sp>
        <p:nvSpPr>
          <p:cNvPr id="3" name="Content Placeholder 2">
            <a:extLst>
              <a:ext uri="{FF2B5EF4-FFF2-40B4-BE49-F238E27FC236}">
                <a16:creationId xmlns:a16="http://schemas.microsoft.com/office/drawing/2014/main" id="{255341D4-5916-00E5-D5A9-57285129F1DF}"/>
              </a:ext>
            </a:extLst>
          </p:cNvPr>
          <p:cNvSpPr>
            <a:spLocks noGrp="1"/>
          </p:cNvSpPr>
          <p:nvPr>
            <p:ph sz="quarter" idx="14"/>
          </p:nvPr>
        </p:nvSpPr>
        <p:spPr>
          <a:xfrm>
            <a:off x="931863" y="1695450"/>
            <a:ext cx="10912608" cy="4884812"/>
          </a:xfrm>
        </p:spPr>
        <p:txBody>
          <a:bodyPr/>
          <a:lstStyle/>
          <a:p>
            <a:pPr marL="0" indent="0">
              <a:buNone/>
            </a:pPr>
            <a:r>
              <a:rPr lang="en-AU" dirty="0"/>
              <a:t>Since the emulated attacks are predominantly PowerShell based, a good prevention method would be to change the execution policy to restrict unwanted scripts from running.</a:t>
            </a:r>
          </a:p>
        </p:txBody>
      </p:sp>
      <p:pic>
        <p:nvPicPr>
          <p:cNvPr id="5" name="Picture 4">
            <a:extLst>
              <a:ext uri="{FF2B5EF4-FFF2-40B4-BE49-F238E27FC236}">
                <a16:creationId xmlns:a16="http://schemas.microsoft.com/office/drawing/2014/main" id="{2482EE36-63AF-B6D3-C838-2C8FD5627E3C}"/>
              </a:ext>
            </a:extLst>
          </p:cNvPr>
          <p:cNvPicPr>
            <a:picLocks noChangeAspect="1"/>
          </p:cNvPicPr>
          <p:nvPr/>
        </p:nvPicPr>
        <p:blipFill>
          <a:blip r:embed="rId2"/>
          <a:stretch>
            <a:fillRect/>
          </a:stretch>
        </p:blipFill>
        <p:spPr>
          <a:xfrm>
            <a:off x="1028450" y="3170579"/>
            <a:ext cx="10420350" cy="2457450"/>
          </a:xfrm>
          <a:prstGeom prst="rect">
            <a:avLst/>
          </a:prstGeom>
        </p:spPr>
      </p:pic>
    </p:spTree>
    <p:extLst>
      <p:ext uri="{BB962C8B-B14F-4D97-AF65-F5344CB8AC3E}">
        <p14:creationId xmlns:p14="http://schemas.microsoft.com/office/powerpoint/2010/main" val="16043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2DB8506-2CB1-43CF-A8F9-2917BD9B1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422283-50DA-4722-B849-CCC3BD8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FA745-F408-5CCD-5097-DAB60663D711}"/>
              </a:ext>
            </a:extLst>
          </p:cNvPr>
          <p:cNvSpPr>
            <a:spLocks noGrp="1"/>
          </p:cNvSpPr>
          <p:nvPr>
            <p:ph type="title"/>
          </p:nvPr>
        </p:nvSpPr>
        <p:spPr>
          <a:xfrm>
            <a:off x="1005840" y="259080"/>
            <a:ext cx="10322560" cy="670559"/>
          </a:xfrm>
        </p:spPr>
        <p:txBody>
          <a:bodyPr vert="horz" lIns="91440" tIns="45720" rIns="91440" bIns="45720" rtlCol="0" anchor="ctr">
            <a:normAutofit fontScale="90000"/>
          </a:bodyPr>
          <a:lstStyle/>
          <a:p>
            <a:pPr algn="r">
              <a:lnSpc>
                <a:spcPct val="90000"/>
              </a:lnSpc>
            </a:pPr>
            <a:r>
              <a:rPr lang="en-AU" sz="2800" dirty="0"/>
              <a:t>Implementing Detections and Preventions – PowerShell Execution Policy</a:t>
            </a:r>
            <a:endParaRPr lang="en-US" sz="2800" spc="-40" dirty="0">
              <a:solidFill>
                <a:srgbClr val="FFFFFF"/>
              </a:solidFill>
            </a:endParaRPr>
          </a:p>
        </p:txBody>
      </p:sp>
      <p:pic>
        <p:nvPicPr>
          <p:cNvPr id="10" name="Picture 9">
            <a:extLst>
              <a:ext uri="{FF2B5EF4-FFF2-40B4-BE49-F238E27FC236}">
                <a16:creationId xmlns:a16="http://schemas.microsoft.com/office/drawing/2014/main" id="{7596B939-3F0F-2BF0-7294-E28BFAB6DA30}"/>
              </a:ext>
            </a:extLst>
          </p:cNvPr>
          <p:cNvPicPr>
            <a:picLocks noChangeAspect="1"/>
          </p:cNvPicPr>
          <p:nvPr/>
        </p:nvPicPr>
        <p:blipFill>
          <a:blip r:embed="rId2"/>
          <a:stretch>
            <a:fillRect/>
          </a:stretch>
        </p:blipFill>
        <p:spPr>
          <a:xfrm>
            <a:off x="408737" y="3150509"/>
            <a:ext cx="7515149" cy="3569696"/>
          </a:xfrm>
          <a:prstGeom prst="rect">
            <a:avLst/>
          </a:prstGeom>
        </p:spPr>
      </p:pic>
      <p:pic>
        <p:nvPicPr>
          <p:cNvPr id="8" name="Picture 7">
            <a:extLst>
              <a:ext uri="{FF2B5EF4-FFF2-40B4-BE49-F238E27FC236}">
                <a16:creationId xmlns:a16="http://schemas.microsoft.com/office/drawing/2014/main" id="{0D4D8DDF-3B15-D3C4-0658-0EEA7101BB29}"/>
              </a:ext>
            </a:extLst>
          </p:cNvPr>
          <p:cNvPicPr>
            <a:picLocks noChangeAspect="1"/>
          </p:cNvPicPr>
          <p:nvPr/>
        </p:nvPicPr>
        <p:blipFill>
          <a:blip r:embed="rId3"/>
          <a:stretch>
            <a:fillRect/>
          </a:stretch>
        </p:blipFill>
        <p:spPr>
          <a:xfrm>
            <a:off x="457104" y="1578780"/>
            <a:ext cx="7466782" cy="1250684"/>
          </a:xfrm>
          <a:prstGeom prst="rect">
            <a:avLst/>
          </a:prstGeom>
        </p:spPr>
      </p:pic>
      <p:sp>
        <p:nvSpPr>
          <p:cNvPr id="3" name="Content Placeholder 2">
            <a:extLst>
              <a:ext uri="{FF2B5EF4-FFF2-40B4-BE49-F238E27FC236}">
                <a16:creationId xmlns:a16="http://schemas.microsoft.com/office/drawing/2014/main" id="{D6466278-084C-EDCF-EA5C-984BC19A6602}"/>
              </a:ext>
            </a:extLst>
          </p:cNvPr>
          <p:cNvSpPr>
            <a:spLocks noGrp="1"/>
          </p:cNvSpPr>
          <p:nvPr>
            <p:ph sz="quarter" idx="14"/>
          </p:nvPr>
        </p:nvSpPr>
        <p:spPr>
          <a:xfrm>
            <a:off x="8505113" y="1973734"/>
            <a:ext cx="3429000" cy="4060998"/>
          </a:xfrm>
        </p:spPr>
        <p:txBody>
          <a:bodyPr vert="horz" lIns="91440" tIns="45720" rIns="91440" bIns="45720" rtlCol="0">
            <a:normAutofit/>
          </a:bodyPr>
          <a:lstStyle/>
          <a:p>
            <a:pPr marL="0" indent="0">
              <a:buNone/>
            </a:pPr>
            <a:r>
              <a:rPr lang="en-US" dirty="0"/>
              <a:t>By changing this Execution Policy, opening PowerShell results in a start-up error. It also then logs events in Event Viewer when you start a PowerShell window.</a:t>
            </a:r>
          </a:p>
        </p:txBody>
      </p:sp>
    </p:spTree>
    <p:extLst>
      <p:ext uri="{BB962C8B-B14F-4D97-AF65-F5344CB8AC3E}">
        <p14:creationId xmlns:p14="http://schemas.microsoft.com/office/powerpoint/2010/main" val="36968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238084E-9C0F-497C-9436-2CD6C9BC6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9314D7-79E5-4587-B59D-FA5DDE9F3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52A6E-12A6-CC06-0E5C-3C120522CC71}"/>
              </a:ext>
            </a:extLst>
          </p:cNvPr>
          <p:cNvSpPr>
            <a:spLocks noGrp="1"/>
          </p:cNvSpPr>
          <p:nvPr>
            <p:ph type="title"/>
          </p:nvPr>
        </p:nvSpPr>
        <p:spPr>
          <a:xfrm>
            <a:off x="990600" y="250824"/>
            <a:ext cx="10312400" cy="625476"/>
          </a:xfrm>
        </p:spPr>
        <p:txBody>
          <a:bodyPr vert="horz" lIns="91440" tIns="45720" rIns="91440" bIns="45720" rtlCol="0" anchor="ctr">
            <a:normAutofit/>
          </a:bodyPr>
          <a:lstStyle/>
          <a:p>
            <a:pPr algn="r">
              <a:lnSpc>
                <a:spcPct val="90000"/>
              </a:lnSpc>
            </a:pPr>
            <a:r>
              <a:rPr lang="en-US" sz="2800" spc="-40" dirty="0">
                <a:solidFill>
                  <a:srgbClr val="FFFFFF"/>
                </a:solidFill>
              </a:rPr>
              <a:t>Implementing Detections and Preventions – </a:t>
            </a:r>
            <a:r>
              <a:rPr lang="en-US" sz="2800" spc="-40" dirty="0" err="1">
                <a:solidFill>
                  <a:srgbClr val="FFFFFF"/>
                </a:solidFill>
              </a:rPr>
              <a:t>Wazuh</a:t>
            </a:r>
            <a:r>
              <a:rPr lang="en-US" sz="2800" spc="-40" dirty="0">
                <a:solidFill>
                  <a:srgbClr val="FFFFFF"/>
                </a:solidFill>
              </a:rPr>
              <a:t> Rules 1</a:t>
            </a:r>
          </a:p>
        </p:txBody>
      </p:sp>
      <p:pic>
        <p:nvPicPr>
          <p:cNvPr id="6" name="Picture 5">
            <a:extLst>
              <a:ext uri="{FF2B5EF4-FFF2-40B4-BE49-F238E27FC236}">
                <a16:creationId xmlns:a16="http://schemas.microsoft.com/office/drawing/2014/main" id="{8761074E-2765-5FE2-1C13-323E4C663898}"/>
              </a:ext>
            </a:extLst>
          </p:cNvPr>
          <p:cNvPicPr>
            <a:picLocks noChangeAspect="1"/>
          </p:cNvPicPr>
          <p:nvPr/>
        </p:nvPicPr>
        <p:blipFill>
          <a:blip r:embed="rId2"/>
          <a:stretch>
            <a:fillRect/>
          </a:stretch>
        </p:blipFill>
        <p:spPr>
          <a:xfrm>
            <a:off x="410633" y="2354923"/>
            <a:ext cx="5390727" cy="3072714"/>
          </a:xfrm>
          <a:prstGeom prst="rect">
            <a:avLst/>
          </a:prstGeom>
        </p:spPr>
      </p:pic>
      <p:sp>
        <p:nvSpPr>
          <p:cNvPr id="3" name="Content Placeholder 2">
            <a:extLst>
              <a:ext uri="{FF2B5EF4-FFF2-40B4-BE49-F238E27FC236}">
                <a16:creationId xmlns:a16="http://schemas.microsoft.com/office/drawing/2014/main" id="{255341D4-5916-00E5-D5A9-57285129F1DF}"/>
              </a:ext>
            </a:extLst>
          </p:cNvPr>
          <p:cNvSpPr>
            <a:spLocks noGrp="1"/>
          </p:cNvSpPr>
          <p:nvPr>
            <p:ph sz="quarter" idx="14"/>
          </p:nvPr>
        </p:nvSpPr>
        <p:spPr>
          <a:xfrm>
            <a:off x="6136640" y="1681481"/>
            <a:ext cx="5273040" cy="4495482"/>
          </a:xfrm>
        </p:spPr>
        <p:txBody>
          <a:bodyPr vert="horz" lIns="91440" tIns="45720" rIns="91440" bIns="45720" rtlCol="0">
            <a:normAutofit/>
          </a:bodyPr>
          <a:lstStyle/>
          <a:p>
            <a:pPr marL="0"/>
            <a:r>
              <a:rPr lang="en-US"/>
              <a:t>Further improving the Restricted Execution Policy, would be a Wazuh rule to detect T1059.001 (PowerShell) attacks if the attack were to bypass Execution Policies and some other common commands such as navigation (cd, dir) and process or service termination (net stop, stop-process)</a:t>
            </a:r>
          </a:p>
        </p:txBody>
      </p:sp>
    </p:spTree>
    <p:extLst>
      <p:ext uri="{BB962C8B-B14F-4D97-AF65-F5344CB8AC3E}">
        <p14:creationId xmlns:p14="http://schemas.microsoft.com/office/powerpoint/2010/main" val="304847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7E98C0EF-0755-4259-A9AF-BF6833FB3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C92497-9B1D-438E-A009-010ADCDDF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52A6E-12A6-CC06-0E5C-3C120522CC71}"/>
              </a:ext>
            </a:extLst>
          </p:cNvPr>
          <p:cNvSpPr>
            <a:spLocks noGrp="1"/>
          </p:cNvSpPr>
          <p:nvPr>
            <p:ph type="title"/>
          </p:nvPr>
        </p:nvSpPr>
        <p:spPr>
          <a:xfrm>
            <a:off x="647700" y="4714240"/>
            <a:ext cx="10553699" cy="1229360"/>
          </a:xfrm>
        </p:spPr>
        <p:txBody>
          <a:bodyPr vert="horz" lIns="91440" tIns="45720" rIns="91440" bIns="45720" rtlCol="0" anchor="b">
            <a:normAutofit/>
          </a:bodyPr>
          <a:lstStyle/>
          <a:p>
            <a:pPr>
              <a:lnSpc>
                <a:spcPct val="90000"/>
              </a:lnSpc>
            </a:pPr>
            <a:r>
              <a:rPr lang="en-US" sz="3800" spc="-40">
                <a:solidFill>
                  <a:srgbClr val="FFFFFF"/>
                </a:solidFill>
              </a:rPr>
              <a:t>Implementing Detections and Preventions – Wazuh Rules 1</a:t>
            </a:r>
          </a:p>
        </p:txBody>
      </p:sp>
      <p:sp>
        <p:nvSpPr>
          <p:cNvPr id="3" name="Content Placeholder 2">
            <a:extLst>
              <a:ext uri="{FF2B5EF4-FFF2-40B4-BE49-F238E27FC236}">
                <a16:creationId xmlns:a16="http://schemas.microsoft.com/office/drawing/2014/main" id="{255341D4-5916-00E5-D5A9-57285129F1DF}"/>
              </a:ext>
            </a:extLst>
          </p:cNvPr>
          <p:cNvSpPr>
            <a:spLocks noGrp="1"/>
          </p:cNvSpPr>
          <p:nvPr>
            <p:ph sz="quarter" idx="14"/>
          </p:nvPr>
        </p:nvSpPr>
        <p:spPr>
          <a:xfrm>
            <a:off x="647701" y="5943600"/>
            <a:ext cx="10553700" cy="467360"/>
          </a:xfrm>
        </p:spPr>
        <p:txBody>
          <a:bodyPr vert="horz" lIns="91440" tIns="45720" rIns="91440" bIns="45720" rtlCol="0" anchor="t">
            <a:normAutofit/>
          </a:bodyPr>
          <a:lstStyle/>
          <a:p>
            <a:pPr marL="0" indent="0">
              <a:lnSpc>
                <a:spcPct val="100000"/>
              </a:lnSpc>
              <a:buNone/>
            </a:pPr>
            <a:r>
              <a:rPr lang="en-US" sz="2000" b="1" dirty="0">
                <a:solidFill>
                  <a:srgbClr val="FFFFFF"/>
                </a:solidFill>
              </a:rPr>
              <a:t>Here are Security Alerts that was triggered by T1059.001 (PowerShell)</a:t>
            </a:r>
          </a:p>
        </p:txBody>
      </p:sp>
      <p:pic>
        <p:nvPicPr>
          <p:cNvPr id="5" name="Picture 4">
            <a:extLst>
              <a:ext uri="{FF2B5EF4-FFF2-40B4-BE49-F238E27FC236}">
                <a16:creationId xmlns:a16="http://schemas.microsoft.com/office/drawing/2014/main" id="{D1256483-D26F-9FDB-CD9B-55ACAA8588E9}"/>
              </a:ext>
            </a:extLst>
          </p:cNvPr>
          <p:cNvPicPr>
            <a:picLocks noChangeAspect="1"/>
          </p:cNvPicPr>
          <p:nvPr/>
        </p:nvPicPr>
        <p:blipFill>
          <a:blip r:embed="rId2"/>
          <a:stretch>
            <a:fillRect/>
          </a:stretch>
        </p:blipFill>
        <p:spPr>
          <a:xfrm>
            <a:off x="1011602" y="321733"/>
            <a:ext cx="10168796" cy="3914987"/>
          </a:xfrm>
          <a:prstGeom prst="rect">
            <a:avLst/>
          </a:prstGeom>
        </p:spPr>
      </p:pic>
    </p:spTree>
    <p:extLst>
      <p:ext uri="{BB962C8B-B14F-4D97-AF65-F5344CB8AC3E}">
        <p14:creationId xmlns:p14="http://schemas.microsoft.com/office/powerpoint/2010/main" val="4084246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6E84791-5B5A-4015-A0D0-D34591546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7DDEEC-1853-4F63-93A3-84D8415FC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52A6E-12A6-CC06-0E5C-3C120522CC71}"/>
              </a:ext>
            </a:extLst>
          </p:cNvPr>
          <p:cNvSpPr>
            <a:spLocks noGrp="1"/>
          </p:cNvSpPr>
          <p:nvPr>
            <p:ph type="title"/>
          </p:nvPr>
        </p:nvSpPr>
        <p:spPr>
          <a:xfrm>
            <a:off x="536758" y="758412"/>
            <a:ext cx="3104517" cy="5351931"/>
          </a:xfrm>
        </p:spPr>
        <p:txBody>
          <a:bodyPr vert="horz" lIns="91440" tIns="45720" rIns="91440" bIns="45720" rtlCol="0" anchor="t">
            <a:normAutofit/>
          </a:bodyPr>
          <a:lstStyle/>
          <a:p>
            <a:pPr>
              <a:lnSpc>
                <a:spcPct val="90000"/>
              </a:lnSpc>
            </a:pPr>
            <a:r>
              <a:rPr lang="en-US" sz="3400" spc="-40" dirty="0">
                <a:solidFill>
                  <a:srgbClr val="FFFFFF"/>
                </a:solidFill>
              </a:rPr>
              <a:t>Implementing Detections and Preventions – </a:t>
            </a:r>
            <a:r>
              <a:rPr lang="en-US" sz="3400" spc="-40" dirty="0" err="1">
                <a:solidFill>
                  <a:srgbClr val="FFFFFF"/>
                </a:solidFill>
              </a:rPr>
              <a:t>Wazuh</a:t>
            </a:r>
            <a:r>
              <a:rPr lang="en-US" sz="3400" spc="-40" dirty="0">
                <a:solidFill>
                  <a:srgbClr val="FFFFFF"/>
                </a:solidFill>
              </a:rPr>
              <a:t> Rules 3</a:t>
            </a:r>
          </a:p>
        </p:txBody>
      </p:sp>
      <p:sp>
        <p:nvSpPr>
          <p:cNvPr id="3" name="Content Placeholder 2">
            <a:extLst>
              <a:ext uri="{FF2B5EF4-FFF2-40B4-BE49-F238E27FC236}">
                <a16:creationId xmlns:a16="http://schemas.microsoft.com/office/drawing/2014/main" id="{255341D4-5916-00E5-D5A9-57285129F1DF}"/>
              </a:ext>
            </a:extLst>
          </p:cNvPr>
          <p:cNvSpPr>
            <a:spLocks noGrp="1"/>
          </p:cNvSpPr>
          <p:nvPr>
            <p:ph sz="quarter" idx="14"/>
          </p:nvPr>
        </p:nvSpPr>
        <p:spPr>
          <a:xfrm>
            <a:off x="4625340" y="758413"/>
            <a:ext cx="6831554" cy="2388199"/>
          </a:xfrm>
        </p:spPr>
        <p:txBody>
          <a:bodyPr vert="horz" lIns="91440" tIns="45720" rIns="91440" bIns="45720" rtlCol="0">
            <a:normAutofit/>
          </a:bodyPr>
          <a:lstStyle/>
          <a:p>
            <a:pPr marL="0"/>
            <a:r>
              <a:rPr lang="en-US" dirty="0"/>
              <a:t>Another rule added monitors suspicious service stop events T1489. This is a rule to show possibly non-normal process and service termination or modifications when payloads or other executables were launched. </a:t>
            </a:r>
          </a:p>
        </p:txBody>
      </p:sp>
      <p:pic>
        <p:nvPicPr>
          <p:cNvPr id="5" name="Picture 4">
            <a:extLst>
              <a:ext uri="{FF2B5EF4-FFF2-40B4-BE49-F238E27FC236}">
                <a16:creationId xmlns:a16="http://schemas.microsoft.com/office/drawing/2014/main" id="{79CB8FAB-BCAA-FE56-A5C9-A0D42C8C939D}"/>
              </a:ext>
            </a:extLst>
          </p:cNvPr>
          <p:cNvPicPr>
            <a:picLocks noChangeAspect="1"/>
          </p:cNvPicPr>
          <p:nvPr/>
        </p:nvPicPr>
        <p:blipFill rotWithShape="1">
          <a:blip r:embed="rId2"/>
          <a:srcRect r="9"/>
          <a:stretch/>
        </p:blipFill>
        <p:spPr>
          <a:xfrm>
            <a:off x="4076700" y="3429001"/>
            <a:ext cx="8115300" cy="3429000"/>
          </a:xfrm>
          <a:prstGeom prst="rect">
            <a:avLst/>
          </a:prstGeom>
        </p:spPr>
      </p:pic>
    </p:spTree>
    <p:extLst>
      <p:ext uri="{BB962C8B-B14F-4D97-AF65-F5344CB8AC3E}">
        <p14:creationId xmlns:p14="http://schemas.microsoft.com/office/powerpoint/2010/main" val="224380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6E84791-5B5A-4015-A0D0-D34591546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7DDEEC-1853-4F63-93A3-84D8415FC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52A6E-12A6-CC06-0E5C-3C120522CC71}"/>
              </a:ext>
            </a:extLst>
          </p:cNvPr>
          <p:cNvSpPr>
            <a:spLocks noGrp="1"/>
          </p:cNvSpPr>
          <p:nvPr>
            <p:ph type="title"/>
          </p:nvPr>
        </p:nvSpPr>
        <p:spPr>
          <a:xfrm>
            <a:off x="536758" y="758412"/>
            <a:ext cx="3104517" cy="5351931"/>
          </a:xfrm>
        </p:spPr>
        <p:txBody>
          <a:bodyPr vert="horz" lIns="91440" tIns="45720" rIns="91440" bIns="45720" rtlCol="0" anchor="t">
            <a:normAutofit/>
          </a:bodyPr>
          <a:lstStyle/>
          <a:p>
            <a:pPr>
              <a:lnSpc>
                <a:spcPct val="90000"/>
              </a:lnSpc>
            </a:pPr>
            <a:r>
              <a:rPr lang="en-US" sz="3400" spc="-40" dirty="0">
                <a:solidFill>
                  <a:srgbClr val="FFFFFF"/>
                </a:solidFill>
              </a:rPr>
              <a:t>Implementing Detections and Preventions – </a:t>
            </a:r>
            <a:r>
              <a:rPr lang="en-US" sz="3400" spc="-40" dirty="0" err="1">
                <a:solidFill>
                  <a:srgbClr val="FFFFFF"/>
                </a:solidFill>
              </a:rPr>
              <a:t>Wazuh</a:t>
            </a:r>
            <a:r>
              <a:rPr lang="en-US" sz="3400" spc="-40" dirty="0">
                <a:solidFill>
                  <a:srgbClr val="FFFFFF"/>
                </a:solidFill>
              </a:rPr>
              <a:t> Rules 4</a:t>
            </a:r>
          </a:p>
        </p:txBody>
      </p:sp>
      <p:sp>
        <p:nvSpPr>
          <p:cNvPr id="3" name="Content Placeholder 2">
            <a:extLst>
              <a:ext uri="{FF2B5EF4-FFF2-40B4-BE49-F238E27FC236}">
                <a16:creationId xmlns:a16="http://schemas.microsoft.com/office/drawing/2014/main" id="{255341D4-5916-00E5-D5A9-57285129F1DF}"/>
              </a:ext>
            </a:extLst>
          </p:cNvPr>
          <p:cNvSpPr>
            <a:spLocks noGrp="1"/>
          </p:cNvSpPr>
          <p:nvPr>
            <p:ph sz="quarter" idx="14"/>
          </p:nvPr>
        </p:nvSpPr>
        <p:spPr>
          <a:xfrm>
            <a:off x="4625340" y="758413"/>
            <a:ext cx="6831554" cy="2388199"/>
          </a:xfrm>
        </p:spPr>
        <p:txBody>
          <a:bodyPr vert="horz" lIns="91440" tIns="45720" rIns="91440" bIns="45720" rtlCol="0">
            <a:normAutofit/>
          </a:bodyPr>
          <a:lstStyle/>
          <a:p>
            <a:pPr marL="0"/>
            <a:r>
              <a:rPr lang="en-US" dirty="0"/>
              <a:t>Another rule added to monitor is </a:t>
            </a:r>
            <a:r>
              <a:rPr lang="en-US" dirty="0" err="1"/>
              <a:t>unathorised</a:t>
            </a:r>
            <a:r>
              <a:rPr lang="en-US" dirty="0"/>
              <a:t> PowerShell script execution. This is slightly different from the first rule which is meant to detect use of PowerShell. This rule specifically monitor script execution.</a:t>
            </a:r>
          </a:p>
        </p:txBody>
      </p:sp>
      <p:pic>
        <p:nvPicPr>
          <p:cNvPr id="6" name="Picture 5">
            <a:extLst>
              <a:ext uri="{FF2B5EF4-FFF2-40B4-BE49-F238E27FC236}">
                <a16:creationId xmlns:a16="http://schemas.microsoft.com/office/drawing/2014/main" id="{8B5349E1-22F3-065B-2F48-01E51D3C5F1D}"/>
              </a:ext>
            </a:extLst>
          </p:cNvPr>
          <p:cNvPicPr>
            <a:picLocks noChangeAspect="1"/>
          </p:cNvPicPr>
          <p:nvPr/>
        </p:nvPicPr>
        <p:blipFill rotWithShape="1">
          <a:blip r:embed="rId2"/>
          <a:srcRect t="23081" r="-1" b="3113"/>
          <a:stretch/>
        </p:blipFill>
        <p:spPr>
          <a:xfrm>
            <a:off x="4076700" y="3429001"/>
            <a:ext cx="8115300" cy="3429000"/>
          </a:xfrm>
          <a:prstGeom prst="rect">
            <a:avLst/>
          </a:prstGeom>
        </p:spPr>
      </p:pic>
    </p:spTree>
    <p:extLst>
      <p:ext uri="{BB962C8B-B14F-4D97-AF65-F5344CB8AC3E}">
        <p14:creationId xmlns:p14="http://schemas.microsoft.com/office/powerpoint/2010/main" val="261369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E8F9-41C2-4A5E-4837-67953143BF4B}"/>
              </a:ext>
            </a:extLst>
          </p:cNvPr>
          <p:cNvSpPr>
            <a:spLocks noGrp="1"/>
          </p:cNvSpPr>
          <p:nvPr>
            <p:ph type="title"/>
          </p:nvPr>
        </p:nvSpPr>
        <p:spPr/>
        <p:txBody>
          <a:bodyPr>
            <a:normAutofit fontScale="90000"/>
          </a:bodyPr>
          <a:lstStyle/>
          <a:p>
            <a:r>
              <a:rPr lang="en-AU" dirty="0"/>
              <a:t>Resources</a:t>
            </a:r>
          </a:p>
        </p:txBody>
      </p:sp>
      <p:sp>
        <p:nvSpPr>
          <p:cNvPr id="3" name="Content Placeholder 2">
            <a:extLst>
              <a:ext uri="{FF2B5EF4-FFF2-40B4-BE49-F238E27FC236}">
                <a16:creationId xmlns:a16="http://schemas.microsoft.com/office/drawing/2014/main" id="{873DB0E8-56AD-838D-F6E4-56F44455C116}"/>
              </a:ext>
            </a:extLst>
          </p:cNvPr>
          <p:cNvSpPr>
            <a:spLocks noGrp="1"/>
          </p:cNvSpPr>
          <p:nvPr>
            <p:ph sz="quarter" idx="14"/>
          </p:nvPr>
        </p:nvSpPr>
        <p:spPr>
          <a:xfrm>
            <a:off x="931862" y="1242523"/>
            <a:ext cx="10328275" cy="5517200"/>
          </a:xfrm>
        </p:spPr>
        <p:txBody>
          <a:bodyPr>
            <a:normAutofit fontScale="92500"/>
          </a:bodyPr>
          <a:lstStyle/>
          <a:p>
            <a:pPr marL="0" indent="0">
              <a:buNone/>
            </a:pPr>
            <a:r>
              <a:rPr lang="en-AU" dirty="0">
                <a:hlinkClick r:id="rId2" action="ppaction://hlinksldjump"/>
              </a:rPr>
              <a:t>Emulating Attacks – Take a Copy and Encrypt Original File: </a:t>
            </a:r>
            <a:r>
              <a:rPr lang="en-US" dirty="0">
                <a:hlinkClick r:id="rId3"/>
              </a:rPr>
              <a:t>https://chat.openai.com/share/d0c58203-a638-4955-853b-ea29ce9295fd</a:t>
            </a:r>
            <a:endParaRPr lang="en-US" dirty="0"/>
          </a:p>
          <a:p>
            <a:pPr marL="0" indent="0">
              <a:buNone/>
            </a:pPr>
            <a:r>
              <a:rPr lang="en-US" dirty="0">
                <a:hlinkClick r:id="rId4" action="ppaction://hlinksldjump"/>
              </a:rPr>
              <a:t>Emulating Attacks – Device Enumeration:</a:t>
            </a:r>
            <a:endParaRPr lang="en-US" dirty="0"/>
          </a:p>
          <a:p>
            <a:pPr marL="0" indent="0">
              <a:buNone/>
            </a:pPr>
            <a:r>
              <a:rPr lang="en-US" dirty="0">
                <a:hlinkClick r:id="rId5"/>
              </a:rPr>
              <a:t>https://chat.openai.com/share/323814d4-74b8-46fe-84fe-38bd32d192b3</a:t>
            </a:r>
            <a:endParaRPr lang="en-US" dirty="0"/>
          </a:p>
          <a:p>
            <a:pPr marL="0" indent="0">
              <a:buNone/>
            </a:pPr>
            <a:r>
              <a:rPr lang="en-AU" dirty="0">
                <a:hlinkClick r:id="rId6" action="ppaction://hlinksldjump"/>
              </a:rPr>
              <a:t>Implementing Detections and Preventions – </a:t>
            </a:r>
            <a:r>
              <a:rPr lang="en-AU" dirty="0" err="1">
                <a:hlinkClick r:id="rId6" action="ppaction://hlinksldjump"/>
              </a:rPr>
              <a:t>Wazuh</a:t>
            </a:r>
            <a:r>
              <a:rPr lang="en-AU" dirty="0">
                <a:hlinkClick r:id="rId6" action="ppaction://hlinksldjump"/>
              </a:rPr>
              <a:t> Rules 1:</a:t>
            </a:r>
            <a:endParaRPr lang="en-AU" dirty="0"/>
          </a:p>
          <a:p>
            <a:pPr marL="0" indent="0">
              <a:buNone/>
            </a:pPr>
            <a:r>
              <a:rPr lang="en-AU" dirty="0">
                <a:hlinkClick r:id="rId7"/>
              </a:rPr>
              <a:t>https://chat.openai.com/c/b77a373f-aa86-4a66-aa46-66cb6ea74509</a:t>
            </a:r>
            <a:endParaRPr lang="en-AU" dirty="0"/>
          </a:p>
          <a:p>
            <a:pPr marL="0" indent="0">
              <a:buNone/>
            </a:pPr>
            <a:r>
              <a:rPr lang="en-AU" dirty="0">
                <a:hlinkClick r:id="rId8" action="ppaction://hlinksldjump"/>
              </a:rPr>
              <a:t>Implementing Detections and Preventions – </a:t>
            </a:r>
            <a:r>
              <a:rPr lang="en-AU" dirty="0" err="1">
                <a:hlinkClick r:id="rId8" action="ppaction://hlinksldjump"/>
              </a:rPr>
              <a:t>Wazuh</a:t>
            </a:r>
            <a:r>
              <a:rPr lang="en-AU" dirty="0">
                <a:hlinkClick r:id="rId8" action="ppaction://hlinksldjump"/>
              </a:rPr>
              <a:t> Rules 3:</a:t>
            </a:r>
            <a:endParaRPr lang="en-AU" dirty="0"/>
          </a:p>
          <a:p>
            <a:pPr marL="0" indent="0">
              <a:buNone/>
            </a:pPr>
            <a:r>
              <a:rPr lang="en-AU" dirty="0">
                <a:hlinkClick r:id="rId9"/>
              </a:rPr>
              <a:t>https://chat.openai.com/c/94c6a0ee-6d43-4e2b-b58e-a20af2fd7a87</a:t>
            </a:r>
            <a:endParaRPr lang="en-AU" dirty="0"/>
          </a:p>
          <a:p>
            <a:pPr marL="0" indent="0">
              <a:buNone/>
            </a:pPr>
            <a:r>
              <a:rPr lang="en-AU" dirty="0">
                <a:hlinkClick r:id="rId10" action="ppaction://hlinksldjump"/>
              </a:rPr>
              <a:t>Implementing Detections and Preventions – </a:t>
            </a:r>
            <a:r>
              <a:rPr lang="en-AU" dirty="0" err="1">
                <a:hlinkClick r:id="rId10" action="ppaction://hlinksldjump"/>
              </a:rPr>
              <a:t>Wazuh</a:t>
            </a:r>
            <a:r>
              <a:rPr lang="en-AU" dirty="0">
                <a:hlinkClick r:id="rId10" action="ppaction://hlinksldjump"/>
              </a:rPr>
              <a:t> Rules 4:</a:t>
            </a:r>
            <a:endParaRPr lang="en-AU" dirty="0"/>
          </a:p>
          <a:p>
            <a:pPr marL="0" indent="0">
              <a:buNone/>
            </a:pPr>
            <a:r>
              <a:rPr lang="en-AU" dirty="0">
                <a:hlinkClick r:id="rId11"/>
              </a:rPr>
              <a:t>https://chat.openai.com/c/ffd9640b-35de-4b3e-95e4-f95d375ed76e</a:t>
            </a:r>
            <a:endParaRPr lang="en-AU" dirty="0"/>
          </a:p>
          <a:p>
            <a:pPr marL="0" indent="0">
              <a:buNone/>
            </a:pPr>
            <a:r>
              <a:rPr lang="en-AU" dirty="0"/>
              <a:t>GitHub: </a:t>
            </a:r>
            <a:r>
              <a:rPr lang="en-AU" dirty="0">
                <a:hlinkClick r:id="rId12"/>
              </a:rPr>
              <a:t>https://github.com/AikyanP/COIT11241---WK9-Assignment-2---Attack</a:t>
            </a: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US" dirty="0"/>
          </a:p>
          <a:p>
            <a:pPr marL="0" indent="0">
              <a:buNone/>
            </a:pPr>
            <a:endParaRPr lang="en-US" dirty="0"/>
          </a:p>
          <a:p>
            <a:pPr marL="0" indent="0">
              <a:buNone/>
            </a:pPr>
            <a:endParaRPr lang="en-AU" dirty="0"/>
          </a:p>
        </p:txBody>
      </p:sp>
    </p:spTree>
    <p:extLst>
      <p:ext uri="{BB962C8B-B14F-4D97-AF65-F5344CB8AC3E}">
        <p14:creationId xmlns:p14="http://schemas.microsoft.com/office/powerpoint/2010/main" val="256946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D438-6BFB-0523-F85D-DA9E09C32CA9}"/>
              </a:ext>
            </a:extLst>
          </p:cNvPr>
          <p:cNvSpPr>
            <a:spLocks noGrp="1"/>
          </p:cNvSpPr>
          <p:nvPr>
            <p:ph type="title"/>
          </p:nvPr>
        </p:nvSpPr>
        <p:spPr/>
        <p:txBody>
          <a:bodyPr>
            <a:noAutofit/>
          </a:bodyPr>
          <a:lstStyle/>
          <a:p>
            <a:r>
              <a:rPr lang="en-AU" sz="4000" dirty="0"/>
              <a:t>Atomic Red Team Library Resources</a:t>
            </a:r>
          </a:p>
        </p:txBody>
      </p:sp>
      <p:sp>
        <p:nvSpPr>
          <p:cNvPr id="3" name="Content Placeholder 2">
            <a:extLst>
              <a:ext uri="{FF2B5EF4-FFF2-40B4-BE49-F238E27FC236}">
                <a16:creationId xmlns:a16="http://schemas.microsoft.com/office/drawing/2014/main" id="{64944CA8-B748-5EDA-6E81-11061B2085CD}"/>
              </a:ext>
            </a:extLst>
          </p:cNvPr>
          <p:cNvSpPr>
            <a:spLocks noGrp="1"/>
          </p:cNvSpPr>
          <p:nvPr>
            <p:ph sz="quarter" idx="14"/>
          </p:nvPr>
        </p:nvSpPr>
        <p:spPr>
          <a:xfrm>
            <a:off x="119641" y="1273323"/>
            <a:ext cx="11998295" cy="5503491"/>
          </a:xfrm>
        </p:spPr>
        <p:txBody>
          <a:bodyPr>
            <a:normAutofit fontScale="92500" lnSpcReduction="10000"/>
          </a:bodyPr>
          <a:lstStyle/>
          <a:p>
            <a:pPr marL="0" indent="0">
              <a:buNone/>
            </a:pPr>
            <a:r>
              <a:rPr lang="en-AU" sz="1100" dirty="0"/>
              <a:t>Emulating Attacks – Take a Copy and Encrypt Original File:</a:t>
            </a:r>
          </a:p>
          <a:p>
            <a:r>
              <a:rPr lang="en-AU" sz="1100" dirty="0">
                <a:hlinkClick r:id="rId2"/>
              </a:rPr>
              <a:t>https://atomicredteam.io/persistence/T1546.013/</a:t>
            </a:r>
            <a:endParaRPr lang="en-AU" sz="1100" dirty="0"/>
          </a:p>
          <a:p>
            <a:r>
              <a:rPr lang="en-AU" sz="1100" dirty="0">
                <a:hlinkClick r:id="rId3"/>
              </a:rPr>
              <a:t>https://atomicredteam.io/defense-evasion/T1027/</a:t>
            </a:r>
            <a:endParaRPr lang="en-AU" sz="1100" dirty="0"/>
          </a:p>
          <a:p>
            <a:r>
              <a:rPr lang="en-AU" sz="1100" dirty="0">
                <a:hlinkClick r:id="rId4"/>
              </a:rPr>
              <a:t>https://atomicredteam.io/impact/T1486/</a:t>
            </a:r>
            <a:endParaRPr lang="en-AU" sz="1100" dirty="0"/>
          </a:p>
          <a:p>
            <a:pPr marL="0" indent="0">
              <a:buNone/>
            </a:pPr>
            <a:r>
              <a:rPr lang="en-AU" sz="1100" dirty="0"/>
              <a:t>Emulating Attacks – Terminating Processes:</a:t>
            </a:r>
          </a:p>
          <a:p>
            <a:r>
              <a:rPr lang="en-AU" sz="1100" dirty="0">
                <a:hlinkClick r:id="rId5"/>
              </a:rPr>
              <a:t>https://atomicredteam.io/privilege-escalation/T1543.003/</a:t>
            </a:r>
            <a:endParaRPr lang="en-AU" sz="1100" dirty="0"/>
          </a:p>
          <a:p>
            <a:r>
              <a:rPr lang="en-AU" sz="1100" dirty="0">
                <a:hlinkClick r:id="rId6"/>
              </a:rPr>
              <a:t>https://atomicredteam.io/execution/T1059.001/</a:t>
            </a:r>
            <a:endParaRPr lang="en-AU" sz="1100" dirty="0"/>
          </a:p>
          <a:p>
            <a:r>
              <a:rPr lang="en-AU" sz="1100" dirty="0">
                <a:hlinkClick r:id="rId7"/>
              </a:rPr>
              <a:t>https://atomicredteam.io/impact/T1489/</a:t>
            </a:r>
            <a:endParaRPr lang="en-AU" sz="1100" dirty="0"/>
          </a:p>
          <a:p>
            <a:r>
              <a:rPr lang="en-AU" sz="1100" dirty="0">
                <a:hlinkClick r:id="rId8"/>
              </a:rPr>
              <a:t>https://atomicredteam.io/defense-evasion/T1562.001/</a:t>
            </a:r>
            <a:endParaRPr lang="en-AU" sz="1100" dirty="0"/>
          </a:p>
          <a:p>
            <a:pPr marL="0" indent="0">
              <a:buNone/>
            </a:pPr>
            <a:r>
              <a:rPr lang="en-AU" sz="1100" dirty="0"/>
              <a:t>Emulating Attacks – Hampering Recovery Methods:</a:t>
            </a:r>
          </a:p>
          <a:p>
            <a:r>
              <a:rPr lang="en-AU" sz="1100" dirty="0">
                <a:hlinkClick r:id="rId9"/>
              </a:rPr>
              <a:t>https://atomicredteam.io/defense-evasion/T1070.001/</a:t>
            </a:r>
            <a:endParaRPr lang="en-AU" sz="1100" dirty="0"/>
          </a:p>
          <a:p>
            <a:r>
              <a:rPr lang="en-AU" sz="1100" dirty="0">
                <a:hlinkClick r:id="rId10"/>
              </a:rPr>
              <a:t>https://atomicredteam.io/privilege-escalation/T1547/</a:t>
            </a:r>
            <a:endParaRPr lang="en-AU" sz="1100" dirty="0"/>
          </a:p>
          <a:p>
            <a:r>
              <a:rPr lang="en-AU" sz="1100" dirty="0">
                <a:hlinkClick r:id="rId11"/>
              </a:rPr>
              <a:t>https://atomicredteam.io/impact/T1490/</a:t>
            </a:r>
            <a:endParaRPr lang="en-AU" sz="1100" dirty="0"/>
          </a:p>
          <a:p>
            <a:pPr marL="0" indent="0">
              <a:buNone/>
            </a:pPr>
            <a:r>
              <a:rPr lang="en-AU" sz="1100" dirty="0"/>
              <a:t>Emulating Attacks – Device Enumeration:</a:t>
            </a:r>
          </a:p>
          <a:p>
            <a:r>
              <a:rPr lang="en-AU" sz="1100" dirty="0">
                <a:hlinkClick r:id="rId12"/>
              </a:rPr>
              <a:t>https://atomicredteam.io/discovery/T1082/</a:t>
            </a:r>
            <a:endParaRPr lang="en-AU" sz="1100" dirty="0"/>
          </a:p>
          <a:p>
            <a:r>
              <a:rPr lang="en-AU" sz="1100" dirty="0">
                <a:hlinkClick r:id="rId13"/>
              </a:rPr>
              <a:t>https://atomicredteam.io/collection/T1560/</a:t>
            </a:r>
            <a:endParaRPr lang="en-AU" sz="1100" dirty="0"/>
          </a:p>
          <a:p>
            <a:r>
              <a:rPr lang="en-AU" sz="1100" dirty="0">
                <a:hlinkClick r:id="rId14"/>
              </a:rPr>
              <a:t>https://atomicredteam.io/discovery/T1033/</a:t>
            </a:r>
            <a:endParaRPr lang="en-AU" sz="1100" dirty="0"/>
          </a:p>
          <a:p>
            <a:r>
              <a:rPr lang="en-AU" sz="1100" dirty="0">
                <a:hlinkClick r:id="rId15"/>
              </a:rPr>
              <a:t>https://atomicredteam.io/discovery/T1087.002/</a:t>
            </a:r>
            <a:endParaRPr lang="en-AU" sz="1100" dirty="0"/>
          </a:p>
          <a:p>
            <a:r>
              <a:rPr lang="en-AU" sz="1100" dirty="0">
                <a:hlinkClick r:id="rId16"/>
              </a:rPr>
              <a:t>https://atomicredteam.io/discovery/T1007/</a:t>
            </a:r>
            <a:endParaRPr lang="en-AU" sz="1100" dirty="0"/>
          </a:p>
          <a:p>
            <a:endParaRPr lang="en-AU" sz="1100" dirty="0"/>
          </a:p>
          <a:p>
            <a:endParaRPr lang="en-AU" sz="1100" dirty="0"/>
          </a:p>
          <a:p>
            <a:pPr marL="0" indent="0">
              <a:buNone/>
            </a:pPr>
            <a:endParaRPr lang="en-AU" sz="1100" dirty="0"/>
          </a:p>
        </p:txBody>
      </p:sp>
    </p:spTree>
    <p:extLst>
      <p:ext uri="{BB962C8B-B14F-4D97-AF65-F5344CB8AC3E}">
        <p14:creationId xmlns:p14="http://schemas.microsoft.com/office/powerpoint/2010/main" val="1221621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D443-BB59-EB49-E687-1C8D5404B770}"/>
              </a:ext>
            </a:extLst>
          </p:cNvPr>
          <p:cNvSpPr>
            <a:spLocks noGrp="1"/>
          </p:cNvSpPr>
          <p:nvPr>
            <p:ph type="title"/>
          </p:nvPr>
        </p:nvSpPr>
        <p:spPr/>
        <p:txBody>
          <a:bodyPr>
            <a:noAutofit/>
          </a:bodyPr>
          <a:lstStyle/>
          <a:p>
            <a:r>
              <a:rPr lang="en-AU" dirty="0"/>
              <a:t>References</a:t>
            </a:r>
          </a:p>
        </p:txBody>
      </p:sp>
      <p:sp>
        <p:nvSpPr>
          <p:cNvPr id="6" name="Text Placeholder 5">
            <a:extLst>
              <a:ext uri="{FF2B5EF4-FFF2-40B4-BE49-F238E27FC236}">
                <a16:creationId xmlns:a16="http://schemas.microsoft.com/office/drawing/2014/main" id="{755D0DCD-9567-CE9D-04C2-43B1F500425A}"/>
              </a:ext>
            </a:extLst>
          </p:cNvPr>
          <p:cNvSpPr>
            <a:spLocks noGrp="1"/>
          </p:cNvSpPr>
          <p:nvPr>
            <p:ph type="body" sz="quarter" idx="18"/>
          </p:nvPr>
        </p:nvSpPr>
        <p:spPr>
          <a:xfrm>
            <a:off x="281630" y="1375874"/>
            <a:ext cx="11715298" cy="4977936"/>
          </a:xfrm>
        </p:spPr>
        <p:txBody>
          <a:bodyPr/>
          <a:lstStyle/>
          <a:p>
            <a:pPr marL="0" indent="0">
              <a:buNone/>
            </a:pPr>
            <a:r>
              <a:rPr lang="en-AU" dirty="0"/>
              <a:t>Microsoft Threat Intelligence. (2023). The many lives of </a:t>
            </a:r>
            <a:r>
              <a:rPr lang="en-AU" dirty="0" err="1"/>
              <a:t>BlackCat</a:t>
            </a:r>
            <a:r>
              <a:rPr lang="en-AU" dirty="0"/>
              <a:t> ransomware. Retrieved from </a:t>
            </a:r>
            <a:r>
              <a:rPr lang="en-AU" dirty="0">
                <a:hlinkClick r:id="rId2"/>
              </a:rPr>
              <a:t>https://www.microsoft.com/en-us/security/blog/2022/06/13/the-many-lives-of-blackcat-ransomware/</a:t>
            </a:r>
            <a:endParaRPr lang="en-AU" dirty="0"/>
          </a:p>
          <a:p>
            <a:pPr marL="0" indent="0">
              <a:buNone/>
            </a:pPr>
            <a:r>
              <a:rPr lang="en-AU" dirty="0"/>
              <a:t>Murphy, D. (2023, April 19). What is </a:t>
            </a:r>
            <a:r>
              <a:rPr lang="en-AU" dirty="0" err="1"/>
              <a:t>BlackCat</a:t>
            </a:r>
            <a:r>
              <a:rPr lang="en-AU" dirty="0"/>
              <a:t> Ransomware and How to Protect Against it? Retrieved from </a:t>
            </a:r>
            <a:r>
              <a:rPr lang="en-AU" dirty="0">
                <a:hlinkClick r:id="rId3"/>
              </a:rPr>
              <a:t>https://www.lepide.com/blog/what-is-blackcat-ransomware/</a:t>
            </a:r>
            <a:endParaRPr lang="en-AU" dirty="0"/>
          </a:p>
          <a:p>
            <a:pPr marL="0" indent="0">
              <a:buNone/>
            </a:pPr>
            <a:r>
              <a:rPr lang="en-AU" dirty="0"/>
              <a:t>Red Canary. (2023). Atomics. Retrieved from </a:t>
            </a:r>
            <a:r>
              <a:rPr lang="en-AU" dirty="0">
                <a:hlinkClick r:id="rId4"/>
              </a:rPr>
              <a:t>https://atomicredteam.io/atomics/</a:t>
            </a:r>
            <a:endParaRPr lang="en-AU" dirty="0"/>
          </a:p>
          <a:p>
            <a:pPr marL="0" indent="0">
              <a:buNone/>
            </a:pPr>
            <a:endParaRPr lang="en-AU" dirty="0"/>
          </a:p>
          <a:p>
            <a:pPr marL="0" indent="0">
              <a:buNone/>
            </a:pPr>
            <a:endParaRPr lang="en-AU" dirty="0"/>
          </a:p>
        </p:txBody>
      </p:sp>
      <p:sp>
        <p:nvSpPr>
          <p:cNvPr id="7" name="Footer Placeholder 6">
            <a:extLst>
              <a:ext uri="{FF2B5EF4-FFF2-40B4-BE49-F238E27FC236}">
                <a16:creationId xmlns:a16="http://schemas.microsoft.com/office/drawing/2014/main" id="{5B4566B6-CA11-BA65-BF6B-5504803FDC5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Avenir Next LT Pro"/>
              </a:rPr>
              <a:t>Week 9 - Attack</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Date Placeholder 7">
            <a:extLst>
              <a:ext uri="{FF2B5EF4-FFF2-40B4-BE49-F238E27FC236}">
                <a16:creationId xmlns:a16="http://schemas.microsoft.com/office/drawing/2014/main" id="{A320C990-293F-3666-D44F-3B0A9ABB6556}"/>
              </a:ext>
            </a:extLst>
          </p:cNvPr>
          <p:cNvSpPr>
            <a:spLocks noGrp="1"/>
          </p:cNvSpPr>
          <p:nvPr>
            <p:ph type="dt" sz="half" idx="10"/>
          </p:nvPr>
        </p:nvSpPr>
        <p:spPr>
          <a:xfrm>
            <a:off x="7328916" y="6356350"/>
            <a:ext cx="4352544" cy="365125"/>
          </a:xfrm>
        </p:spPr>
        <p:txBody>
          <a:bodyPr/>
          <a:lstStyle/>
          <a:p>
            <a:pPr>
              <a:defRPr/>
            </a:pPr>
            <a:r>
              <a:rPr lang="en-US" dirty="0">
                <a:solidFill>
                  <a:prstClr val="black"/>
                </a:solidFill>
              </a:rPr>
              <a:t>2023</a:t>
            </a:r>
          </a:p>
        </p:txBody>
      </p:sp>
      <p:sp>
        <p:nvSpPr>
          <p:cNvPr id="9" name="Slide Number Placeholder 8">
            <a:extLst>
              <a:ext uri="{FF2B5EF4-FFF2-40B4-BE49-F238E27FC236}">
                <a16:creationId xmlns:a16="http://schemas.microsoft.com/office/drawing/2014/main" id="{340F9191-F3EC-FDFF-C42B-80C789564A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Avenir Next LT Pro"/>
              </a:rPr>
              <a:t>HT2</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62709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36E84791-5B5A-4015-A0D0-D34591546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087DDEEC-1853-4F63-93A3-84D8415FC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ED443-BB59-EB49-E687-1C8D5404B770}"/>
              </a:ext>
            </a:extLst>
          </p:cNvPr>
          <p:cNvSpPr>
            <a:spLocks noGrp="1"/>
          </p:cNvSpPr>
          <p:nvPr>
            <p:ph type="title"/>
          </p:nvPr>
        </p:nvSpPr>
        <p:spPr>
          <a:xfrm>
            <a:off x="536758" y="758412"/>
            <a:ext cx="3104517" cy="5351931"/>
          </a:xfrm>
        </p:spPr>
        <p:txBody>
          <a:bodyPr vert="horz" lIns="91440" tIns="45720" rIns="91440" bIns="45720" rtlCol="0" anchor="t">
            <a:normAutofit/>
          </a:bodyPr>
          <a:lstStyle/>
          <a:p>
            <a:pPr algn="l">
              <a:lnSpc>
                <a:spcPct val="90000"/>
              </a:lnSpc>
            </a:pPr>
            <a:r>
              <a:rPr lang="en-US" sz="4400" spc="-40" dirty="0">
                <a:solidFill>
                  <a:srgbClr val="FFFFFF"/>
                </a:solidFill>
              </a:rPr>
              <a:t>Emulating Attacks – Take a Copy and Encrypt Original File  </a:t>
            </a:r>
          </a:p>
        </p:txBody>
      </p:sp>
      <p:sp>
        <p:nvSpPr>
          <p:cNvPr id="6" name="Text Placeholder 5">
            <a:extLst>
              <a:ext uri="{FF2B5EF4-FFF2-40B4-BE49-F238E27FC236}">
                <a16:creationId xmlns:a16="http://schemas.microsoft.com/office/drawing/2014/main" id="{755D0DCD-9567-CE9D-04C2-43B1F500425A}"/>
              </a:ext>
            </a:extLst>
          </p:cNvPr>
          <p:cNvSpPr>
            <a:spLocks noGrp="1"/>
          </p:cNvSpPr>
          <p:nvPr>
            <p:ph type="body" sz="quarter" idx="18"/>
          </p:nvPr>
        </p:nvSpPr>
        <p:spPr>
          <a:xfrm>
            <a:off x="4625340" y="136525"/>
            <a:ext cx="6831554" cy="3154681"/>
          </a:xfrm>
        </p:spPr>
        <p:txBody>
          <a:bodyPr vert="horz" lIns="91440" tIns="45720" rIns="91440" bIns="45720" rtlCol="0">
            <a:normAutofit lnSpcReduction="10000"/>
          </a:bodyPr>
          <a:lstStyle/>
          <a:p>
            <a:pPr marL="0">
              <a:lnSpc>
                <a:spcPct val="100000"/>
              </a:lnSpc>
            </a:pPr>
            <a:r>
              <a:rPr lang="en-US" dirty="0"/>
              <a:t>According to Murphy (2023), </a:t>
            </a:r>
            <a:r>
              <a:rPr lang="en-US" dirty="0" err="1"/>
              <a:t>BlackCat</a:t>
            </a:r>
            <a:r>
              <a:rPr lang="en-US" dirty="0"/>
              <a:t> uses a “triple extortion” technique that involves attackers making a copy of a victim’s file and then encrypts it so the user cannot access the file.</a:t>
            </a:r>
          </a:p>
          <a:p>
            <a:pPr marL="0">
              <a:lnSpc>
                <a:spcPct val="100000"/>
              </a:lnSpc>
            </a:pPr>
            <a:r>
              <a:rPr lang="en-US" dirty="0"/>
              <a:t>An example script was made that targets a specific file and its path, creates a copy of the original file, and stores the encryption password somewhere else.</a:t>
            </a:r>
          </a:p>
          <a:p>
            <a:pPr marL="0" indent="0">
              <a:lnSpc>
                <a:spcPct val="100000"/>
              </a:lnSpc>
              <a:buNone/>
            </a:pPr>
            <a:r>
              <a:rPr lang="en-US" dirty="0"/>
              <a:t>Script Resource: </a:t>
            </a:r>
            <a:r>
              <a:rPr lang="en-US" dirty="0">
                <a:hlinkClick r:id="rId2"/>
              </a:rPr>
              <a:t>https://chat.openai.com/share/d0c58203-a638-4955-853b-ea29ce9295fd</a:t>
            </a:r>
            <a:endParaRPr lang="en-US" dirty="0"/>
          </a:p>
          <a:p>
            <a:pPr marL="0" indent="0">
              <a:lnSpc>
                <a:spcPct val="100000"/>
              </a:lnSpc>
              <a:buNone/>
            </a:pPr>
            <a:endParaRPr lang="en-US" dirty="0"/>
          </a:p>
        </p:txBody>
      </p:sp>
      <p:pic>
        <p:nvPicPr>
          <p:cNvPr id="11" name="Picture 10">
            <a:extLst>
              <a:ext uri="{FF2B5EF4-FFF2-40B4-BE49-F238E27FC236}">
                <a16:creationId xmlns:a16="http://schemas.microsoft.com/office/drawing/2014/main" id="{2183A61D-9F0B-55CE-7C7C-544517144CC6}"/>
              </a:ext>
            </a:extLst>
          </p:cNvPr>
          <p:cNvPicPr>
            <a:picLocks noChangeAspect="1"/>
          </p:cNvPicPr>
          <p:nvPr/>
        </p:nvPicPr>
        <p:blipFill rotWithShape="1">
          <a:blip r:embed="rId3"/>
          <a:srcRect r="1192"/>
          <a:stretch/>
        </p:blipFill>
        <p:spPr>
          <a:xfrm>
            <a:off x="4076700" y="3429001"/>
            <a:ext cx="8115300" cy="3429000"/>
          </a:xfrm>
          <a:prstGeom prst="rect">
            <a:avLst/>
          </a:prstGeom>
        </p:spPr>
      </p:pic>
      <p:sp>
        <p:nvSpPr>
          <p:cNvPr id="8" name="Date Placeholder 7">
            <a:extLst>
              <a:ext uri="{FF2B5EF4-FFF2-40B4-BE49-F238E27FC236}">
                <a16:creationId xmlns:a16="http://schemas.microsoft.com/office/drawing/2014/main" id="{A320C990-293F-3666-D44F-3B0A9ABB6556}"/>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defRPr/>
            </a:pPr>
            <a:r>
              <a:rPr lang="en-US">
                <a:solidFill>
                  <a:srgbClr val="FFFFFF"/>
                </a:solidFill>
              </a:rPr>
              <a:t>2023</a:t>
            </a:r>
          </a:p>
        </p:txBody>
      </p:sp>
      <p:sp>
        <p:nvSpPr>
          <p:cNvPr id="9" name="Slide Number Placeholder 8">
            <a:extLst>
              <a:ext uri="{FF2B5EF4-FFF2-40B4-BE49-F238E27FC236}">
                <a16:creationId xmlns:a16="http://schemas.microsoft.com/office/drawing/2014/main" id="{340F9191-F3EC-FDFF-C42B-80C789564AF9}"/>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lang="en-US">
                <a:solidFill>
                  <a:srgbClr val="FFFFFF"/>
                </a:solidFill>
              </a:rPr>
              <a:t>HT2</a:t>
            </a:r>
            <a:endParaRPr kumimoji="0" lang="en-US" b="0" i="0" u="none" strike="noStrike"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389392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BB5406BC-DCE0-47AB-84A5-F54E8E28D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FB3105C3-ED76-46FE-941F-FCEA0AFD16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763B2-0806-88DE-4290-6853F807C930}"/>
              </a:ext>
            </a:extLst>
          </p:cNvPr>
          <p:cNvSpPr>
            <a:spLocks noGrp="1"/>
          </p:cNvSpPr>
          <p:nvPr>
            <p:ph type="title"/>
          </p:nvPr>
        </p:nvSpPr>
        <p:spPr>
          <a:xfrm>
            <a:off x="446810" y="876299"/>
            <a:ext cx="2400300" cy="5067301"/>
          </a:xfrm>
        </p:spPr>
        <p:txBody>
          <a:bodyPr vert="horz" lIns="91440" tIns="45720" rIns="91440" bIns="45720" rtlCol="0" anchor="t">
            <a:normAutofit/>
          </a:bodyPr>
          <a:lstStyle/>
          <a:p>
            <a:pPr>
              <a:lnSpc>
                <a:spcPct val="90000"/>
              </a:lnSpc>
            </a:pPr>
            <a:r>
              <a:rPr lang="en-US" sz="3600" spc="-40" dirty="0">
                <a:solidFill>
                  <a:srgbClr val="FFFFFF"/>
                </a:solidFill>
              </a:rPr>
              <a:t>Emulating Attacks – Take a Copy and Encrypt Original File </a:t>
            </a:r>
          </a:p>
        </p:txBody>
      </p:sp>
      <p:sp>
        <p:nvSpPr>
          <p:cNvPr id="3" name="Content Placeholder 2">
            <a:extLst>
              <a:ext uri="{FF2B5EF4-FFF2-40B4-BE49-F238E27FC236}">
                <a16:creationId xmlns:a16="http://schemas.microsoft.com/office/drawing/2014/main" id="{0BA23B03-093F-6747-14CA-169CFBCE2D24}"/>
              </a:ext>
            </a:extLst>
          </p:cNvPr>
          <p:cNvSpPr>
            <a:spLocks noGrp="1"/>
          </p:cNvSpPr>
          <p:nvPr>
            <p:ph sz="quarter" idx="14"/>
          </p:nvPr>
        </p:nvSpPr>
        <p:spPr>
          <a:xfrm>
            <a:off x="3695700" y="162371"/>
            <a:ext cx="7817427" cy="4495088"/>
          </a:xfrm>
        </p:spPr>
        <p:txBody>
          <a:bodyPr vert="horz" lIns="91440" tIns="45720" rIns="91440" bIns="45720" rtlCol="0">
            <a:normAutofit/>
          </a:bodyPr>
          <a:lstStyle/>
          <a:p>
            <a:pPr marL="0"/>
            <a:r>
              <a:rPr lang="en-US" sz="2000" dirty="0"/>
              <a:t>The first part of the script defines 3 paths: the path of the targeted file, the path of where to place the copy and the path to store the encrypted password. These can all be changed by an attacker depending on their situation and needs.</a:t>
            </a:r>
          </a:p>
          <a:p>
            <a:pPr marL="0" indent="0">
              <a:buNone/>
            </a:pPr>
            <a:r>
              <a:rPr lang="en-US" sz="2000" dirty="0"/>
              <a:t>ATT&amp;CK’s relevant to this script involves:</a:t>
            </a:r>
          </a:p>
          <a:p>
            <a:r>
              <a:rPr lang="en-US" sz="2000" dirty="0"/>
              <a:t>T1546.013 – Event Triggered Execution: PowerShell Profile</a:t>
            </a:r>
          </a:p>
          <a:p>
            <a:r>
              <a:rPr lang="en-US" sz="2000" dirty="0"/>
              <a:t>T1027 – Obfuscated Files or Information</a:t>
            </a:r>
          </a:p>
          <a:p>
            <a:r>
              <a:rPr lang="en-US" sz="2000" dirty="0"/>
              <a:t>T1486 – Data Encrypted for Impact</a:t>
            </a:r>
          </a:p>
          <a:p>
            <a:pPr marL="0" indent="0">
              <a:buNone/>
            </a:pPr>
            <a:r>
              <a:rPr lang="en-US" sz="2000" dirty="0"/>
              <a:t>Invoking </a:t>
            </a:r>
            <a:r>
              <a:rPr lang="en-US" sz="2000" dirty="0" err="1"/>
              <a:t>ScriptAnalyzer</a:t>
            </a:r>
            <a:r>
              <a:rPr lang="en-US" sz="2000" dirty="0"/>
              <a:t> only noted </a:t>
            </a:r>
            <a:r>
              <a:rPr lang="en-US" sz="2000" dirty="0" err="1"/>
              <a:t>PSAvoidUsingWriteHost</a:t>
            </a:r>
            <a:r>
              <a:rPr lang="en-US" sz="2000" dirty="0"/>
              <a:t> which was an easy fix to clear the warning. (This is done by replacing Write-Host by Write-Output)</a:t>
            </a:r>
          </a:p>
        </p:txBody>
      </p:sp>
      <p:pic>
        <p:nvPicPr>
          <p:cNvPr id="8" name="Picture 7">
            <a:extLst>
              <a:ext uri="{FF2B5EF4-FFF2-40B4-BE49-F238E27FC236}">
                <a16:creationId xmlns:a16="http://schemas.microsoft.com/office/drawing/2014/main" id="{A95BA567-4C2B-11A9-981E-FE037A8F225B}"/>
              </a:ext>
            </a:extLst>
          </p:cNvPr>
          <p:cNvPicPr>
            <a:picLocks noChangeAspect="1"/>
          </p:cNvPicPr>
          <p:nvPr/>
        </p:nvPicPr>
        <p:blipFill>
          <a:blip r:embed="rId2"/>
          <a:stretch>
            <a:fillRect/>
          </a:stretch>
        </p:blipFill>
        <p:spPr>
          <a:xfrm>
            <a:off x="3478414" y="4745346"/>
            <a:ext cx="2521217" cy="1524456"/>
          </a:xfrm>
          <a:prstGeom prst="rect">
            <a:avLst/>
          </a:prstGeom>
        </p:spPr>
      </p:pic>
      <p:pic>
        <p:nvPicPr>
          <p:cNvPr id="10" name="Picture 9">
            <a:extLst>
              <a:ext uri="{FF2B5EF4-FFF2-40B4-BE49-F238E27FC236}">
                <a16:creationId xmlns:a16="http://schemas.microsoft.com/office/drawing/2014/main" id="{1E5B3027-5BD2-C92A-8DF4-83193E69F430}"/>
              </a:ext>
            </a:extLst>
          </p:cNvPr>
          <p:cNvPicPr>
            <a:picLocks noChangeAspect="1"/>
          </p:cNvPicPr>
          <p:nvPr/>
        </p:nvPicPr>
        <p:blipFill>
          <a:blip r:embed="rId3"/>
          <a:stretch>
            <a:fillRect/>
          </a:stretch>
        </p:blipFill>
        <p:spPr>
          <a:xfrm>
            <a:off x="6311207" y="4780324"/>
            <a:ext cx="2521217" cy="1489479"/>
          </a:xfrm>
          <a:prstGeom prst="rect">
            <a:avLst/>
          </a:prstGeom>
        </p:spPr>
      </p:pic>
      <p:pic>
        <p:nvPicPr>
          <p:cNvPr id="12" name="Picture 11">
            <a:extLst>
              <a:ext uri="{FF2B5EF4-FFF2-40B4-BE49-F238E27FC236}">
                <a16:creationId xmlns:a16="http://schemas.microsoft.com/office/drawing/2014/main" id="{FC12DD86-3088-53DD-D103-9E34C8161860}"/>
              </a:ext>
            </a:extLst>
          </p:cNvPr>
          <p:cNvPicPr>
            <a:picLocks noChangeAspect="1"/>
          </p:cNvPicPr>
          <p:nvPr/>
        </p:nvPicPr>
        <p:blipFill>
          <a:blip r:embed="rId4"/>
          <a:stretch>
            <a:fillRect/>
          </a:stretch>
        </p:blipFill>
        <p:spPr>
          <a:xfrm>
            <a:off x="9144000" y="4937062"/>
            <a:ext cx="2521217" cy="1332741"/>
          </a:xfrm>
          <a:prstGeom prst="rect">
            <a:avLst/>
          </a:prstGeom>
        </p:spPr>
      </p:pic>
    </p:spTree>
    <p:extLst>
      <p:ext uri="{BB962C8B-B14F-4D97-AF65-F5344CB8AC3E}">
        <p14:creationId xmlns:p14="http://schemas.microsoft.com/office/powerpoint/2010/main" val="186293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D443-BB59-EB49-E687-1C8D5404B770}"/>
              </a:ext>
            </a:extLst>
          </p:cNvPr>
          <p:cNvSpPr>
            <a:spLocks noGrp="1"/>
          </p:cNvSpPr>
          <p:nvPr>
            <p:ph type="title"/>
          </p:nvPr>
        </p:nvSpPr>
        <p:spPr/>
        <p:txBody>
          <a:bodyPr>
            <a:noAutofit/>
          </a:bodyPr>
          <a:lstStyle/>
          <a:p>
            <a:r>
              <a:rPr lang="en-AU" sz="3600" dirty="0"/>
              <a:t>Emulating Attacks – Terminating Processes </a:t>
            </a:r>
          </a:p>
        </p:txBody>
      </p:sp>
      <p:sp>
        <p:nvSpPr>
          <p:cNvPr id="6" name="Text Placeholder 5">
            <a:extLst>
              <a:ext uri="{FF2B5EF4-FFF2-40B4-BE49-F238E27FC236}">
                <a16:creationId xmlns:a16="http://schemas.microsoft.com/office/drawing/2014/main" id="{755D0DCD-9567-CE9D-04C2-43B1F500425A}"/>
              </a:ext>
            </a:extLst>
          </p:cNvPr>
          <p:cNvSpPr>
            <a:spLocks noGrp="1"/>
          </p:cNvSpPr>
          <p:nvPr>
            <p:ph type="body" sz="quarter" idx="18"/>
          </p:nvPr>
        </p:nvSpPr>
        <p:spPr>
          <a:xfrm>
            <a:off x="281630" y="1375874"/>
            <a:ext cx="11715298" cy="5386876"/>
          </a:xfrm>
        </p:spPr>
        <p:txBody>
          <a:bodyPr>
            <a:normAutofit/>
          </a:bodyPr>
          <a:lstStyle/>
          <a:p>
            <a:pPr marL="0" indent="0">
              <a:buNone/>
            </a:pPr>
            <a:r>
              <a:rPr lang="en-US" dirty="0"/>
              <a:t>According to Murphy (2023), </a:t>
            </a:r>
            <a:r>
              <a:rPr lang="en-US" dirty="0" err="1"/>
              <a:t>BlackCat</a:t>
            </a:r>
            <a:r>
              <a:rPr lang="en-US" dirty="0"/>
              <a:t> is highly configurable and can do things such as terminating services and processes. It is not made clear what exact services and processes were terminated when hit by the actual ransomware itself, but we can infer that it could terminate critical Windows processes and services that could hinder use of a computer.</a:t>
            </a:r>
          </a:p>
          <a:p>
            <a:pPr marL="0" indent="0">
              <a:buNone/>
            </a:pPr>
            <a:r>
              <a:rPr lang="en-US" dirty="0"/>
              <a:t>Process and Service termination can simply be done in PowerShell command line without a script. However, this does not exclude attackers from creating a script or any form of attack that </a:t>
            </a:r>
            <a:r>
              <a:rPr lang="en-US" dirty="0" err="1"/>
              <a:t>utilises</a:t>
            </a:r>
            <a:r>
              <a:rPr lang="en-US" dirty="0"/>
              <a:t> the PowerShell command line to execute these commands: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Note that this is only a fundamental emulation of how attacks on process termination could be executed, an attacker could target more crucial processes and services to aid in their attack.</a:t>
            </a:r>
          </a:p>
          <a:p>
            <a:pPr marL="0" indent="0">
              <a:buNone/>
            </a:pPr>
            <a:endParaRPr lang="en-AU" dirty="0"/>
          </a:p>
        </p:txBody>
      </p:sp>
      <p:pic>
        <p:nvPicPr>
          <p:cNvPr id="4" name="Picture 3">
            <a:extLst>
              <a:ext uri="{FF2B5EF4-FFF2-40B4-BE49-F238E27FC236}">
                <a16:creationId xmlns:a16="http://schemas.microsoft.com/office/drawing/2014/main" id="{3CFEDD8F-0204-9BF8-CA6E-5DF2C783653E}"/>
              </a:ext>
            </a:extLst>
          </p:cNvPr>
          <p:cNvPicPr>
            <a:picLocks noChangeAspect="1"/>
          </p:cNvPicPr>
          <p:nvPr/>
        </p:nvPicPr>
        <p:blipFill>
          <a:blip r:embed="rId2"/>
          <a:stretch>
            <a:fillRect/>
          </a:stretch>
        </p:blipFill>
        <p:spPr>
          <a:xfrm>
            <a:off x="6978402" y="3864842"/>
            <a:ext cx="4619625" cy="561975"/>
          </a:xfrm>
          <a:prstGeom prst="rect">
            <a:avLst/>
          </a:prstGeom>
        </p:spPr>
      </p:pic>
      <p:pic>
        <p:nvPicPr>
          <p:cNvPr id="7" name="Picture 6">
            <a:extLst>
              <a:ext uri="{FF2B5EF4-FFF2-40B4-BE49-F238E27FC236}">
                <a16:creationId xmlns:a16="http://schemas.microsoft.com/office/drawing/2014/main" id="{F03BEE86-F1E9-9363-C450-25827C469FF6}"/>
              </a:ext>
            </a:extLst>
          </p:cNvPr>
          <p:cNvPicPr>
            <a:picLocks noChangeAspect="1"/>
          </p:cNvPicPr>
          <p:nvPr/>
        </p:nvPicPr>
        <p:blipFill>
          <a:blip r:embed="rId3"/>
          <a:stretch>
            <a:fillRect/>
          </a:stretch>
        </p:blipFill>
        <p:spPr>
          <a:xfrm>
            <a:off x="6978402" y="4575862"/>
            <a:ext cx="4714875" cy="1076325"/>
          </a:xfrm>
          <a:prstGeom prst="rect">
            <a:avLst/>
          </a:prstGeom>
        </p:spPr>
      </p:pic>
      <p:pic>
        <p:nvPicPr>
          <p:cNvPr id="9" name="Picture 8">
            <a:extLst>
              <a:ext uri="{FF2B5EF4-FFF2-40B4-BE49-F238E27FC236}">
                <a16:creationId xmlns:a16="http://schemas.microsoft.com/office/drawing/2014/main" id="{9695F59E-99C6-BEC3-48C1-01B73FCC85AA}"/>
              </a:ext>
            </a:extLst>
          </p:cNvPr>
          <p:cNvPicPr>
            <a:picLocks noChangeAspect="1"/>
          </p:cNvPicPr>
          <p:nvPr/>
        </p:nvPicPr>
        <p:blipFill>
          <a:blip r:embed="rId4"/>
          <a:stretch>
            <a:fillRect/>
          </a:stretch>
        </p:blipFill>
        <p:spPr>
          <a:xfrm>
            <a:off x="962025" y="3942450"/>
            <a:ext cx="5133975" cy="1266825"/>
          </a:xfrm>
          <a:prstGeom prst="rect">
            <a:avLst/>
          </a:prstGeom>
        </p:spPr>
      </p:pic>
    </p:spTree>
    <p:extLst>
      <p:ext uri="{BB962C8B-B14F-4D97-AF65-F5344CB8AC3E}">
        <p14:creationId xmlns:p14="http://schemas.microsoft.com/office/powerpoint/2010/main" val="408654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E84791-5B5A-4015-A0D0-D34591546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7DDEEC-1853-4F63-93A3-84D8415FC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ED443-BB59-EB49-E687-1C8D5404B770}"/>
              </a:ext>
            </a:extLst>
          </p:cNvPr>
          <p:cNvSpPr>
            <a:spLocks noGrp="1"/>
          </p:cNvSpPr>
          <p:nvPr>
            <p:ph type="title"/>
          </p:nvPr>
        </p:nvSpPr>
        <p:spPr>
          <a:xfrm>
            <a:off x="536758" y="758412"/>
            <a:ext cx="3104517" cy="5351931"/>
          </a:xfrm>
        </p:spPr>
        <p:txBody>
          <a:bodyPr vert="horz" lIns="91440" tIns="45720" rIns="91440" bIns="45720" rtlCol="0" anchor="t">
            <a:normAutofit/>
          </a:bodyPr>
          <a:lstStyle/>
          <a:p>
            <a:pPr algn="l">
              <a:lnSpc>
                <a:spcPct val="90000"/>
              </a:lnSpc>
            </a:pPr>
            <a:r>
              <a:rPr lang="en-US" sz="3700" spc="-40" dirty="0">
                <a:solidFill>
                  <a:srgbClr val="FFFFFF"/>
                </a:solidFill>
              </a:rPr>
              <a:t>Emulating Attacks – Terminating Processes </a:t>
            </a:r>
          </a:p>
        </p:txBody>
      </p:sp>
      <p:sp>
        <p:nvSpPr>
          <p:cNvPr id="6" name="Text Placeholder 5">
            <a:extLst>
              <a:ext uri="{FF2B5EF4-FFF2-40B4-BE49-F238E27FC236}">
                <a16:creationId xmlns:a16="http://schemas.microsoft.com/office/drawing/2014/main" id="{755D0DCD-9567-CE9D-04C2-43B1F500425A}"/>
              </a:ext>
            </a:extLst>
          </p:cNvPr>
          <p:cNvSpPr>
            <a:spLocks noGrp="1"/>
          </p:cNvSpPr>
          <p:nvPr>
            <p:ph type="body" sz="quarter" idx="18"/>
          </p:nvPr>
        </p:nvSpPr>
        <p:spPr>
          <a:xfrm>
            <a:off x="4625340" y="758413"/>
            <a:ext cx="6831554" cy="2388199"/>
          </a:xfrm>
        </p:spPr>
        <p:txBody>
          <a:bodyPr vert="horz" lIns="91440" tIns="45720" rIns="91440" bIns="45720" rtlCol="0">
            <a:normAutofit fontScale="92500" lnSpcReduction="20000"/>
          </a:bodyPr>
          <a:lstStyle/>
          <a:p>
            <a:pPr marL="0" indent="0">
              <a:lnSpc>
                <a:spcPct val="100000"/>
              </a:lnSpc>
              <a:buNone/>
            </a:pPr>
            <a:r>
              <a:rPr lang="en-US" sz="1900" dirty="0"/>
              <a:t>ATT&amp;CK’s relevant to these commands are:</a:t>
            </a:r>
          </a:p>
          <a:p>
            <a:pPr marL="0">
              <a:lnSpc>
                <a:spcPct val="100000"/>
              </a:lnSpc>
            </a:pPr>
            <a:endParaRPr lang="en-US" sz="1900" dirty="0"/>
          </a:p>
          <a:p>
            <a:pPr>
              <a:lnSpc>
                <a:spcPct val="100000"/>
              </a:lnSpc>
            </a:pPr>
            <a:r>
              <a:rPr lang="en-US" sz="1900" dirty="0"/>
              <a:t>T1543.003 – Create or Modify System Process: Windows Service</a:t>
            </a:r>
          </a:p>
          <a:p>
            <a:pPr>
              <a:lnSpc>
                <a:spcPct val="100000"/>
              </a:lnSpc>
            </a:pPr>
            <a:r>
              <a:rPr lang="en-US" sz="1900" dirty="0"/>
              <a:t>T1059.001 – Command and Scripting Interpreter: PowerShell</a:t>
            </a:r>
          </a:p>
          <a:p>
            <a:pPr>
              <a:lnSpc>
                <a:spcPct val="100000"/>
              </a:lnSpc>
            </a:pPr>
            <a:r>
              <a:rPr lang="en-US" sz="1900" dirty="0"/>
              <a:t>T1489 – Service Stop</a:t>
            </a:r>
          </a:p>
          <a:p>
            <a:pPr>
              <a:lnSpc>
                <a:spcPct val="100000"/>
              </a:lnSpc>
            </a:pPr>
            <a:r>
              <a:rPr lang="en-US" sz="1900" dirty="0"/>
              <a:t>T1562.001 – Impair Defenses: Disable or Modify Tools</a:t>
            </a:r>
          </a:p>
          <a:p>
            <a:pPr marL="0">
              <a:lnSpc>
                <a:spcPct val="100000"/>
              </a:lnSpc>
            </a:pPr>
            <a:endParaRPr lang="en-US" sz="1900" dirty="0"/>
          </a:p>
        </p:txBody>
      </p:sp>
      <p:pic>
        <p:nvPicPr>
          <p:cNvPr id="8" name="Picture 7" descr="A blue and white wavy background&#10;&#10;Description automatically generated">
            <a:extLst>
              <a:ext uri="{FF2B5EF4-FFF2-40B4-BE49-F238E27FC236}">
                <a16:creationId xmlns:a16="http://schemas.microsoft.com/office/drawing/2014/main" id="{D8840EF4-C566-A962-66B5-A38EA26B1027}"/>
              </a:ext>
            </a:extLst>
          </p:cNvPr>
          <p:cNvPicPr>
            <a:picLocks noChangeAspect="1"/>
          </p:cNvPicPr>
          <p:nvPr/>
        </p:nvPicPr>
        <p:blipFill rotWithShape="1">
          <a:blip r:embed="rId2"/>
          <a:srcRect t="649" r="-1" b="14843"/>
          <a:stretch/>
        </p:blipFill>
        <p:spPr>
          <a:xfrm>
            <a:off x="4076700" y="3429001"/>
            <a:ext cx="8115300" cy="3429000"/>
          </a:xfrm>
          <a:prstGeom prst="rect">
            <a:avLst/>
          </a:prstGeom>
        </p:spPr>
      </p:pic>
    </p:spTree>
    <p:extLst>
      <p:ext uri="{BB962C8B-B14F-4D97-AF65-F5344CB8AC3E}">
        <p14:creationId xmlns:p14="http://schemas.microsoft.com/office/powerpoint/2010/main" val="377645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D443-BB59-EB49-E687-1C8D5404B770}"/>
              </a:ext>
            </a:extLst>
          </p:cNvPr>
          <p:cNvSpPr>
            <a:spLocks noGrp="1"/>
          </p:cNvSpPr>
          <p:nvPr>
            <p:ph type="title"/>
          </p:nvPr>
        </p:nvSpPr>
        <p:spPr/>
        <p:txBody>
          <a:bodyPr>
            <a:noAutofit/>
          </a:bodyPr>
          <a:lstStyle/>
          <a:p>
            <a:r>
              <a:rPr lang="en-AU" sz="3200" dirty="0"/>
              <a:t>Emulating Attacks – Hampering Recovery Methods </a:t>
            </a:r>
          </a:p>
        </p:txBody>
      </p:sp>
      <p:sp>
        <p:nvSpPr>
          <p:cNvPr id="6" name="Text Placeholder 5">
            <a:extLst>
              <a:ext uri="{FF2B5EF4-FFF2-40B4-BE49-F238E27FC236}">
                <a16:creationId xmlns:a16="http://schemas.microsoft.com/office/drawing/2014/main" id="{755D0DCD-9567-CE9D-04C2-43B1F500425A}"/>
              </a:ext>
            </a:extLst>
          </p:cNvPr>
          <p:cNvSpPr>
            <a:spLocks noGrp="1"/>
          </p:cNvSpPr>
          <p:nvPr>
            <p:ph type="body" sz="quarter" idx="18"/>
          </p:nvPr>
        </p:nvSpPr>
        <p:spPr>
          <a:xfrm>
            <a:off x="281630" y="1375873"/>
            <a:ext cx="11715298" cy="5408103"/>
          </a:xfrm>
        </p:spPr>
        <p:txBody>
          <a:bodyPr/>
          <a:lstStyle/>
          <a:p>
            <a:pPr marL="0" indent="0">
              <a:buNone/>
            </a:pPr>
            <a:r>
              <a:rPr lang="en-AU" dirty="0"/>
              <a:t>According to Microsoft (2023), </a:t>
            </a:r>
            <a:r>
              <a:rPr lang="en-AU" dirty="0" err="1"/>
              <a:t>BlackCat</a:t>
            </a:r>
            <a:r>
              <a:rPr lang="en-AU" dirty="0"/>
              <a:t> has numerous methods that makes recovery efforts more difficult. These are commands that can be launched by a payload or from other means.</a:t>
            </a:r>
          </a:p>
          <a:p>
            <a:r>
              <a:rPr lang="en-AU" dirty="0"/>
              <a:t>Modifying boot loader:</a:t>
            </a:r>
          </a:p>
          <a:p>
            <a:pPr lvl="1"/>
            <a:r>
              <a:rPr lang="en-AU" dirty="0"/>
              <a:t>“C:\Windows\system32\cmd.exe” /c “</a:t>
            </a:r>
            <a:r>
              <a:rPr lang="en-AU" dirty="0" err="1"/>
              <a:t>bcdedit</a:t>
            </a:r>
            <a:r>
              <a:rPr lang="en-AU" dirty="0"/>
              <a:t> /set {default}”</a:t>
            </a:r>
          </a:p>
          <a:p>
            <a:pPr lvl="1"/>
            <a:r>
              <a:rPr lang="en-AU" dirty="0"/>
              <a:t>“C:\Windows\system32\cmd.exe” /c “</a:t>
            </a:r>
            <a:r>
              <a:rPr lang="en-AU" dirty="0" err="1"/>
              <a:t>bcdedit</a:t>
            </a:r>
            <a:r>
              <a:rPr lang="en-AU" dirty="0"/>
              <a:t> /set {default} </a:t>
            </a:r>
            <a:r>
              <a:rPr lang="en-AU" dirty="0" err="1"/>
              <a:t>recoveryenabled</a:t>
            </a:r>
            <a:r>
              <a:rPr lang="en-AU" dirty="0"/>
              <a:t> No”</a:t>
            </a:r>
          </a:p>
          <a:p>
            <a:r>
              <a:rPr lang="en-AU" dirty="0"/>
              <a:t>Deleting volume shadow copies</a:t>
            </a:r>
          </a:p>
          <a:p>
            <a:pPr lvl="1"/>
            <a:r>
              <a:rPr lang="en-AU" dirty="0"/>
              <a:t>“C:\Windows\system32\cmd.exe” /c “vssadmin.exe Delete Shadows /all /quiet”</a:t>
            </a:r>
          </a:p>
          <a:p>
            <a:pPr lvl="1"/>
            <a:r>
              <a:rPr lang="en-AU" dirty="0"/>
              <a:t>“C:\Windows\system32\cmd.exe” /c “wmic.exe </a:t>
            </a:r>
            <a:r>
              <a:rPr lang="en-AU" dirty="0" err="1"/>
              <a:t>Shadowcopy</a:t>
            </a:r>
            <a:r>
              <a:rPr lang="en-AU" dirty="0"/>
              <a:t> Delete”</a:t>
            </a:r>
          </a:p>
          <a:p>
            <a:r>
              <a:rPr lang="en-AU" dirty="0"/>
              <a:t>Clear Windows event logs</a:t>
            </a:r>
          </a:p>
          <a:p>
            <a:pPr lvl="1"/>
            <a:r>
              <a:rPr lang="en-AU" dirty="0"/>
              <a:t>“C:\Windows\system32\cmd.exe” /c “cmd.exe /c  for /F \”tokens=*\” Incorrect function. in (‘ wevtutil.exe </a:t>
            </a:r>
            <a:r>
              <a:rPr lang="en-AU" dirty="0" err="1"/>
              <a:t>el</a:t>
            </a:r>
            <a:r>
              <a:rPr lang="en-AU" dirty="0"/>
              <a:t> ‘) DO wevtutil.exe cl \”Incorrect function. \””</a:t>
            </a:r>
          </a:p>
          <a:p>
            <a:pPr marL="0" indent="0">
              <a:buNone/>
            </a:pPr>
            <a:r>
              <a:rPr lang="en-AU" dirty="0"/>
              <a:t>Due to the dangerous nature of these commands, a script is not made to test these cases.</a:t>
            </a:r>
          </a:p>
        </p:txBody>
      </p:sp>
    </p:spTree>
    <p:extLst>
      <p:ext uri="{BB962C8B-B14F-4D97-AF65-F5344CB8AC3E}">
        <p14:creationId xmlns:p14="http://schemas.microsoft.com/office/powerpoint/2010/main" val="2413647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E84791-5B5A-4015-A0D0-D34591546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7DDEEC-1853-4F63-93A3-84D8415FC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ED443-BB59-EB49-E687-1C8D5404B770}"/>
              </a:ext>
            </a:extLst>
          </p:cNvPr>
          <p:cNvSpPr>
            <a:spLocks noGrp="1"/>
          </p:cNvSpPr>
          <p:nvPr>
            <p:ph type="title"/>
          </p:nvPr>
        </p:nvSpPr>
        <p:spPr>
          <a:xfrm>
            <a:off x="536758" y="758412"/>
            <a:ext cx="3104517" cy="5351931"/>
          </a:xfrm>
        </p:spPr>
        <p:txBody>
          <a:bodyPr vert="horz" lIns="91440" tIns="45720" rIns="91440" bIns="45720" rtlCol="0" anchor="t">
            <a:normAutofit/>
          </a:bodyPr>
          <a:lstStyle/>
          <a:p>
            <a:pPr algn="l">
              <a:lnSpc>
                <a:spcPct val="90000"/>
              </a:lnSpc>
            </a:pPr>
            <a:r>
              <a:rPr lang="en-US" sz="4100" spc="-40" dirty="0">
                <a:solidFill>
                  <a:srgbClr val="FFFFFF"/>
                </a:solidFill>
              </a:rPr>
              <a:t>Emulating Attacks – Hampering Recovery Methods </a:t>
            </a:r>
          </a:p>
        </p:txBody>
      </p:sp>
      <p:sp>
        <p:nvSpPr>
          <p:cNvPr id="6" name="Text Placeholder 5">
            <a:extLst>
              <a:ext uri="{FF2B5EF4-FFF2-40B4-BE49-F238E27FC236}">
                <a16:creationId xmlns:a16="http://schemas.microsoft.com/office/drawing/2014/main" id="{755D0DCD-9567-CE9D-04C2-43B1F500425A}"/>
              </a:ext>
            </a:extLst>
          </p:cNvPr>
          <p:cNvSpPr>
            <a:spLocks noGrp="1"/>
          </p:cNvSpPr>
          <p:nvPr>
            <p:ph type="body" sz="quarter" idx="18"/>
          </p:nvPr>
        </p:nvSpPr>
        <p:spPr>
          <a:xfrm>
            <a:off x="4625340" y="758413"/>
            <a:ext cx="6831554" cy="2388199"/>
          </a:xfrm>
        </p:spPr>
        <p:txBody>
          <a:bodyPr vert="horz" lIns="91440" tIns="45720" rIns="91440" bIns="45720" rtlCol="0">
            <a:normAutofit/>
          </a:bodyPr>
          <a:lstStyle/>
          <a:p>
            <a:pPr marL="0" indent="0">
              <a:lnSpc>
                <a:spcPct val="100000"/>
              </a:lnSpc>
              <a:buNone/>
            </a:pPr>
            <a:r>
              <a:rPr lang="en-US" sz="1900" dirty="0"/>
              <a:t>ATT&amp;CK’s relevant to these commands are:</a:t>
            </a:r>
          </a:p>
          <a:p>
            <a:pPr marL="0">
              <a:lnSpc>
                <a:spcPct val="100000"/>
              </a:lnSpc>
            </a:pPr>
            <a:endParaRPr lang="en-US" sz="1900" dirty="0"/>
          </a:p>
          <a:p>
            <a:pPr>
              <a:lnSpc>
                <a:spcPct val="100000"/>
              </a:lnSpc>
            </a:pPr>
            <a:r>
              <a:rPr lang="en-US" sz="1900" dirty="0"/>
              <a:t>T1070.001 – Indicator Removal on Host: Clear Windows Event Logs</a:t>
            </a:r>
          </a:p>
          <a:p>
            <a:pPr>
              <a:lnSpc>
                <a:spcPct val="100000"/>
              </a:lnSpc>
            </a:pPr>
            <a:r>
              <a:rPr lang="en-US" sz="1900" dirty="0"/>
              <a:t>T1547 – Boot or Logon </a:t>
            </a:r>
            <a:r>
              <a:rPr lang="en-US" sz="1900" dirty="0" err="1"/>
              <a:t>Autostart</a:t>
            </a:r>
            <a:r>
              <a:rPr lang="en-US" sz="1900" dirty="0"/>
              <a:t> Execution</a:t>
            </a:r>
          </a:p>
          <a:p>
            <a:pPr>
              <a:lnSpc>
                <a:spcPct val="100000"/>
              </a:lnSpc>
            </a:pPr>
            <a:r>
              <a:rPr lang="en-US" sz="1900" dirty="0"/>
              <a:t>T1490 – Inhibit System Recovery</a:t>
            </a:r>
          </a:p>
          <a:p>
            <a:pPr>
              <a:lnSpc>
                <a:spcPct val="100000"/>
              </a:lnSpc>
            </a:pPr>
            <a:endParaRPr lang="en-US" sz="1900" dirty="0"/>
          </a:p>
          <a:p>
            <a:pPr>
              <a:lnSpc>
                <a:spcPct val="100000"/>
              </a:lnSpc>
            </a:pPr>
            <a:endParaRPr lang="en-US" sz="1900" dirty="0"/>
          </a:p>
        </p:txBody>
      </p:sp>
      <p:pic>
        <p:nvPicPr>
          <p:cNvPr id="8" name="Picture 7">
            <a:extLst>
              <a:ext uri="{FF2B5EF4-FFF2-40B4-BE49-F238E27FC236}">
                <a16:creationId xmlns:a16="http://schemas.microsoft.com/office/drawing/2014/main" id="{D45A384D-4524-6833-C6B5-FAC10213E7B1}"/>
              </a:ext>
            </a:extLst>
          </p:cNvPr>
          <p:cNvPicPr>
            <a:picLocks noChangeAspect="1"/>
          </p:cNvPicPr>
          <p:nvPr/>
        </p:nvPicPr>
        <p:blipFill rotWithShape="1">
          <a:blip r:embed="rId2"/>
          <a:srcRect t="22471" r="-1" b="-1"/>
          <a:stretch/>
        </p:blipFill>
        <p:spPr>
          <a:xfrm>
            <a:off x="4076700" y="3429001"/>
            <a:ext cx="8115300" cy="3429000"/>
          </a:xfrm>
          <a:prstGeom prst="rect">
            <a:avLst/>
          </a:prstGeom>
        </p:spPr>
      </p:pic>
    </p:spTree>
    <p:extLst>
      <p:ext uri="{BB962C8B-B14F-4D97-AF65-F5344CB8AC3E}">
        <p14:creationId xmlns:p14="http://schemas.microsoft.com/office/powerpoint/2010/main" val="48221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FA0994-90D4-4E81-80B0-00014DDB6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C57EC3-C5D7-417B-9930-FB3C9FE3F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ED443-BB59-EB49-E687-1C8D5404B770}"/>
              </a:ext>
            </a:extLst>
          </p:cNvPr>
          <p:cNvSpPr>
            <a:spLocks noGrp="1"/>
          </p:cNvSpPr>
          <p:nvPr>
            <p:ph type="title"/>
          </p:nvPr>
        </p:nvSpPr>
        <p:spPr>
          <a:xfrm>
            <a:off x="386080" y="812800"/>
            <a:ext cx="2245360" cy="3721100"/>
          </a:xfrm>
        </p:spPr>
        <p:txBody>
          <a:bodyPr vert="horz" lIns="91440" tIns="45720" rIns="91440" bIns="45720" rtlCol="0" anchor="t">
            <a:normAutofit/>
          </a:bodyPr>
          <a:lstStyle/>
          <a:p>
            <a:pPr algn="l">
              <a:lnSpc>
                <a:spcPct val="90000"/>
              </a:lnSpc>
            </a:pPr>
            <a:r>
              <a:rPr lang="en-US" sz="2600" spc="-40" dirty="0">
                <a:solidFill>
                  <a:srgbClr val="FFFFFF"/>
                </a:solidFill>
              </a:rPr>
              <a:t>Emulating Attacks – Device Enumeration </a:t>
            </a:r>
          </a:p>
        </p:txBody>
      </p:sp>
      <p:pic>
        <p:nvPicPr>
          <p:cNvPr id="4" name="Picture 3">
            <a:extLst>
              <a:ext uri="{FF2B5EF4-FFF2-40B4-BE49-F238E27FC236}">
                <a16:creationId xmlns:a16="http://schemas.microsoft.com/office/drawing/2014/main" id="{BF892920-0DF9-1F45-229A-14347129187D}"/>
              </a:ext>
            </a:extLst>
          </p:cNvPr>
          <p:cNvPicPr>
            <a:picLocks noChangeAspect="1"/>
          </p:cNvPicPr>
          <p:nvPr/>
        </p:nvPicPr>
        <p:blipFill>
          <a:blip r:embed="rId2"/>
          <a:stretch>
            <a:fillRect/>
          </a:stretch>
        </p:blipFill>
        <p:spPr>
          <a:xfrm>
            <a:off x="3135324" y="618342"/>
            <a:ext cx="8969352" cy="3677433"/>
          </a:xfrm>
          <a:prstGeom prst="rect">
            <a:avLst/>
          </a:prstGeom>
        </p:spPr>
      </p:pic>
      <p:sp>
        <p:nvSpPr>
          <p:cNvPr id="6" name="Text Placeholder 5">
            <a:extLst>
              <a:ext uri="{FF2B5EF4-FFF2-40B4-BE49-F238E27FC236}">
                <a16:creationId xmlns:a16="http://schemas.microsoft.com/office/drawing/2014/main" id="{755D0DCD-9567-CE9D-04C2-43B1F500425A}"/>
              </a:ext>
            </a:extLst>
          </p:cNvPr>
          <p:cNvSpPr>
            <a:spLocks noGrp="1"/>
          </p:cNvSpPr>
          <p:nvPr>
            <p:ph type="body" sz="quarter" idx="18"/>
          </p:nvPr>
        </p:nvSpPr>
        <p:spPr>
          <a:xfrm>
            <a:off x="3873500" y="4389779"/>
            <a:ext cx="7670800" cy="2562225"/>
          </a:xfrm>
        </p:spPr>
        <p:txBody>
          <a:bodyPr vert="horz" lIns="91440" tIns="45720" rIns="91440" bIns="45720" rtlCol="0">
            <a:normAutofit/>
          </a:bodyPr>
          <a:lstStyle/>
          <a:p>
            <a:pPr marL="0" indent="0">
              <a:buNone/>
            </a:pPr>
            <a:r>
              <a:rPr lang="en-US" dirty="0" err="1"/>
              <a:t>BlackCat</a:t>
            </a:r>
            <a:r>
              <a:rPr lang="en-US" dirty="0"/>
              <a:t> is capable of determining various forms of information on the computer it is on such as system, local drives, hardware info and various info about their local users. This could help in the malware identifying what devices it is capable of attacking.</a:t>
            </a:r>
          </a:p>
          <a:p>
            <a:pPr marL="0"/>
            <a:r>
              <a:rPr lang="en-US" dirty="0"/>
              <a:t>Script Resource: </a:t>
            </a:r>
            <a:r>
              <a:rPr lang="en-US" dirty="0">
                <a:hlinkClick r:id="rId3"/>
              </a:rPr>
              <a:t>https://chat.openai.com/share/323814d4-74b8-46fe-84fe-38bd32d192b3</a:t>
            </a:r>
            <a:endParaRPr lang="en-US" dirty="0"/>
          </a:p>
          <a:p>
            <a:pPr marL="0"/>
            <a:endParaRPr lang="en-US" dirty="0"/>
          </a:p>
        </p:txBody>
      </p:sp>
    </p:spTree>
    <p:extLst>
      <p:ext uri="{BB962C8B-B14F-4D97-AF65-F5344CB8AC3E}">
        <p14:creationId xmlns:p14="http://schemas.microsoft.com/office/powerpoint/2010/main" val="217182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9">
            <a:extLst>
              <a:ext uri="{FF2B5EF4-FFF2-40B4-BE49-F238E27FC236}">
                <a16:creationId xmlns:a16="http://schemas.microsoft.com/office/drawing/2014/main" id="{FAEE6AFA-023B-40E0-B9E1-927B548D0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1">
            <a:extLst>
              <a:ext uri="{FF2B5EF4-FFF2-40B4-BE49-F238E27FC236}">
                <a16:creationId xmlns:a16="http://schemas.microsoft.com/office/drawing/2014/main" id="{798F98FF-4472-4DD5-9D1B-B6BD1580A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67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2" name="Title 1">
            <a:extLst>
              <a:ext uri="{FF2B5EF4-FFF2-40B4-BE49-F238E27FC236}">
                <a16:creationId xmlns:a16="http://schemas.microsoft.com/office/drawing/2014/main" id="{FCEED443-BB59-EB49-E687-1C8D5404B770}"/>
              </a:ext>
            </a:extLst>
          </p:cNvPr>
          <p:cNvSpPr>
            <a:spLocks noGrp="1"/>
          </p:cNvSpPr>
          <p:nvPr>
            <p:ph type="title"/>
          </p:nvPr>
        </p:nvSpPr>
        <p:spPr>
          <a:xfrm>
            <a:off x="649045" y="788595"/>
            <a:ext cx="3948355" cy="3745305"/>
          </a:xfrm>
        </p:spPr>
        <p:txBody>
          <a:bodyPr vert="horz" lIns="91440" tIns="45720" rIns="91440" bIns="45720" rtlCol="0" anchor="t">
            <a:normAutofit/>
          </a:bodyPr>
          <a:lstStyle/>
          <a:p>
            <a:pPr algn="l">
              <a:lnSpc>
                <a:spcPct val="90000"/>
              </a:lnSpc>
            </a:pPr>
            <a:r>
              <a:rPr lang="en-US" sz="4600" b="1" kern="1200" spc="-40" baseline="0">
                <a:solidFill>
                  <a:srgbClr val="FFFFFF"/>
                </a:solidFill>
                <a:latin typeface="+mj-lt"/>
                <a:ea typeface="+mj-ea"/>
                <a:cs typeface="+mj-cs"/>
              </a:rPr>
              <a:t>Emulating Attacks – Device Enumeration </a:t>
            </a:r>
          </a:p>
        </p:txBody>
      </p:sp>
      <p:sp>
        <p:nvSpPr>
          <p:cNvPr id="6" name="Text Placeholder 5">
            <a:extLst>
              <a:ext uri="{FF2B5EF4-FFF2-40B4-BE49-F238E27FC236}">
                <a16:creationId xmlns:a16="http://schemas.microsoft.com/office/drawing/2014/main" id="{755D0DCD-9567-CE9D-04C2-43B1F500425A}"/>
              </a:ext>
            </a:extLst>
          </p:cNvPr>
          <p:cNvSpPr>
            <a:spLocks noGrp="1"/>
          </p:cNvSpPr>
          <p:nvPr>
            <p:ph type="body" sz="quarter" idx="18"/>
          </p:nvPr>
        </p:nvSpPr>
        <p:spPr>
          <a:xfrm>
            <a:off x="649045" y="4533900"/>
            <a:ext cx="3948355" cy="1409700"/>
          </a:xfrm>
        </p:spPr>
        <p:txBody>
          <a:bodyPr vert="horz" lIns="91440" tIns="45720" rIns="91440" bIns="45720" rtlCol="0" anchor="b">
            <a:normAutofit/>
          </a:bodyPr>
          <a:lstStyle/>
          <a:p>
            <a:pPr marL="0" indent="0">
              <a:lnSpc>
                <a:spcPct val="100000"/>
              </a:lnSpc>
              <a:buNone/>
            </a:pPr>
            <a:r>
              <a:rPr lang="en-US" sz="2800" b="1">
                <a:solidFill>
                  <a:srgbClr val="FFFFFF"/>
                </a:solidFill>
              </a:rPr>
              <a:t>An example output of this script reveals this information:</a:t>
            </a:r>
          </a:p>
        </p:txBody>
      </p:sp>
      <p:pic>
        <p:nvPicPr>
          <p:cNvPr id="5" name="Picture 4">
            <a:extLst>
              <a:ext uri="{FF2B5EF4-FFF2-40B4-BE49-F238E27FC236}">
                <a16:creationId xmlns:a16="http://schemas.microsoft.com/office/drawing/2014/main" id="{1ADC0AE5-D5FE-5BE6-A198-1330C0994F13}"/>
              </a:ext>
            </a:extLst>
          </p:cNvPr>
          <p:cNvPicPr>
            <a:picLocks noChangeAspect="1"/>
          </p:cNvPicPr>
          <p:nvPr/>
        </p:nvPicPr>
        <p:blipFill>
          <a:blip r:embed="rId2"/>
          <a:stretch>
            <a:fillRect/>
          </a:stretch>
        </p:blipFill>
        <p:spPr>
          <a:xfrm>
            <a:off x="6094476" y="218050"/>
            <a:ext cx="5096459" cy="4370213"/>
          </a:xfrm>
          <a:prstGeom prst="rect">
            <a:avLst/>
          </a:prstGeom>
        </p:spPr>
      </p:pic>
      <p:pic>
        <p:nvPicPr>
          <p:cNvPr id="8" name="Picture 7">
            <a:extLst>
              <a:ext uri="{FF2B5EF4-FFF2-40B4-BE49-F238E27FC236}">
                <a16:creationId xmlns:a16="http://schemas.microsoft.com/office/drawing/2014/main" id="{381F2C3C-784E-DD5C-6BB6-33D7908B89EF}"/>
              </a:ext>
            </a:extLst>
          </p:cNvPr>
          <p:cNvPicPr>
            <a:picLocks noChangeAspect="1"/>
          </p:cNvPicPr>
          <p:nvPr/>
        </p:nvPicPr>
        <p:blipFill>
          <a:blip r:embed="rId3"/>
          <a:stretch>
            <a:fillRect/>
          </a:stretch>
        </p:blipFill>
        <p:spPr>
          <a:xfrm>
            <a:off x="5139356" y="4806313"/>
            <a:ext cx="6977540" cy="1779273"/>
          </a:xfrm>
          <a:prstGeom prst="rect">
            <a:avLst/>
          </a:prstGeom>
        </p:spPr>
      </p:pic>
    </p:spTree>
    <p:extLst>
      <p:ext uri="{BB962C8B-B14F-4D97-AF65-F5344CB8AC3E}">
        <p14:creationId xmlns:p14="http://schemas.microsoft.com/office/powerpoint/2010/main" val="2074340999"/>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{8BE31D28-97B8-4601-A2DB-9553D7E76630}tf89117832_win32</Template>
  <TotalTime>325</TotalTime>
  <Words>1400</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Calibri</vt:lpstr>
      <vt:lpstr>ColorBlockVTI</vt:lpstr>
      <vt:lpstr>COIT11241 – CYBER SECURITY TECHNOLOGIES</vt:lpstr>
      <vt:lpstr>Emulating Attacks – Take a Copy and Encrypt Original File  </vt:lpstr>
      <vt:lpstr>Emulating Attacks – Take a Copy and Encrypt Original File </vt:lpstr>
      <vt:lpstr>Emulating Attacks – Terminating Processes </vt:lpstr>
      <vt:lpstr>Emulating Attacks – Terminating Processes </vt:lpstr>
      <vt:lpstr>Emulating Attacks – Hampering Recovery Methods </vt:lpstr>
      <vt:lpstr>Emulating Attacks – Hampering Recovery Methods </vt:lpstr>
      <vt:lpstr>Emulating Attacks – Device Enumeration </vt:lpstr>
      <vt:lpstr>Emulating Attacks – Device Enumeration </vt:lpstr>
      <vt:lpstr>Emulating Attacks – Device Enumeration </vt:lpstr>
      <vt:lpstr>Implementing Detections and Preventions – PowerShell Execution Policy</vt:lpstr>
      <vt:lpstr>Implementing Detections and Preventions – PowerShell Execution Policy</vt:lpstr>
      <vt:lpstr>Implementing Detections and Preventions – Wazuh Rules 1</vt:lpstr>
      <vt:lpstr>Implementing Detections and Preventions – Wazuh Rules 1</vt:lpstr>
      <vt:lpstr>Implementing Detections and Preventions – Wazuh Rules 3</vt:lpstr>
      <vt:lpstr>Implementing Detections and Preventions – Wazuh Rules 4</vt:lpstr>
      <vt:lpstr>Resources</vt:lpstr>
      <vt:lpstr>Atomic Red Team Library Resources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COIT11241 – CYBER SECURITY TECHNOLOGIES</dc:title>
  <dc:creator>James Ira Arellano</dc:creator>
  <cp:lastModifiedBy>James Ira Arellano</cp:lastModifiedBy>
  <cp:revision>69</cp:revision>
  <dcterms:created xsi:type="dcterms:W3CDTF">2023-09-22T06:27:33Z</dcterms:created>
  <dcterms:modified xsi:type="dcterms:W3CDTF">2023-09-23T12:05:31Z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