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3725" autoAdjust="0"/>
  </p:normalViewPr>
  <p:slideViewPr>
    <p:cSldViewPr snapToGrid="0">
      <p:cViewPr varScale="1">
        <p:scale>
          <a:sx n="67" d="100"/>
          <a:sy n="67" d="100"/>
        </p:scale>
        <p:origin x="858"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7B53C-C7BC-42B3-8A73-352AE5EDD908}" type="datetimeFigureOut">
              <a:rPr lang="en-PH" smtClean="0"/>
              <a:t>2/29/2016</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17991-BC76-4C27-8757-A2EBB65B5D90}" type="slidenum">
              <a:rPr lang="en-PH" smtClean="0"/>
              <a:t>‹#›</a:t>
            </a:fld>
            <a:endParaRPr lang="en-PH"/>
          </a:p>
        </p:txBody>
      </p:sp>
    </p:spTree>
    <p:extLst>
      <p:ext uri="{BB962C8B-B14F-4D97-AF65-F5344CB8AC3E}">
        <p14:creationId xmlns:p14="http://schemas.microsoft.com/office/powerpoint/2010/main" val="1962043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u="none" strike="noStrike" kern="1200" baseline="0" dirty="0" smtClean="0">
                <a:solidFill>
                  <a:schemeClr val="tx1"/>
                </a:solidFill>
                <a:latin typeface="+mn-lt"/>
                <a:ea typeface="+mn-ea"/>
                <a:cs typeface="+mn-cs"/>
              </a:rPr>
              <a:t>This is particularly true when using computers to solve engineering problems. Although</a:t>
            </a:r>
          </a:p>
          <a:p>
            <a:r>
              <a:rPr lang="en-PH" sz="1200" b="0" i="0" u="none" strike="noStrike" kern="1200" baseline="0" dirty="0" smtClean="0">
                <a:solidFill>
                  <a:schemeClr val="tx1"/>
                </a:solidFill>
                <a:latin typeface="+mn-lt"/>
                <a:ea typeface="+mn-ea"/>
                <a:cs typeface="+mn-cs"/>
              </a:rPr>
              <a:t>they have great potential utility, computers are practically useless without a fundamental</a:t>
            </a:r>
          </a:p>
          <a:p>
            <a:r>
              <a:rPr lang="en-PH" sz="1200" b="0" i="0" u="none" strike="noStrike" kern="1200" baseline="0" dirty="0" smtClean="0">
                <a:solidFill>
                  <a:schemeClr val="tx1"/>
                </a:solidFill>
                <a:latin typeface="+mn-lt"/>
                <a:ea typeface="+mn-ea"/>
                <a:cs typeface="+mn-cs"/>
              </a:rPr>
              <a:t>understanding of how engineering systems work.</a:t>
            </a:r>
            <a:endParaRPr lang="en-PH" dirty="0"/>
          </a:p>
        </p:txBody>
      </p:sp>
      <p:sp>
        <p:nvSpPr>
          <p:cNvPr id="4" name="Slide Number Placeholder 3"/>
          <p:cNvSpPr>
            <a:spLocks noGrp="1"/>
          </p:cNvSpPr>
          <p:nvPr>
            <p:ph type="sldNum" sz="quarter" idx="10"/>
          </p:nvPr>
        </p:nvSpPr>
        <p:spPr/>
        <p:txBody>
          <a:bodyPr/>
          <a:lstStyle/>
          <a:p>
            <a:fld id="{0D517991-BC76-4C27-8757-A2EBB65B5D90}" type="slidenum">
              <a:rPr lang="en-PH" smtClean="0"/>
              <a:t>5</a:t>
            </a:fld>
            <a:endParaRPr lang="en-PH"/>
          </a:p>
        </p:txBody>
      </p:sp>
    </p:spTree>
    <p:extLst>
      <p:ext uri="{BB962C8B-B14F-4D97-AF65-F5344CB8AC3E}">
        <p14:creationId xmlns:p14="http://schemas.microsoft.com/office/powerpoint/2010/main" val="850736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u="none" strike="noStrike" kern="1200" baseline="0" dirty="0" smtClean="0">
                <a:solidFill>
                  <a:schemeClr val="tx1"/>
                </a:solidFill>
                <a:latin typeface="+mn-lt"/>
                <a:ea typeface="+mn-ea"/>
                <a:cs typeface="+mn-cs"/>
              </a:rPr>
              <a:t>computers retain only a fixed number of significant figures during a calculation.</a:t>
            </a:r>
            <a:endParaRPr lang="en-PH" dirty="0"/>
          </a:p>
        </p:txBody>
      </p:sp>
      <p:sp>
        <p:nvSpPr>
          <p:cNvPr id="4" name="Slide Number Placeholder 3"/>
          <p:cNvSpPr>
            <a:spLocks noGrp="1"/>
          </p:cNvSpPr>
          <p:nvPr>
            <p:ph type="sldNum" sz="quarter" idx="10"/>
          </p:nvPr>
        </p:nvSpPr>
        <p:spPr/>
        <p:txBody>
          <a:bodyPr/>
          <a:lstStyle/>
          <a:p>
            <a:fld id="{0D517991-BC76-4C27-8757-A2EBB65B5D90}" type="slidenum">
              <a:rPr lang="en-PH" smtClean="0"/>
              <a:t>24</a:t>
            </a:fld>
            <a:endParaRPr lang="en-PH"/>
          </a:p>
        </p:txBody>
      </p:sp>
    </p:spTree>
    <p:extLst>
      <p:ext uri="{BB962C8B-B14F-4D97-AF65-F5344CB8AC3E}">
        <p14:creationId xmlns:p14="http://schemas.microsoft.com/office/powerpoint/2010/main" val="2637615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u="none" strike="noStrike" kern="1200" baseline="0" dirty="0" smtClean="0">
                <a:solidFill>
                  <a:schemeClr val="tx1"/>
                </a:solidFill>
                <a:latin typeface="+mn-lt"/>
                <a:ea typeface="+mn-ea"/>
                <a:cs typeface="+mn-cs"/>
              </a:rPr>
              <a:t>which equals 32,767 (note that this expression can be simply evaluated as 215 − 1). Thus,</a:t>
            </a:r>
          </a:p>
          <a:p>
            <a:r>
              <a:rPr lang="en-PH" sz="1200" b="0" i="0" u="none" strike="noStrike" kern="1200" baseline="0" dirty="0" smtClean="0">
                <a:solidFill>
                  <a:schemeClr val="tx1"/>
                </a:solidFill>
                <a:latin typeface="+mn-lt"/>
                <a:ea typeface="+mn-ea"/>
                <a:cs typeface="+mn-cs"/>
              </a:rPr>
              <a:t>a 16-bit computer word can store decimal integers ranging from −32,767 to 32,767. In</a:t>
            </a:r>
          </a:p>
          <a:p>
            <a:r>
              <a:rPr lang="en-PH" sz="1200" b="0" i="0" u="none" strike="noStrike" kern="1200" baseline="0" dirty="0" smtClean="0">
                <a:solidFill>
                  <a:schemeClr val="tx1"/>
                </a:solidFill>
                <a:latin typeface="+mn-lt"/>
                <a:ea typeface="+mn-ea"/>
                <a:cs typeface="+mn-cs"/>
              </a:rPr>
              <a:t>addition, because zero is already defined as 0000000000000000, it is redundant to use the</a:t>
            </a:r>
          </a:p>
          <a:p>
            <a:r>
              <a:rPr lang="en-PH" sz="1200" b="0" i="0" u="none" strike="noStrike" kern="1200" baseline="0" dirty="0" smtClean="0">
                <a:solidFill>
                  <a:schemeClr val="tx1"/>
                </a:solidFill>
                <a:latin typeface="+mn-lt"/>
                <a:ea typeface="+mn-ea"/>
                <a:cs typeface="+mn-cs"/>
              </a:rPr>
              <a:t>number 1000000000000000 to define a “minus zero.” Therefore, it is usually employed to</a:t>
            </a:r>
          </a:p>
          <a:p>
            <a:r>
              <a:rPr lang="en-PH" sz="1200" b="0" i="0" u="none" strike="noStrike" kern="1200" baseline="0" dirty="0" smtClean="0">
                <a:solidFill>
                  <a:schemeClr val="tx1"/>
                </a:solidFill>
                <a:latin typeface="+mn-lt"/>
                <a:ea typeface="+mn-ea"/>
                <a:cs typeface="+mn-cs"/>
              </a:rPr>
              <a:t>represent an additional negative number: −32,768, and the range is from −32,768 to</a:t>
            </a:r>
          </a:p>
          <a:p>
            <a:r>
              <a:rPr lang="en-PH" sz="1200" b="0" i="0" u="none" strike="noStrike" kern="1200" baseline="0" dirty="0" smtClean="0">
                <a:solidFill>
                  <a:schemeClr val="tx1"/>
                </a:solidFill>
                <a:latin typeface="+mn-lt"/>
                <a:ea typeface="+mn-ea"/>
                <a:cs typeface="+mn-cs"/>
              </a:rPr>
              <a:t>32,767.</a:t>
            </a:r>
            <a:endParaRPr lang="en-PH" dirty="0"/>
          </a:p>
        </p:txBody>
      </p:sp>
      <p:sp>
        <p:nvSpPr>
          <p:cNvPr id="4" name="Slide Number Placeholder 3"/>
          <p:cNvSpPr>
            <a:spLocks noGrp="1"/>
          </p:cNvSpPr>
          <p:nvPr>
            <p:ph type="sldNum" sz="quarter" idx="10"/>
          </p:nvPr>
        </p:nvSpPr>
        <p:spPr/>
        <p:txBody>
          <a:bodyPr/>
          <a:lstStyle/>
          <a:p>
            <a:fld id="{0D517991-BC76-4C27-8757-A2EBB65B5D90}" type="slidenum">
              <a:rPr lang="en-PH" smtClean="0"/>
              <a:t>28</a:t>
            </a:fld>
            <a:endParaRPr lang="en-PH"/>
          </a:p>
        </p:txBody>
      </p:sp>
    </p:spTree>
    <p:extLst>
      <p:ext uri="{BB962C8B-B14F-4D97-AF65-F5344CB8AC3E}">
        <p14:creationId xmlns:p14="http://schemas.microsoft.com/office/powerpoint/2010/main" val="3086102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0D517991-BC76-4C27-8757-A2EBB65B5D90}" type="slidenum">
              <a:rPr lang="en-PH" smtClean="0"/>
              <a:t>30</a:t>
            </a:fld>
            <a:endParaRPr lang="en-PH"/>
          </a:p>
        </p:txBody>
      </p:sp>
    </p:spTree>
    <p:extLst>
      <p:ext uri="{BB962C8B-B14F-4D97-AF65-F5344CB8AC3E}">
        <p14:creationId xmlns:p14="http://schemas.microsoft.com/office/powerpoint/2010/main" val="2989578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u="none" strike="noStrike" kern="1200" baseline="0" dirty="0" smtClean="0">
                <a:solidFill>
                  <a:schemeClr val="tx1"/>
                </a:solidFill>
                <a:latin typeface="+mn-lt"/>
                <a:ea typeface="+mn-ea"/>
                <a:cs typeface="+mn-cs"/>
              </a:rPr>
              <a:t>The errors introduced by approximating both these cases are referred to as </a:t>
            </a:r>
            <a:r>
              <a:rPr lang="en-PH" sz="1200" b="0" i="1" u="none" strike="noStrike" kern="1200" baseline="0" dirty="0" smtClean="0">
                <a:solidFill>
                  <a:schemeClr val="tx1"/>
                </a:solidFill>
                <a:latin typeface="+mn-lt"/>
                <a:ea typeface="+mn-ea"/>
                <a:cs typeface="+mn-cs"/>
              </a:rPr>
              <a:t>quantizing </a:t>
            </a:r>
            <a:r>
              <a:rPr lang="en-PH" sz="1200" b="0" i="0" u="none" strike="noStrike" kern="1200" baseline="0" dirty="0" smtClean="0">
                <a:solidFill>
                  <a:schemeClr val="tx1"/>
                </a:solidFill>
                <a:latin typeface="+mn-lt"/>
                <a:ea typeface="+mn-ea"/>
                <a:cs typeface="+mn-cs"/>
              </a:rPr>
              <a:t>errors.</a:t>
            </a:r>
          </a:p>
          <a:p>
            <a:endParaRPr lang="en-PH" dirty="0"/>
          </a:p>
        </p:txBody>
      </p:sp>
      <p:sp>
        <p:nvSpPr>
          <p:cNvPr id="4" name="Slide Number Placeholder 3"/>
          <p:cNvSpPr>
            <a:spLocks noGrp="1"/>
          </p:cNvSpPr>
          <p:nvPr>
            <p:ph type="sldNum" sz="quarter" idx="10"/>
          </p:nvPr>
        </p:nvSpPr>
        <p:spPr/>
        <p:txBody>
          <a:bodyPr/>
          <a:lstStyle/>
          <a:p>
            <a:fld id="{0D517991-BC76-4C27-8757-A2EBB65B5D90}" type="slidenum">
              <a:rPr lang="en-PH" smtClean="0"/>
              <a:t>33</a:t>
            </a:fld>
            <a:endParaRPr lang="en-PH"/>
          </a:p>
        </p:txBody>
      </p:sp>
    </p:spTree>
    <p:extLst>
      <p:ext uri="{BB962C8B-B14F-4D97-AF65-F5344CB8AC3E}">
        <p14:creationId xmlns:p14="http://schemas.microsoft.com/office/powerpoint/2010/main" val="609278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0D517991-BC76-4C27-8757-A2EBB65B5D90}" type="slidenum">
              <a:rPr lang="en-PH" smtClean="0"/>
              <a:t>35</a:t>
            </a:fld>
            <a:endParaRPr lang="en-PH"/>
          </a:p>
        </p:txBody>
      </p:sp>
    </p:spTree>
    <p:extLst>
      <p:ext uri="{BB962C8B-B14F-4D97-AF65-F5344CB8AC3E}">
        <p14:creationId xmlns:p14="http://schemas.microsoft.com/office/powerpoint/2010/main" val="3428554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u="none" strike="noStrike" kern="1200" baseline="0" dirty="0" smtClean="0">
                <a:solidFill>
                  <a:schemeClr val="tx1"/>
                </a:solidFill>
                <a:latin typeface="+mn-lt"/>
                <a:ea typeface="+mn-ea"/>
                <a:cs typeface="+mn-cs"/>
              </a:rPr>
              <a:t>26.86 from 36.41</a:t>
            </a:r>
          </a:p>
          <a:p>
            <a:endParaRPr lang="en-PH" dirty="0"/>
          </a:p>
        </p:txBody>
      </p:sp>
      <p:sp>
        <p:nvSpPr>
          <p:cNvPr id="4" name="Slide Number Placeholder 3"/>
          <p:cNvSpPr>
            <a:spLocks noGrp="1"/>
          </p:cNvSpPr>
          <p:nvPr>
            <p:ph type="sldNum" sz="quarter" idx="10"/>
          </p:nvPr>
        </p:nvSpPr>
        <p:spPr/>
        <p:txBody>
          <a:bodyPr/>
          <a:lstStyle/>
          <a:p>
            <a:fld id="{0D517991-BC76-4C27-8757-A2EBB65B5D90}" type="slidenum">
              <a:rPr lang="en-PH" smtClean="0"/>
              <a:t>36</a:t>
            </a:fld>
            <a:endParaRPr lang="en-PH"/>
          </a:p>
        </p:txBody>
      </p:sp>
    </p:spTree>
    <p:extLst>
      <p:ext uri="{BB962C8B-B14F-4D97-AF65-F5344CB8AC3E}">
        <p14:creationId xmlns:p14="http://schemas.microsoft.com/office/powerpoint/2010/main" val="25856139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u="none" strike="noStrike" kern="1200" baseline="0" dirty="0" smtClean="0">
                <a:solidFill>
                  <a:schemeClr val="tx1"/>
                </a:solidFill>
                <a:latin typeface="+mn-lt"/>
                <a:ea typeface="+mn-ea"/>
                <a:cs typeface="+mn-cs"/>
              </a:rPr>
              <a:t>Multiplication and division are somewhat more straightforward than addition or subtraction.</a:t>
            </a:r>
          </a:p>
          <a:p>
            <a:r>
              <a:rPr lang="en-PH" sz="1200" b="0" i="0" u="none" strike="noStrike" kern="1200" baseline="0" dirty="0" smtClean="0">
                <a:solidFill>
                  <a:schemeClr val="tx1"/>
                </a:solidFill>
                <a:latin typeface="+mn-lt"/>
                <a:ea typeface="+mn-ea"/>
                <a:cs typeface="+mn-cs"/>
              </a:rPr>
              <a:t>The exponents are added and the mantissas multiplied.</a:t>
            </a:r>
          </a:p>
          <a:p>
            <a:r>
              <a:rPr lang="en-PH" sz="1200" b="0" i="0" u="none" strike="noStrike" kern="1200" baseline="0" dirty="0" smtClean="0">
                <a:solidFill>
                  <a:schemeClr val="tx1"/>
                </a:solidFill>
                <a:latin typeface="+mn-lt"/>
                <a:ea typeface="+mn-ea"/>
                <a:cs typeface="+mn-cs"/>
              </a:rPr>
              <a:t>Because multiplication of two </a:t>
            </a:r>
            <a:r>
              <a:rPr lang="en-PH" sz="1200" b="0" i="1" u="none" strike="noStrike" kern="1200" baseline="0" dirty="0" smtClean="0">
                <a:solidFill>
                  <a:schemeClr val="tx1"/>
                </a:solidFill>
                <a:latin typeface="+mn-lt"/>
                <a:ea typeface="+mn-ea"/>
                <a:cs typeface="+mn-cs"/>
              </a:rPr>
              <a:t>n</a:t>
            </a:r>
            <a:r>
              <a:rPr lang="en-PH" sz="1200" b="0" i="0" u="none" strike="noStrike" kern="1200" baseline="0" dirty="0" smtClean="0">
                <a:solidFill>
                  <a:schemeClr val="tx1"/>
                </a:solidFill>
                <a:latin typeface="+mn-lt"/>
                <a:ea typeface="+mn-ea"/>
                <a:cs typeface="+mn-cs"/>
              </a:rPr>
              <a:t>-digit mantissas will yield a 2</a:t>
            </a:r>
            <a:r>
              <a:rPr lang="en-PH" sz="1200" b="0" i="1" u="none" strike="noStrike" kern="1200" baseline="0" dirty="0" smtClean="0">
                <a:solidFill>
                  <a:schemeClr val="tx1"/>
                </a:solidFill>
                <a:latin typeface="+mn-lt"/>
                <a:ea typeface="+mn-ea"/>
                <a:cs typeface="+mn-cs"/>
              </a:rPr>
              <a:t>n</a:t>
            </a:r>
            <a:r>
              <a:rPr lang="en-PH" sz="1200" b="0" i="0" u="none" strike="noStrike" kern="1200" baseline="0" dirty="0" smtClean="0">
                <a:solidFill>
                  <a:schemeClr val="tx1"/>
                </a:solidFill>
                <a:latin typeface="+mn-lt"/>
                <a:ea typeface="+mn-ea"/>
                <a:cs typeface="+mn-cs"/>
              </a:rPr>
              <a:t>-digit result, most computers hold intermediate results</a:t>
            </a:r>
          </a:p>
          <a:p>
            <a:r>
              <a:rPr lang="en-PH" sz="1200" b="0" i="0" u="none" strike="noStrike" kern="1200" baseline="0" dirty="0" smtClean="0">
                <a:solidFill>
                  <a:schemeClr val="tx1"/>
                </a:solidFill>
                <a:latin typeface="+mn-lt"/>
                <a:ea typeface="+mn-ea"/>
                <a:cs typeface="+mn-cs"/>
              </a:rPr>
              <a:t>in a double-length register.</a:t>
            </a:r>
            <a:endParaRPr lang="en-PH" dirty="0"/>
          </a:p>
        </p:txBody>
      </p:sp>
      <p:sp>
        <p:nvSpPr>
          <p:cNvPr id="4" name="Slide Number Placeholder 3"/>
          <p:cNvSpPr>
            <a:spLocks noGrp="1"/>
          </p:cNvSpPr>
          <p:nvPr>
            <p:ph type="sldNum" sz="quarter" idx="10"/>
          </p:nvPr>
        </p:nvSpPr>
        <p:spPr/>
        <p:txBody>
          <a:bodyPr/>
          <a:lstStyle/>
          <a:p>
            <a:fld id="{0D517991-BC76-4C27-8757-A2EBB65B5D90}" type="slidenum">
              <a:rPr lang="en-PH" smtClean="0"/>
              <a:t>37</a:t>
            </a:fld>
            <a:endParaRPr lang="en-PH"/>
          </a:p>
        </p:txBody>
      </p:sp>
    </p:spTree>
    <p:extLst>
      <p:ext uri="{BB962C8B-B14F-4D97-AF65-F5344CB8AC3E}">
        <p14:creationId xmlns:p14="http://schemas.microsoft.com/office/powerpoint/2010/main" val="57034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Taylor</a:t>
            </a:r>
            <a:r>
              <a:rPr lang="en-PH" baseline="0" dirty="0" smtClean="0"/>
              <a:t> series – you can rewrite a function f(x) in terms of an infinite sum of other functions</a:t>
            </a:r>
            <a:endParaRPr lang="en-PH" dirty="0"/>
          </a:p>
        </p:txBody>
      </p:sp>
      <p:sp>
        <p:nvSpPr>
          <p:cNvPr id="4" name="Slide Number Placeholder 3"/>
          <p:cNvSpPr>
            <a:spLocks noGrp="1"/>
          </p:cNvSpPr>
          <p:nvPr>
            <p:ph type="sldNum" sz="quarter" idx="10"/>
          </p:nvPr>
        </p:nvSpPr>
        <p:spPr/>
        <p:txBody>
          <a:bodyPr/>
          <a:lstStyle/>
          <a:p>
            <a:fld id="{0D517991-BC76-4C27-8757-A2EBB65B5D90}" type="slidenum">
              <a:rPr lang="en-PH" smtClean="0"/>
              <a:t>38</a:t>
            </a:fld>
            <a:endParaRPr lang="en-PH"/>
          </a:p>
        </p:txBody>
      </p:sp>
    </p:spTree>
    <p:extLst>
      <p:ext uri="{BB962C8B-B14F-4D97-AF65-F5344CB8AC3E}">
        <p14:creationId xmlns:p14="http://schemas.microsoft.com/office/powerpoint/2010/main" val="1966493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sz="1200" b="0" i="0" u="none" strike="noStrike" kern="1200" baseline="0" dirty="0" smtClean="0">
                <a:solidFill>
                  <a:schemeClr val="tx1"/>
                </a:solidFill>
                <a:latin typeface="+mn-lt"/>
                <a:ea typeface="+mn-ea"/>
                <a:cs typeface="+mn-cs"/>
              </a:rPr>
              <a:t>A useful way to gain insight into the Taylor series is to build it term by term.</a:t>
            </a:r>
          </a:p>
          <a:p>
            <a:r>
              <a:rPr lang="en-PH" sz="1200" b="0" i="0" u="none" strike="noStrike" kern="1200" baseline="0" dirty="0" smtClean="0">
                <a:solidFill>
                  <a:schemeClr val="tx1"/>
                </a:solidFill>
                <a:latin typeface="+mn-lt"/>
                <a:ea typeface="+mn-ea"/>
                <a:cs typeface="+mn-cs"/>
              </a:rPr>
              <a:t>The additional first-order term consists of a slope </a:t>
            </a:r>
            <a:r>
              <a:rPr lang="en-PH" sz="1200" b="0" i="1" u="none" strike="noStrike" kern="1200" baseline="0" dirty="0" smtClean="0">
                <a:solidFill>
                  <a:schemeClr val="tx1"/>
                </a:solidFill>
                <a:latin typeface="+mn-lt"/>
                <a:ea typeface="+mn-ea"/>
                <a:cs typeface="+mn-cs"/>
              </a:rPr>
              <a:t>f ‘</a:t>
            </a:r>
          </a:p>
          <a:p>
            <a:r>
              <a:rPr lang="en-PH" sz="1200" b="0" i="0" u="none" strike="noStrike" kern="1200" baseline="0" dirty="0" smtClean="0">
                <a:solidFill>
                  <a:schemeClr val="tx1"/>
                </a:solidFill>
                <a:latin typeface="+mn-lt"/>
                <a:ea typeface="+mn-ea"/>
                <a:cs typeface="+mn-cs"/>
              </a:rPr>
              <a:t>(</a:t>
            </a:r>
            <a:r>
              <a:rPr lang="en-PH" sz="1200" b="0" i="1" u="none" strike="noStrike" kern="1200" baseline="0" dirty="0" smtClean="0">
                <a:solidFill>
                  <a:schemeClr val="tx1"/>
                </a:solidFill>
                <a:latin typeface="+mn-lt"/>
                <a:ea typeface="+mn-ea"/>
                <a:cs typeface="+mn-cs"/>
              </a:rPr>
              <a:t>xi</a:t>
            </a:r>
            <a:r>
              <a:rPr lang="en-PH" sz="1200" b="0" i="0" u="none" strike="noStrike" kern="1200" baseline="0" dirty="0" smtClean="0">
                <a:solidFill>
                  <a:schemeClr val="tx1"/>
                </a:solidFill>
                <a:latin typeface="+mn-lt"/>
                <a:ea typeface="+mn-ea"/>
                <a:cs typeface="+mn-cs"/>
              </a:rPr>
              <a:t>) multiplied by the distance between</a:t>
            </a:r>
          </a:p>
          <a:p>
            <a:r>
              <a:rPr lang="en-PH" sz="1200" b="0" i="1" u="none" strike="noStrike" kern="1200" baseline="0" dirty="0" smtClean="0">
                <a:solidFill>
                  <a:schemeClr val="tx1"/>
                </a:solidFill>
                <a:latin typeface="+mn-lt"/>
                <a:ea typeface="+mn-ea"/>
                <a:cs typeface="+mn-cs"/>
              </a:rPr>
              <a:t>xi </a:t>
            </a:r>
            <a:r>
              <a:rPr lang="en-PH" sz="1200" b="0" i="0" u="none" strike="noStrike" kern="1200" baseline="0" dirty="0" smtClean="0">
                <a:solidFill>
                  <a:schemeClr val="tx1"/>
                </a:solidFill>
                <a:latin typeface="+mn-lt"/>
                <a:ea typeface="+mn-ea"/>
                <a:cs typeface="+mn-cs"/>
              </a:rPr>
              <a:t>and </a:t>
            </a:r>
            <a:r>
              <a:rPr lang="en-PH" sz="1200" b="0" i="1" u="none" strike="noStrike" kern="1200" baseline="0" dirty="0" smtClean="0">
                <a:solidFill>
                  <a:schemeClr val="tx1"/>
                </a:solidFill>
                <a:latin typeface="+mn-lt"/>
                <a:ea typeface="+mn-ea"/>
                <a:cs typeface="+mn-cs"/>
              </a:rPr>
              <a:t>xi</a:t>
            </a:r>
            <a:r>
              <a:rPr lang="en-PH" sz="1200" b="0" i="0" u="none" strike="noStrike" kern="1200" baseline="0" dirty="0" smtClean="0">
                <a:solidFill>
                  <a:schemeClr val="tx1"/>
                </a:solidFill>
                <a:latin typeface="+mn-lt"/>
                <a:ea typeface="+mn-ea"/>
                <a:cs typeface="+mn-cs"/>
              </a:rPr>
              <a:t>+1.</a:t>
            </a:r>
            <a:endParaRPr lang="en-PH" dirty="0" smtClean="0"/>
          </a:p>
          <a:p>
            <a:endParaRPr lang="en-PH" dirty="0"/>
          </a:p>
        </p:txBody>
      </p:sp>
      <p:sp>
        <p:nvSpPr>
          <p:cNvPr id="4" name="Slide Number Placeholder 3"/>
          <p:cNvSpPr>
            <a:spLocks noGrp="1"/>
          </p:cNvSpPr>
          <p:nvPr>
            <p:ph type="sldNum" sz="quarter" idx="10"/>
          </p:nvPr>
        </p:nvSpPr>
        <p:spPr/>
        <p:txBody>
          <a:bodyPr/>
          <a:lstStyle/>
          <a:p>
            <a:fld id="{0D517991-BC76-4C27-8757-A2EBB65B5D90}" type="slidenum">
              <a:rPr lang="en-PH" smtClean="0"/>
              <a:t>39</a:t>
            </a:fld>
            <a:endParaRPr lang="en-PH"/>
          </a:p>
        </p:txBody>
      </p:sp>
    </p:spTree>
    <p:extLst>
      <p:ext uri="{BB962C8B-B14F-4D97-AF65-F5344CB8AC3E}">
        <p14:creationId xmlns:p14="http://schemas.microsoft.com/office/powerpoint/2010/main" val="9368918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kern="1200" dirty="0" smtClean="0">
                <a:solidFill>
                  <a:schemeClr val="tx1"/>
                </a:solidFill>
                <a:effectLst/>
                <a:latin typeface="+mn-lt"/>
                <a:ea typeface="+mn-ea"/>
                <a:cs typeface="+mn-cs"/>
              </a:rPr>
              <a:t>The </a:t>
            </a:r>
            <a:r>
              <a:rPr lang="en-PH" sz="1200" b="1" i="0" kern="1200" dirty="0" smtClean="0">
                <a:solidFill>
                  <a:schemeClr val="tx1"/>
                </a:solidFill>
                <a:effectLst/>
                <a:latin typeface="+mn-lt"/>
                <a:ea typeface="+mn-ea"/>
                <a:cs typeface="+mn-cs"/>
              </a:rPr>
              <a:t>Taylor series</a:t>
            </a:r>
            <a:r>
              <a:rPr lang="en-PH" sz="1200" b="0" i="0" kern="1200" dirty="0" smtClean="0">
                <a:solidFill>
                  <a:schemeClr val="tx1"/>
                </a:solidFill>
                <a:effectLst/>
                <a:latin typeface="+mn-lt"/>
                <a:ea typeface="+mn-ea"/>
                <a:cs typeface="+mn-cs"/>
              </a:rPr>
              <a:t> can be used to calculate the value of an entire function at every </a:t>
            </a:r>
            <a:r>
              <a:rPr lang="en-PH" sz="1200" b="1" i="0" kern="1200" dirty="0" smtClean="0">
                <a:solidFill>
                  <a:schemeClr val="tx1"/>
                </a:solidFill>
                <a:effectLst/>
                <a:latin typeface="+mn-lt"/>
                <a:ea typeface="+mn-ea"/>
                <a:cs typeface="+mn-cs"/>
              </a:rPr>
              <a:t>point</a:t>
            </a:r>
            <a:r>
              <a:rPr lang="en-PH" sz="1200" b="0" i="0" kern="1200" dirty="0" smtClean="0">
                <a:solidFill>
                  <a:schemeClr val="tx1"/>
                </a:solidFill>
                <a:effectLst/>
                <a:latin typeface="+mn-lt"/>
                <a:ea typeface="+mn-ea"/>
                <a:cs typeface="+mn-cs"/>
              </a:rPr>
              <a:t>, if the value of the function, and of all of its derivatives, are known at a single </a:t>
            </a:r>
            <a:r>
              <a:rPr lang="en-PH" sz="1200" b="1" i="0" kern="1200" dirty="0" smtClean="0">
                <a:solidFill>
                  <a:schemeClr val="tx1"/>
                </a:solidFill>
                <a:effectLst/>
                <a:latin typeface="+mn-lt"/>
                <a:ea typeface="+mn-ea"/>
                <a:cs typeface="+mn-cs"/>
              </a:rPr>
              <a:t>point</a:t>
            </a:r>
            <a:r>
              <a:rPr lang="en-PH" sz="1200" b="0" i="0" kern="1200" dirty="0" smtClean="0">
                <a:solidFill>
                  <a:schemeClr val="tx1"/>
                </a:solidFill>
                <a:effectLst/>
                <a:latin typeface="+mn-lt"/>
                <a:ea typeface="+mn-ea"/>
                <a:cs typeface="+mn-cs"/>
              </a:rPr>
              <a:t>.</a:t>
            </a:r>
            <a:endParaRPr lang="en-PH" dirty="0"/>
          </a:p>
        </p:txBody>
      </p:sp>
      <p:sp>
        <p:nvSpPr>
          <p:cNvPr id="4" name="Slide Number Placeholder 3"/>
          <p:cNvSpPr>
            <a:spLocks noGrp="1"/>
          </p:cNvSpPr>
          <p:nvPr>
            <p:ph type="sldNum" sz="quarter" idx="10"/>
          </p:nvPr>
        </p:nvSpPr>
        <p:spPr/>
        <p:txBody>
          <a:bodyPr/>
          <a:lstStyle/>
          <a:p>
            <a:fld id="{0D517991-BC76-4C27-8757-A2EBB65B5D90}" type="slidenum">
              <a:rPr lang="en-PH" smtClean="0"/>
              <a:t>41</a:t>
            </a:fld>
            <a:endParaRPr lang="en-PH"/>
          </a:p>
        </p:txBody>
      </p:sp>
    </p:spTree>
    <p:extLst>
      <p:ext uri="{BB962C8B-B14F-4D97-AF65-F5344CB8AC3E}">
        <p14:creationId xmlns:p14="http://schemas.microsoft.com/office/powerpoint/2010/main" val="2672802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u="none" strike="noStrike" kern="1200" baseline="0" dirty="0" smtClean="0">
                <a:solidFill>
                  <a:schemeClr val="tx1"/>
                </a:solidFill>
                <a:latin typeface="+mn-lt"/>
                <a:ea typeface="+mn-ea"/>
                <a:cs typeface="+mn-cs"/>
              </a:rPr>
              <a:t>where the </a:t>
            </a:r>
            <a:r>
              <a:rPr lang="en-PH" sz="1200" b="0" i="1" u="none" strike="noStrike" kern="1200" baseline="0" dirty="0" smtClean="0">
                <a:solidFill>
                  <a:schemeClr val="tx1"/>
                </a:solidFill>
                <a:latin typeface="+mn-lt"/>
                <a:ea typeface="+mn-ea"/>
                <a:cs typeface="+mn-cs"/>
              </a:rPr>
              <a:t>dependent variable </a:t>
            </a:r>
            <a:r>
              <a:rPr lang="en-PH" sz="1200" b="0" i="0" u="none" strike="noStrike" kern="1200" baseline="0" dirty="0" smtClean="0">
                <a:solidFill>
                  <a:schemeClr val="tx1"/>
                </a:solidFill>
                <a:latin typeface="+mn-lt"/>
                <a:ea typeface="+mn-ea"/>
                <a:cs typeface="+mn-cs"/>
              </a:rPr>
              <a:t>is a characteristic that usually reflects the </a:t>
            </a:r>
            <a:r>
              <a:rPr lang="en-PH" sz="1200" b="0" i="0" u="none" strike="noStrike" kern="1200" baseline="0" dirty="0" err="1" smtClean="0">
                <a:solidFill>
                  <a:schemeClr val="tx1"/>
                </a:solidFill>
                <a:latin typeface="+mn-lt"/>
                <a:ea typeface="+mn-ea"/>
                <a:cs typeface="+mn-cs"/>
              </a:rPr>
              <a:t>behavior</a:t>
            </a:r>
            <a:r>
              <a:rPr lang="en-PH" sz="1200" b="0" i="0" u="none" strike="noStrike" kern="1200" baseline="0" dirty="0" smtClean="0">
                <a:solidFill>
                  <a:schemeClr val="tx1"/>
                </a:solidFill>
                <a:latin typeface="+mn-lt"/>
                <a:ea typeface="+mn-ea"/>
                <a:cs typeface="+mn-cs"/>
              </a:rPr>
              <a:t> or state</a:t>
            </a:r>
          </a:p>
          <a:p>
            <a:r>
              <a:rPr lang="en-PH" sz="1200" b="0" i="0" u="none" strike="noStrike" kern="1200" baseline="0" dirty="0" smtClean="0">
                <a:solidFill>
                  <a:schemeClr val="tx1"/>
                </a:solidFill>
                <a:latin typeface="+mn-lt"/>
                <a:ea typeface="+mn-ea"/>
                <a:cs typeface="+mn-cs"/>
              </a:rPr>
              <a:t>of the system; the </a:t>
            </a:r>
            <a:r>
              <a:rPr lang="en-PH" sz="1200" b="0" i="1" u="none" strike="noStrike" kern="1200" baseline="0" dirty="0" smtClean="0">
                <a:solidFill>
                  <a:schemeClr val="tx1"/>
                </a:solidFill>
                <a:latin typeface="+mn-lt"/>
                <a:ea typeface="+mn-ea"/>
                <a:cs typeface="+mn-cs"/>
              </a:rPr>
              <a:t>independent variables </a:t>
            </a:r>
            <a:r>
              <a:rPr lang="en-PH" sz="1200" b="0" i="0" u="none" strike="noStrike" kern="1200" baseline="0" dirty="0" smtClean="0">
                <a:solidFill>
                  <a:schemeClr val="tx1"/>
                </a:solidFill>
                <a:latin typeface="+mn-lt"/>
                <a:ea typeface="+mn-ea"/>
                <a:cs typeface="+mn-cs"/>
              </a:rPr>
              <a:t>are usually dimensions, such as time and space,</a:t>
            </a:r>
          </a:p>
          <a:p>
            <a:r>
              <a:rPr lang="en-PH" sz="1200" b="0" i="0" u="none" strike="noStrike" kern="1200" baseline="0" dirty="0" smtClean="0">
                <a:solidFill>
                  <a:schemeClr val="tx1"/>
                </a:solidFill>
                <a:latin typeface="+mn-lt"/>
                <a:ea typeface="+mn-ea"/>
                <a:cs typeface="+mn-cs"/>
              </a:rPr>
              <a:t>along which the system’s </a:t>
            </a:r>
            <a:r>
              <a:rPr lang="en-PH" sz="1200" b="0" i="0" u="none" strike="noStrike" kern="1200" baseline="0" dirty="0" err="1" smtClean="0">
                <a:solidFill>
                  <a:schemeClr val="tx1"/>
                </a:solidFill>
                <a:latin typeface="+mn-lt"/>
                <a:ea typeface="+mn-ea"/>
                <a:cs typeface="+mn-cs"/>
              </a:rPr>
              <a:t>behavior</a:t>
            </a:r>
            <a:r>
              <a:rPr lang="en-PH" sz="1200" b="0" i="0" u="none" strike="noStrike" kern="1200" baseline="0" dirty="0" smtClean="0">
                <a:solidFill>
                  <a:schemeClr val="tx1"/>
                </a:solidFill>
                <a:latin typeface="+mn-lt"/>
                <a:ea typeface="+mn-ea"/>
                <a:cs typeface="+mn-cs"/>
              </a:rPr>
              <a:t> is being determined; the </a:t>
            </a:r>
            <a:r>
              <a:rPr lang="en-PH" sz="1200" b="0" i="1" u="none" strike="noStrike" kern="1200" baseline="0" dirty="0" smtClean="0">
                <a:solidFill>
                  <a:schemeClr val="tx1"/>
                </a:solidFill>
                <a:latin typeface="+mn-lt"/>
                <a:ea typeface="+mn-ea"/>
                <a:cs typeface="+mn-cs"/>
              </a:rPr>
              <a:t>parameters </a:t>
            </a:r>
            <a:r>
              <a:rPr lang="en-PH" sz="1200" b="0" i="0" u="none" strike="noStrike" kern="1200" baseline="0" dirty="0" smtClean="0">
                <a:solidFill>
                  <a:schemeClr val="tx1"/>
                </a:solidFill>
                <a:latin typeface="+mn-lt"/>
                <a:ea typeface="+mn-ea"/>
                <a:cs typeface="+mn-cs"/>
              </a:rPr>
              <a:t>are reflective of the</a:t>
            </a:r>
          </a:p>
          <a:p>
            <a:r>
              <a:rPr lang="en-PH" sz="1200" b="0" i="0" u="none" strike="noStrike" kern="1200" baseline="0" dirty="0" smtClean="0">
                <a:solidFill>
                  <a:schemeClr val="tx1"/>
                </a:solidFill>
                <a:latin typeface="+mn-lt"/>
                <a:ea typeface="+mn-ea"/>
                <a:cs typeface="+mn-cs"/>
              </a:rPr>
              <a:t>system’s properties or composition; and the </a:t>
            </a:r>
            <a:r>
              <a:rPr lang="en-PH" sz="1200" b="0" i="1" u="none" strike="noStrike" kern="1200" baseline="0" dirty="0" smtClean="0">
                <a:solidFill>
                  <a:schemeClr val="tx1"/>
                </a:solidFill>
                <a:latin typeface="+mn-lt"/>
                <a:ea typeface="+mn-ea"/>
                <a:cs typeface="+mn-cs"/>
              </a:rPr>
              <a:t>forcing functions </a:t>
            </a:r>
            <a:r>
              <a:rPr lang="en-PH" sz="1200" b="0" i="0" u="none" strike="noStrike" kern="1200" baseline="0" dirty="0" smtClean="0">
                <a:solidFill>
                  <a:schemeClr val="tx1"/>
                </a:solidFill>
                <a:latin typeface="+mn-lt"/>
                <a:ea typeface="+mn-ea"/>
                <a:cs typeface="+mn-cs"/>
              </a:rPr>
              <a:t>are external influences acting</a:t>
            </a:r>
          </a:p>
          <a:p>
            <a:r>
              <a:rPr lang="en-PH" sz="1200" b="0" i="0" u="none" strike="noStrike" kern="1200" baseline="0" dirty="0" smtClean="0">
                <a:solidFill>
                  <a:schemeClr val="tx1"/>
                </a:solidFill>
                <a:latin typeface="+mn-lt"/>
                <a:ea typeface="+mn-ea"/>
                <a:cs typeface="+mn-cs"/>
              </a:rPr>
              <a:t>upon the system.</a:t>
            </a:r>
            <a:endParaRPr lang="en-PH" dirty="0"/>
          </a:p>
        </p:txBody>
      </p:sp>
      <p:sp>
        <p:nvSpPr>
          <p:cNvPr id="4" name="Slide Number Placeholder 3"/>
          <p:cNvSpPr>
            <a:spLocks noGrp="1"/>
          </p:cNvSpPr>
          <p:nvPr>
            <p:ph type="sldNum" sz="quarter" idx="10"/>
          </p:nvPr>
        </p:nvSpPr>
        <p:spPr/>
        <p:txBody>
          <a:bodyPr/>
          <a:lstStyle/>
          <a:p>
            <a:fld id="{0D517991-BC76-4C27-8757-A2EBB65B5D90}" type="slidenum">
              <a:rPr lang="en-PH" smtClean="0"/>
              <a:t>6</a:t>
            </a:fld>
            <a:endParaRPr lang="en-PH"/>
          </a:p>
        </p:txBody>
      </p:sp>
    </p:spTree>
    <p:extLst>
      <p:ext uri="{BB962C8B-B14F-4D97-AF65-F5344CB8AC3E}">
        <p14:creationId xmlns:p14="http://schemas.microsoft.com/office/powerpoint/2010/main" val="1018078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u="none" strike="noStrike" kern="1200" baseline="0" dirty="0" smtClean="0">
                <a:solidFill>
                  <a:schemeClr val="tx1"/>
                </a:solidFill>
                <a:latin typeface="+mn-lt"/>
                <a:ea typeface="+mn-ea"/>
                <a:cs typeface="+mn-cs"/>
              </a:rPr>
              <a:t>Because the indicator is higher than the midpoint between the markers on the gauge, we can say with assurance that the car is traveling at approximately</a:t>
            </a:r>
          </a:p>
          <a:p>
            <a:r>
              <a:rPr lang="en-PH" sz="1200" b="0" i="0" u="none" strike="noStrike" kern="1200" baseline="0" dirty="0" smtClean="0">
                <a:solidFill>
                  <a:schemeClr val="tx1"/>
                </a:solidFill>
                <a:latin typeface="+mn-lt"/>
                <a:ea typeface="+mn-ea"/>
                <a:cs typeface="+mn-cs"/>
              </a:rPr>
              <a:t>49 km/h. We have confidence in this result because two or more reasonable individuals reading this gauge would arrive at the same conclusion. However, let us say that we insist that the speed be estimated to one decimal place. For this case, one person might say 48.8, whereas another might say 48.9 km/h. Therefore, because of the limits of this instrument,</a:t>
            </a:r>
            <a:endParaRPr lang="en-PH" dirty="0"/>
          </a:p>
        </p:txBody>
      </p:sp>
      <p:sp>
        <p:nvSpPr>
          <p:cNvPr id="4" name="Slide Number Placeholder 3"/>
          <p:cNvSpPr>
            <a:spLocks noGrp="1"/>
          </p:cNvSpPr>
          <p:nvPr>
            <p:ph type="sldNum" sz="quarter" idx="10"/>
          </p:nvPr>
        </p:nvSpPr>
        <p:spPr/>
        <p:txBody>
          <a:bodyPr/>
          <a:lstStyle/>
          <a:p>
            <a:fld id="{0D517991-BC76-4C27-8757-A2EBB65B5D90}" type="slidenum">
              <a:rPr lang="en-PH" smtClean="0"/>
              <a:t>10</a:t>
            </a:fld>
            <a:endParaRPr lang="en-PH"/>
          </a:p>
        </p:txBody>
      </p:sp>
    </p:spTree>
    <p:extLst>
      <p:ext uri="{BB962C8B-B14F-4D97-AF65-F5344CB8AC3E}">
        <p14:creationId xmlns:p14="http://schemas.microsoft.com/office/powerpoint/2010/main" val="1092786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If I say significant bits?</a:t>
            </a:r>
          </a:p>
          <a:p>
            <a:r>
              <a:rPr lang="en-PH" sz="1200" b="0" i="0" u="none" strike="noStrike" kern="1200" baseline="0" dirty="0" smtClean="0">
                <a:solidFill>
                  <a:schemeClr val="tx1"/>
                </a:solidFill>
                <a:latin typeface="+mn-lt"/>
                <a:ea typeface="+mn-ea"/>
                <a:cs typeface="+mn-cs"/>
              </a:rPr>
              <a:t>For the speedometer, the two certain digits are  48. It is conventional to set the estimated digit at one-half of the smallest scale division on</a:t>
            </a:r>
          </a:p>
          <a:p>
            <a:r>
              <a:rPr lang="en-PH" sz="1200" b="0" i="0" u="none" strike="noStrike" kern="1200" baseline="0" dirty="0" smtClean="0">
                <a:solidFill>
                  <a:schemeClr val="tx1"/>
                </a:solidFill>
                <a:latin typeface="+mn-lt"/>
                <a:ea typeface="+mn-ea"/>
                <a:cs typeface="+mn-cs"/>
              </a:rPr>
              <a:t>the measurement device. Thus the speedometer reading would consist of the three significant figures: 48.5.</a:t>
            </a:r>
            <a:endParaRPr lang="en-PH" dirty="0"/>
          </a:p>
        </p:txBody>
      </p:sp>
      <p:sp>
        <p:nvSpPr>
          <p:cNvPr id="4" name="Slide Number Placeholder 3"/>
          <p:cNvSpPr>
            <a:spLocks noGrp="1"/>
          </p:cNvSpPr>
          <p:nvPr>
            <p:ph type="sldNum" sz="quarter" idx="10"/>
          </p:nvPr>
        </p:nvSpPr>
        <p:spPr/>
        <p:txBody>
          <a:bodyPr/>
          <a:lstStyle/>
          <a:p>
            <a:fld id="{0D517991-BC76-4C27-8757-A2EBB65B5D90}" type="slidenum">
              <a:rPr lang="en-PH" smtClean="0"/>
              <a:t>11</a:t>
            </a:fld>
            <a:endParaRPr lang="en-PH"/>
          </a:p>
        </p:txBody>
      </p:sp>
    </p:spTree>
    <p:extLst>
      <p:ext uri="{BB962C8B-B14F-4D97-AF65-F5344CB8AC3E}">
        <p14:creationId xmlns:p14="http://schemas.microsoft.com/office/powerpoint/2010/main" val="3379674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1. </a:t>
            </a:r>
            <a:r>
              <a:rPr lang="en-PH" sz="1200" b="0" i="0" u="none" strike="noStrike" kern="1200" baseline="0" dirty="0" smtClean="0">
                <a:solidFill>
                  <a:schemeClr val="tx1"/>
                </a:solidFill>
                <a:latin typeface="+mn-lt"/>
                <a:ea typeface="+mn-ea"/>
                <a:cs typeface="+mn-cs"/>
              </a:rPr>
              <a:t>For example, zeros are not always significant figures because they may be necessary just to locate a decimal point. (they all have 4 significant figures)</a:t>
            </a:r>
            <a:endParaRPr lang="en-PH" dirty="0"/>
          </a:p>
        </p:txBody>
      </p:sp>
      <p:sp>
        <p:nvSpPr>
          <p:cNvPr id="4" name="Slide Number Placeholder 3"/>
          <p:cNvSpPr>
            <a:spLocks noGrp="1"/>
          </p:cNvSpPr>
          <p:nvPr>
            <p:ph type="sldNum" sz="quarter" idx="10"/>
          </p:nvPr>
        </p:nvSpPr>
        <p:spPr/>
        <p:txBody>
          <a:bodyPr/>
          <a:lstStyle/>
          <a:p>
            <a:fld id="{0D517991-BC76-4C27-8757-A2EBB65B5D90}" type="slidenum">
              <a:rPr lang="en-PH" smtClean="0"/>
              <a:t>12</a:t>
            </a:fld>
            <a:endParaRPr lang="en-PH"/>
          </a:p>
        </p:txBody>
      </p:sp>
    </p:spTree>
    <p:extLst>
      <p:ext uri="{BB962C8B-B14F-4D97-AF65-F5344CB8AC3E}">
        <p14:creationId xmlns:p14="http://schemas.microsoft.com/office/powerpoint/2010/main" val="3849942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dirty="0" smtClean="0"/>
              <a:t>When trailing zeros are used in large numbers, it is not clear how many, if any, of the zeros are significant.</a:t>
            </a:r>
          </a:p>
          <a:p>
            <a:pPr marL="0" marR="0" indent="0" algn="l" defTabSz="914400" rtl="0" eaLnBrk="1" fontAlgn="auto" latinLnBrk="0" hangingPunct="1">
              <a:lnSpc>
                <a:spcPct val="100000"/>
              </a:lnSpc>
              <a:spcBef>
                <a:spcPts val="0"/>
              </a:spcBef>
              <a:spcAft>
                <a:spcPts val="0"/>
              </a:spcAft>
              <a:buClrTx/>
              <a:buSzTx/>
              <a:buFontTx/>
              <a:buNone/>
              <a:tabLst/>
              <a:defRPr/>
            </a:pPr>
            <a:r>
              <a:rPr lang="en-PH" dirty="0" smtClean="0"/>
              <a:t>For example, at face value the number 45,300 may have three, four, or five significant digits, depending on whether the zeros are known with confidence.</a:t>
            </a:r>
          </a:p>
          <a:p>
            <a:r>
              <a:rPr lang="en-PH" sz="1200" b="0" i="0" u="none" strike="noStrike" kern="1200" baseline="0" dirty="0" smtClean="0">
                <a:solidFill>
                  <a:schemeClr val="tx1"/>
                </a:solidFill>
                <a:latin typeface="+mn-lt"/>
                <a:ea typeface="+mn-ea"/>
                <a:cs typeface="+mn-cs"/>
              </a:rPr>
              <a:t>Such uncertainty can be resolved by using scientific notation, where 4</a:t>
            </a:r>
            <a:r>
              <a:rPr lang="en-PH" sz="1200" b="0" i="1" u="none" strike="noStrike" kern="1200" baseline="0" dirty="0" smtClean="0">
                <a:solidFill>
                  <a:schemeClr val="tx1"/>
                </a:solidFill>
                <a:latin typeface="+mn-lt"/>
                <a:ea typeface="+mn-ea"/>
                <a:cs typeface="+mn-cs"/>
              </a:rPr>
              <a:t>.</a:t>
            </a:r>
            <a:r>
              <a:rPr lang="en-PH" sz="1200" b="0" i="0" u="none" strike="noStrike" kern="1200" baseline="0" dirty="0" smtClean="0">
                <a:solidFill>
                  <a:schemeClr val="tx1"/>
                </a:solidFill>
                <a:latin typeface="+mn-lt"/>
                <a:ea typeface="+mn-ea"/>
                <a:cs typeface="+mn-cs"/>
              </a:rPr>
              <a:t>53 × 104, 4.530 × 104, 4.5300 × 104 designate that the number is known to three, four, and five significant figures, respectively.</a:t>
            </a:r>
            <a:endParaRPr lang="en-PH" dirty="0"/>
          </a:p>
        </p:txBody>
      </p:sp>
      <p:sp>
        <p:nvSpPr>
          <p:cNvPr id="4" name="Slide Number Placeholder 3"/>
          <p:cNvSpPr>
            <a:spLocks noGrp="1"/>
          </p:cNvSpPr>
          <p:nvPr>
            <p:ph type="sldNum" sz="quarter" idx="10"/>
          </p:nvPr>
        </p:nvSpPr>
        <p:spPr/>
        <p:txBody>
          <a:bodyPr/>
          <a:lstStyle/>
          <a:p>
            <a:fld id="{0D517991-BC76-4C27-8757-A2EBB65B5D90}" type="slidenum">
              <a:rPr lang="en-PH" smtClean="0"/>
              <a:t>13</a:t>
            </a:fld>
            <a:endParaRPr lang="en-PH"/>
          </a:p>
        </p:txBody>
      </p:sp>
    </p:spTree>
    <p:extLst>
      <p:ext uri="{BB962C8B-B14F-4D97-AF65-F5344CB8AC3E}">
        <p14:creationId xmlns:p14="http://schemas.microsoft.com/office/powerpoint/2010/main" val="1044912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1" u="none" strike="noStrike" kern="1200" baseline="0" dirty="0" smtClean="0">
                <a:solidFill>
                  <a:schemeClr val="tx1"/>
                </a:solidFill>
                <a:latin typeface="+mn-lt"/>
                <a:ea typeface="+mn-ea"/>
                <a:cs typeface="+mn-cs"/>
              </a:rPr>
              <a:t>Inaccuracy </a:t>
            </a:r>
            <a:r>
              <a:rPr lang="en-PH" sz="1200" b="0" i="0" u="none" strike="noStrike" kern="1200" baseline="0" dirty="0" smtClean="0">
                <a:solidFill>
                  <a:schemeClr val="tx1"/>
                </a:solidFill>
                <a:latin typeface="+mn-lt"/>
                <a:ea typeface="+mn-ea"/>
                <a:cs typeface="+mn-cs"/>
              </a:rPr>
              <a:t>(also called </a:t>
            </a:r>
            <a:r>
              <a:rPr lang="en-PH" sz="1200" b="0" i="1" u="none" strike="noStrike" kern="1200" baseline="0" dirty="0" smtClean="0">
                <a:solidFill>
                  <a:schemeClr val="tx1"/>
                </a:solidFill>
                <a:latin typeface="+mn-lt"/>
                <a:ea typeface="+mn-ea"/>
                <a:cs typeface="+mn-cs"/>
              </a:rPr>
              <a:t>bias</a:t>
            </a:r>
            <a:r>
              <a:rPr lang="en-PH" sz="1200" b="0" i="0" u="none" strike="noStrike" kern="1200" baseline="0" dirty="0" smtClean="0">
                <a:solidFill>
                  <a:schemeClr val="tx1"/>
                </a:solidFill>
                <a:latin typeface="+mn-lt"/>
                <a:ea typeface="+mn-ea"/>
                <a:cs typeface="+mn-cs"/>
              </a:rPr>
              <a:t>) is defined as systematic deviation from the truth. Thus, although the shots in Fig. 3.2</a:t>
            </a:r>
            <a:r>
              <a:rPr lang="en-PH" sz="1200" b="0" i="1" u="none" strike="noStrike" kern="1200" baseline="0" dirty="0" smtClean="0">
                <a:solidFill>
                  <a:schemeClr val="tx1"/>
                </a:solidFill>
                <a:latin typeface="+mn-lt"/>
                <a:ea typeface="+mn-ea"/>
                <a:cs typeface="+mn-cs"/>
              </a:rPr>
              <a:t>c </a:t>
            </a:r>
            <a:r>
              <a:rPr lang="en-PH" sz="1200" b="0" i="0" u="none" strike="noStrike" kern="1200" baseline="0" dirty="0" smtClean="0">
                <a:solidFill>
                  <a:schemeClr val="tx1"/>
                </a:solidFill>
                <a:latin typeface="+mn-lt"/>
                <a:ea typeface="+mn-ea"/>
                <a:cs typeface="+mn-cs"/>
              </a:rPr>
              <a:t>are more tightly grouped than those in Fig. 3.2</a:t>
            </a:r>
            <a:r>
              <a:rPr lang="en-PH" sz="1200" b="0" i="1" u="none" strike="noStrike" kern="1200" baseline="0" dirty="0" smtClean="0">
                <a:solidFill>
                  <a:schemeClr val="tx1"/>
                </a:solidFill>
                <a:latin typeface="+mn-lt"/>
                <a:ea typeface="+mn-ea"/>
                <a:cs typeface="+mn-cs"/>
              </a:rPr>
              <a:t>a, </a:t>
            </a:r>
            <a:r>
              <a:rPr lang="en-PH" sz="1200" b="0" i="0" u="none" strike="noStrike" kern="1200" baseline="0" dirty="0" smtClean="0">
                <a:solidFill>
                  <a:schemeClr val="tx1"/>
                </a:solidFill>
                <a:latin typeface="+mn-lt"/>
                <a:ea typeface="+mn-ea"/>
                <a:cs typeface="+mn-cs"/>
              </a:rPr>
              <a:t>the two cases are equally biased because they are both </a:t>
            </a:r>
            <a:r>
              <a:rPr lang="en-PH" sz="1200" b="0" i="0" u="none" strike="noStrike" kern="1200" baseline="0" dirty="0" err="1" smtClean="0">
                <a:solidFill>
                  <a:schemeClr val="tx1"/>
                </a:solidFill>
                <a:latin typeface="+mn-lt"/>
                <a:ea typeface="+mn-ea"/>
                <a:cs typeface="+mn-cs"/>
              </a:rPr>
              <a:t>centered</a:t>
            </a:r>
            <a:r>
              <a:rPr lang="en-PH" sz="1200" b="0" i="0" u="none" strike="noStrike" kern="1200" baseline="0" dirty="0" smtClean="0">
                <a:solidFill>
                  <a:schemeClr val="tx1"/>
                </a:solidFill>
                <a:latin typeface="+mn-lt"/>
                <a:ea typeface="+mn-ea"/>
                <a:cs typeface="+mn-cs"/>
              </a:rPr>
              <a:t> on the upper left quadrant of the target. </a:t>
            </a:r>
            <a:r>
              <a:rPr lang="en-PH" sz="1200" b="0" i="1" u="none" strike="noStrike" kern="1200" baseline="0" dirty="0" smtClean="0">
                <a:solidFill>
                  <a:schemeClr val="tx1"/>
                </a:solidFill>
                <a:latin typeface="+mn-lt"/>
                <a:ea typeface="+mn-ea"/>
                <a:cs typeface="+mn-cs"/>
              </a:rPr>
              <a:t>Imprecision </a:t>
            </a:r>
            <a:r>
              <a:rPr lang="en-PH" sz="1200" b="0" i="0" u="none" strike="noStrike" kern="1200" baseline="0" dirty="0" smtClean="0">
                <a:solidFill>
                  <a:schemeClr val="tx1"/>
                </a:solidFill>
                <a:latin typeface="+mn-lt"/>
                <a:ea typeface="+mn-ea"/>
                <a:cs typeface="+mn-cs"/>
              </a:rPr>
              <a:t>(also called </a:t>
            </a:r>
            <a:r>
              <a:rPr lang="en-PH" sz="1200" b="0" i="1" u="none" strike="noStrike" kern="1200" baseline="0" dirty="0" smtClean="0">
                <a:solidFill>
                  <a:schemeClr val="tx1"/>
                </a:solidFill>
                <a:latin typeface="+mn-lt"/>
                <a:ea typeface="+mn-ea"/>
                <a:cs typeface="+mn-cs"/>
              </a:rPr>
              <a:t>uncertainty</a:t>
            </a:r>
            <a:r>
              <a:rPr lang="en-PH" sz="1200" b="0" i="0" u="none" strike="noStrike" kern="1200" baseline="0" dirty="0" smtClean="0">
                <a:solidFill>
                  <a:schemeClr val="tx1"/>
                </a:solidFill>
                <a:latin typeface="+mn-lt"/>
                <a:ea typeface="+mn-ea"/>
                <a:cs typeface="+mn-cs"/>
              </a:rPr>
              <a:t>), on the other hand, refers to the magnitude of the scatter. Therefore, although Fig. 3.2</a:t>
            </a:r>
            <a:r>
              <a:rPr lang="en-PH" sz="1200" b="0" i="1" u="none" strike="noStrike" kern="1200" baseline="0" dirty="0" smtClean="0">
                <a:solidFill>
                  <a:schemeClr val="tx1"/>
                </a:solidFill>
                <a:latin typeface="+mn-lt"/>
                <a:ea typeface="+mn-ea"/>
                <a:cs typeface="+mn-cs"/>
              </a:rPr>
              <a:t>b </a:t>
            </a:r>
            <a:r>
              <a:rPr lang="en-PH" sz="1200" b="0" i="0" u="none" strike="noStrike" kern="1200" baseline="0" dirty="0" smtClean="0">
                <a:solidFill>
                  <a:schemeClr val="tx1"/>
                </a:solidFill>
                <a:latin typeface="+mn-lt"/>
                <a:ea typeface="+mn-ea"/>
                <a:cs typeface="+mn-cs"/>
              </a:rPr>
              <a:t>and </a:t>
            </a:r>
            <a:r>
              <a:rPr lang="en-PH" sz="1200" b="0" i="1" u="none" strike="noStrike" kern="1200" baseline="0" dirty="0" smtClean="0">
                <a:solidFill>
                  <a:schemeClr val="tx1"/>
                </a:solidFill>
                <a:latin typeface="+mn-lt"/>
                <a:ea typeface="+mn-ea"/>
                <a:cs typeface="+mn-cs"/>
              </a:rPr>
              <a:t>d </a:t>
            </a:r>
            <a:r>
              <a:rPr lang="en-PH" sz="1200" b="0" i="0" u="none" strike="noStrike" kern="1200" baseline="0" dirty="0" smtClean="0">
                <a:solidFill>
                  <a:schemeClr val="tx1"/>
                </a:solidFill>
                <a:latin typeface="+mn-lt"/>
                <a:ea typeface="+mn-ea"/>
                <a:cs typeface="+mn-cs"/>
              </a:rPr>
              <a:t>are equally accurate (that is, </a:t>
            </a:r>
            <a:r>
              <a:rPr lang="en-PH" sz="1200" b="0" i="0" u="none" strike="noStrike" kern="1200" baseline="0" dirty="0" err="1" smtClean="0">
                <a:solidFill>
                  <a:schemeClr val="tx1"/>
                </a:solidFill>
                <a:latin typeface="+mn-lt"/>
                <a:ea typeface="+mn-ea"/>
                <a:cs typeface="+mn-cs"/>
              </a:rPr>
              <a:t>centered</a:t>
            </a:r>
            <a:r>
              <a:rPr lang="en-PH" sz="1200" b="0" i="0" u="none" strike="noStrike" kern="1200" baseline="0" dirty="0" smtClean="0">
                <a:solidFill>
                  <a:schemeClr val="tx1"/>
                </a:solidFill>
                <a:latin typeface="+mn-lt"/>
                <a:ea typeface="+mn-ea"/>
                <a:cs typeface="+mn-cs"/>
              </a:rPr>
              <a:t> on the bull’s-eye), the latter is more precise because the shots are tightly grouped.</a:t>
            </a:r>
            <a:endParaRPr lang="en-PH" dirty="0"/>
          </a:p>
        </p:txBody>
      </p:sp>
      <p:sp>
        <p:nvSpPr>
          <p:cNvPr id="4" name="Slide Number Placeholder 3"/>
          <p:cNvSpPr>
            <a:spLocks noGrp="1"/>
          </p:cNvSpPr>
          <p:nvPr>
            <p:ph type="sldNum" sz="quarter" idx="10"/>
          </p:nvPr>
        </p:nvSpPr>
        <p:spPr/>
        <p:txBody>
          <a:bodyPr/>
          <a:lstStyle/>
          <a:p>
            <a:fld id="{0D517991-BC76-4C27-8757-A2EBB65B5D90}" type="slidenum">
              <a:rPr lang="en-PH" smtClean="0"/>
              <a:t>16</a:t>
            </a:fld>
            <a:endParaRPr lang="en-PH"/>
          </a:p>
        </p:txBody>
      </p:sp>
    </p:spTree>
    <p:extLst>
      <p:ext uri="{BB962C8B-B14F-4D97-AF65-F5344CB8AC3E}">
        <p14:creationId xmlns:p14="http://schemas.microsoft.com/office/powerpoint/2010/main" val="1856877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u="none" strike="noStrike" kern="1200" baseline="0" dirty="0" smtClean="0">
                <a:solidFill>
                  <a:schemeClr val="tx1"/>
                </a:solidFill>
                <a:latin typeface="+mn-lt"/>
                <a:ea typeface="+mn-ea"/>
                <a:cs typeface="+mn-cs"/>
              </a:rPr>
              <a:t>The subscript </a:t>
            </a:r>
            <a:r>
              <a:rPr lang="en-PH" sz="1200" b="0" i="1" u="none" strike="noStrike" kern="1200" baseline="0" dirty="0" smtClean="0">
                <a:solidFill>
                  <a:schemeClr val="tx1"/>
                </a:solidFill>
                <a:latin typeface="+mn-lt"/>
                <a:ea typeface="+mn-ea"/>
                <a:cs typeface="+mn-cs"/>
              </a:rPr>
              <a:t>t </a:t>
            </a:r>
            <a:r>
              <a:rPr lang="en-PH" sz="1200" b="0" i="0" u="none" strike="noStrike" kern="1200" baseline="0" dirty="0" smtClean="0">
                <a:solidFill>
                  <a:schemeClr val="tx1"/>
                </a:solidFill>
                <a:latin typeface="+mn-lt"/>
                <a:ea typeface="+mn-ea"/>
                <a:cs typeface="+mn-cs"/>
              </a:rPr>
              <a:t>is included to designate that this is the “true” error. This is in contrast to other cases, as described shortly,</a:t>
            </a:r>
          </a:p>
          <a:p>
            <a:r>
              <a:rPr lang="en-PH" sz="1200" b="0" i="0" u="none" strike="noStrike" kern="1200" baseline="0" dirty="0" smtClean="0">
                <a:solidFill>
                  <a:schemeClr val="tx1"/>
                </a:solidFill>
                <a:latin typeface="+mn-lt"/>
                <a:ea typeface="+mn-ea"/>
                <a:cs typeface="+mn-cs"/>
              </a:rPr>
              <a:t>where an “approximate” estimate of the error must be employed.</a:t>
            </a:r>
            <a:endParaRPr lang="en-PH" dirty="0"/>
          </a:p>
        </p:txBody>
      </p:sp>
      <p:sp>
        <p:nvSpPr>
          <p:cNvPr id="4" name="Slide Number Placeholder 3"/>
          <p:cNvSpPr>
            <a:spLocks noGrp="1"/>
          </p:cNvSpPr>
          <p:nvPr>
            <p:ph type="sldNum" sz="quarter" idx="10"/>
          </p:nvPr>
        </p:nvSpPr>
        <p:spPr/>
        <p:txBody>
          <a:bodyPr/>
          <a:lstStyle/>
          <a:p>
            <a:fld id="{0D517991-BC76-4C27-8757-A2EBB65B5D90}" type="slidenum">
              <a:rPr lang="en-PH" smtClean="0"/>
              <a:t>17</a:t>
            </a:fld>
            <a:endParaRPr lang="en-PH"/>
          </a:p>
        </p:txBody>
      </p:sp>
    </p:spTree>
    <p:extLst>
      <p:ext uri="{BB962C8B-B14F-4D97-AF65-F5344CB8AC3E}">
        <p14:creationId xmlns:p14="http://schemas.microsoft.com/office/powerpoint/2010/main" val="207889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The signs of</a:t>
            </a:r>
            <a:r>
              <a:rPr lang="en-PH" baseline="0" dirty="0" smtClean="0"/>
              <a:t> these </a:t>
            </a:r>
            <a:r>
              <a:rPr lang="en-PH" baseline="0" dirty="0" err="1" smtClean="0"/>
              <a:t>eqns</a:t>
            </a:r>
            <a:r>
              <a:rPr lang="en-PH" baseline="0" dirty="0" smtClean="0"/>
              <a:t> maybe positive or negative.</a:t>
            </a:r>
          </a:p>
          <a:p>
            <a:r>
              <a:rPr lang="en-PH" sz="1200" b="0" i="0" u="none" strike="noStrike" kern="1200" baseline="0" dirty="0" smtClean="0">
                <a:solidFill>
                  <a:schemeClr val="tx1"/>
                </a:solidFill>
                <a:latin typeface="+mn-lt"/>
                <a:ea typeface="+mn-ea"/>
                <a:cs typeface="+mn-cs"/>
              </a:rPr>
              <a:t>Often, when performing computations, we may not be concerned with the sign of the error, but we are interested in whether the percent</a:t>
            </a:r>
          </a:p>
          <a:p>
            <a:r>
              <a:rPr lang="en-PH" sz="1200" b="0" i="0" u="none" strike="noStrike" kern="1200" baseline="0" dirty="0" smtClean="0">
                <a:solidFill>
                  <a:schemeClr val="tx1"/>
                </a:solidFill>
                <a:latin typeface="+mn-lt"/>
                <a:ea typeface="+mn-ea"/>
                <a:cs typeface="+mn-cs"/>
              </a:rPr>
              <a:t>absolute value is lower than a </a:t>
            </a:r>
            <a:r>
              <a:rPr lang="en-PH" sz="1200" b="0" i="0" u="none" strike="noStrike" kern="1200" baseline="0" dirty="0" err="1" smtClean="0">
                <a:solidFill>
                  <a:schemeClr val="tx1"/>
                </a:solidFill>
                <a:latin typeface="+mn-lt"/>
                <a:ea typeface="+mn-ea"/>
                <a:cs typeface="+mn-cs"/>
              </a:rPr>
              <a:t>prespecified</a:t>
            </a:r>
            <a:r>
              <a:rPr lang="en-PH" sz="1200" b="0" i="0" u="none" strike="noStrike" kern="1200" baseline="0" dirty="0" smtClean="0">
                <a:solidFill>
                  <a:schemeClr val="tx1"/>
                </a:solidFill>
                <a:latin typeface="+mn-lt"/>
                <a:ea typeface="+mn-ea"/>
                <a:cs typeface="+mn-cs"/>
              </a:rPr>
              <a:t> percent tolerance </a:t>
            </a:r>
            <a:r>
              <a:rPr lang="en-PH" sz="1200" b="0" i="1" u="none" strike="noStrike" kern="1200" baseline="0" dirty="0" err="1" smtClean="0">
                <a:solidFill>
                  <a:schemeClr val="tx1"/>
                </a:solidFill>
                <a:latin typeface="+mn-lt"/>
                <a:ea typeface="+mn-ea"/>
                <a:cs typeface="+mn-cs"/>
              </a:rPr>
              <a:t>εs</a:t>
            </a:r>
            <a:r>
              <a:rPr lang="en-PH" sz="1200" b="0" i="1" u="none" strike="noStrike" kern="1200" baseline="0" dirty="0" smtClean="0">
                <a:solidFill>
                  <a:schemeClr val="tx1"/>
                </a:solidFill>
                <a:latin typeface="+mn-lt"/>
                <a:ea typeface="+mn-ea"/>
                <a:cs typeface="+mn-cs"/>
              </a:rPr>
              <a:t> </a:t>
            </a:r>
            <a:r>
              <a:rPr lang="en-PH" sz="1200" b="0" i="0" u="none" strike="noStrike" kern="1200" baseline="0" dirty="0" smtClean="0">
                <a:solidFill>
                  <a:schemeClr val="tx1"/>
                </a:solidFill>
                <a:latin typeface="+mn-lt"/>
                <a:ea typeface="+mn-ea"/>
                <a:cs typeface="+mn-cs"/>
              </a:rPr>
              <a:t>.</a:t>
            </a:r>
            <a:endParaRPr lang="en-PH" dirty="0"/>
          </a:p>
        </p:txBody>
      </p:sp>
      <p:sp>
        <p:nvSpPr>
          <p:cNvPr id="4" name="Slide Number Placeholder 3"/>
          <p:cNvSpPr>
            <a:spLocks noGrp="1"/>
          </p:cNvSpPr>
          <p:nvPr>
            <p:ph type="sldNum" sz="quarter" idx="10"/>
          </p:nvPr>
        </p:nvSpPr>
        <p:spPr/>
        <p:txBody>
          <a:bodyPr/>
          <a:lstStyle/>
          <a:p>
            <a:fld id="{0D517991-BC76-4C27-8757-A2EBB65B5D90}" type="slidenum">
              <a:rPr lang="en-PH" smtClean="0"/>
              <a:t>22</a:t>
            </a:fld>
            <a:endParaRPr lang="en-PH"/>
          </a:p>
        </p:txBody>
      </p:sp>
    </p:spTree>
    <p:extLst>
      <p:ext uri="{BB962C8B-B14F-4D97-AF65-F5344CB8AC3E}">
        <p14:creationId xmlns:p14="http://schemas.microsoft.com/office/powerpoint/2010/main" val="1407945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A025B6-005D-49B6-BC8D-90A53396440A}" type="datetimeFigureOut">
              <a:rPr lang="en-PH" smtClean="0"/>
              <a:t>2/29/2016</a:t>
            </a:fld>
            <a:endParaRPr lang="en-PH"/>
          </a:p>
        </p:txBody>
      </p:sp>
      <p:sp>
        <p:nvSpPr>
          <p:cNvPr id="5" name="Footer Placeholder 4"/>
          <p:cNvSpPr>
            <a:spLocks noGrp="1"/>
          </p:cNvSpPr>
          <p:nvPr>
            <p:ph type="ftr" sz="quarter" idx="11"/>
          </p:nvPr>
        </p:nvSpPr>
        <p:spPr>
          <a:xfrm>
            <a:off x="5332412" y="5883275"/>
            <a:ext cx="4324044" cy="365125"/>
          </a:xfrm>
        </p:spPr>
        <p:txBody>
          <a:bodyPr/>
          <a:lstStyle/>
          <a:p>
            <a:endParaRPr lang="en-PH"/>
          </a:p>
        </p:txBody>
      </p:sp>
      <p:sp>
        <p:nvSpPr>
          <p:cNvPr id="6" name="Slide Number Placeholder 5"/>
          <p:cNvSpPr>
            <a:spLocks noGrp="1"/>
          </p:cNvSpPr>
          <p:nvPr>
            <p:ph type="sldNum" sz="quarter" idx="12"/>
          </p:nvPr>
        </p:nvSpPr>
        <p:spPr/>
        <p:txBody>
          <a:bodyPr/>
          <a:lstStyle/>
          <a:p>
            <a:fld id="{85ECA9B7-9989-4103-B577-DF44F1098727}" type="slidenum">
              <a:rPr lang="en-PH" smtClean="0"/>
              <a:t>‹#›</a:t>
            </a:fld>
            <a:endParaRPr lang="en-PH"/>
          </a:p>
        </p:txBody>
      </p:sp>
    </p:spTree>
    <p:extLst>
      <p:ext uri="{BB962C8B-B14F-4D97-AF65-F5344CB8AC3E}">
        <p14:creationId xmlns:p14="http://schemas.microsoft.com/office/powerpoint/2010/main" val="2101153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A025B6-005D-49B6-BC8D-90A53396440A}" type="datetimeFigureOut">
              <a:rPr lang="en-PH" smtClean="0"/>
              <a:t>2/29/2016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5ECA9B7-9989-4103-B577-DF44F1098727}" type="slidenum">
              <a:rPr lang="en-PH" smtClean="0"/>
              <a:t>‹#›</a:t>
            </a:fld>
            <a:endParaRPr lang="en-PH"/>
          </a:p>
        </p:txBody>
      </p:sp>
    </p:spTree>
    <p:extLst>
      <p:ext uri="{BB962C8B-B14F-4D97-AF65-F5344CB8AC3E}">
        <p14:creationId xmlns:p14="http://schemas.microsoft.com/office/powerpoint/2010/main" val="1118188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A025B6-005D-49B6-BC8D-90A53396440A}" type="datetimeFigureOut">
              <a:rPr lang="en-PH" smtClean="0"/>
              <a:t>2/29/2016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5ECA9B7-9989-4103-B577-DF44F1098727}" type="slidenum">
              <a:rPr lang="en-PH" smtClean="0"/>
              <a:t>‹#›</a:t>
            </a:fld>
            <a:endParaRPr lang="en-PH"/>
          </a:p>
        </p:txBody>
      </p:sp>
    </p:spTree>
    <p:extLst>
      <p:ext uri="{BB962C8B-B14F-4D97-AF65-F5344CB8AC3E}">
        <p14:creationId xmlns:p14="http://schemas.microsoft.com/office/powerpoint/2010/main" val="736851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A025B6-005D-49B6-BC8D-90A53396440A}" type="datetimeFigureOut">
              <a:rPr lang="en-PH" smtClean="0"/>
              <a:t>2/29/2016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5ECA9B7-9989-4103-B577-DF44F1098727}" type="slidenum">
              <a:rPr lang="en-PH" smtClean="0"/>
              <a:t>‹#›</a:t>
            </a:fld>
            <a:endParaRPr lang="en-PH"/>
          </a:p>
        </p:txBody>
      </p:sp>
    </p:spTree>
    <p:extLst>
      <p:ext uri="{BB962C8B-B14F-4D97-AF65-F5344CB8AC3E}">
        <p14:creationId xmlns:p14="http://schemas.microsoft.com/office/powerpoint/2010/main" val="3641857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A025B6-005D-49B6-BC8D-90A53396440A}" type="datetimeFigureOut">
              <a:rPr lang="en-PH" smtClean="0"/>
              <a:t>2/29/2016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5ECA9B7-9989-4103-B577-DF44F1098727}" type="slidenum">
              <a:rPr lang="en-PH" smtClean="0"/>
              <a:t>‹#›</a:t>
            </a:fld>
            <a:endParaRPr lang="en-PH"/>
          </a:p>
        </p:txBody>
      </p:sp>
    </p:spTree>
    <p:extLst>
      <p:ext uri="{BB962C8B-B14F-4D97-AF65-F5344CB8AC3E}">
        <p14:creationId xmlns:p14="http://schemas.microsoft.com/office/powerpoint/2010/main" val="4103152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A025B6-005D-49B6-BC8D-90A53396440A}" type="datetimeFigureOut">
              <a:rPr lang="en-PH" smtClean="0"/>
              <a:t>2/29/2016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5ECA9B7-9989-4103-B577-DF44F1098727}" type="slidenum">
              <a:rPr lang="en-PH" smtClean="0"/>
              <a:t>‹#›</a:t>
            </a:fld>
            <a:endParaRPr lang="en-PH"/>
          </a:p>
        </p:txBody>
      </p:sp>
    </p:spTree>
    <p:extLst>
      <p:ext uri="{BB962C8B-B14F-4D97-AF65-F5344CB8AC3E}">
        <p14:creationId xmlns:p14="http://schemas.microsoft.com/office/powerpoint/2010/main" val="1008610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A025B6-005D-49B6-BC8D-90A53396440A}" type="datetimeFigureOut">
              <a:rPr lang="en-PH" smtClean="0"/>
              <a:t>2/29/2016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5ECA9B7-9989-4103-B577-DF44F1098727}" type="slidenum">
              <a:rPr lang="en-PH" smtClean="0"/>
              <a:t>‹#›</a:t>
            </a:fld>
            <a:endParaRPr lang="en-PH"/>
          </a:p>
        </p:txBody>
      </p:sp>
    </p:spTree>
    <p:extLst>
      <p:ext uri="{BB962C8B-B14F-4D97-AF65-F5344CB8AC3E}">
        <p14:creationId xmlns:p14="http://schemas.microsoft.com/office/powerpoint/2010/main" val="1306044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A025B6-005D-49B6-BC8D-90A53396440A}" type="datetimeFigureOut">
              <a:rPr lang="en-PH" smtClean="0"/>
              <a:t>2/29/2016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5ECA9B7-9989-4103-B577-DF44F1098727}" type="slidenum">
              <a:rPr lang="en-PH" smtClean="0"/>
              <a:t>‹#›</a:t>
            </a:fld>
            <a:endParaRPr lang="en-PH"/>
          </a:p>
        </p:txBody>
      </p:sp>
    </p:spTree>
    <p:extLst>
      <p:ext uri="{BB962C8B-B14F-4D97-AF65-F5344CB8AC3E}">
        <p14:creationId xmlns:p14="http://schemas.microsoft.com/office/powerpoint/2010/main" val="39298630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A025B6-005D-49B6-BC8D-90A53396440A}" type="datetimeFigureOut">
              <a:rPr lang="en-PH" smtClean="0"/>
              <a:t>2/29/2016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5ECA9B7-9989-4103-B577-DF44F1098727}" type="slidenum">
              <a:rPr lang="en-PH" smtClean="0"/>
              <a:t>‹#›</a:t>
            </a:fld>
            <a:endParaRPr lang="en-PH"/>
          </a:p>
        </p:txBody>
      </p:sp>
    </p:spTree>
    <p:extLst>
      <p:ext uri="{BB962C8B-B14F-4D97-AF65-F5344CB8AC3E}">
        <p14:creationId xmlns:p14="http://schemas.microsoft.com/office/powerpoint/2010/main" val="3054548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A025B6-005D-49B6-BC8D-90A53396440A}" type="datetimeFigureOut">
              <a:rPr lang="en-PH" smtClean="0"/>
              <a:t>2/29/2016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a:xfrm>
            <a:off x="10951856" y="5867131"/>
            <a:ext cx="551167" cy="365125"/>
          </a:xfrm>
        </p:spPr>
        <p:txBody>
          <a:bodyPr/>
          <a:lstStyle/>
          <a:p>
            <a:fld id="{85ECA9B7-9989-4103-B577-DF44F1098727}" type="slidenum">
              <a:rPr lang="en-PH" smtClean="0"/>
              <a:t>‹#›</a:t>
            </a:fld>
            <a:endParaRPr lang="en-PH"/>
          </a:p>
        </p:txBody>
      </p:sp>
    </p:spTree>
    <p:extLst>
      <p:ext uri="{BB962C8B-B14F-4D97-AF65-F5344CB8AC3E}">
        <p14:creationId xmlns:p14="http://schemas.microsoft.com/office/powerpoint/2010/main" val="2864058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A025B6-005D-49B6-BC8D-90A53396440A}" type="datetimeFigureOut">
              <a:rPr lang="en-PH" smtClean="0"/>
              <a:t>2/29/2016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5ECA9B7-9989-4103-B577-DF44F1098727}" type="slidenum">
              <a:rPr lang="en-PH" smtClean="0"/>
              <a:t>‹#›</a:t>
            </a:fld>
            <a:endParaRPr lang="en-PH"/>
          </a:p>
        </p:txBody>
      </p:sp>
    </p:spTree>
    <p:extLst>
      <p:ext uri="{BB962C8B-B14F-4D97-AF65-F5344CB8AC3E}">
        <p14:creationId xmlns:p14="http://schemas.microsoft.com/office/powerpoint/2010/main" val="1410721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A025B6-005D-49B6-BC8D-90A53396440A}" type="datetimeFigureOut">
              <a:rPr lang="en-PH" smtClean="0"/>
              <a:t>2/29/2016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5ECA9B7-9989-4103-B577-DF44F1098727}" type="slidenum">
              <a:rPr lang="en-PH" smtClean="0"/>
              <a:t>‹#›</a:t>
            </a:fld>
            <a:endParaRPr lang="en-PH"/>
          </a:p>
        </p:txBody>
      </p:sp>
    </p:spTree>
    <p:extLst>
      <p:ext uri="{BB962C8B-B14F-4D97-AF65-F5344CB8AC3E}">
        <p14:creationId xmlns:p14="http://schemas.microsoft.com/office/powerpoint/2010/main" val="2220216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DA025B6-005D-49B6-BC8D-90A53396440A}" type="datetimeFigureOut">
              <a:rPr lang="en-PH" smtClean="0"/>
              <a:t>2/29/2016</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85ECA9B7-9989-4103-B577-DF44F1098727}" type="slidenum">
              <a:rPr lang="en-PH" smtClean="0"/>
              <a:t>‹#›</a:t>
            </a:fld>
            <a:endParaRPr lang="en-PH"/>
          </a:p>
        </p:txBody>
      </p:sp>
    </p:spTree>
    <p:extLst>
      <p:ext uri="{BB962C8B-B14F-4D97-AF65-F5344CB8AC3E}">
        <p14:creationId xmlns:p14="http://schemas.microsoft.com/office/powerpoint/2010/main" val="3792397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DA025B6-005D-49B6-BC8D-90A53396440A}" type="datetimeFigureOut">
              <a:rPr lang="en-PH" smtClean="0"/>
              <a:t>2/29/2016</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85ECA9B7-9989-4103-B577-DF44F1098727}" type="slidenum">
              <a:rPr lang="en-PH" smtClean="0"/>
              <a:t>‹#›</a:t>
            </a:fld>
            <a:endParaRPr lang="en-PH"/>
          </a:p>
        </p:txBody>
      </p:sp>
    </p:spTree>
    <p:extLst>
      <p:ext uri="{BB962C8B-B14F-4D97-AF65-F5344CB8AC3E}">
        <p14:creationId xmlns:p14="http://schemas.microsoft.com/office/powerpoint/2010/main" val="504733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A025B6-005D-49B6-BC8D-90A53396440A}" type="datetimeFigureOut">
              <a:rPr lang="en-PH" smtClean="0"/>
              <a:t>2/29/2016</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85ECA9B7-9989-4103-B577-DF44F1098727}" type="slidenum">
              <a:rPr lang="en-PH" smtClean="0"/>
              <a:t>‹#›</a:t>
            </a:fld>
            <a:endParaRPr lang="en-PH"/>
          </a:p>
        </p:txBody>
      </p:sp>
    </p:spTree>
    <p:extLst>
      <p:ext uri="{BB962C8B-B14F-4D97-AF65-F5344CB8AC3E}">
        <p14:creationId xmlns:p14="http://schemas.microsoft.com/office/powerpoint/2010/main" val="3590442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A025B6-005D-49B6-BC8D-90A53396440A}" type="datetimeFigureOut">
              <a:rPr lang="en-PH" smtClean="0"/>
              <a:t>2/29/2016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5ECA9B7-9989-4103-B577-DF44F1098727}" type="slidenum">
              <a:rPr lang="en-PH" smtClean="0"/>
              <a:t>‹#›</a:t>
            </a:fld>
            <a:endParaRPr lang="en-PH"/>
          </a:p>
        </p:txBody>
      </p:sp>
    </p:spTree>
    <p:extLst>
      <p:ext uri="{BB962C8B-B14F-4D97-AF65-F5344CB8AC3E}">
        <p14:creationId xmlns:p14="http://schemas.microsoft.com/office/powerpoint/2010/main" val="2672638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A025B6-005D-49B6-BC8D-90A53396440A}" type="datetimeFigureOut">
              <a:rPr lang="en-PH" smtClean="0"/>
              <a:t>2/29/2016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5ECA9B7-9989-4103-B577-DF44F1098727}" type="slidenum">
              <a:rPr lang="en-PH" smtClean="0"/>
              <a:t>‹#›</a:t>
            </a:fld>
            <a:endParaRPr lang="en-PH"/>
          </a:p>
        </p:txBody>
      </p:sp>
    </p:spTree>
    <p:extLst>
      <p:ext uri="{BB962C8B-B14F-4D97-AF65-F5344CB8AC3E}">
        <p14:creationId xmlns:p14="http://schemas.microsoft.com/office/powerpoint/2010/main" val="1354333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DA025B6-005D-49B6-BC8D-90A53396440A}" type="datetimeFigureOut">
              <a:rPr lang="en-PH" smtClean="0"/>
              <a:t>2/29/2016</a:t>
            </a:fld>
            <a:endParaRPr lang="en-PH"/>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PH"/>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5ECA9B7-9989-4103-B577-DF44F1098727}" type="slidenum">
              <a:rPr lang="en-PH" smtClean="0"/>
              <a:t>‹#›</a:t>
            </a:fld>
            <a:endParaRPr lang="en-PH"/>
          </a:p>
        </p:txBody>
      </p:sp>
    </p:spTree>
    <p:extLst>
      <p:ext uri="{BB962C8B-B14F-4D97-AF65-F5344CB8AC3E}">
        <p14:creationId xmlns:p14="http://schemas.microsoft.com/office/powerpoint/2010/main" val="38714580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smtClean="0"/>
              <a:t>Numerical Methods</a:t>
            </a:r>
            <a:endParaRPr lang="en-PH" dirty="0"/>
          </a:p>
        </p:txBody>
      </p:sp>
      <p:sp>
        <p:nvSpPr>
          <p:cNvPr id="3" name="Subtitle 2"/>
          <p:cNvSpPr>
            <a:spLocks noGrp="1"/>
          </p:cNvSpPr>
          <p:nvPr>
            <p:ph type="subTitle" idx="1"/>
          </p:nvPr>
        </p:nvSpPr>
        <p:spPr/>
        <p:txBody>
          <a:bodyPr/>
          <a:lstStyle/>
          <a:p>
            <a:r>
              <a:rPr lang="en-PH" dirty="0" smtClean="0"/>
              <a:t>Mathematical modelling and error analysis</a:t>
            </a:r>
            <a:endParaRPr lang="en-PH" dirty="0"/>
          </a:p>
        </p:txBody>
      </p:sp>
    </p:spTree>
    <p:extLst>
      <p:ext uri="{BB962C8B-B14F-4D97-AF65-F5344CB8AC3E}">
        <p14:creationId xmlns:p14="http://schemas.microsoft.com/office/powerpoint/2010/main" val="8481024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097232" y="203055"/>
            <a:ext cx="9022232" cy="5989926"/>
          </a:xfrm>
          <a:prstGeom prst="rect">
            <a:avLst/>
          </a:prstGeom>
        </p:spPr>
      </p:pic>
    </p:spTree>
    <p:extLst>
      <p:ext uri="{BB962C8B-B14F-4D97-AF65-F5344CB8AC3E}">
        <p14:creationId xmlns:p14="http://schemas.microsoft.com/office/powerpoint/2010/main" val="6117649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Significant figure</a:t>
            </a:r>
            <a:endParaRPr lang="en-PH" dirty="0"/>
          </a:p>
        </p:txBody>
      </p:sp>
      <p:sp>
        <p:nvSpPr>
          <p:cNvPr id="3" name="Content Placeholder 2"/>
          <p:cNvSpPr>
            <a:spLocks noGrp="1"/>
          </p:cNvSpPr>
          <p:nvPr>
            <p:ph idx="1"/>
          </p:nvPr>
        </p:nvSpPr>
        <p:spPr>
          <a:xfrm>
            <a:off x="1484311" y="1960417"/>
            <a:ext cx="10018713" cy="4218710"/>
          </a:xfrm>
        </p:spPr>
        <p:txBody>
          <a:bodyPr>
            <a:normAutofit/>
          </a:bodyPr>
          <a:lstStyle/>
          <a:p>
            <a:pPr marL="0" indent="0">
              <a:buNone/>
            </a:pPr>
            <a:r>
              <a:rPr lang="en-PH" dirty="0"/>
              <a:t>The concept of a significant figure, or digit, has been developed to formally </a:t>
            </a:r>
            <a:r>
              <a:rPr lang="en-PH" dirty="0" smtClean="0"/>
              <a:t>designate the </a:t>
            </a:r>
            <a:r>
              <a:rPr lang="en-PH" dirty="0"/>
              <a:t>reliability of a numerical value</a:t>
            </a:r>
            <a:r>
              <a:rPr lang="en-PH" dirty="0" smtClean="0"/>
              <a:t>.</a:t>
            </a:r>
          </a:p>
          <a:p>
            <a:pPr marL="0" indent="0">
              <a:buNone/>
            </a:pPr>
            <a:endParaRPr lang="en-PH" dirty="0" smtClean="0"/>
          </a:p>
          <a:p>
            <a:pPr marL="0" indent="0">
              <a:buNone/>
            </a:pPr>
            <a:r>
              <a:rPr lang="en-PH" dirty="0"/>
              <a:t>The </a:t>
            </a:r>
            <a:r>
              <a:rPr lang="en-PH" i="1" dirty="0"/>
              <a:t>significant digits </a:t>
            </a:r>
            <a:r>
              <a:rPr lang="en-PH" dirty="0"/>
              <a:t>of a number are those that can </a:t>
            </a:r>
            <a:r>
              <a:rPr lang="en-PH" dirty="0" smtClean="0"/>
              <a:t>be used </a:t>
            </a:r>
            <a:r>
              <a:rPr lang="en-PH" dirty="0"/>
              <a:t>with confidence</a:t>
            </a:r>
            <a:r>
              <a:rPr lang="en-PH" dirty="0" smtClean="0"/>
              <a:t>.</a:t>
            </a:r>
          </a:p>
          <a:p>
            <a:pPr marL="0" indent="0">
              <a:buNone/>
            </a:pPr>
            <a:endParaRPr lang="en-PH" dirty="0"/>
          </a:p>
          <a:p>
            <a:pPr marL="0" indent="0">
              <a:buNone/>
            </a:pPr>
            <a:r>
              <a:rPr lang="en-PH" dirty="0"/>
              <a:t>They correspond to the number of certain digits plus one </a:t>
            </a:r>
            <a:r>
              <a:rPr lang="en-PH" dirty="0" smtClean="0"/>
              <a:t>estimated digit</a:t>
            </a:r>
            <a:r>
              <a:rPr lang="en-PH" dirty="0"/>
              <a:t>.</a:t>
            </a:r>
          </a:p>
        </p:txBody>
      </p:sp>
    </p:spTree>
    <p:extLst>
      <p:ext uri="{BB962C8B-B14F-4D97-AF65-F5344CB8AC3E}">
        <p14:creationId xmlns:p14="http://schemas.microsoft.com/office/powerpoint/2010/main" val="14187437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How many significant figures does the ff. numbers have?</a:t>
            </a:r>
            <a:endParaRPr lang="en-PH" dirty="0"/>
          </a:p>
        </p:txBody>
      </p:sp>
      <p:sp>
        <p:nvSpPr>
          <p:cNvPr id="3" name="Content Placeholder 2"/>
          <p:cNvSpPr>
            <a:spLocks noGrp="1"/>
          </p:cNvSpPr>
          <p:nvPr>
            <p:ph idx="1"/>
          </p:nvPr>
        </p:nvSpPr>
        <p:spPr>
          <a:xfrm>
            <a:off x="4326367" y="2750126"/>
            <a:ext cx="4334599" cy="3124201"/>
          </a:xfrm>
        </p:spPr>
        <p:txBody>
          <a:bodyPr>
            <a:normAutofit/>
          </a:bodyPr>
          <a:lstStyle/>
          <a:p>
            <a:pPr marL="0" indent="0">
              <a:buNone/>
            </a:pPr>
            <a:r>
              <a:rPr lang="en-PH" sz="5400" dirty="0" smtClean="0"/>
              <a:t>0.00001845</a:t>
            </a:r>
          </a:p>
          <a:p>
            <a:pPr marL="0" indent="0">
              <a:buNone/>
            </a:pPr>
            <a:r>
              <a:rPr lang="en-PH" sz="5400" dirty="0" smtClean="0"/>
              <a:t>0.0001845</a:t>
            </a:r>
          </a:p>
          <a:p>
            <a:pPr marL="0" indent="0">
              <a:buNone/>
            </a:pPr>
            <a:r>
              <a:rPr lang="en-PH" sz="5400" dirty="0" smtClean="0"/>
              <a:t>0.001845</a:t>
            </a:r>
            <a:endParaRPr lang="en-PH" sz="5400" dirty="0"/>
          </a:p>
        </p:txBody>
      </p:sp>
    </p:spTree>
    <p:extLst>
      <p:ext uri="{BB962C8B-B14F-4D97-AF65-F5344CB8AC3E}">
        <p14:creationId xmlns:p14="http://schemas.microsoft.com/office/powerpoint/2010/main" val="25296518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2748" y="2902528"/>
            <a:ext cx="10018713" cy="1752599"/>
          </a:xfrm>
        </p:spPr>
        <p:txBody>
          <a:bodyPr>
            <a:normAutofit/>
          </a:bodyPr>
          <a:lstStyle/>
          <a:p>
            <a:r>
              <a:rPr lang="en-PH" sz="8000" dirty="0" smtClean="0"/>
              <a:t>45,300</a:t>
            </a:r>
            <a:endParaRPr lang="en-PH" sz="8000" dirty="0"/>
          </a:p>
        </p:txBody>
      </p:sp>
    </p:spTree>
    <p:extLst>
      <p:ext uri="{BB962C8B-B14F-4D97-AF65-F5344CB8AC3E}">
        <p14:creationId xmlns:p14="http://schemas.microsoft.com/office/powerpoint/2010/main" val="27480817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316181"/>
          </a:xfrm>
        </p:spPr>
        <p:txBody>
          <a:bodyPr/>
          <a:lstStyle/>
          <a:p>
            <a:r>
              <a:rPr lang="en-PH" dirty="0" smtClean="0"/>
              <a:t>Important!</a:t>
            </a:r>
            <a:endParaRPr lang="en-PH" dirty="0"/>
          </a:p>
        </p:txBody>
      </p:sp>
      <p:sp>
        <p:nvSpPr>
          <p:cNvPr id="3" name="Content Placeholder 2"/>
          <p:cNvSpPr>
            <a:spLocks noGrp="1"/>
          </p:cNvSpPr>
          <p:nvPr>
            <p:ph idx="1"/>
          </p:nvPr>
        </p:nvSpPr>
        <p:spPr>
          <a:xfrm>
            <a:off x="1484310" y="1378526"/>
            <a:ext cx="10402890" cy="4925291"/>
          </a:xfrm>
        </p:spPr>
        <p:txBody>
          <a:bodyPr>
            <a:normAutofit lnSpcReduction="10000"/>
          </a:bodyPr>
          <a:lstStyle/>
          <a:p>
            <a:pPr marL="457200" indent="-457200">
              <a:buAutoNum type="arabicPeriod"/>
            </a:pPr>
            <a:r>
              <a:rPr lang="en-PH" dirty="0" smtClean="0"/>
              <a:t>Numerical </a:t>
            </a:r>
            <a:r>
              <a:rPr lang="en-PH" dirty="0"/>
              <a:t>methods yield </a:t>
            </a:r>
            <a:r>
              <a:rPr lang="en-PH" dirty="0" smtClean="0"/>
              <a:t>approximate results</a:t>
            </a:r>
            <a:r>
              <a:rPr lang="en-PH" dirty="0"/>
              <a:t>. We must, therefore, develop criteria to specify how confident we are in </a:t>
            </a:r>
            <a:r>
              <a:rPr lang="en-PH" dirty="0" smtClean="0"/>
              <a:t>our approximate </a:t>
            </a:r>
            <a:r>
              <a:rPr lang="en-PH" dirty="0"/>
              <a:t>result. One way to do this is in terms of significant figures. For </a:t>
            </a:r>
            <a:r>
              <a:rPr lang="en-PH" dirty="0" smtClean="0"/>
              <a:t>example, we </a:t>
            </a:r>
            <a:r>
              <a:rPr lang="en-PH" dirty="0"/>
              <a:t>might decide that our approximation is acceptable if it is correct to four </a:t>
            </a:r>
            <a:r>
              <a:rPr lang="en-PH" dirty="0" smtClean="0"/>
              <a:t>significant figures.</a:t>
            </a:r>
          </a:p>
          <a:p>
            <a:pPr marL="457200" indent="-457200">
              <a:buAutoNum type="arabicPeriod"/>
            </a:pPr>
            <a:r>
              <a:rPr lang="en-PH" dirty="0" smtClean="0"/>
              <a:t>Although </a:t>
            </a:r>
            <a:r>
              <a:rPr lang="en-PH" dirty="0"/>
              <a:t>quantities such as </a:t>
            </a:r>
            <a:r>
              <a:rPr lang="en-PH" i="1" dirty="0"/>
              <a:t>π</a:t>
            </a:r>
            <a:r>
              <a:rPr lang="en-PH" dirty="0"/>
              <a:t>, </a:t>
            </a:r>
            <a:r>
              <a:rPr lang="en-PH" i="1" dirty="0"/>
              <a:t>e</a:t>
            </a:r>
            <a:r>
              <a:rPr lang="en-PH" dirty="0"/>
              <a:t>, </a:t>
            </a:r>
            <a:r>
              <a:rPr lang="en-PH" dirty="0" smtClean="0"/>
              <a:t>or √7</a:t>
            </a:r>
            <a:r>
              <a:rPr lang="en-PH" dirty="0"/>
              <a:t> </a:t>
            </a:r>
            <a:r>
              <a:rPr lang="en-PH" dirty="0" smtClean="0"/>
              <a:t>represent </a:t>
            </a:r>
            <a:r>
              <a:rPr lang="en-PH" dirty="0"/>
              <a:t>specific quantities, they cannot </a:t>
            </a:r>
            <a:r>
              <a:rPr lang="en-PH" dirty="0" smtClean="0"/>
              <a:t>be expressed </a:t>
            </a:r>
            <a:r>
              <a:rPr lang="en-PH" dirty="0"/>
              <a:t>exactly by a limited number of digits</a:t>
            </a:r>
            <a:r>
              <a:rPr lang="en-PH" dirty="0" smtClean="0"/>
              <a:t>. </a:t>
            </a:r>
            <a:r>
              <a:rPr lang="en-PH" dirty="0"/>
              <a:t>For example,</a:t>
            </a:r>
          </a:p>
          <a:p>
            <a:pPr marL="0" indent="0">
              <a:buNone/>
            </a:pPr>
            <a:r>
              <a:rPr lang="en-PH" i="1" dirty="0" smtClean="0"/>
              <a:t>	</a:t>
            </a:r>
            <a:r>
              <a:rPr lang="el-GR" i="1" dirty="0" smtClean="0"/>
              <a:t>π </a:t>
            </a:r>
            <a:r>
              <a:rPr lang="el-GR" dirty="0"/>
              <a:t>= 3</a:t>
            </a:r>
            <a:r>
              <a:rPr lang="el-GR" i="1" dirty="0"/>
              <a:t>.</a:t>
            </a:r>
            <a:r>
              <a:rPr lang="el-GR" dirty="0"/>
              <a:t>141592653589793238462643</a:t>
            </a:r>
            <a:r>
              <a:rPr lang="el-GR" i="1" dirty="0"/>
              <a:t>. . .</a:t>
            </a:r>
          </a:p>
          <a:p>
            <a:pPr marL="0" indent="0">
              <a:buNone/>
            </a:pPr>
            <a:r>
              <a:rPr lang="en-PH" i="1" dirty="0" smtClean="0"/>
              <a:t>	ad </a:t>
            </a:r>
            <a:r>
              <a:rPr lang="en-PH" i="1" dirty="0"/>
              <a:t>infinitum. </a:t>
            </a:r>
            <a:r>
              <a:rPr lang="en-PH" dirty="0"/>
              <a:t>Because computers retain only a finite number of </a:t>
            </a:r>
            <a:r>
              <a:rPr lang="en-PH" dirty="0" smtClean="0"/>
              <a:t>	significant </a:t>
            </a:r>
            <a:r>
              <a:rPr lang="en-PH" dirty="0"/>
              <a:t>figures, </a:t>
            </a:r>
            <a:r>
              <a:rPr lang="en-PH" dirty="0" smtClean="0"/>
              <a:t>such numbers </a:t>
            </a:r>
            <a:r>
              <a:rPr lang="en-PH" dirty="0"/>
              <a:t>can never be represented </a:t>
            </a:r>
            <a:r>
              <a:rPr lang="en-PH" dirty="0" smtClean="0"/>
              <a:t>	exactly</a:t>
            </a:r>
            <a:r>
              <a:rPr lang="en-PH" dirty="0"/>
              <a:t>. The omission of the remaining </a:t>
            </a:r>
            <a:r>
              <a:rPr lang="en-PH" dirty="0" smtClean="0"/>
              <a:t>significant figures </a:t>
            </a:r>
            <a:r>
              <a:rPr lang="en-PH" dirty="0"/>
              <a:t>is called </a:t>
            </a:r>
            <a:r>
              <a:rPr lang="en-PH" dirty="0" smtClean="0"/>
              <a:t>	round-off </a:t>
            </a:r>
            <a:r>
              <a:rPr lang="en-PH" dirty="0"/>
              <a:t>error</a:t>
            </a:r>
            <a:r>
              <a:rPr lang="en-PH" i="1" dirty="0"/>
              <a:t>.</a:t>
            </a:r>
            <a:endParaRPr lang="en-PH" dirty="0" smtClean="0"/>
          </a:p>
          <a:p>
            <a:pPr marL="0" indent="0">
              <a:buNone/>
            </a:pPr>
            <a:endParaRPr lang="en-PH" dirty="0"/>
          </a:p>
        </p:txBody>
      </p:sp>
    </p:spTree>
    <p:extLst>
      <p:ext uri="{BB962C8B-B14F-4D97-AF65-F5344CB8AC3E}">
        <p14:creationId xmlns:p14="http://schemas.microsoft.com/office/powerpoint/2010/main" val="93138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Accuracy and precision</a:t>
            </a:r>
            <a:endParaRPr lang="en-PH" dirty="0"/>
          </a:p>
        </p:txBody>
      </p:sp>
      <p:sp>
        <p:nvSpPr>
          <p:cNvPr id="3" name="Content Placeholder 2"/>
          <p:cNvSpPr>
            <a:spLocks noGrp="1"/>
          </p:cNvSpPr>
          <p:nvPr>
            <p:ph idx="1"/>
          </p:nvPr>
        </p:nvSpPr>
        <p:spPr>
          <a:xfrm>
            <a:off x="1484310" y="2195944"/>
            <a:ext cx="10018713" cy="3124201"/>
          </a:xfrm>
        </p:spPr>
        <p:txBody>
          <a:bodyPr/>
          <a:lstStyle/>
          <a:p>
            <a:r>
              <a:rPr lang="en-PH" i="1" dirty="0"/>
              <a:t>Accuracy </a:t>
            </a:r>
            <a:r>
              <a:rPr lang="en-PH" dirty="0"/>
              <a:t>refers to how closely a computed or </a:t>
            </a:r>
            <a:r>
              <a:rPr lang="en-PH" dirty="0" smtClean="0"/>
              <a:t>measured value </a:t>
            </a:r>
            <a:r>
              <a:rPr lang="en-PH" dirty="0"/>
              <a:t>agrees with the true value</a:t>
            </a:r>
            <a:r>
              <a:rPr lang="en-PH" dirty="0" smtClean="0"/>
              <a:t>.</a:t>
            </a:r>
          </a:p>
          <a:p>
            <a:endParaRPr lang="en-PH" dirty="0" smtClean="0"/>
          </a:p>
          <a:p>
            <a:r>
              <a:rPr lang="en-PH" dirty="0" smtClean="0"/>
              <a:t> </a:t>
            </a:r>
            <a:r>
              <a:rPr lang="en-PH" i="1" dirty="0"/>
              <a:t>Precision </a:t>
            </a:r>
            <a:r>
              <a:rPr lang="en-PH" dirty="0"/>
              <a:t>refers to how closely individual </a:t>
            </a:r>
            <a:r>
              <a:rPr lang="en-PH" dirty="0" smtClean="0"/>
              <a:t>computed or </a:t>
            </a:r>
            <a:r>
              <a:rPr lang="en-PH" dirty="0"/>
              <a:t>measured values agree with each other.</a:t>
            </a:r>
          </a:p>
        </p:txBody>
      </p:sp>
    </p:spTree>
    <p:extLst>
      <p:ext uri="{BB962C8B-B14F-4D97-AF65-F5344CB8AC3E}">
        <p14:creationId xmlns:p14="http://schemas.microsoft.com/office/powerpoint/2010/main" val="338733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endParaRPr lang="en-PH" dirty="0"/>
          </a:p>
        </p:txBody>
      </p:sp>
      <p:pic>
        <p:nvPicPr>
          <p:cNvPr id="5" name="Picture 4"/>
          <p:cNvPicPr>
            <a:picLocks noChangeAspect="1"/>
          </p:cNvPicPr>
          <p:nvPr/>
        </p:nvPicPr>
        <p:blipFill>
          <a:blip r:embed="rId3"/>
          <a:stretch>
            <a:fillRect/>
          </a:stretch>
        </p:blipFill>
        <p:spPr>
          <a:xfrm>
            <a:off x="3219231" y="110837"/>
            <a:ext cx="6548870" cy="6537540"/>
          </a:xfrm>
          <a:prstGeom prst="rect">
            <a:avLst/>
          </a:prstGeom>
        </p:spPr>
      </p:pic>
    </p:spTree>
    <p:extLst>
      <p:ext uri="{BB962C8B-B14F-4D97-AF65-F5344CB8AC3E}">
        <p14:creationId xmlns:p14="http://schemas.microsoft.com/office/powerpoint/2010/main" val="16405232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857" y="263236"/>
            <a:ext cx="10018713" cy="1205344"/>
          </a:xfrm>
        </p:spPr>
        <p:txBody>
          <a:bodyPr/>
          <a:lstStyle/>
          <a:p>
            <a:r>
              <a:rPr lang="en-PH" dirty="0" smtClean="0"/>
              <a:t>Error definitions</a:t>
            </a:r>
            <a:endParaRPr lang="en-PH" dirty="0"/>
          </a:p>
        </p:txBody>
      </p:sp>
      <p:sp>
        <p:nvSpPr>
          <p:cNvPr id="3" name="Content Placeholder 2"/>
          <p:cNvSpPr>
            <a:spLocks noGrp="1"/>
          </p:cNvSpPr>
          <p:nvPr>
            <p:ph idx="1"/>
          </p:nvPr>
        </p:nvSpPr>
        <p:spPr>
          <a:xfrm>
            <a:off x="1498164" y="1350817"/>
            <a:ext cx="10018713" cy="3124201"/>
          </a:xfrm>
        </p:spPr>
        <p:txBody>
          <a:bodyPr>
            <a:normAutofit fontScale="92500" lnSpcReduction="10000"/>
          </a:bodyPr>
          <a:lstStyle/>
          <a:p>
            <a:r>
              <a:rPr lang="en-PH" dirty="0"/>
              <a:t>Numerical errors arise from the use of approximations to represent exact mathematical </a:t>
            </a:r>
            <a:r>
              <a:rPr lang="en-PH" dirty="0" smtClean="0"/>
              <a:t>operations and </a:t>
            </a:r>
            <a:r>
              <a:rPr lang="en-PH" dirty="0"/>
              <a:t>quantities. </a:t>
            </a:r>
            <a:endParaRPr lang="en-PH" dirty="0" smtClean="0"/>
          </a:p>
          <a:p>
            <a:r>
              <a:rPr lang="en-PH" dirty="0" smtClean="0"/>
              <a:t>These </a:t>
            </a:r>
            <a:r>
              <a:rPr lang="en-PH" dirty="0"/>
              <a:t>include </a:t>
            </a:r>
            <a:r>
              <a:rPr lang="en-PH" i="1" dirty="0"/>
              <a:t>truncation errors, </a:t>
            </a:r>
            <a:r>
              <a:rPr lang="en-PH" dirty="0"/>
              <a:t>which result when </a:t>
            </a:r>
            <a:r>
              <a:rPr lang="en-PH" dirty="0" smtClean="0"/>
              <a:t>approximations are </a:t>
            </a:r>
            <a:r>
              <a:rPr lang="en-PH" dirty="0"/>
              <a:t>used to represent exact mathematical </a:t>
            </a:r>
            <a:r>
              <a:rPr lang="en-PH" dirty="0" smtClean="0"/>
              <a:t>procedures</a:t>
            </a:r>
          </a:p>
          <a:p>
            <a:r>
              <a:rPr lang="en-PH" dirty="0" smtClean="0"/>
              <a:t> </a:t>
            </a:r>
            <a:r>
              <a:rPr lang="en-PH" i="1" dirty="0"/>
              <a:t>round-off errors, </a:t>
            </a:r>
            <a:r>
              <a:rPr lang="en-PH" dirty="0"/>
              <a:t>which </a:t>
            </a:r>
            <a:r>
              <a:rPr lang="en-PH" dirty="0" smtClean="0"/>
              <a:t>result when </a:t>
            </a:r>
            <a:r>
              <a:rPr lang="en-PH" dirty="0"/>
              <a:t>numbers having limited significant figures are used to represent exact numbers. </a:t>
            </a:r>
            <a:endParaRPr lang="en-PH" dirty="0" smtClean="0"/>
          </a:p>
          <a:p>
            <a:r>
              <a:rPr lang="en-PH" dirty="0" smtClean="0"/>
              <a:t>For both </a:t>
            </a:r>
            <a:r>
              <a:rPr lang="en-PH" dirty="0"/>
              <a:t>types, the relationship between the exact, or true, result and the approximation can </a:t>
            </a:r>
            <a:r>
              <a:rPr lang="en-PH" dirty="0" smtClean="0"/>
              <a:t>be formulated </a:t>
            </a:r>
            <a:r>
              <a:rPr lang="en-PH" dirty="0"/>
              <a:t>as</a:t>
            </a:r>
          </a:p>
        </p:txBody>
      </p:sp>
      <p:sp>
        <p:nvSpPr>
          <p:cNvPr id="4" name="Rectangle 3"/>
          <p:cNvSpPr/>
          <p:nvPr/>
        </p:nvSpPr>
        <p:spPr>
          <a:xfrm>
            <a:off x="2551482" y="5100843"/>
            <a:ext cx="7673172" cy="707886"/>
          </a:xfrm>
          <a:prstGeom prst="rect">
            <a:avLst/>
          </a:prstGeom>
        </p:spPr>
        <p:txBody>
          <a:bodyPr wrap="square">
            <a:spAutoFit/>
          </a:bodyPr>
          <a:lstStyle/>
          <a:p>
            <a:r>
              <a:rPr lang="en-PH" sz="4000" b="0" i="1" u="none" strike="noStrike" baseline="0" dirty="0" smtClean="0">
                <a:latin typeface="Times New Roman" panose="02020603050405020304" pitchFamily="18" charset="0"/>
              </a:rPr>
              <a:t>E</a:t>
            </a:r>
            <a:r>
              <a:rPr lang="en-PH" sz="1400" b="0" i="1" u="none" strike="noStrike" baseline="0" dirty="0" smtClean="0">
                <a:latin typeface="Times New Roman" panose="02020603050405020304" pitchFamily="18" charset="0"/>
              </a:rPr>
              <a:t>t </a:t>
            </a:r>
            <a:r>
              <a:rPr lang="en-PH" sz="4000" b="0" i="0" u="none" strike="noStrike" baseline="0" dirty="0" smtClean="0">
                <a:latin typeface="MTSY"/>
              </a:rPr>
              <a:t>= </a:t>
            </a:r>
            <a:r>
              <a:rPr lang="en-PH" sz="4000" b="0" i="0" u="none" strike="noStrike" baseline="0" dirty="0" smtClean="0">
                <a:latin typeface="Times New Roman" panose="02020603050405020304" pitchFamily="18" charset="0"/>
              </a:rPr>
              <a:t>true value </a:t>
            </a:r>
            <a:r>
              <a:rPr lang="en-PH" sz="4000" b="0" i="0" u="none" strike="noStrike" baseline="0" dirty="0" smtClean="0">
                <a:latin typeface="MTSY"/>
              </a:rPr>
              <a:t>− </a:t>
            </a:r>
            <a:r>
              <a:rPr lang="en-PH" sz="4000" b="0" i="0" u="none" strike="noStrike" baseline="0" dirty="0" smtClean="0">
                <a:latin typeface="Times New Roman" panose="02020603050405020304" pitchFamily="18" charset="0"/>
              </a:rPr>
              <a:t>approximation</a:t>
            </a:r>
            <a:endParaRPr lang="en-PH" sz="4000" dirty="0"/>
          </a:p>
        </p:txBody>
      </p:sp>
      <p:sp>
        <p:nvSpPr>
          <p:cNvPr id="5" name="Rectangle 4"/>
          <p:cNvSpPr/>
          <p:nvPr/>
        </p:nvSpPr>
        <p:spPr>
          <a:xfrm>
            <a:off x="2745372" y="5911334"/>
            <a:ext cx="7285392" cy="523220"/>
          </a:xfrm>
          <a:prstGeom prst="rect">
            <a:avLst/>
          </a:prstGeom>
        </p:spPr>
        <p:txBody>
          <a:bodyPr wrap="none">
            <a:spAutoFit/>
          </a:bodyPr>
          <a:lstStyle/>
          <a:p>
            <a:r>
              <a:rPr lang="en-PH" sz="2800" b="0" i="1" u="none" strike="noStrike" baseline="0" dirty="0" smtClean="0">
                <a:latin typeface="Times New Roman" panose="02020603050405020304" pitchFamily="18" charset="0"/>
              </a:rPr>
              <a:t>E</a:t>
            </a:r>
            <a:r>
              <a:rPr lang="en-PH" sz="1050" b="0" i="1" u="none" strike="noStrike" baseline="0" dirty="0" smtClean="0">
                <a:latin typeface="Times New Roman" panose="02020603050405020304" pitchFamily="18" charset="0"/>
              </a:rPr>
              <a:t>t </a:t>
            </a:r>
            <a:r>
              <a:rPr lang="en-PH" sz="2800" b="0" i="0" u="none" strike="noStrike" baseline="0" dirty="0" smtClean="0">
                <a:latin typeface="Times New Roman" panose="02020603050405020304" pitchFamily="18" charset="0"/>
              </a:rPr>
              <a:t>is used to designate the exact value of the error.</a:t>
            </a:r>
            <a:endParaRPr lang="en-PH" sz="2800" dirty="0"/>
          </a:p>
        </p:txBody>
      </p:sp>
    </p:spTree>
    <p:extLst>
      <p:ext uri="{BB962C8B-B14F-4D97-AF65-F5344CB8AC3E}">
        <p14:creationId xmlns:p14="http://schemas.microsoft.com/office/powerpoint/2010/main" val="376752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8273" y="152400"/>
            <a:ext cx="10018713" cy="2549236"/>
          </a:xfrm>
        </p:spPr>
        <p:txBody>
          <a:bodyPr/>
          <a:lstStyle/>
          <a:p>
            <a:r>
              <a:rPr lang="en-PH" dirty="0" smtClean="0"/>
              <a:t>A shortcoming of this definition is that it takes no account of the order of magnitude of </a:t>
            </a:r>
            <a:r>
              <a:rPr lang="en-PH" dirty="0"/>
              <a:t>the value under examination</a:t>
            </a:r>
            <a:r>
              <a:rPr lang="en-PH" dirty="0" smtClean="0"/>
              <a:t>.</a:t>
            </a:r>
          </a:p>
          <a:p>
            <a:r>
              <a:rPr lang="en-PH" dirty="0"/>
              <a:t>One way to account for the </a:t>
            </a:r>
            <a:r>
              <a:rPr lang="en-PH" dirty="0" smtClean="0"/>
              <a:t>magnitudes of </a:t>
            </a:r>
            <a:r>
              <a:rPr lang="en-PH" dirty="0"/>
              <a:t>the quantities being evaluated is to normalize the error to the true value, as </a:t>
            </a:r>
            <a:r>
              <a:rPr lang="en-PH" dirty="0" smtClean="0"/>
              <a:t>in</a:t>
            </a:r>
          </a:p>
        </p:txBody>
      </p:sp>
      <p:pic>
        <p:nvPicPr>
          <p:cNvPr id="5" name="Picture 4"/>
          <p:cNvPicPr>
            <a:picLocks noChangeAspect="1"/>
          </p:cNvPicPr>
          <p:nvPr/>
        </p:nvPicPr>
        <p:blipFill>
          <a:blip r:embed="rId2"/>
          <a:stretch>
            <a:fillRect/>
          </a:stretch>
        </p:blipFill>
        <p:spPr>
          <a:xfrm>
            <a:off x="3130693" y="2473033"/>
            <a:ext cx="6492693" cy="1073727"/>
          </a:xfrm>
          <a:prstGeom prst="rect">
            <a:avLst/>
          </a:prstGeom>
        </p:spPr>
      </p:pic>
      <p:sp>
        <p:nvSpPr>
          <p:cNvPr id="6" name="Content Placeholder 2"/>
          <p:cNvSpPr txBox="1">
            <a:spLocks/>
          </p:cNvSpPr>
          <p:nvPr/>
        </p:nvSpPr>
        <p:spPr>
          <a:xfrm>
            <a:off x="1678273" y="3477484"/>
            <a:ext cx="10018713" cy="182186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PH" dirty="0"/>
              <a:t>The relative error </a:t>
            </a:r>
            <a:r>
              <a:rPr lang="en-PH" dirty="0" smtClean="0"/>
              <a:t>can also </a:t>
            </a:r>
            <a:r>
              <a:rPr lang="en-PH" dirty="0"/>
              <a:t>be multiplied by 100 percent to express it </a:t>
            </a:r>
            <a:r>
              <a:rPr lang="en-PH" dirty="0" smtClean="0"/>
              <a:t>as</a:t>
            </a:r>
          </a:p>
          <a:p>
            <a:pPr marL="0" indent="0">
              <a:buNone/>
            </a:pPr>
            <a:endParaRPr lang="en-PH" dirty="0" smtClean="0"/>
          </a:p>
        </p:txBody>
      </p:sp>
      <p:pic>
        <p:nvPicPr>
          <p:cNvPr id="7" name="Picture 6"/>
          <p:cNvPicPr>
            <a:picLocks noChangeAspect="1"/>
          </p:cNvPicPr>
          <p:nvPr/>
        </p:nvPicPr>
        <p:blipFill>
          <a:blip r:embed="rId3"/>
          <a:stretch>
            <a:fillRect/>
          </a:stretch>
        </p:blipFill>
        <p:spPr>
          <a:xfrm>
            <a:off x="4203989" y="4364173"/>
            <a:ext cx="4326148" cy="1314017"/>
          </a:xfrm>
          <a:prstGeom prst="rect">
            <a:avLst/>
          </a:prstGeom>
        </p:spPr>
      </p:pic>
      <p:sp>
        <p:nvSpPr>
          <p:cNvPr id="8" name="Rectangle 7"/>
          <p:cNvSpPr/>
          <p:nvPr/>
        </p:nvSpPr>
        <p:spPr>
          <a:xfrm>
            <a:off x="2263669" y="5908956"/>
            <a:ext cx="8226739" cy="584775"/>
          </a:xfrm>
          <a:prstGeom prst="rect">
            <a:avLst/>
          </a:prstGeom>
        </p:spPr>
        <p:txBody>
          <a:bodyPr wrap="none">
            <a:spAutoFit/>
          </a:bodyPr>
          <a:lstStyle/>
          <a:p>
            <a:r>
              <a:rPr lang="en-PH" sz="3200" b="0" i="0" u="none" strike="noStrike" baseline="0" dirty="0" smtClean="0">
                <a:latin typeface="Times New Roman" panose="02020603050405020304" pitchFamily="18" charset="0"/>
              </a:rPr>
              <a:t>where </a:t>
            </a:r>
            <a:r>
              <a:rPr lang="en-PH" sz="3200" b="0" i="1" u="none" strike="noStrike" baseline="0" dirty="0" err="1" smtClean="0">
                <a:latin typeface="RMTMI"/>
              </a:rPr>
              <a:t>ε</a:t>
            </a:r>
            <a:r>
              <a:rPr lang="en-PH" sz="1100" b="0" i="1" u="none" strike="noStrike" baseline="0" dirty="0" err="1" smtClean="0">
                <a:latin typeface="Times New Roman" panose="02020603050405020304" pitchFamily="18" charset="0"/>
              </a:rPr>
              <a:t>t</a:t>
            </a:r>
            <a:r>
              <a:rPr lang="en-PH" sz="1100" b="0" i="1" u="none" strike="noStrike" baseline="0" dirty="0" smtClean="0">
                <a:latin typeface="Times New Roman" panose="02020603050405020304" pitchFamily="18" charset="0"/>
              </a:rPr>
              <a:t> </a:t>
            </a:r>
            <a:r>
              <a:rPr lang="en-PH" sz="3200" b="0" i="0" u="none" strike="noStrike" baseline="0" dirty="0" smtClean="0">
                <a:latin typeface="Times New Roman" panose="02020603050405020304" pitchFamily="18" charset="0"/>
              </a:rPr>
              <a:t>designates the true percent relative error.</a:t>
            </a:r>
            <a:endParaRPr lang="en-PH" sz="3200" dirty="0"/>
          </a:p>
        </p:txBody>
      </p:sp>
    </p:spTree>
    <p:extLst>
      <p:ext uri="{BB962C8B-B14F-4D97-AF65-F5344CB8AC3E}">
        <p14:creationId xmlns:p14="http://schemas.microsoft.com/office/powerpoint/2010/main" val="26158104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856" y="228600"/>
            <a:ext cx="8061471" cy="450273"/>
          </a:xfrm>
        </p:spPr>
        <p:txBody>
          <a:bodyPr>
            <a:normAutofit fontScale="90000"/>
          </a:bodyPr>
          <a:lstStyle/>
          <a:p>
            <a:r>
              <a:rPr lang="en-PH" dirty="0" smtClean="0"/>
              <a:t>Example: Calculation of Errors</a:t>
            </a:r>
            <a:endParaRPr lang="en-PH" dirty="0"/>
          </a:p>
        </p:txBody>
      </p:sp>
      <p:sp>
        <p:nvSpPr>
          <p:cNvPr id="3" name="Content Placeholder 2"/>
          <p:cNvSpPr>
            <a:spLocks noGrp="1"/>
          </p:cNvSpPr>
          <p:nvPr>
            <p:ph idx="1"/>
          </p:nvPr>
        </p:nvSpPr>
        <p:spPr>
          <a:xfrm>
            <a:off x="1622856" y="453736"/>
            <a:ext cx="10018713" cy="3124201"/>
          </a:xfrm>
        </p:spPr>
        <p:txBody>
          <a:bodyPr/>
          <a:lstStyle/>
          <a:p>
            <a:pPr marL="0" indent="0">
              <a:buNone/>
            </a:pPr>
            <a:r>
              <a:rPr lang="en-PH" dirty="0"/>
              <a:t>Problem Statement. Suppose that you have the task of measuring the lengths of a </a:t>
            </a:r>
            <a:r>
              <a:rPr lang="en-PH" dirty="0" smtClean="0"/>
              <a:t>bridge and </a:t>
            </a:r>
            <a:r>
              <a:rPr lang="en-PH" dirty="0"/>
              <a:t>a rivet and come up with 9999 and 9 cm, respectively. If the true values are 10,000 </a:t>
            </a:r>
            <a:r>
              <a:rPr lang="en-PH" dirty="0" smtClean="0"/>
              <a:t>and 10 </a:t>
            </a:r>
            <a:r>
              <a:rPr lang="en-PH" dirty="0"/>
              <a:t>cm, respectively, compute (</a:t>
            </a:r>
            <a:r>
              <a:rPr lang="en-PH" i="1" dirty="0"/>
              <a:t>a</a:t>
            </a:r>
            <a:r>
              <a:rPr lang="en-PH" dirty="0"/>
              <a:t>) the true error and (</a:t>
            </a:r>
            <a:r>
              <a:rPr lang="en-PH" i="1" dirty="0"/>
              <a:t>b</a:t>
            </a:r>
            <a:r>
              <a:rPr lang="en-PH" dirty="0"/>
              <a:t>) the true percent relative error </a:t>
            </a:r>
            <a:r>
              <a:rPr lang="en-PH" dirty="0" smtClean="0"/>
              <a:t>for each </a:t>
            </a:r>
            <a:r>
              <a:rPr lang="en-PH" dirty="0"/>
              <a:t>case.</a:t>
            </a:r>
          </a:p>
        </p:txBody>
      </p:sp>
      <p:sp>
        <p:nvSpPr>
          <p:cNvPr id="4" name="Rectangle 3"/>
          <p:cNvSpPr/>
          <p:nvPr/>
        </p:nvSpPr>
        <p:spPr>
          <a:xfrm>
            <a:off x="1622855" y="3116272"/>
            <a:ext cx="9474635" cy="3970318"/>
          </a:xfrm>
          <a:prstGeom prst="rect">
            <a:avLst/>
          </a:prstGeom>
        </p:spPr>
        <p:txBody>
          <a:bodyPr wrap="square">
            <a:spAutoFit/>
          </a:bodyPr>
          <a:lstStyle/>
          <a:p>
            <a:r>
              <a:rPr lang="en-PH" sz="2800" b="1" dirty="0" err="1" smtClean="0">
                <a:latin typeface="Futura-Book"/>
              </a:rPr>
              <a:t>Sol’n</a:t>
            </a:r>
            <a:endParaRPr lang="en-PH" sz="2800" b="1" i="0" u="none" strike="noStrike" baseline="0" dirty="0" smtClean="0">
              <a:latin typeface="Futura-Book"/>
            </a:endParaRPr>
          </a:p>
          <a:p>
            <a:pPr marL="514350" indent="-514350">
              <a:buAutoNum type="alphaLcParenBoth"/>
            </a:pPr>
            <a:r>
              <a:rPr lang="en-PH" sz="2800" b="0" i="0" u="none" strike="noStrike" baseline="0" dirty="0" smtClean="0">
                <a:solidFill>
                  <a:srgbClr val="000000"/>
                </a:solidFill>
                <a:latin typeface="Times New Roman" panose="02020603050405020304" pitchFamily="18" charset="0"/>
              </a:rPr>
              <a:t>The error for measuring the bridge is</a:t>
            </a:r>
          </a:p>
          <a:p>
            <a:pPr marL="514350" indent="-514350">
              <a:buAutoNum type="alphaLcParenBoth"/>
            </a:pPr>
            <a:endParaRPr lang="en-PH" sz="2800" b="0" i="0" u="none" strike="noStrike" baseline="0" dirty="0" smtClean="0">
              <a:solidFill>
                <a:srgbClr val="000000"/>
              </a:solidFill>
              <a:latin typeface="Times New Roman" panose="02020603050405020304" pitchFamily="18" charset="0"/>
            </a:endParaRPr>
          </a:p>
          <a:p>
            <a:r>
              <a:rPr lang="fr-FR" sz="2800" b="0" i="1" u="none" strike="noStrike" baseline="0" dirty="0" smtClean="0">
                <a:solidFill>
                  <a:srgbClr val="000000"/>
                </a:solidFill>
                <a:latin typeface="Times New Roman" panose="02020603050405020304" pitchFamily="18" charset="0"/>
              </a:rPr>
              <a:t>		E</a:t>
            </a:r>
            <a:r>
              <a:rPr lang="fr-FR" sz="1050" b="0" i="1" u="none" strike="noStrike" baseline="0" dirty="0" smtClean="0">
                <a:solidFill>
                  <a:srgbClr val="000000"/>
                </a:solidFill>
                <a:latin typeface="Times New Roman" panose="02020603050405020304" pitchFamily="18" charset="0"/>
              </a:rPr>
              <a:t>t </a:t>
            </a:r>
            <a:r>
              <a:rPr lang="fr-FR" sz="2800" b="0" i="0" u="none" strike="noStrike" baseline="0" dirty="0" smtClean="0">
                <a:solidFill>
                  <a:srgbClr val="000000"/>
                </a:solidFill>
                <a:latin typeface="MTSY"/>
              </a:rPr>
              <a:t>= </a:t>
            </a:r>
            <a:r>
              <a:rPr lang="fr-FR" sz="2800" b="0" i="0" u="none" strike="noStrike" baseline="0" dirty="0" smtClean="0">
                <a:solidFill>
                  <a:srgbClr val="000000"/>
                </a:solidFill>
                <a:latin typeface="Times New Roman" panose="02020603050405020304" pitchFamily="18" charset="0"/>
              </a:rPr>
              <a:t>10</a:t>
            </a:r>
            <a:r>
              <a:rPr lang="fr-FR" sz="2800" b="0" i="1" u="none" strike="noStrike" baseline="0" dirty="0" smtClean="0">
                <a:solidFill>
                  <a:srgbClr val="000000"/>
                </a:solidFill>
                <a:latin typeface="RMTMI"/>
              </a:rPr>
              <a:t>,</a:t>
            </a:r>
            <a:r>
              <a:rPr lang="fr-FR" sz="2800" b="0" i="0" u="none" strike="noStrike" baseline="0" dirty="0" smtClean="0">
                <a:solidFill>
                  <a:srgbClr val="000000"/>
                </a:solidFill>
                <a:latin typeface="Times New Roman" panose="02020603050405020304" pitchFamily="18" charset="0"/>
              </a:rPr>
              <a:t>000 </a:t>
            </a:r>
            <a:r>
              <a:rPr lang="fr-FR" sz="2800" b="0" i="0" u="none" strike="noStrike" baseline="0" dirty="0" smtClean="0">
                <a:solidFill>
                  <a:srgbClr val="000000"/>
                </a:solidFill>
                <a:latin typeface="MTSY"/>
              </a:rPr>
              <a:t>− </a:t>
            </a:r>
            <a:r>
              <a:rPr lang="fr-FR" sz="2800" b="0" i="0" u="none" strike="noStrike" baseline="0" dirty="0" smtClean="0">
                <a:solidFill>
                  <a:srgbClr val="000000"/>
                </a:solidFill>
                <a:latin typeface="Times New Roman" panose="02020603050405020304" pitchFamily="18" charset="0"/>
              </a:rPr>
              <a:t>9999 </a:t>
            </a:r>
            <a:r>
              <a:rPr lang="fr-FR" sz="2800" b="0" i="0" u="none" strike="noStrike" baseline="0" dirty="0" smtClean="0">
                <a:solidFill>
                  <a:srgbClr val="000000"/>
                </a:solidFill>
                <a:latin typeface="MTSY"/>
              </a:rPr>
              <a:t>= </a:t>
            </a:r>
            <a:r>
              <a:rPr lang="fr-FR" sz="2800" b="0" i="0" u="none" strike="noStrike" baseline="0" dirty="0" smtClean="0">
                <a:solidFill>
                  <a:srgbClr val="000000"/>
                </a:solidFill>
                <a:latin typeface="Times New Roman" panose="02020603050405020304" pitchFamily="18" charset="0"/>
              </a:rPr>
              <a:t>1 cm</a:t>
            </a:r>
          </a:p>
          <a:p>
            <a:endParaRPr lang="fr-FR" sz="2800" b="0" i="0" u="none" strike="noStrike" baseline="0" dirty="0" smtClean="0">
              <a:solidFill>
                <a:srgbClr val="000000"/>
              </a:solidFill>
              <a:latin typeface="Times New Roman" panose="02020603050405020304" pitchFamily="18" charset="0"/>
            </a:endParaRPr>
          </a:p>
          <a:p>
            <a:r>
              <a:rPr lang="en-PH" sz="2800" b="0" i="0" u="none" strike="noStrike" baseline="0" dirty="0" smtClean="0">
                <a:latin typeface="Times New Roman" panose="02020603050405020304" pitchFamily="18" charset="0"/>
              </a:rPr>
              <a:t>		and for the rivet it is</a:t>
            </a:r>
          </a:p>
          <a:p>
            <a:endParaRPr lang="en-PH" sz="2800" b="0" i="0" u="none" strike="noStrike" baseline="0" dirty="0" smtClean="0">
              <a:latin typeface="Times New Roman" panose="02020603050405020304" pitchFamily="18" charset="0"/>
            </a:endParaRPr>
          </a:p>
          <a:p>
            <a:r>
              <a:rPr lang="fr-FR" sz="2800" b="0" i="1" u="none" strike="noStrike" baseline="0" dirty="0" smtClean="0">
                <a:latin typeface="Times New Roman" panose="02020603050405020304" pitchFamily="18" charset="0"/>
              </a:rPr>
              <a:t>		E</a:t>
            </a:r>
            <a:r>
              <a:rPr lang="fr-FR" sz="1050" b="0" i="1" u="none" strike="noStrike" baseline="0" dirty="0" smtClean="0">
                <a:latin typeface="Times New Roman" panose="02020603050405020304" pitchFamily="18" charset="0"/>
              </a:rPr>
              <a:t>t </a:t>
            </a:r>
            <a:r>
              <a:rPr lang="fr-FR" sz="2800" b="0" i="0" u="none" strike="noStrike" baseline="0" dirty="0" smtClean="0">
                <a:latin typeface="MTSY"/>
              </a:rPr>
              <a:t>= </a:t>
            </a:r>
            <a:r>
              <a:rPr lang="fr-FR" sz="2800" b="0" i="0" u="none" strike="noStrike" baseline="0" dirty="0" smtClean="0">
                <a:latin typeface="Times New Roman" panose="02020603050405020304" pitchFamily="18" charset="0"/>
              </a:rPr>
              <a:t>10 </a:t>
            </a:r>
            <a:r>
              <a:rPr lang="fr-FR" sz="2800" b="0" i="0" u="none" strike="noStrike" baseline="0" dirty="0" smtClean="0">
                <a:latin typeface="MTSY"/>
              </a:rPr>
              <a:t>− </a:t>
            </a:r>
            <a:r>
              <a:rPr lang="fr-FR" sz="2800" b="0" i="0" u="none" strike="noStrike" baseline="0" dirty="0" smtClean="0">
                <a:latin typeface="Times New Roman" panose="02020603050405020304" pitchFamily="18" charset="0"/>
              </a:rPr>
              <a:t>9 </a:t>
            </a:r>
            <a:r>
              <a:rPr lang="fr-FR" sz="2800" b="0" i="0" u="none" strike="noStrike" baseline="0" dirty="0" smtClean="0">
                <a:latin typeface="MTSY"/>
              </a:rPr>
              <a:t>= </a:t>
            </a:r>
            <a:r>
              <a:rPr lang="fr-FR" sz="2800" b="0" i="0" u="none" strike="noStrike" baseline="0" dirty="0" smtClean="0">
                <a:latin typeface="Times New Roman" panose="02020603050405020304" pitchFamily="18" charset="0"/>
              </a:rPr>
              <a:t>1 cm</a:t>
            </a:r>
          </a:p>
          <a:p>
            <a:endParaRPr lang="en-PH" sz="2800" dirty="0"/>
          </a:p>
        </p:txBody>
      </p:sp>
    </p:spTree>
    <p:extLst>
      <p:ext uri="{BB962C8B-B14F-4D97-AF65-F5344CB8AC3E}">
        <p14:creationId xmlns:p14="http://schemas.microsoft.com/office/powerpoint/2010/main" val="4186017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Mathematical Background requisites</a:t>
            </a:r>
            <a:endParaRPr lang="en-PH" dirty="0"/>
          </a:p>
        </p:txBody>
      </p:sp>
      <p:sp>
        <p:nvSpPr>
          <p:cNvPr id="3" name="Content Placeholder 2"/>
          <p:cNvSpPr>
            <a:spLocks noGrp="1"/>
          </p:cNvSpPr>
          <p:nvPr>
            <p:ph idx="1"/>
          </p:nvPr>
        </p:nvSpPr>
        <p:spPr/>
        <p:txBody>
          <a:bodyPr>
            <a:normAutofit fontScale="92500" lnSpcReduction="10000"/>
          </a:bodyPr>
          <a:lstStyle/>
          <a:p>
            <a:r>
              <a:rPr lang="en-PH" dirty="0" smtClean="0"/>
              <a:t>Roots of Equations</a:t>
            </a:r>
          </a:p>
          <a:p>
            <a:r>
              <a:rPr lang="en-PH" dirty="0" smtClean="0"/>
              <a:t>Systems of Linear Algebraic Equations</a:t>
            </a:r>
          </a:p>
          <a:p>
            <a:r>
              <a:rPr lang="en-PH" dirty="0" smtClean="0"/>
              <a:t>Optimization</a:t>
            </a:r>
          </a:p>
          <a:p>
            <a:r>
              <a:rPr lang="en-PH" dirty="0" smtClean="0"/>
              <a:t>Curve Fitting</a:t>
            </a:r>
          </a:p>
          <a:p>
            <a:r>
              <a:rPr lang="en-PH" dirty="0" smtClean="0"/>
              <a:t>Integration</a:t>
            </a:r>
          </a:p>
          <a:p>
            <a:r>
              <a:rPr lang="en-PH" dirty="0" smtClean="0"/>
              <a:t>Ordinary Differential Equations</a:t>
            </a:r>
          </a:p>
          <a:p>
            <a:r>
              <a:rPr lang="en-PH" dirty="0" smtClean="0"/>
              <a:t>Partial Differential Equations</a:t>
            </a:r>
          </a:p>
        </p:txBody>
      </p:sp>
    </p:spTree>
    <p:extLst>
      <p:ext uri="{BB962C8B-B14F-4D97-AF65-F5344CB8AC3E}">
        <p14:creationId xmlns:p14="http://schemas.microsoft.com/office/powerpoint/2010/main" val="27735939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51709" y="483908"/>
            <a:ext cx="10349345" cy="5693866"/>
          </a:xfrm>
          <a:prstGeom prst="rect">
            <a:avLst/>
          </a:prstGeom>
        </p:spPr>
        <p:txBody>
          <a:bodyPr wrap="square">
            <a:spAutoFit/>
          </a:bodyPr>
          <a:lstStyle/>
          <a:p>
            <a:endParaRPr lang="fr-FR" sz="2800" b="0" i="0" u="none" strike="noStrike" baseline="0" dirty="0" smtClean="0">
              <a:latin typeface="Times New Roman" panose="02020603050405020304" pitchFamily="18" charset="0"/>
            </a:endParaRPr>
          </a:p>
          <a:p>
            <a:r>
              <a:rPr lang="en-PH" sz="2800" b="1" i="0" u="none" strike="noStrike" baseline="0" dirty="0" smtClean="0">
                <a:latin typeface="Times New Roman" panose="02020603050405020304" pitchFamily="18" charset="0"/>
              </a:rPr>
              <a:t>(b) </a:t>
            </a:r>
            <a:r>
              <a:rPr lang="en-PH" sz="2800" b="0" i="0" u="none" strike="noStrike" baseline="0" dirty="0" smtClean="0">
                <a:latin typeface="Times New Roman" panose="02020603050405020304" pitchFamily="18" charset="0"/>
              </a:rPr>
              <a:t>The percent relative error for the bridge is</a:t>
            </a:r>
          </a:p>
          <a:p>
            <a:endParaRPr lang="en-PH" sz="2800" b="0" i="0" u="none" strike="noStrike" baseline="0" dirty="0" smtClean="0">
              <a:latin typeface="Times New Roman" panose="02020603050405020304" pitchFamily="18" charset="0"/>
            </a:endParaRPr>
          </a:p>
          <a:p>
            <a:r>
              <a:rPr lang="en-PH" sz="2800" b="0" i="1" u="none" strike="noStrike" baseline="0" dirty="0" smtClean="0">
                <a:latin typeface="RMTMI"/>
              </a:rPr>
              <a:t>		</a:t>
            </a:r>
            <a:r>
              <a:rPr lang="el-GR" sz="2800" b="0" i="1" u="none" strike="noStrike" baseline="0" dirty="0" smtClean="0">
                <a:latin typeface="RMTMI"/>
              </a:rPr>
              <a:t>ε</a:t>
            </a:r>
            <a:r>
              <a:rPr lang="en-PH" sz="1050" b="0" i="1" u="none" strike="noStrike" baseline="0" dirty="0" smtClean="0">
                <a:latin typeface="Times New Roman" panose="02020603050405020304" pitchFamily="18" charset="0"/>
              </a:rPr>
              <a:t>t </a:t>
            </a:r>
            <a:r>
              <a:rPr lang="en-PH" sz="2800" b="0" i="0" u="none" strike="noStrike" baseline="0" dirty="0" smtClean="0">
                <a:latin typeface="MTSY"/>
              </a:rPr>
              <a:t>= (</a:t>
            </a:r>
            <a:r>
              <a:rPr lang="en-PH" sz="2800" b="0" i="0" u="none" strike="noStrike" baseline="0" dirty="0" smtClean="0">
                <a:latin typeface="Times New Roman" panose="02020603050405020304" pitchFamily="18" charset="0"/>
              </a:rPr>
              <a:t>1/10</a:t>
            </a:r>
            <a:r>
              <a:rPr lang="en-PH" sz="2800" b="0" i="1" u="none" strike="noStrike" baseline="0" dirty="0" smtClean="0">
                <a:latin typeface="RMTMI"/>
              </a:rPr>
              <a:t>,</a:t>
            </a:r>
            <a:r>
              <a:rPr lang="en-PH" sz="2800" b="0" i="0" u="none" strike="noStrike" baseline="0" dirty="0" smtClean="0">
                <a:latin typeface="Times New Roman" panose="02020603050405020304" pitchFamily="18" charset="0"/>
              </a:rPr>
              <a:t>000)x100% </a:t>
            </a:r>
            <a:r>
              <a:rPr lang="en-PH" sz="2800" b="0" i="0" u="none" strike="noStrike" baseline="0" dirty="0" smtClean="0">
                <a:latin typeface="MTSY"/>
              </a:rPr>
              <a:t>= </a:t>
            </a:r>
            <a:r>
              <a:rPr lang="en-PH" sz="2800" b="0" i="0" u="none" strike="noStrike" baseline="0" dirty="0" smtClean="0">
                <a:latin typeface="Times New Roman" panose="02020603050405020304" pitchFamily="18" charset="0"/>
              </a:rPr>
              <a:t>0</a:t>
            </a:r>
            <a:r>
              <a:rPr lang="en-PH" sz="2800" b="0" i="1" u="none" strike="noStrike" baseline="0" dirty="0" smtClean="0">
                <a:latin typeface="RMTMI"/>
              </a:rPr>
              <a:t>.</a:t>
            </a:r>
            <a:r>
              <a:rPr lang="en-PH" sz="2800" b="0" i="0" u="none" strike="noStrike" baseline="0" dirty="0" smtClean="0">
                <a:latin typeface="Times New Roman" panose="02020603050405020304" pitchFamily="18" charset="0"/>
              </a:rPr>
              <a:t>01%</a:t>
            </a:r>
          </a:p>
          <a:p>
            <a:endParaRPr lang="en-PH" sz="2800" b="0" i="0" u="none" strike="noStrike" baseline="0" dirty="0" smtClean="0">
              <a:latin typeface="Times New Roman" panose="02020603050405020304" pitchFamily="18" charset="0"/>
            </a:endParaRPr>
          </a:p>
          <a:p>
            <a:r>
              <a:rPr lang="en-PH" sz="2800" dirty="0">
                <a:latin typeface="Times New Roman" panose="02020603050405020304" pitchFamily="18" charset="0"/>
              </a:rPr>
              <a:t> </a:t>
            </a:r>
            <a:r>
              <a:rPr lang="en-PH" sz="2800" dirty="0" smtClean="0">
                <a:latin typeface="Times New Roman" panose="02020603050405020304" pitchFamily="18" charset="0"/>
              </a:rPr>
              <a:t>      </a:t>
            </a:r>
            <a:r>
              <a:rPr lang="en-PH" sz="2800" b="0" i="0" u="none" strike="noStrike" baseline="0" dirty="0" smtClean="0">
                <a:latin typeface="Times New Roman" panose="02020603050405020304" pitchFamily="18" charset="0"/>
              </a:rPr>
              <a:t>and for the rivet it is</a:t>
            </a:r>
          </a:p>
          <a:p>
            <a:endParaRPr lang="en-PH" sz="2800" b="0" i="0" u="none" strike="noStrike" baseline="0" dirty="0" smtClean="0">
              <a:latin typeface="Times New Roman" panose="02020603050405020304" pitchFamily="18" charset="0"/>
            </a:endParaRPr>
          </a:p>
          <a:p>
            <a:r>
              <a:rPr lang="en-PH" sz="2800" b="0" i="1" u="none" strike="noStrike" baseline="0" dirty="0" smtClean="0">
                <a:latin typeface="RMTMI"/>
              </a:rPr>
              <a:t>		</a:t>
            </a:r>
            <a:r>
              <a:rPr lang="el-GR" sz="2800" b="0" i="1" u="none" strike="noStrike" baseline="0" dirty="0" smtClean="0">
                <a:latin typeface="RMTMI"/>
              </a:rPr>
              <a:t>ε</a:t>
            </a:r>
            <a:r>
              <a:rPr lang="en-PH" sz="1050" b="0" i="1" u="none" strike="noStrike" baseline="0" dirty="0" smtClean="0">
                <a:latin typeface="Times New Roman" panose="02020603050405020304" pitchFamily="18" charset="0"/>
              </a:rPr>
              <a:t>t </a:t>
            </a:r>
            <a:r>
              <a:rPr lang="en-PH" sz="2800" b="0" i="0" u="none" strike="noStrike" baseline="0" dirty="0" smtClean="0">
                <a:latin typeface="MTSY"/>
              </a:rPr>
              <a:t>= (</a:t>
            </a:r>
            <a:r>
              <a:rPr lang="en-PH" sz="2800" b="0" i="0" u="none" strike="noStrike" baseline="0" dirty="0" smtClean="0">
                <a:latin typeface="Times New Roman" panose="02020603050405020304" pitchFamily="18" charset="0"/>
              </a:rPr>
              <a:t>1/10)x100% </a:t>
            </a:r>
            <a:r>
              <a:rPr lang="en-PH" sz="2800" b="0" i="0" u="none" strike="noStrike" baseline="0" dirty="0" smtClean="0">
                <a:latin typeface="MTSY"/>
              </a:rPr>
              <a:t>= </a:t>
            </a:r>
            <a:r>
              <a:rPr lang="en-PH" sz="2800" b="0" i="0" u="none" strike="noStrike" baseline="0" dirty="0" smtClean="0">
                <a:latin typeface="Times New Roman" panose="02020603050405020304" pitchFamily="18" charset="0"/>
              </a:rPr>
              <a:t>10%</a:t>
            </a:r>
          </a:p>
          <a:p>
            <a:endParaRPr lang="en-PH" sz="2800" b="0" i="0" u="none" strike="noStrike" baseline="0" dirty="0" smtClean="0">
              <a:latin typeface="Times New Roman" panose="02020603050405020304" pitchFamily="18" charset="0"/>
            </a:endParaRPr>
          </a:p>
          <a:p>
            <a:r>
              <a:rPr lang="en-PH" sz="2800" b="0" i="0" u="none" strike="noStrike" baseline="0" dirty="0" smtClean="0">
                <a:latin typeface="Times New Roman" panose="02020603050405020304" pitchFamily="18" charset="0"/>
              </a:rPr>
              <a:t>Thus, although both measurements have an error of 1 cm, the relative error for the rivet is much greater. We would conclude that we have done an adequate job of measuring the bridge, whereas our estimate for the rivet leaves something to be desired.</a:t>
            </a:r>
            <a:endParaRPr lang="en-PH" sz="2800" dirty="0"/>
          </a:p>
        </p:txBody>
      </p:sp>
    </p:spTree>
    <p:extLst>
      <p:ext uri="{BB962C8B-B14F-4D97-AF65-F5344CB8AC3E}">
        <p14:creationId xmlns:p14="http://schemas.microsoft.com/office/powerpoint/2010/main" val="12150938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22856" y="242454"/>
            <a:ext cx="10018713" cy="3124201"/>
          </a:xfrm>
        </p:spPr>
        <p:txBody>
          <a:bodyPr/>
          <a:lstStyle/>
          <a:p>
            <a:r>
              <a:rPr lang="en-PH" dirty="0"/>
              <a:t>For numerical methods, </a:t>
            </a:r>
            <a:r>
              <a:rPr lang="en-PH" dirty="0" smtClean="0"/>
              <a:t>the true </a:t>
            </a:r>
            <a:r>
              <a:rPr lang="en-PH" dirty="0"/>
              <a:t>value will be known only when we deal with functions that can be solved analytically</a:t>
            </a:r>
            <a:r>
              <a:rPr lang="en-PH" dirty="0" smtClean="0"/>
              <a:t>.</a:t>
            </a:r>
            <a:r>
              <a:rPr lang="en-PH" dirty="0"/>
              <a:t> </a:t>
            </a:r>
            <a:r>
              <a:rPr lang="en-PH" dirty="0" smtClean="0"/>
              <a:t>However, in </a:t>
            </a:r>
            <a:r>
              <a:rPr lang="en-PH" dirty="0"/>
              <a:t>actual situations such information is rarely available</a:t>
            </a:r>
            <a:r>
              <a:rPr lang="en-PH" dirty="0" smtClean="0"/>
              <a:t>. </a:t>
            </a:r>
            <a:r>
              <a:rPr lang="en-PH" dirty="0"/>
              <a:t>For these situations, an alternative is to normalize the </a:t>
            </a:r>
            <a:r>
              <a:rPr lang="en-PH" dirty="0" smtClean="0"/>
              <a:t>error using </a:t>
            </a:r>
            <a:r>
              <a:rPr lang="en-PH" dirty="0"/>
              <a:t>the best available estimate of the true value, that is, to the approximation itself, as in</a:t>
            </a:r>
          </a:p>
        </p:txBody>
      </p:sp>
      <p:pic>
        <p:nvPicPr>
          <p:cNvPr id="4" name="Picture 3"/>
          <p:cNvPicPr>
            <a:picLocks noChangeAspect="1"/>
          </p:cNvPicPr>
          <p:nvPr/>
        </p:nvPicPr>
        <p:blipFill>
          <a:blip r:embed="rId2"/>
          <a:stretch>
            <a:fillRect/>
          </a:stretch>
        </p:blipFill>
        <p:spPr>
          <a:xfrm>
            <a:off x="2770909" y="3147580"/>
            <a:ext cx="6745378" cy="1452130"/>
          </a:xfrm>
          <a:prstGeom prst="rect">
            <a:avLst/>
          </a:prstGeom>
        </p:spPr>
      </p:pic>
      <p:sp>
        <p:nvSpPr>
          <p:cNvPr id="5" name="Rectangle 4"/>
          <p:cNvSpPr/>
          <p:nvPr/>
        </p:nvSpPr>
        <p:spPr>
          <a:xfrm>
            <a:off x="1233054" y="5073182"/>
            <a:ext cx="10584873" cy="461665"/>
          </a:xfrm>
          <a:prstGeom prst="rect">
            <a:avLst/>
          </a:prstGeom>
        </p:spPr>
        <p:txBody>
          <a:bodyPr wrap="square">
            <a:spAutoFit/>
          </a:bodyPr>
          <a:lstStyle/>
          <a:p>
            <a:r>
              <a:rPr lang="en-PH" sz="2400" b="0" i="0" u="none" strike="noStrike" baseline="0" dirty="0" smtClean="0">
                <a:latin typeface="Times New Roman" panose="02020603050405020304" pitchFamily="18" charset="0"/>
              </a:rPr>
              <a:t>where the subscript </a:t>
            </a:r>
            <a:r>
              <a:rPr lang="en-PH" sz="2400" b="0" i="1" u="none" strike="noStrike" baseline="0" dirty="0" smtClean="0">
                <a:latin typeface="Times New Roman" panose="02020603050405020304" pitchFamily="18" charset="0"/>
              </a:rPr>
              <a:t>a </a:t>
            </a:r>
            <a:r>
              <a:rPr lang="en-PH" sz="2400" b="0" i="0" u="none" strike="noStrike" baseline="0" dirty="0" smtClean="0">
                <a:latin typeface="Times New Roman" panose="02020603050405020304" pitchFamily="18" charset="0"/>
              </a:rPr>
              <a:t>signifies that the error is normalized to an approximate value</a:t>
            </a:r>
            <a:endParaRPr lang="en-PH" sz="2400" dirty="0"/>
          </a:p>
        </p:txBody>
      </p:sp>
    </p:spTree>
    <p:extLst>
      <p:ext uri="{BB962C8B-B14F-4D97-AF65-F5344CB8AC3E}">
        <p14:creationId xmlns:p14="http://schemas.microsoft.com/office/powerpoint/2010/main" val="8450294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800" dirty="0"/>
              <a:t>One of the challenges of numerical methods is to determine error estimates in the</a:t>
            </a:r>
            <a:br>
              <a:rPr lang="en-PH" sz="2800" dirty="0"/>
            </a:br>
            <a:r>
              <a:rPr lang="en-PH" sz="2800" dirty="0"/>
              <a:t>absence of knowledge regarding the true value.</a:t>
            </a:r>
          </a:p>
        </p:txBody>
      </p:sp>
      <p:sp>
        <p:nvSpPr>
          <p:cNvPr id="3" name="Content Placeholder 2"/>
          <p:cNvSpPr>
            <a:spLocks noGrp="1"/>
          </p:cNvSpPr>
          <p:nvPr>
            <p:ph idx="1"/>
          </p:nvPr>
        </p:nvSpPr>
        <p:spPr>
          <a:xfrm>
            <a:off x="1484310" y="2438399"/>
            <a:ext cx="10018713" cy="1385455"/>
          </a:xfrm>
        </p:spPr>
        <p:txBody>
          <a:bodyPr/>
          <a:lstStyle/>
          <a:p>
            <a:r>
              <a:rPr lang="en-PH" dirty="0"/>
              <a:t>In such an approach, a present </a:t>
            </a:r>
            <a:r>
              <a:rPr lang="en-PH" dirty="0" smtClean="0"/>
              <a:t>approximation is </a:t>
            </a:r>
            <a:r>
              <a:rPr lang="en-PH" dirty="0"/>
              <a:t>made on the basis of a previous approximation.</a:t>
            </a:r>
          </a:p>
        </p:txBody>
      </p:sp>
      <p:pic>
        <p:nvPicPr>
          <p:cNvPr id="4" name="Picture 3"/>
          <p:cNvPicPr>
            <a:picLocks noChangeAspect="1"/>
          </p:cNvPicPr>
          <p:nvPr/>
        </p:nvPicPr>
        <p:blipFill>
          <a:blip r:embed="rId3"/>
          <a:stretch>
            <a:fillRect/>
          </a:stretch>
        </p:blipFill>
        <p:spPr>
          <a:xfrm>
            <a:off x="2190735" y="3823854"/>
            <a:ext cx="8605862" cy="1163782"/>
          </a:xfrm>
          <a:prstGeom prst="rect">
            <a:avLst/>
          </a:prstGeom>
        </p:spPr>
      </p:pic>
    </p:spTree>
    <p:extLst>
      <p:ext uri="{BB962C8B-B14F-4D97-AF65-F5344CB8AC3E}">
        <p14:creationId xmlns:p14="http://schemas.microsoft.com/office/powerpoint/2010/main" val="4033402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LAB ACTIVITY</a:t>
            </a:r>
            <a:endParaRPr lang="en-PH" dirty="0"/>
          </a:p>
        </p:txBody>
      </p:sp>
      <p:sp>
        <p:nvSpPr>
          <p:cNvPr id="3" name="Content Placeholder 2"/>
          <p:cNvSpPr>
            <a:spLocks noGrp="1"/>
          </p:cNvSpPr>
          <p:nvPr>
            <p:ph idx="1"/>
          </p:nvPr>
        </p:nvSpPr>
        <p:spPr/>
        <p:txBody>
          <a:bodyPr/>
          <a:lstStyle/>
          <a:p>
            <a:r>
              <a:rPr lang="en-PH" dirty="0" err="1" smtClean="0"/>
              <a:t>Matlab</a:t>
            </a:r>
            <a:endParaRPr lang="en-PH" dirty="0" smtClean="0"/>
          </a:p>
          <a:p>
            <a:r>
              <a:rPr lang="en-PH" dirty="0" smtClean="0"/>
              <a:t>Excel</a:t>
            </a:r>
          </a:p>
          <a:p>
            <a:r>
              <a:rPr lang="en-PH" dirty="0" err="1" smtClean="0"/>
              <a:t>SciLab</a:t>
            </a:r>
            <a:endParaRPr lang="en-PH" dirty="0"/>
          </a:p>
        </p:txBody>
      </p:sp>
    </p:spTree>
    <p:extLst>
      <p:ext uri="{BB962C8B-B14F-4D97-AF65-F5344CB8AC3E}">
        <p14:creationId xmlns:p14="http://schemas.microsoft.com/office/powerpoint/2010/main" val="36256609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Round-off errors</a:t>
            </a:r>
            <a:endParaRPr lang="en-PH" dirty="0"/>
          </a:p>
        </p:txBody>
      </p:sp>
      <p:sp>
        <p:nvSpPr>
          <p:cNvPr id="3" name="Content Placeholder 2"/>
          <p:cNvSpPr>
            <a:spLocks noGrp="1"/>
          </p:cNvSpPr>
          <p:nvPr>
            <p:ph idx="1"/>
          </p:nvPr>
        </p:nvSpPr>
        <p:spPr>
          <a:xfrm>
            <a:off x="1331910" y="2251362"/>
            <a:ext cx="10018713" cy="3124201"/>
          </a:xfrm>
        </p:spPr>
        <p:txBody>
          <a:bodyPr/>
          <a:lstStyle/>
          <a:p>
            <a:pPr marL="0" indent="0">
              <a:buNone/>
            </a:pPr>
            <a:r>
              <a:rPr lang="en-PH" dirty="0" smtClean="0"/>
              <a:t>Numbers such as 	</a:t>
            </a:r>
            <a:r>
              <a:rPr lang="az-Cyrl-AZ" dirty="0" smtClean="0">
                <a:latin typeface="Times New Roman" panose="02020603050405020304" pitchFamily="18" charset="0"/>
                <a:cs typeface="Times New Roman" panose="02020603050405020304" pitchFamily="18" charset="0"/>
              </a:rPr>
              <a:t>П</a:t>
            </a:r>
            <a:r>
              <a:rPr lang="en-PH" dirty="0">
                <a:latin typeface="Times New Roman" panose="02020603050405020304" pitchFamily="18" charset="0"/>
                <a:cs typeface="Times New Roman" panose="02020603050405020304" pitchFamily="18" charset="0"/>
              </a:rPr>
              <a:t>,	</a:t>
            </a:r>
            <a:r>
              <a:rPr lang="az-Cyrl-AZ" dirty="0" smtClean="0">
                <a:latin typeface="Times New Roman" panose="02020603050405020304" pitchFamily="18" charset="0"/>
                <a:cs typeface="Times New Roman" panose="02020603050405020304" pitchFamily="18" charset="0"/>
              </a:rPr>
              <a:t>е</a:t>
            </a:r>
            <a:r>
              <a:rPr lang="en-PH" dirty="0">
                <a:latin typeface="Times New Roman" panose="02020603050405020304" pitchFamily="18" charset="0"/>
                <a:cs typeface="Times New Roman" panose="02020603050405020304" pitchFamily="18" charset="0"/>
              </a:rPr>
              <a:t> </a:t>
            </a:r>
            <a:r>
              <a:rPr lang="en-PH" dirty="0" smtClean="0">
                <a:latin typeface="Times New Roman" panose="02020603050405020304" pitchFamily="18" charset="0"/>
                <a:cs typeface="Times New Roman" panose="02020603050405020304" pitchFamily="18" charset="0"/>
              </a:rPr>
              <a:t> , </a:t>
            </a:r>
            <a:r>
              <a:rPr lang="az-Cyrl-AZ" dirty="0" smtClean="0">
                <a:latin typeface="Times New Roman" panose="02020603050405020304" pitchFamily="18" charset="0"/>
                <a:cs typeface="Times New Roman" panose="02020603050405020304" pitchFamily="18" charset="0"/>
              </a:rPr>
              <a:t>√</a:t>
            </a:r>
            <a:r>
              <a:rPr lang="en-PH" dirty="0" smtClean="0">
                <a:latin typeface="Times New Roman" panose="02020603050405020304" pitchFamily="18" charset="0"/>
                <a:cs typeface="Times New Roman" panose="02020603050405020304" pitchFamily="18" charset="0"/>
              </a:rPr>
              <a:t>7 cannot be expressed by a fixed number of significant figures. Therefore they cannot be represented exactly by a computer.</a:t>
            </a:r>
            <a:endParaRPr lang="en-PH" dirty="0"/>
          </a:p>
        </p:txBody>
      </p:sp>
    </p:spTree>
    <p:extLst>
      <p:ext uri="{BB962C8B-B14F-4D97-AF65-F5344CB8AC3E}">
        <p14:creationId xmlns:p14="http://schemas.microsoft.com/office/powerpoint/2010/main" val="27571896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Computer Representation of numbers</a:t>
            </a:r>
            <a:endParaRPr lang="en-PH" dirty="0"/>
          </a:p>
        </p:txBody>
      </p:sp>
      <p:sp>
        <p:nvSpPr>
          <p:cNvPr id="3" name="Content Placeholder 2"/>
          <p:cNvSpPr>
            <a:spLocks noGrp="1"/>
          </p:cNvSpPr>
          <p:nvPr>
            <p:ph idx="1"/>
          </p:nvPr>
        </p:nvSpPr>
        <p:spPr/>
        <p:txBody>
          <a:bodyPr/>
          <a:lstStyle/>
          <a:p>
            <a:r>
              <a:rPr lang="en-PH" dirty="0"/>
              <a:t>Numerical round-off errors are directly related to the manner in which numbers are </a:t>
            </a:r>
            <a:r>
              <a:rPr lang="en-PH" dirty="0" smtClean="0"/>
              <a:t>stored in </a:t>
            </a:r>
            <a:r>
              <a:rPr lang="en-PH" dirty="0"/>
              <a:t>a computer. The fundamental unit whereby information is represented is called a </a:t>
            </a:r>
            <a:r>
              <a:rPr lang="en-PH" i="1" dirty="0" smtClean="0"/>
              <a:t>word. </a:t>
            </a:r>
            <a:r>
              <a:rPr lang="en-PH" dirty="0" smtClean="0"/>
              <a:t>This </a:t>
            </a:r>
            <a:r>
              <a:rPr lang="en-PH" dirty="0"/>
              <a:t>is an entity that consists of a string of </a:t>
            </a:r>
            <a:r>
              <a:rPr lang="en-PH" i="1" dirty="0"/>
              <a:t>b</a:t>
            </a:r>
            <a:r>
              <a:rPr lang="en-PH" dirty="0"/>
              <a:t>inary dig</a:t>
            </a:r>
            <a:r>
              <a:rPr lang="en-PH" i="1" dirty="0"/>
              <a:t>its, </a:t>
            </a:r>
            <a:r>
              <a:rPr lang="en-PH" dirty="0"/>
              <a:t>or </a:t>
            </a:r>
            <a:r>
              <a:rPr lang="en-PH" i="1" dirty="0"/>
              <a:t>bits.</a:t>
            </a:r>
            <a:endParaRPr lang="en-PH" dirty="0"/>
          </a:p>
        </p:txBody>
      </p:sp>
    </p:spTree>
    <p:extLst>
      <p:ext uri="{BB962C8B-B14F-4D97-AF65-F5344CB8AC3E}">
        <p14:creationId xmlns:p14="http://schemas.microsoft.com/office/powerpoint/2010/main" val="26650247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endParaRPr lang="en-PH"/>
          </a:p>
        </p:txBody>
      </p:sp>
      <p:pic>
        <p:nvPicPr>
          <p:cNvPr id="4" name="Picture 3"/>
          <p:cNvPicPr>
            <a:picLocks noChangeAspect="1"/>
          </p:cNvPicPr>
          <p:nvPr/>
        </p:nvPicPr>
        <p:blipFill>
          <a:blip r:embed="rId2"/>
          <a:stretch>
            <a:fillRect/>
          </a:stretch>
        </p:blipFill>
        <p:spPr>
          <a:xfrm>
            <a:off x="3359291" y="124691"/>
            <a:ext cx="6268749" cy="6481610"/>
          </a:xfrm>
          <a:prstGeom prst="rect">
            <a:avLst/>
          </a:prstGeom>
        </p:spPr>
      </p:pic>
    </p:spTree>
    <p:extLst>
      <p:ext uri="{BB962C8B-B14F-4D97-AF65-F5344CB8AC3E}">
        <p14:creationId xmlns:p14="http://schemas.microsoft.com/office/powerpoint/2010/main" val="8925464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Integer representation</a:t>
            </a:r>
            <a:br>
              <a:rPr lang="en-PH" dirty="0" smtClean="0"/>
            </a:br>
            <a:r>
              <a:rPr lang="en-PH" dirty="0" smtClean="0"/>
              <a:t>using </a:t>
            </a:r>
            <a:r>
              <a:rPr lang="en-PH" i="1" dirty="0" smtClean="0"/>
              <a:t>signed magnitude method</a:t>
            </a:r>
            <a:endParaRPr lang="en-PH" i="1" dirty="0"/>
          </a:p>
        </p:txBody>
      </p:sp>
      <p:sp>
        <p:nvSpPr>
          <p:cNvPr id="3" name="Content Placeholder 2"/>
          <p:cNvSpPr>
            <a:spLocks noGrp="1"/>
          </p:cNvSpPr>
          <p:nvPr>
            <p:ph idx="1"/>
          </p:nvPr>
        </p:nvSpPr>
        <p:spPr>
          <a:xfrm>
            <a:off x="5413130" y="4971181"/>
            <a:ext cx="2339545" cy="1357745"/>
          </a:xfrm>
        </p:spPr>
        <p:txBody>
          <a:bodyPr>
            <a:normAutofit/>
          </a:bodyPr>
          <a:lstStyle/>
          <a:p>
            <a:pPr marL="0" indent="0">
              <a:buNone/>
            </a:pPr>
            <a:r>
              <a:rPr lang="en-PH" sz="6600" dirty="0" smtClean="0"/>
              <a:t>-173</a:t>
            </a:r>
            <a:endParaRPr lang="en-PH" sz="6600" dirty="0"/>
          </a:p>
        </p:txBody>
      </p:sp>
      <p:pic>
        <p:nvPicPr>
          <p:cNvPr id="4" name="Picture 3"/>
          <p:cNvPicPr>
            <a:picLocks noChangeAspect="1"/>
          </p:cNvPicPr>
          <p:nvPr/>
        </p:nvPicPr>
        <p:blipFill>
          <a:blip r:embed="rId2"/>
          <a:stretch>
            <a:fillRect/>
          </a:stretch>
        </p:blipFill>
        <p:spPr>
          <a:xfrm>
            <a:off x="1484311" y="2647948"/>
            <a:ext cx="10197185" cy="1921453"/>
          </a:xfrm>
          <a:prstGeom prst="rect">
            <a:avLst/>
          </a:prstGeom>
        </p:spPr>
      </p:pic>
    </p:spTree>
    <p:extLst>
      <p:ext uri="{BB962C8B-B14F-4D97-AF65-F5344CB8AC3E}">
        <p14:creationId xmlns:p14="http://schemas.microsoft.com/office/powerpoint/2010/main" val="4376978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81000"/>
            <a:ext cx="10018713" cy="1752599"/>
          </a:xfrm>
        </p:spPr>
        <p:txBody>
          <a:bodyPr/>
          <a:lstStyle/>
          <a:p>
            <a:r>
              <a:rPr lang="en-PH" dirty="0" smtClean="0"/>
              <a:t>Challenge</a:t>
            </a:r>
            <a:endParaRPr lang="en-PH" dirty="0"/>
          </a:p>
        </p:txBody>
      </p:sp>
      <p:sp>
        <p:nvSpPr>
          <p:cNvPr id="3" name="Content Placeholder 2"/>
          <p:cNvSpPr>
            <a:spLocks noGrp="1"/>
          </p:cNvSpPr>
          <p:nvPr>
            <p:ph idx="1"/>
          </p:nvPr>
        </p:nvSpPr>
        <p:spPr>
          <a:xfrm>
            <a:off x="1484309" y="2507673"/>
            <a:ext cx="10018713" cy="1981200"/>
          </a:xfrm>
        </p:spPr>
        <p:txBody>
          <a:bodyPr/>
          <a:lstStyle/>
          <a:p>
            <a:pPr marL="0" indent="0">
              <a:buNone/>
            </a:pPr>
            <a:r>
              <a:rPr lang="en-PH" dirty="0"/>
              <a:t>Problem Statement. Determine the range of integers in base-10 that can be </a:t>
            </a:r>
            <a:r>
              <a:rPr lang="en-PH" dirty="0" smtClean="0"/>
              <a:t>represented on </a:t>
            </a:r>
            <a:r>
              <a:rPr lang="en-PH" dirty="0"/>
              <a:t>a 16-bit computer</a:t>
            </a:r>
            <a:r>
              <a:rPr lang="en-PH" dirty="0" smtClean="0"/>
              <a:t>.</a:t>
            </a:r>
          </a:p>
          <a:p>
            <a:pPr marL="0" indent="0">
              <a:buNone/>
            </a:pPr>
            <a:endParaRPr lang="en-PH" dirty="0"/>
          </a:p>
          <a:p>
            <a:pPr marL="0" indent="0">
              <a:buNone/>
            </a:pPr>
            <a:endParaRPr lang="en-PH" dirty="0"/>
          </a:p>
        </p:txBody>
      </p:sp>
    </p:spTree>
    <p:extLst>
      <p:ext uri="{BB962C8B-B14F-4D97-AF65-F5344CB8AC3E}">
        <p14:creationId xmlns:p14="http://schemas.microsoft.com/office/powerpoint/2010/main" val="3425736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264997"/>
            <a:ext cx="10018713" cy="817418"/>
          </a:xfrm>
        </p:spPr>
        <p:txBody>
          <a:bodyPr/>
          <a:lstStyle/>
          <a:p>
            <a:r>
              <a:rPr lang="en-PH" dirty="0" smtClean="0"/>
              <a:t>Floating-Point Representation</a:t>
            </a:r>
            <a:endParaRPr lang="en-PH" dirty="0"/>
          </a:p>
        </p:txBody>
      </p:sp>
      <p:sp>
        <p:nvSpPr>
          <p:cNvPr id="3" name="Content Placeholder 2"/>
          <p:cNvSpPr>
            <a:spLocks noGrp="1"/>
          </p:cNvSpPr>
          <p:nvPr>
            <p:ph idx="1"/>
          </p:nvPr>
        </p:nvSpPr>
        <p:spPr>
          <a:xfrm>
            <a:off x="1484309" y="1082415"/>
            <a:ext cx="10018713" cy="2161306"/>
          </a:xfrm>
        </p:spPr>
        <p:txBody>
          <a:bodyPr/>
          <a:lstStyle/>
          <a:p>
            <a:r>
              <a:rPr lang="en-PH" dirty="0"/>
              <a:t>Fractional quantities are typically represented in </a:t>
            </a:r>
            <a:r>
              <a:rPr lang="en-PH" dirty="0" smtClean="0"/>
              <a:t>computers using </a:t>
            </a:r>
            <a:r>
              <a:rPr lang="en-PH" dirty="0"/>
              <a:t>floating-point form. In this approach, the number is expressed as a </a:t>
            </a:r>
            <a:r>
              <a:rPr lang="en-PH" dirty="0" smtClean="0"/>
              <a:t>fractional part</a:t>
            </a:r>
            <a:r>
              <a:rPr lang="en-PH" dirty="0"/>
              <a:t>, called a </a:t>
            </a:r>
            <a:r>
              <a:rPr lang="en-PH" i="1" dirty="0"/>
              <a:t>mantissa </a:t>
            </a:r>
            <a:r>
              <a:rPr lang="en-PH" dirty="0"/>
              <a:t>or </a:t>
            </a:r>
            <a:r>
              <a:rPr lang="en-PH" i="1" dirty="0" err="1"/>
              <a:t>significand</a:t>
            </a:r>
            <a:r>
              <a:rPr lang="en-PH" i="1" dirty="0"/>
              <a:t>, </a:t>
            </a:r>
            <a:r>
              <a:rPr lang="en-PH" dirty="0"/>
              <a:t>and an integer part, called an </a:t>
            </a:r>
            <a:r>
              <a:rPr lang="en-PH" i="1" dirty="0"/>
              <a:t>exponent </a:t>
            </a:r>
            <a:r>
              <a:rPr lang="en-PH" dirty="0"/>
              <a:t>or </a:t>
            </a:r>
            <a:r>
              <a:rPr lang="en-PH" i="1" dirty="0" smtClean="0"/>
              <a:t>characteristic, </a:t>
            </a:r>
            <a:r>
              <a:rPr lang="en-PH" dirty="0" smtClean="0"/>
              <a:t>as in</a:t>
            </a:r>
          </a:p>
          <a:p>
            <a:endParaRPr lang="en-PH" dirty="0"/>
          </a:p>
        </p:txBody>
      </p:sp>
      <p:pic>
        <p:nvPicPr>
          <p:cNvPr id="4" name="Picture 3"/>
          <p:cNvPicPr>
            <a:picLocks noChangeAspect="1"/>
          </p:cNvPicPr>
          <p:nvPr/>
        </p:nvPicPr>
        <p:blipFill>
          <a:blip r:embed="rId2"/>
          <a:stretch>
            <a:fillRect/>
          </a:stretch>
        </p:blipFill>
        <p:spPr>
          <a:xfrm>
            <a:off x="5686135" y="2822489"/>
            <a:ext cx="1369002" cy="842463"/>
          </a:xfrm>
          <a:prstGeom prst="rect">
            <a:avLst/>
          </a:prstGeom>
        </p:spPr>
      </p:pic>
      <p:sp>
        <p:nvSpPr>
          <p:cNvPr id="5" name="Rectangle 4"/>
          <p:cNvSpPr/>
          <p:nvPr/>
        </p:nvSpPr>
        <p:spPr>
          <a:xfrm>
            <a:off x="1918853" y="3664952"/>
            <a:ext cx="9822873" cy="954107"/>
          </a:xfrm>
          <a:prstGeom prst="rect">
            <a:avLst/>
          </a:prstGeom>
        </p:spPr>
        <p:txBody>
          <a:bodyPr wrap="square">
            <a:spAutoFit/>
          </a:bodyPr>
          <a:lstStyle/>
          <a:p>
            <a:r>
              <a:rPr lang="en-PH" sz="2800" dirty="0">
                <a:latin typeface="Times New Roman" panose="02020603050405020304" pitchFamily="18" charset="0"/>
              </a:rPr>
              <a:t>where </a:t>
            </a:r>
            <a:r>
              <a:rPr lang="en-PH" sz="2800" i="1" dirty="0">
                <a:latin typeface="Times New Roman" panose="02020603050405020304" pitchFamily="18" charset="0"/>
              </a:rPr>
              <a:t>m </a:t>
            </a:r>
            <a:r>
              <a:rPr lang="en-PH" sz="2800" dirty="0">
                <a:latin typeface="MTSY"/>
              </a:rPr>
              <a:t>= </a:t>
            </a:r>
            <a:r>
              <a:rPr lang="en-PH" sz="2800" dirty="0">
                <a:latin typeface="Times New Roman" panose="02020603050405020304" pitchFamily="18" charset="0"/>
              </a:rPr>
              <a:t>the mantissa, </a:t>
            </a:r>
            <a:r>
              <a:rPr lang="en-PH" sz="2800" i="1" dirty="0">
                <a:latin typeface="Times New Roman" panose="02020603050405020304" pitchFamily="18" charset="0"/>
              </a:rPr>
              <a:t>b </a:t>
            </a:r>
            <a:r>
              <a:rPr lang="en-PH" sz="2800" dirty="0">
                <a:latin typeface="MTSY"/>
              </a:rPr>
              <a:t>= </a:t>
            </a:r>
            <a:r>
              <a:rPr lang="en-PH" sz="2800" dirty="0">
                <a:latin typeface="Times New Roman" panose="02020603050405020304" pitchFamily="18" charset="0"/>
              </a:rPr>
              <a:t>the base of the number system being used, and </a:t>
            </a:r>
            <a:r>
              <a:rPr lang="en-PH" sz="2800" i="1" dirty="0">
                <a:latin typeface="Times New Roman" panose="02020603050405020304" pitchFamily="18" charset="0"/>
              </a:rPr>
              <a:t>e </a:t>
            </a:r>
            <a:r>
              <a:rPr lang="en-PH" sz="2800" dirty="0">
                <a:latin typeface="MTSY"/>
              </a:rPr>
              <a:t>= </a:t>
            </a:r>
            <a:r>
              <a:rPr lang="en-PH" sz="2800" dirty="0">
                <a:latin typeface="Times New Roman" panose="02020603050405020304" pitchFamily="18" charset="0"/>
              </a:rPr>
              <a:t>the exponent.</a:t>
            </a:r>
            <a:endParaRPr lang="en-PH" sz="2800" dirty="0"/>
          </a:p>
        </p:txBody>
      </p:sp>
      <p:sp>
        <p:nvSpPr>
          <p:cNvPr id="6" name="Rectangle 5"/>
          <p:cNvSpPr/>
          <p:nvPr/>
        </p:nvSpPr>
        <p:spPr>
          <a:xfrm>
            <a:off x="1956088" y="4995261"/>
            <a:ext cx="9546934" cy="461665"/>
          </a:xfrm>
          <a:prstGeom prst="rect">
            <a:avLst/>
          </a:prstGeom>
        </p:spPr>
        <p:txBody>
          <a:bodyPr wrap="square">
            <a:spAutoFit/>
          </a:bodyPr>
          <a:lstStyle/>
          <a:p>
            <a:r>
              <a:rPr lang="en-PH" sz="2400" dirty="0">
                <a:latin typeface="Times New Roman" panose="02020603050405020304" pitchFamily="18" charset="0"/>
              </a:rPr>
              <a:t>For instance, the number 156.78 could be represented as 0.15678 </a:t>
            </a:r>
            <a:r>
              <a:rPr lang="en-PH" sz="2400" dirty="0">
                <a:latin typeface="MTSY"/>
              </a:rPr>
              <a:t>× </a:t>
            </a:r>
            <a:r>
              <a:rPr lang="en-PH" sz="2400" dirty="0" smtClean="0">
                <a:latin typeface="Times New Roman" panose="02020603050405020304" pitchFamily="18" charset="0"/>
              </a:rPr>
              <a:t>10</a:t>
            </a:r>
            <a:r>
              <a:rPr lang="en-PH" sz="2400" baseline="30000" dirty="0" smtClean="0">
                <a:latin typeface="Times New Roman" panose="02020603050405020304" pitchFamily="18" charset="0"/>
              </a:rPr>
              <a:t>3</a:t>
            </a:r>
            <a:endParaRPr lang="en-PH" sz="2400" dirty="0"/>
          </a:p>
        </p:txBody>
      </p:sp>
    </p:spTree>
    <p:extLst>
      <p:ext uri="{BB962C8B-B14F-4D97-AF65-F5344CB8AC3E}">
        <p14:creationId xmlns:p14="http://schemas.microsoft.com/office/powerpoint/2010/main" val="22658647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3237" y="48128"/>
            <a:ext cx="6557963" cy="6762523"/>
          </a:xfrm>
          <a:prstGeom prst="rect">
            <a:avLst/>
          </a:prstGeom>
        </p:spPr>
      </p:pic>
    </p:spTree>
    <p:extLst>
      <p:ext uri="{BB962C8B-B14F-4D97-AF65-F5344CB8AC3E}">
        <p14:creationId xmlns:p14="http://schemas.microsoft.com/office/powerpoint/2010/main" val="16708850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677700" y="217342"/>
            <a:ext cx="9744618" cy="2830657"/>
          </a:xfrm>
          <a:prstGeom prst="rect">
            <a:avLst/>
          </a:prstGeom>
        </p:spPr>
      </p:pic>
      <p:sp>
        <p:nvSpPr>
          <p:cNvPr id="6" name="TextBox 5"/>
          <p:cNvSpPr txBox="1"/>
          <p:nvPr/>
        </p:nvSpPr>
        <p:spPr>
          <a:xfrm>
            <a:off x="1677700" y="3394363"/>
            <a:ext cx="9324109" cy="2862322"/>
          </a:xfrm>
          <a:prstGeom prst="rect">
            <a:avLst/>
          </a:prstGeom>
          <a:noFill/>
        </p:spPr>
        <p:txBody>
          <a:bodyPr wrap="square" rtlCol="0">
            <a:spAutoFit/>
          </a:bodyPr>
          <a:lstStyle/>
          <a:p>
            <a:r>
              <a:rPr lang="en-PH" sz="2000" dirty="0" smtClean="0"/>
              <a:t>For example:</a:t>
            </a:r>
          </a:p>
          <a:p>
            <a:r>
              <a:rPr lang="en-PH" sz="2000" dirty="0"/>
              <a:t>	</a:t>
            </a:r>
            <a:r>
              <a:rPr lang="en-PH" sz="2000" dirty="0" smtClean="0"/>
              <a:t>1/34= 0.029411765</a:t>
            </a:r>
          </a:p>
          <a:p>
            <a:r>
              <a:rPr lang="en-PH" sz="2000" dirty="0" smtClean="0"/>
              <a:t>If we have a base-10 system that allowed only four decimal places, thus</a:t>
            </a:r>
          </a:p>
          <a:p>
            <a:r>
              <a:rPr lang="en-PH" sz="2000" dirty="0"/>
              <a:t>	</a:t>
            </a:r>
            <a:r>
              <a:rPr lang="en-PH" sz="2000" dirty="0" smtClean="0"/>
              <a:t>0.0294 x 10</a:t>
            </a:r>
            <a:r>
              <a:rPr lang="en-PH" sz="2000" baseline="30000" dirty="0" smtClean="0"/>
              <a:t>0</a:t>
            </a:r>
            <a:endParaRPr lang="en-PH" sz="2000" dirty="0" smtClean="0"/>
          </a:p>
          <a:p>
            <a:r>
              <a:rPr lang="en-PH" sz="2000" dirty="0" smtClean="0"/>
              <a:t>But in the process of doing this the inclusion of a useless zero to the right of the decimal forces us to drop 1 in the fifth decimal place. </a:t>
            </a:r>
          </a:p>
          <a:p>
            <a:r>
              <a:rPr lang="en-PH" sz="2000" dirty="0" smtClean="0"/>
              <a:t>The number can be normalized to remove the leading zero by multiplying the mantissa by 10 and lowering the exponent by 1 to give</a:t>
            </a:r>
          </a:p>
          <a:p>
            <a:r>
              <a:rPr lang="en-PH" sz="2000" dirty="0"/>
              <a:t>	</a:t>
            </a:r>
            <a:r>
              <a:rPr lang="en-PH" sz="2000" dirty="0" smtClean="0"/>
              <a:t>0.2942 x 10</a:t>
            </a:r>
            <a:r>
              <a:rPr lang="en-PH" sz="2000" baseline="30000" dirty="0" smtClean="0"/>
              <a:t>-1</a:t>
            </a:r>
            <a:r>
              <a:rPr lang="en-PH" sz="2000" dirty="0" smtClean="0"/>
              <a:t> </a:t>
            </a:r>
            <a:endParaRPr lang="en-PH" sz="2000" baseline="30000" dirty="0" smtClean="0"/>
          </a:p>
        </p:txBody>
      </p:sp>
    </p:spTree>
    <p:extLst>
      <p:ext uri="{BB962C8B-B14F-4D97-AF65-F5344CB8AC3E}">
        <p14:creationId xmlns:p14="http://schemas.microsoft.com/office/powerpoint/2010/main" val="22981689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dirty="0"/>
              <a:t>The consequence of normalization is that the absolute value of </a:t>
            </a:r>
            <a:r>
              <a:rPr lang="en-PH" sz="2400" i="1" dirty="0"/>
              <a:t>m </a:t>
            </a:r>
            <a:r>
              <a:rPr lang="en-PH" sz="2400" dirty="0"/>
              <a:t>is limited. That is,</a:t>
            </a:r>
          </a:p>
        </p:txBody>
      </p:sp>
      <p:pic>
        <p:nvPicPr>
          <p:cNvPr id="4" name="Picture 3"/>
          <p:cNvPicPr>
            <a:picLocks noChangeAspect="1"/>
          </p:cNvPicPr>
          <p:nvPr/>
        </p:nvPicPr>
        <p:blipFill>
          <a:blip r:embed="rId2"/>
          <a:stretch>
            <a:fillRect/>
          </a:stretch>
        </p:blipFill>
        <p:spPr>
          <a:xfrm>
            <a:off x="5382922" y="2144423"/>
            <a:ext cx="2221490" cy="1188239"/>
          </a:xfrm>
          <a:prstGeom prst="rect">
            <a:avLst/>
          </a:prstGeom>
        </p:spPr>
      </p:pic>
      <p:sp>
        <p:nvSpPr>
          <p:cNvPr id="5" name="Rectangle 4"/>
          <p:cNvSpPr/>
          <p:nvPr/>
        </p:nvSpPr>
        <p:spPr>
          <a:xfrm>
            <a:off x="1416444" y="3897022"/>
            <a:ext cx="10154445" cy="954107"/>
          </a:xfrm>
          <a:prstGeom prst="rect">
            <a:avLst/>
          </a:prstGeom>
        </p:spPr>
        <p:txBody>
          <a:bodyPr wrap="square">
            <a:spAutoFit/>
          </a:bodyPr>
          <a:lstStyle/>
          <a:p>
            <a:r>
              <a:rPr lang="en-PH" sz="2800" dirty="0">
                <a:latin typeface="Times New Roman" panose="02020603050405020304" pitchFamily="18" charset="0"/>
              </a:rPr>
              <a:t>where </a:t>
            </a:r>
            <a:r>
              <a:rPr lang="en-PH" sz="2800" i="1" dirty="0">
                <a:latin typeface="Times New Roman" panose="02020603050405020304" pitchFamily="18" charset="0"/>
              </a:rPr>
              <a:t>b </a:t>
            </a:r>
            <a:r>
              <a:rPr lang="en-PH" sz="2800" dirty="0">
                <a:latin typeface="MTSY"/>
              </a:rPr>
              <a:t>= </a:t>
            </a:r>
            <a:r>
              <a:rPr lang="en-PH" sz="2800" dirty="0">
                <a:latin typeface="Times New Roman" panose="02020603050405020304" pitchFamily="18" charset="0"/>
              </a:rPr>
              <a:t>the base. For example, for a base-10 system, </a:t>
            </a:r>
            <a:r>
              <a:rPr lang="en-PH" sz="2800" i="1" dirty="0">
                <a:latin typeface="Times New Roman" panose="02020603050405020304" pitchFamily="18" charset="0"/>
              </a:rPr>
              <a:t>m </a:t>
            </a:r>
            <a:r>
              <a:rPr lang="en-PH" sz="2800" dirty="0">
                <a:latin typeface="Times New Roman" panose="02020603050405020304" pitchFamily="18" charset="0"/>
              </a:rPr>
              <a:t>would range between 0.1 and </a:t>
            </a:r>
            <a:r>
              <a:rPr lang="en-PH" sz="2800" dirty="0" smtClean="0">
                <a:latin typeface="Times New Roman" panose="02020603050405020304" pitchFamily="18" charset="0"/>
              </a:rPr>
              <a:t>1, and </a:t>
            </a:r>
            <a:r>
              <a:rPr lang="en-PH" sz="2800" dirty="0">
                <a:latin typeface="Times New Roman" panose="02020603050405020304" pitchFamily="18" charset="0"/>
              </a:rPr>
              <a:t>for a base-2 system, between 0.5 and 1.</a:t>
            </a:r>
            <a:endParaRPr lang="en-PH" sz="2800" dirty="0"/>
          </a:p>
        </p:txBody>
      </p:sp>
    </p:spTree>
    <p:extLst>
      <p:ext uri="{BB962C8B-B14F-4D97-AF65-F5344CB8AC3E}">
        <p14:creationId xmlns:p14="http://schemas.microsoft.com/office/powerpoint/2010/main" val="13269948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Challenge</a:t>
            </a:r>
            <a:endParaRPr lang="en-PH" dirty="0"/>
          </a:p>
        </p:txBody>
      </p:sp>
      <p:sp>
        <p:nvSpPr>
          <p:cNvPr id="3" name="Content Placeholder 2"/>
          <p:cNvSpPr>
            <a:spLocks noGrp="1"/>
          </p:cNvSpPr>
          <p:nvPr>
            <p:ph idx="1"/>
          </p:nvPr>
        </p:nvSpPr>
        <p:spPr>
          <a:xfrm>
            <a:off x="1484311" y="1562099"/>
            <a:ext cx="10018713" cy="3124201"/>
          </a:xfrm>
        </p:spPr>
        <p:txBody>
          <a:bodyPr/>
          <a:lstStyle/>
          <a:p>
            <a:pPr marL="0" indent="0">
              <a:buNone/>
            </a:pPr>
            <a:r>
              <a:rPr lang="en-PH" dirty="0"/>
              <a:t>Create a hypothetical floating-point number set for a </a:t>
            </a:r>
            <a:r>
              <a:rPr lang="en-PH" dirty="0" smtClean="0"/>
              <a:t>machine that </a:t>
            </a:r>
            <a:r>
              <a:rPr lang="en-PH" dirty="0"/>
              <a:t>stores information using 7-bit words. Employ the first bit for the sign of the </a:t>
            </a:r>
            <a:r>
              <a:rPr lang="en-PH" dirty="0" smtClean="0"/>
              <a:t>number, the </a:t>
            </a:r>
            <a:r>
              <a:rPr lang="en-PH" dirty="0"/>
              <a:t>next three for the sign and the magnitude of the exponent, and the last three for </a:t>
            </a:r>
            <a:r>
              <a:rPr lang="en-PH" dirty="0" smtClean="0"/>
              <a:t>the magnitude </a:t>
            </a:r>
            <a:r>
              <a:rPr lang="en-PH" dirty="0"/>
              <a:t>of the </a:t>
            </a:r>
            <a:r>
              <a:rPr lang="en-PH" dirty="0" smtClean="0"/>
              <a:t>mantissa. Find the smallest possible floating </a:t>
            </a:r>
            <a:r>
              <a:rPr lang="en-PH" smtClean="0"/>
              <a:t>point number</a:t>
            </a:r>
            <a:endParaRPr lang="en-PH" dirty="0"/>
          </a:p>
        </p:txBody>
      </p:sp>
    </p:spTree>
    <p:extLst>
      <p:ext uri="{BB962C8B-B14F-4D97-AF65-F5344CB8AC3E}">
        <p14:creationId xmlns:p14="http://schemas.microsoft.com/office/powerpoint/2010/main" val="42399377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smtClean="0"/>
              <a:t>Aspects to consider on floating point representation that have significance regarding computer round-off errors:</a:t>
            </a:r>
            <a:endParaRPr lang="en-PH" dirty="0"/>
          </a:p>
        </p:txBody>
      </p:sp>
      <p:sp>
        <p:nvSpPr>
          <p:cNvPr id="3" name="Content Placeholder 2"/>
          <p:cNvSpPr>
            <a:spLocks noGrp="1"/>
          </p:cNvSpPr>
          <p:nvPr>
            <p:ph idx="1"/>
          </p:nvPr>
        </p:nvSpPr>
        <p:spPr>
          <a:xfrm>
            <a:off x="1484310" y="2971799"/>
            <a:ext cx="10018713" cy="3124201"/>
          </a:xfrm>
        </p:spPr>
        <p:txBody>
          <a:bodyPr/>
          <a:lstStyle/>
          <a:p>
            <a:pPr marL="457200" indent="-457200">
              <a:buAutoNum type="arabicPeriod"/>
            </a:pPr>
            <a:r>
              <a:rPr lang="en-PH" i="1" dirty="0" smtClean="0"/>
              <a:t>There </a:t>
            </a:r>
            <a:r>
              <a:rPr lang="en-PH" i="1" dirty="0"/>
              <a:t>Is a Limited Range of Quantities That May Be </a:t>
            </a:r>
            <a:r>
              <a:rPr lang="en-PH" i="1" dirty="0" smtClean="0"/>
              <a:t>Represented</a:t>
            </a:r>
          </a:p>
          <a:p>
            <a:pPr marL="457200" indent="-457200">
              <a:buAutoNum type="arabicPeriod"/>
            </a:pPr>
            <a:r>
              <a:rPr lang="en-PH" i="1" dirty="0" smtClean="0"/>
              <a:t>There </a:t>
            </a:r>
            <a:r>
              <a:rPr lang="en-PH" i="1" dirty="0"/>
              <a:t>Are Only a Finite Number of Quantities That Can Be Represented within </a:t>
            </a:r>
            <a:r>
              <a:rPr lang="en-PH" i="1" dirty="0" smtClean="0"/>
              <a:t>the Range.</a:t>
            </a:r>
          </a:p>
          <a:p>
            <a:pPr marL="457200" indent="-457200">
              <a:buAutoNum type="arabicPeriod"/>
            </a:pPr>
            <a:r>
              <a:rPr lang="en-PH" i="1" dirty="0"/>
              <a:t>The Interval between Numbers, </a:t>
            </a:r>
            <a:r>
              <a:rPr lang="en-PH" i="1" dirty="0" smtClean="0">
                <a:latin typeface="Times New Roman" panose="02020603050405020304" pitchFamily="18" charset="0"/>
                <a:cs typeface="Times New Roman" panose="02020603050405020304" pitchFamily="18" charset="0"/>
              </a:rPr>
              <a:t>∆</a:t>
            </a:r>
            <a:r>
              <a:rPr lang="en-PH" i="1" dirty="0" smtClean="0"/>
              <a:t>x</a:t>
            </a:r>
            <a:r>
              <a:rPr lang="en-PH" i="1" dirty="0"/>
              <a:t>, Increases as the Numbers Grow in Magnitude</a:t>
            </a:r>
            <a:r>
              <a:rPr lang="en-PH" i="1" dirty="0" smtClean="0"/>
              <a:t>.</a:t>
            </a:r>
          </a:p>
          <a:p>
            <a:pPr marL="457200" indent="-457200">
              <a:buAutoNum type="arabicPeriod"/>
            </a:pPr>
            <a:endParaRPr lang="en-PH" dirty="0"/>
          </a:p>
        </p:txBody>
      </p:sp>
    </p:spTree>
    <p:extLst>
      <p:ext uri="{BB962C8B-B14F-4D97-AF65-F5344CB8AC3E}">
        <p14:creationId xmlns:p14="http://schemas.microsoft.com/office/powerpoint/2010/main" val="11775808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endParaRPr lang="en-PH"/>
          </a:p>
        </p:txBody>
      </p:sp>
      <p:pic>
        <p:nvPicPr>
          <p:cNvPr id="5" name="Picture 4"/>
          <p:cNvPicPr>
            <a:picLocks noChangeAspect="1"/>
          </p:cNvPicPr>
          <p:nvPr/>
        </p:nvPicPr>
        <p:blipFill>
          <a:blip r:embed="rId2"/>
          <a:stretch>
            <a:fillRect/>
          </a:stretch>
        </p:blipFill>
        <p:spPr>
          <a:xfrm>
            <a:off x="0" y="1086"/>
            <a:ext cx="12192000" cy="6856914"/>
          </a:xfrm>
          <a:prstGeom prst="rect">
            <a:avLst/>
          </a:prstGeom>
        </p:spPr>
      </p:pic>
    </p:spTree>
    <p:extLst>
      <p:ext uri="{BB962C8B-B14F-4D97-AF65-F5344CB8AC3E}">
        <p14:creationId xmlns:p14="http://schemas.microsoft.com/office/powerpoint/2010/main" val="38061751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1248" y="431074"/>
            <a:ext cx="10018713" cy="674913"/>
          </a:xfrm>
        </p:spPr>
        <p:txBody>
          <a:bodyPr>
            <a:normAutofit/>
          </a:bodyPr>
          <a:lstStyle/>
          <a:p>
            <a:r>
              <a:rPr lang="en-PH" sz="3200" dirty="0" smtClean="0"/>
              <a:t>Arithmetic Manipulations of Computer Numbers</a:t>
            </a:r>
            <a:endParaRPr lang="en-PH" sz="3200" dirty="0"/>
          </a:p>
        </p:txBody>
      </p:sp>
      <p:sp>
        <p:nvSpPr>
          <p:cNvPr id="3" name="Content Placeholder 2"/>
          <p:cNvSpPr>
            <a:spLocks noGrp="1"/>
          </p:cNvSpPr>
          <p:nvPr>
            <p:ph idx="1"/>
          </p:nvPr>
        </p:nvSpPr>
        <p:spPr>
          <a:xfrm>
            <a:off x="1771691" y="1370099"/>
            <a:ext cx="1494021" cy="585652"/>
          </a:xfrm>
        </p:spPr>
        <p:txBody>
          <a:bodyPr/>
          <a:lstStyle/>
          <a:p>
            <a:pPr marL="0" indent="0">
              <a:buNone/>
            </a:pPr>
            <a:r>
              <a:rPr lang="en-PH" dirty="0" smtClean="0"/>
              <a:t>Addition</a:t>
            </a:r>
            <a:endParaRPr lang="en-PH" dirty="0"/>
          </a:p>
        </p:txBody>
      </p:sp>
      <p:sp>
        <p:nvSpPr>
          <p:cNvPr id="4" name="Rectangle 3"/>
          <p:cNvSpPr/>
          <p:nvPr/>
        </p:nvSpPr>
        <p:spPr>
          <a:xfrm>
            <a:off x="1771691" y="1904887"/>
            <a:ext cx="9462365" cy="830997"/>
          </a:xfrm>
          <a:prstGeom prst="rect">
            <a:avLst/>
          </a:prstGeom>
        </p:spPr>
        <p:txBody>
          <a:bodyPr wrap="square">
            <a:spAutoFit/>
          </a:bodyPr>
          <a:lstStyle/>
          <a:p>
            <a:r>
              <a:rPr lang="en-PH" sz="2400" dirty="0">
                <a:latin typeface="Times New Roman" panose="02020603050405020304" pitchFamily="18" charset="0"/>
              </a:rPr>
              <a:t>When two floating-point numbers are added, the mantissa of the number with </a:t>
            </a:r>
            <a:r>
              <a:rPr lang="en-PH" sz="2400" dirty="0" smtClean="0">
                <a:latin typeface="Times New Roman" panose="02020603050405020304" pitchFamily="18" charset="0"/>
              </a:rPr>
              <a:t>the smaller </a:t>
            </a:r>
            <a:r>
              <a:rPr lang="en-PH" sz="2400" dirty="0">
                <a:latin typeface="Times New Roman" panose="02020603050405020304" pitchFamily="18" charset="0"/>
              </a:rPr>
              <a:t>exponent is modified so that the exponents are the same.</a:t>
            </a:r>
            <a:endParaRPr lang="en-PH" sz="2400" dirty="0"/>
          </a:p>
        </p:txBody>
      </p:sp>
      <p:sp>
        <p:nvSpPr>
          <p:cNvPr id="5" name="Rectangle 4"/>
          <p:cNvSpPr/>
          <p:nvPr/>
        </p:nvSpPr>
        <p:spPr>
          <a:xfrm>
            <a:off x="4162194" y="3114383"/>
            <a:ext cx="4185761" cy="523220"/>
          </a:xfrm>
          <a:prstGeom prst="rect">
            <a:avLst/>
          </a:prstGeom>
        </p:spPr>
        <p:txBody>
          <a:bodyPr wrap="none">
            <a:spAutoFit/>
          </a:bodyPr>
          <a:lstStyle/>
          <a:p>
            <a:r>
              <a:rPr lang="en-PH" sz="2800" dirty="0">
                <a:latin typeface="Times New Roman" panose="02020603050405020304" pitchFamily="18" charset="0"/>
              </a:rPr>
              <a:t>0.1557 </a:t>
            </a:r>
            <a:r>
              <a:rPr lang="en-PH" sz="2800" dirty="0">
                <a:latin typeface="MTSY"/>
              </a:rPr>
              <a:t>· </a:t>
            </a:r>
            <a:r>
              <a:rPr lang="en-PH" sz="2800" dirty="0" smtClean="0">
                <a:latin typeface="Times New Roman" panose="02020603050405020304" pitchFamily="18" charset="0"/>
              </a:rPr>
              <a:t>10</a:t>
            </a:r>
            <a:r>
              <a:rPr lang="en-PH" sz="2800" baseline="30000" dirty="0" smtClean="0">
                <a:latin typeface="Times New Roman" panose="02020603050405020304" pitchFamily="18" charset="0"/>
              </a:rPr>
              <a:t>1</a:t>
            </a:r>
            <a:r>
              <a:rPr lang="en-PH" sz="2800" dirty="0" smtClean="0">
                <a:latin typeface="MTSY"/>
              </a:rPr>
              <a:t>+ </a:t>
            </a:r>
            <a:r>
              <a:rPr lang="en-PH" sz="2800" dirty="0">
                <a:latin typeface="Times New Roman" panose="02020603050405020304" pitchFamily="18" charset="0"/>
              </a:rPr>
              <a:t>0.4381 </a:t>
            </a:r>
            <a:r>
              <a:rPr lang="en-PH" sz="2800" dirty="0">
                <a:latin typeface="MTSY"/>
              </a:rPr>
              <a:t>· </a:t>
            </a:r>
            <a:r>
              <a:rPr lang="en-PH" sz="2800" dirty="0" smtClean="0">
                <a:latin typeface="Times New Roman" panose="02020603050405020304" pitchFamily="18" charset="0"/>
              </a:rPr>
              <a:t>10</a:t>
            </a:r>
            <a:r>
              <a:rPr lang="en-PH" sz="2800" baseline="30000" dirty="0" smtClean="0">
                <a:latin typeface="Times New Roman" panose="02020603050405020304" pitchFamily="18" charset="0"/>
              </a:rPr>
              <a:t>-1</a:t>
            </a:r>
            <a:endParaRPr lang="en-PH" sz="2800" baseline="30000" dirty="0"/>
          </a:p>
        </p:txBody>
      </p:sp>
      <p:sp>
        <p:nvSpPr>
          <p:cNvPr id="6" name="Rectangle 5"/>
          <p:cNvSpPr/>
          <p:nvPr/>
        </p:nvSpPr>
        <p:spPr>
          <a:xfrm>
            <a:off x="4766717" y="4539323"/>
            <a:ext cx="2470548" cy="1672253"/>
          </a:xfrm>
          <a:prstGeom prst="rect">
            <a:avLst/>
          </a:prstGeom>
        </p:spPr>
        <p:txBody>
          <a:bodyPr wrap="none">
            <a:spAutoFit/>
          </a:bodyPr>
          <a:lstStyle/>
          <a:p>
            <a:r>
              <a:rPr lang="en-PH" sz="2800" dirty="0">
                <a:latin typeface="Times New Roman" panose="02020603050405020304" pitchFamily="18" charset="0"/>
              </a:rPr>
              <a:t>0.1557 </a:t>
            </a:r>
            <a:r>
              <a:rPr lang="en-PH" sz="2800" dirty="0" smtClean="0">
                <a:latin typeface="Times New Roman" panose="02020603050405020304" pitchFamily="18" charset="0"/>
              </a:rPr>
              <a:t>    </a:t>
            </a:r>
            <a:r>
              <a:rPr lang="en-PH" sz="2800" dirty="0" smtClean="0">
                <a:latin typeface="MTSY"/>
              </a:rPr>
              <a:t>· </a:t>
            </a:r>
            <a:r>
              <a:rPr lang="en-PH" sz="2800" dirty="0" smtClean="0">
                <a:latin typeface="Times New Roman" panose="02020603050405020304" pitchFamily="18" charset="0"/>
              </a:rPr>
              <a:t>10</a:t>
            </a:r>
            <a:r>
              <a:rPr lang="en-PH" sz="2800" baseline="30000" dirty="0" smtClean="0">
                <a:latin typeface="Times New Roman" panose="02020603050405020304" pitchFamily="18" charset="0"/>
              </a:rPr>
              <a:t>1</a:t>
            </a:r>
            <a:r>
              <a:rPr lang="en-PH" sz="2800" dirty="0" smtClean="0">
                <a:latin typeface="MTSY"/>
              </a:rPr>
              <a:t> </a:t>
            </a:r>
          </a:p>
          <a:p>
            <a:r>
              <a:rPr lang="en-PH" sz="2800" dirty="0" smtClean="0">
                <a:latin typeface="Times New Roman" panose="02020603050405020304" pitchFamily="18" charset="0"/>
              </a:rPr>
              <a:t>0.004381 </a:t>
            </a:r>
            <a:r>
              <a:rPr lang="en-PH" sz="2800" dirty="0">
                <a:latin typeface="MTSY"/>
              </a:rPr>
              <a:t>· </a:t>
            </a:r>
            <a:r>
              <a:rPr lang="en-PH" sz="2800" dirty="0" smtClean="0">
                <a:latin typeface="Times New Roman" panose="02020603050405020304" pitchFamily="18" charset="0"/>
              </a:rPr>
              <a:t>10</a:t>
            </a:r>
            <a:r>
              <a:rPr lang="en-PH" sz="2800" baseline="30000" dirty="0" smtClean="0">
                <a:latin typeface="Times New Roman" panose="02020603050405020304" pitchFamily="18" charset="0"/>
              </a:rPr>
              <a:t>1</a:t>
            </a:r>
            <a:r>
              <a:rPr lang="en-PH" sz="2800" baseline="30000" dirty="0" smtClean="0"/>
              <a:t> </a:t>
            </a:r>
          </a:p>
          <a:p>
            <a:r>
              <a:rPr lang="en-PH" sz="2800" baseline="30000" dirty="0" smtClean="0">
                <a:latin typeface="Times New Roman" panose="02020603050405020304" pitchFamily="18" charset="0"/>
              </a:rPr>
              <a:t>___________________</a:t>
            </a:r>
          </a:p>
          <a:p>
            <a:r>
              <a:rPr lang="en-PH" sz="2800" dirty="0" smtClean="0">
                <a:latin typeface="Times New Roman" panose="02020603050405020304" pitchFamily="18" charset="0"/>
              </a:rPr>
              <a:t>0.160081 . 10</a:t>
            </a:r>
            <a:r>
              <a:rPr lang="en-PH" sz="2800" baseline="30000" dirty="0" smtClean="0">
                <a:latin typeface="Times New Roman" panose="02020603050405020304" pitchFamily="18" charset="0"/>
              </a:rPr>
              <a:t>1</a:t>
            </a:r>
          </a:p>
        </p:txBody>
      </p:sp>
      <p:sp>
        <p:nvSpPr>
          <p:cNvPr id="7" name="Rectangle 6"/>
          <p:cNvSpPr/>
          <p:nvPr/>
        </p:nvSpPr>
        <p:spPr>
          <a:xfrm>
            <a:off x="1870732" y="3806221"/>
            <a:ext cx="4131259" cy="461665"/>
          </a:xfrm>
          <a:prstGeom prst="rect">
            <a:avLst/>
          </a:prstGeom>
        </p:spPr>
        <p:txBody>
          <a:bodyPr wrap="none">
            <a:spAutoFit/>
          </a:bodyPr>
          <a:lstStyle/>
          <a:p>
            <a:r>
              <a:rPr lang="en-PH" sz="2400" dirty="0">
                <a:latin typeface="Times New Roman" panose="02020603050405020304" pitchFamily="18" charset="0"/>
              </a:rPr>
              <a:t>Now the numbers can be added,</a:t>
            </a:r>
            <a:endParaRPr lang="en-PH" sz="2400" dirty="0"/>
          </a:p>
        </p:txBody>
      </p:sp>
      <p:cxnSp>
        <p:nvCxnSpPr>
          <p:cNvPr id="9" name="Straight Connector 8"/>
          <p:cNvCxnSpPr/>
          <p:nvPr/>
        </p:nvCxnSpPr>
        <p:spPr>
          <a:xfrm flipV="1">
            <a:off x="5799909" y="5747657"/>
            <a:ext cx="457200" cy="352698"/>
          </a:xfrm>
          <a:prstGeom prst="line">
            <a:avLst/>
          </a:prstGeom>
          <a:ln w="28575"/>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150826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790303"/>
            <a:ext cx="3061563" cy="764177"/>
          </a:xfrm>
        </p:spPr>
        <p:txBody>
          <a:bodyPr>
            <a:normAutofit/>
          </a:bodyPr>
          <a:lstStyle/>
          <a:p>
            <a:r>
              <a:rPr lang="en-PH" sz="2800" dirty="0" smtClean="0"/>
              <a:t>Subtraction</a:t>
            </a:r>
            <a:endParaRPr lang="en-PH" sz="2800" dirty="0"/>
          </a:p>
        </p:txBody>
      </p:sp>
      <p:pic>
        <p:nvPicPr>
          <p:cNvPr id="4" name="Picture 3"/>
          <p:cNvPicPr>
            <a:picLocks noChangeAspect="1"/>
          </p:cNvPicPr>
          <p:nvPr/>
        </p:nvPicPr>
        <p:blipFill>
          <a:blip r:embed="rId3"/>
          <a:stretch>
            <a:fillRect/>
          </a:stretch>
        </p:blipFill>
        <p:spPr>
          <a:xfrm>
            <a:off x="2528338" y="1554480"/>
            <a:ext cx="2578195" cy="1632857"/>
          </a:xfrm>
          <a:prstGeom prst="rect">
            <a:avLst/>
          </a:prstGeom>
        </p:spPr>
      </p:pic>
      <p:pic>
        <p:nvPicPr>
          <p:cNvPr id="5" name="Picture 4"/>
          <p:cNvPicPr>
            <a:picLocks noChangeAspect="1"/>
          </p:cNvPicPr>
          <p:nvPr/>
        </p:nvPicPr>
        <p:blipFill>
          <a:blip r:embed="rId4"/>
          <a:stretch>
            <a:fillRect/>
          </a:stretch>
        </p:blipFill>
        <p:spPr>
          <a:xfrm>
            <a:off x="7942215" y="1554479"/>
            <a:ext cx="2578195" cy="1632857"/>
          </a:xfrm>
          <a:prstGeom prst="rect">
            <a:avLst/>
          </a:prstGeom>
        </p:spPr>
      </p:pic>
      <p:sp>
        <p:nvSpPr>
          <p:cNvPr id="6" name="TextBox 5"/>
          <p:cNvSpPr txBox="1"/>
          <p:nvPr/>
        </p:nvSpPr>
        <p:spPr>
          <a:xfrm>
            <a:off x="2377439" y="3489849"/>
            <a:ext cx="3193503" cy="461665"/>
          </a:xfrm>
          <a:prstGeom prst="rect">
            <a:avLst/>
          </a:prstGeom>
          <a:noFill/>
        </p:spPr>
        <p:txBody>
          <a:bodyPr wrap="none" rtlCol="0">
            <a:spAutoFit/>
          </a:bodyPr>
          <a:lstStyle/>
          <a:p>
            <a:r>
              <a:rPr lang="en-PH" sz="2400" dirty="0" smtClean="0"/>
              <a:t>0.9950 x 10</a:t>
            </a:r>
            <a:r>
              <a:rPr lang="en-PH" sz="2400" baseline="30000" dirty="0" smtClean="0"/>
              <a:t>1</a:t>
            </a:r>
            <a:r>
              <a:rPr lang="en-PH" sz="2400" dirty="0" smtClean="0"/>
              <a:t> = 9.550</a:t>
            </a:r>
            <a:endParaRPr lang="en-PH" sz="2400" dirty="0"/>
          </a:p>
        </p:txBody>
      </p:sp>
      <p:sp>
        <p:nvSpPr>
          <p:cNvPr id="7" name="Rectangle 6"/>
          <p:cNvSpPr/>
          <p:nvPr/>
        </p:nvSpPr>
        <p:spPr>
          <a:xfrm>
            <a:off x="1834059" y="4254026"/>
            <a:ext cx="4280262" cy="1938992"/>
          </a:xfrm>
          <a:prstGeom prst="rect">
            <a:avLst/>
          </a:prstGeom>
        </p:spPr>
        <p:txBody>
          <a:bodyPr wrap="square">
            <a:spAutoFit/>
          </a:bodyPr>
          <a:lstStyle/>
          <a:p>
            <a:pPr algn="just"/>
            <a:r>
              <a:rPr lang="en-PH" sz="2400" dirty="0">
                <a:latin typeface="Times New Roman" panose="02020603050405020304" pitchFamily="18" charset="0"/>
              </a:rPr>
              <a:t>Notice that the zero added to the end of the </a:t>
            </a:r>
            <a:r>
              <a:rPr lang="en-PH" sz="2400" dirty="0" smtClean="0">
                <a:latin typeface="Times New Roman" panose="02020603050405020304" pitchFamily="18" charset="0"/>
              </a:rPr>
              <a:t>mantissa is </a:t>
            </a:r>
            <a:r>
              <a:rPr lang="en-PH" sz="2400" dirty="0">
                <a:latin typeface="Times New Roman" panose="02020603050405020304" pitchFamily="18" charset="0"/>
              </a:rPr>
              <a:t>not significant but is merely appended to fill the empty space created by the shift.</a:t>
            </a:r>
            <a:endParaRPr lang="en-PH" sz="2400" dirty="0"/>
          </a:p>
        </p:txBody>
      </p:sp>
      <p:sp>
        <p:nvSpPr>
          <p:cNvPr id="8" name="TextBox 7"/>
          <p:cNvSpPr txBox="1"/>
          <p:nvPr/>
        </p:nvSpPr>
        <p:spPr>
          <a:xfrm>
            <a:off x="7513534" y="3489848"/>
            <a:ext cx="3435556" cy="461665"/>
          </a:xfrm>
          <a:prstGeom prst="rect">
            <a:avLst/>
          </a:prstGeom>
          <a:noFill/>
        </p:spPr>
        <p:txBody>
          <a:bodyPr wrap="none" rtlCol="0">
            <a:spAutoFit/>
          </a:bodyPr>
          <a:lstStyle/>
          <a:p>
            <a:r>
              <a:rPr lang="en-PH" sz="2400" dirty="0" smtClean="0"/>
              <a:t>0.1000 x 10</a:t>
            </a:r>
            <a:r>
              <a:rPr lang="en-PH" sz="2400" baseline="30000" dirty="0" smtClean="0"/>
              <a:t>0</a:t>
            </a:r>
            <a:r>
              <a:rPr lang="en-PH" sz="2400" dirty="0" smtClean="0"/>
              <a:t> = 0.1000</a:t>
            </a:r>
            <a:endParaRPr lang="en-PH" sz="2400" dirty="0"/>
          </a:p>
        </p:txBody>
      </p:sp>
      <p:sp>
        <p:nvSpPr>
          <p:cNvPr id="9" name="Rectangle 8"/>
          <p:cNvSpPr/>
          <p:nvPr/>
        </p:nvSpPr>
        <p:spPr>
          <a:xfrm>
            <a:off x="7019012" y="4180344"/>
            <a:ext cx="4424599" cy="2677656"/>
          </a:xfrm>
          <a:prstGeom prst="rect">
            <a:avLst/>
          </a:prstGeom>
        </p:spPr>
        <p:txBody>
          <a:bodyPr wrap="square">
            <a:spAutoFit/>
          </a:bodyPr>
          <a:lstStyle/>
          <a:p>
            <a:pPr algn="just"/>
            <a:r>
              <a:rPr lang="en-PH" sz="2400" dirty="0">
                <a:latin typeface="Times New Roman" panose="02020603050405020304" pitchFamily="18" charset="0"/>
              </a:rPr>
              <a:t>Thus, for this case, three </a:t>
            </a:r>
            <a:r>
              <a:rPr lang="en-PH" sz="2400" dirty="0" smtClean="0">
                <a:latin typeface="Times New Roman" panose="02020603050405020304" pitchFamily="18" charset="0"/>
              </a:rPr>
              <a:t>non significant zeros </a:t>
            </a:r>
            <a:r>
              <a:rPr lang="en-PH" sz="2400" dirty="0">
                <a:latin typeface="Times New Roman" panose="02020603050405020304" pitchFamily="18" charset="0"/>
              </a:rPr>
              <a:t>are appended. This introduces a substantial computational error because </a:t>
            </a:r>
            <a:r>
              <a:rPr lang="en-PH" sz="2400" dirty="0" smtClean="0">
                <a:latin typeface="Times New Roman" panose="02020603050405020304" pitchFamily="18" charset="0"/>
              </a:rPr>
              <a:t>subsequent manipulations </a:t>
            </a:r>
            <a:r>
              <a:rPr lang="en-PH" sz="2400" dirty="0">
                <a:latin typeface="Times New Roman" panose="02020603050405020304" pitchFamily="18" charset="0"/>
              </a:rPr>
              <a:t>would act as if these zeros were significant.</a:t>
            </a:r>
            <a:endParaRPr lang="en-PH" sz="2400" dirty="0"/>
          </a:p>
        </p:txBody>
      </p:sp>
    </p:spTree>
    <p:extLst>
      <p:ext uri="{BB962C8B-B14F-4D97-AF65-F5344CB8AC3E}">
        <p14:creationId xmlns:p14="http://schemas.microsoft.com/office/powerpoint/2010/main" val="25614924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41" y="444137"/>
            <a:ext cx="4315598" cy="714102"/>
          </a:xfrm>
        </p:spPr>
        <p:txBody>
          <a:bodyPr>
            <a:normAutofit/>
          </a:bodyPr>
          <a:lstStyle/>
          <a:p>
            <a:r>
              <a:rPr lang="en-PH" sz="2400" dirty="0" smtClean="0"/>
              <a:t>Multiplication and Division</a:t>
            </a:r>
            <a:endParaRPr lang="en-PH" sz="2400" dirty="0"/>
          </a:p>
        </p:txBody>
      </p:sp>
      <p:sp>
        <p:nvSpPr>
          <p:cNvPr id="3" name="Content Placeholder 2"/>
          <p:cNvSpPr>
            <a:spLocks noGrp="1"/>
          </p:cNvSpPr>
          <p:nvPr>
            <p:ph idx="1"/>
          </p:nvPr>
        </p:nvSpPr>
        <p:spPr>
          <a:xfrm>
            <a:off x="1497373" y="1047205"/>
            <a:ext cx="10018713" cy="4713515"/>
          </a:xfrm>
        </p:spPr>
        <p:txBody>
          <a:bodyPr>
            <a:normAutofit/>
          </a:bodyPr>
          <a:lstStyle/>
          <a:p>
            <a:pPr marL="0" indent="0">
              <a:buNone/>
            </a:pPr>
            <a:r>
              <a:rPr lang="en-PH" dirty="0"/>
              <a:t>0</a:t>
            </a:r>
            <a:r>
              <a:rPr lang="en-PH" i="1" dirty="0"/>
              <a:t>.</a:t>
            </a:r>
            <a:r>
              <a:rPr lang="en-PH" dirty="0"/>
              <a:t>1363 · 10</a:t>
            </a:r>
            <a:r>
              <a:rPr lang="en-PH" baseline="30000" dirty="0"/>
              <a:t>3</a:t>
            </a:r>
            <a:r>
              <a:rPr lang="en-PH" dirty="0"/>
              <a:t> × 0</a:t>
            </a:r>
            <a:r>
              <a:rPr lang="en-PH" i="1" dirty="0"/>
              <a:t>.</a:t>
            </a:r>
            <a:r>
              <a:rPr lang="en-PH" dirty="0"/>
              <a:t>6423 · 10</a:t>
            </a:r>
            <a:r>
              <a:rPr lang="en-PH" baseline="30000" dirty="0"/>
              <a:t>−1</a:t>
            </a:r>
            <a:r>
              <a:rPr lang="en-PH" dirty="0"/>
              <a:t> = 0</a:t>
            </a:r>
            <a:r>
              <a:rPr lang="en-PH" i="1" dirty="0"/>
              <a:t>.</a:t>
            </a:r>
            <a:r>
              <a:rPr lang="en-PH" dirty="0"/>
              <a:t>08754549 · </a:t>
            </a:r>
            <a:r>
              <a:rPr lang="en-PH" dirty="0" smtClean="0"/>
              <a:t>10</a:t>
            </a:r>
            <a:r>
              <a:rPr lang="en-PH" baseline="30000" dirty="0" smtClean="0"/>
              <a:t>2</a:t>
            </a:r>
          </a:p>
          <a:p>
            <a:pPr marL="0" indent="0">
              <a:buNone/>
            </a:pPr>
            <a:endParaRPr lang="en-PH" baseline="30000" dirty="0"/>
          </a:p>
          <a:p>
            <a:pPr marL="0" indent="0">
              <a:buNone/>
            </a:pPr>
            <a:r>
              <a:rPr lang="en-PH" dirty="0"/>
              <a:t>If, as in this case, a leading zero is introduced, the result is normalized</a:t>
            </a:r>
            <a:r>
              <a:rPr lang="en-PH" dirty="0" smtClean="0"/>
              <a:t>,</a:t>
            </a:r>
          </a:p>
          <a:p>
            <a:pPr marL="0" indent="0">
              <a:buNone/>
            </a:pPr>
            <a:endParaRPr lang="en-PH" dirty="0"/>
          </a:p>
          <a:p>
            <a:pPr marL="0" indent="0">
              <a:buNone/>
            </a:pPr>
            <a:r>
              <a:rPr lang="en-PH" dirty="0"/>
              <a:t>0</a:t>
            </a:r>
            <a:r>
              <a:rPr lang="en-PH" i="1" dirty="0"/>
              <a:t>.</a:t>
            </a:r>
            <a:r>
              <a:rPr lang="en-PH" dirty="0"/>
              <a:t>08754549 · 10</a:t>
            </a:r>
            <a:r>
              <a:rPr lang="en-PH" baseline="30000" dirty="0"/>
              <a:t>2</a:t>
            </a:r>
            <a:r>
              <a:rPr lang="en-PH" dirty="0"/>
              <a:t> →0</a:t>
            </a:r>
            <a:r>
              <a:rPr lang="en-PH" i="1" dirty="0"/>
              <a:t>.</a:t>
            </a:r>
            <a:r>
              <a:rPr lang="en-PH" dirty="0"/>
              <a:t>8754549 · </a:t>
            </a:r>
            <a:r>
              <a:rPr lang="en-PH" dirty="0" smtClean="0"/>
              <a:t>10</a:t>
            </a:r>
            <a:r>
              <a:rPr lang="en-PH" baseline="30000" dirty="0" smtClean="0"/>
              <a:t>1</a:t>
            </a:r>
            <a:endParaRPr lang="en-PH" baseline="30000" dirty="0"/>
          </a:p>
          <a:p>
            <a:pPr marL="0" indent="0">
              <a:buNone/>
            </a:pPr>
            <a:r>
              <a:rPr lang="en-PH" dirty="0"/>
              <a:t>and chopped to </a:t>
            </a:r>
            <a:r>
              <a:rPr lang="en-PH" dirty="0" smtClean="0"/>
              <a:t>give</a:t>
            </a:r>
            <a:endParaRPr lang="en-PH" dirty="0"/>
          </a:p>
          <a:p>
            <a:pPr marL="0" indent="0">
              <a:buNone/>
            </a:pPr>
            <a:r>
              <a:rPr lang="en-PH" dirty="0"/>
              <a:t>0</a:t>
            </a:r>
            <a:r>
              <a:rPr lang="en-PH" i="1" dirty="0"/>
              <a:t>.</a:t>
            </a:r>
            <a:r>
              <a:rPr lang="en-PH" dirty="0"/>
              <a:t>8754 · 10</a:t>
            </a:r>
            <a:r>
              <a:rPr lang="en-PH" baseline="30000" dirty="0"/>
              <a:t>1</a:t>
            </a:r>
          </a:p>
        </p:txBody>
      </p:sp>
      <p:sp>
        <p:nvSpPr>
          <p:cNvPr id="4" name="Rectangle 3"/>
          <p:cNvSpPr/>
          <p:nvPr/>
        </p:nvSpPr>
        <p:spPr>
          <a:xfrm>
            <a:off x="2294710" y="5773783"/>
            <a:ext cx="9017724" cy="707886"/>
          </a:xfrm>
          <a:prstGeom prst="rect">
            <a:avLst/>
          </a:prstGeom>
        </p:spPr>
        <p:txBody>
          <a:bodyPr wrap="square">
            <a:spAutoFit/>
          </a:bodyPr>
          <a:lstStyle/>
          <a:p>
            <a:r>
              <a:rPr lang="en-PH" sz="2000" dirty="0">
                <a:latin typeface="Times New Roman" panose="02020603050405020304" pitchFamily="18" charset="0"/>
              </a:rPr>
              <a:t>Division is performed in a similar manner, but the mantissas are divided and the </a:t>
            </a:r>
            <a:r>
              <a:rPr lang="en-PH" sz="2000" dirty="0" smtClean="0">
                <a:latin typeface="Times New Roman" panose="02020603050405020304" pitchFamily="18" charset="0"/>
              </a:rPr>
              <a:t>exponents are </a:t>
            </a:r>
            <a:r>
              <a:rPr lang="en-PH" sz="2000" dirty="0">
                <a:latin typeface="Times New Roman" panose="02020603050405020304" pitchFamily="18" charset="0"/>
              </a:rPr>
              <a:t>subtracted. Then the results are normalized and chopped.</a:t>
            </a:r>
            <a:endParaRPr lang="en-PH" sz="2000" dirty="0"/>
          </a:p>
        </p:txBody>
      </p:sp>
    </p:spTree>
    <p:extLst>
      <p:ext uri="{BB962C8B-B14F-4D97-AF65-F5344CB8AC3E}">
        <p14:creationId xmlns:p14="http://schemas.microsoft.com/office/powerpoint/2010/main" val="27550230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99083"/>
            <a:ext cx="10018713" cy="728527"/>
          </a:xfrm>
        </p:spPr>
        <p:txBody>
          <a:bodyPr/>
          <a:lstStyle/>
          <a:p>
            <a:r>
              <a:rPr lang="en-PH" dirty="0" smtClean="0"/>
              <a:t>Truncation Errors and Taylor Series</a:t>
            </a:r>
            <a:endParaRPr lang="en-PH" dirty="0"/>
          </a:p>
        </p:txBody>
      </p:sp>
      <p:sp>
        <p:nvSpPr>
          <p:cNvPr id="3" name="Content Placeholder 2"/>
          <p:cNvSpPr>
            <a:spLocks noGrp="1"/>
          </p:cNvSpPr>
          <p:nvPr>
            <p:ph idx="1"/>
          </p:nvPr>
        </p:nvSpPr>
        <p:spPr>
          <a:xfrm>
            <a:off x="1484310" y="1027611"/>
            <a:ext cx="10018713" cy="2629990"/>
          </a:xfrm>
        </p:spPr>
        <p:txBody>
          <a:bodyPr/>
          <a:lstStyle/>
          <a:p>
            <a:r>
              <a:rPr lang="en-PH" i="1" dirty="0"/>
              <a:t>Truncation errors </a:t>
            </a:r>
            <a:r>
              <a:rPr lang="en-PH" dirty="0"/>
              <a:t>are those that result from using an approximation in place of an </a:t>
            </a:r>
            <a:r>
              <a:rPr lang="en-PH" dirty="0" smtClean="0"/>
              <a:t>exact mathematical procedure</a:t>
            </a:r>
          </a:p>
          <a:p>
            <a:r>
              <a:rPr lang="en-PH" dirty="0"/>
              <a:t>In essence, the </a:t>
            </a:r>
            <a:r>
              <a:rPr lang="en-PH" i="1" dirty="0"/>
              <a:t>Taylor series </a:t>
            </a:r>
            <a:r>
              <a:rPr lang="en-PH" dirty="0"/>
              <a:t>provides a means to predict </a:t>
            </a:r>
            <a:r>
              <a:rPr lang="en-PH" dirty="0" smtClean="0"/>
              <a:t>a function </a:t>
            </a:r>
            <a:r>
              <a:rPr lang="en-PH" dirty="0"/>
              <a:t>value at one point in terms of the function value and its derivatives at </a:t>
            </a:r>
            <a:r>
              <a:rPr lang="en-PH" dirty="0" smtClean="0"/>
              <a:t>another point</a:t>
            </a:r>
            <a:r>
              <a:rPr lang="en-PH" dirty="0"/>
              <a:t>.</a:t>
            </a:r>
          </a:p>
        </p:txBody>
      </p:sp>
      <p:pic>
        <p:nvPicPr>
          <p:cNvPr id="4" name="Picture 3"/>
          <p:cNvPicPr>
            <a:picLocks noChangeAspect="1"/>
          </p:cNvPicPr>
          <p:nvPr/>
        </p:nvPicPr>
        <p:blipFill>
          <a:blip r:embed="rId3"/>
          <a:stretch>
            <a:fillRect/>
          </a:stretch>
        </p:blipFill>
        <p:spPr>
          <a:xfrm>
            <a:off x="3160395" y="3657601"/>
            <a:ext cx="6401972" cy="2952205"/>
          </a:xfrm>
          <a:prstGeom prst="rect">
            <a:avLst/>
          </a:prstGeom>
        </p:spPr>
      </p:pic>
    </p:spTree>
    <p:extLst>
      <p:ext uri="{BB962C8B-B14F-4D97-AF65-F5344CB8AC3E}">
        <p14:creationId xmlns:p14="http://schemas.microsoft.com/office/powerpoint/2010/main" val="22944810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07" y="1449977"/>
            <a:ext cx="10018713" cy="2619830"/>
          </a:xfrm>
        </p:spPr>
        <p:txBody>
          <a:bodyPr>
            <a:normAutofit fontScale="92500" lnSpcReduction="20000"/>
          </a:bodyPr>
          <a:lstStyle/>
          <a:p>
            <a:r>
              <a:rPr lang="en-PH" dirty="0"/>
              <a:t>This relationship, called the </a:t>
            </a:r>
            <a:r>
              <a:rPr lang="en-PH" i="1" dirty="0"/>
              <a:t>zero-order approximation, </a:t>
            </a:r>
            <a:r>
              <a:rPr lang="en-PH" dirty="0"/>
              <a:t>indicates that the value of </a:t>
            </a:r>
            <a:r>
              <a:rPr lang="en-PH" i="1" dirty="0"/>
              <a:t>f </a:t>
            </a:r>
            <a:r>
              <a:rPr lang="en-PH" dirty="0"/>
              <a:t>at </a:t>
            </a:r>
            <a:r>
              <a:rPr lang="en-PH" dirty="0" smtClean="0"/>
              <a:t>the new </a:t>
            </a:r>
            <a:r>
              <a:rPr lang="en-PH" dirty="0"/>
              <a:t>point is the same as its value at the old point</a:t>
            </a:r>
            <a:r>
              <a:rPr lang="en-PH" dirty="0" smtClean="0"/>
              <a:t>.</a:t>
            </a:r>
          </a:p>
          <a:p>
            <a:r>
              <a:rPr lang="en-PH" dirty="0"/>
              <a:t>provides a perfect estimate if the function being approximated is, </a:t>
            </a:r>
            <a:r>
              <a:rPr lang="en-PH" dirty="0" smtClean="0"/>
              <a:t>in fact</a:t>
            </a:r>
            <a:r>
              <a:rPr lang="en-PH" dirty="0"/>
              <a:t>, a </a:t>
            </a:r>
            <a:r>
              <a:rPr lang="en-PH" dirty="0" smtClean="0"/>
              <a:t>constant</a:t>
            </a:r>
          </a:p>
          <a:p>
            <a:r>
              <a:rPr lang="en-PH" dirty="0"/>
              <a:t>However, if the function changes at all over the interval, additional </a:t>
            </a:r>
            <a:r>
              <a:rPr lang="en-PH" dirty="0" smtClean="0"/>
              <a:t>terms </a:t>
            </a:r>
            <a:r>
              <a:rPr lang="en-PH" dirty="0"/>
              <a:t>of the Taylor series are required to provide a better estimate. For example, the </a:t>
            </a:r>
            <a:r>
              <a:rPr lang="en-PH" i="1" dirty="0" smtClean="0"/>
              <a:t>first-order approximation </a:t>
            </a:r>
            <a:r>
              <a:rPr lang="en-PH" dirty="0"/>
              <a:t>is developed by adding another term to yield</a:t>
            </a:r>
          </a:p>
        </p:txBody>
      </p:sp>
      <p:sp>
        <p:nvSpPr>
          <p:cNvPr id="6" name="Rectangle 5"/>
          <p:cNvSpPr/>
          <p:nvPr/>
        </p:nvSpPr>
        <p:spPr>
          <a:xfrm>
            <a:off x="4497977" y="257353"/>
            <a:ext cx="3391989" cy="923330"/>
          </a:xfrm>
          <a:prstGeom prst="rect">
            <a:avLst/>
          </a:prstGeom>
        </p:spPr>
        <p:txBody>
          <a:bodyPr wrap="square">
            <a:spAutoFit/>
          </a:bodyPr>
          <a:lstStyle/>
          <a:p>
            <a:r>
              <a:rPr lang="en-PH" sz="5400" i="1" dirty="0">
                <a:latin typeface="Times New Roman" panose="02020603050405020304" pitchFamily="18" charset="0"/>
              </a:rPr>
              <a:t>f</a:t>
            </a:r>
            <a:r>
              <a:rPr lang="en-PH" sz="5400" i="1" dirty="0">
                <a:latin typeface="RMTMI"/>
              </a:rPr>
              <a:t>(</a:t>
            </a:r>
            <a:r>
              <a:rPr lang="en-PH" sz="5400" i="1" dirty="0">
                <a:latin typeface="Times New Roman" panose="02020603050405020304" pitchFamily="18" charset="0"/>
              </a:rPr>
              <a:t>x</a:t>
            </a:r>
            <a:r>
              <a:rPr lang="en-PH" sz="2000" i="1" dirty="0">
                <a:latin typeface="Times New Roman" panose="02020603050405020304" pitchFamily="18" charset="0"/>
              </a:rPr>
              <a:t>i</a:t>
            </a:r>
            <a:r>
              <a:rPr lang="en-PH" sz="2000" dirty="0">
                <a:latin typeface="MTSY"/>
              </a:rPr>
              <a:t>+</a:t>
            </a:r>
            <a:r>
              <a:rPr lang="en-PH" sz="2000" dirty="0">
                <a:latin typeface="Times New Roman" panose="02020603050405020304" pitchFamily="18" charset="0"/>
              </a:rPr>
              <a:t>1</a:t>
            </a:r>
            <a:r>
              <a:rPr lang="en-PH" sz="5400" i="1" dirty="0" smtClean="0">
                <a:latin typeface="RMTMI"/>
              </a:rPr>
              <a:t>)</a:t>
            </a:r>
            <a:r>
              <a:rPr lang="en-PH" sz="5400" dirty="0" smtClean="0">
                <a:latin typeface="MTSY"/>
              </a:rPr>
              <a:t>∼=</a:t>
            </a:r>
            <a:r>
              <a:rPr lang="en-PH" sz="5400" i="1" dirty="0" smtClean="0">
                <a:latin typeface="Times New Roman" panose="02020603050405020304" pitchFamily="18" charset="0"/>
              </a:rPr>
              <a:t>f</a:t>
            </a:r>
            <a:r>
              <a:rPr lang="en-PH" sz="5400" i="1" dirty="0" smtClean="0">
                <a:latin typeface="RMTMI"/>
              </a:rPr>
              <a:t>(</a:t>
            </a:r>
            <a:r>
              <a:rPr lang="en-PH" sz="5400" i="1" dirty="0" smtClean="0">
                <a:latin typeface="Times New Roman" panose="02020603050405020304" pitchFamily="18" charset="0"/>
              </a:rPr>
              <a:t>x</a:t>
            </a:r>
            <a:r>
              <a:rPr lang="en-PH" sz="2000" i="1" dirty="0" smtClean="0">
                <a:latin typeface="Times New Roman" panose="02020603050405020304" pitchFamily="18" charset="0"/>
              </a:rPr>
              <a:t>i </a:t>
            </a:r>
            <a:r>
              <a:rPr lang="en-PH" sz="5400" i="1" dirty="0">
                <a:latin typeface="RMTMI"/>
              </a:rPr>
              <a:t>)</a:t>
            </a:r>
            <a:endParaRPr lang="en-PH" sz="5400" dirty="0"/>
          </a:p>
        </p:txBody>
      </p:sp>
      <p:sp>
        <p:nvSpPr>
          <p:cNvPr id="7" name="Rectangle 6"/>
          <p:cNvSpPr/>
          <p:nvPr/>
        </p:nvSpPr>
        <p:spPr>
          <a:xfrm>
            <a:off x="3079903" y="4069807"/>
            <a:ext cx="7200565" cy="830997"/>
          </a:xfrm>
          <a:prstGeom prst="rect">
            <a:avLst/>
          </a:prstGeom>
        </p:spPr>
        <p:txBody>
          <a:bodyPr wrap="square">
            <a:spAutoFit/>
          </a:bodyPr>
          <a:lstStyle/>
          <a:p>
            <a:r>
              <a:rPr lang="en-PH" sz="4800" i="1" dirty="0">
                <a:latin typeface="Times New Roman" panose="02020603050405020304" pitchFamily="18" charset="0"/>
              </a:rPr>
              <a:t>f</a:t>
            </a:r>
            <a:r>
              <a:rPr lang="en-PH" sz="4800" i="1" dirty="0">
                <a:latin typeface="RMTMI"/>
              </a:rPr>
              <a:t>(</a:t>
            </a:r>
            <a:r>
              <a:rPr lang="en-PH" sz="4800" i="1" dirty="0">
                <a:latin typeface="Times New Roman" panose="02020603050405020304" pitchFamily="18" charset="0"/>
              </a:rPr>
              <a:t>x</a:t>
            </a:r>
            <a:r>
              <a:rPr lang="en-PH" i="1" dirty="0">
                <a:latin typeface="Times New Roman" panose="02020603050405020304" pitchFamily="18" charset="0"/>
              </a:rPr>
              <a:t>i</a:t>
            </a:r>
            <a:r>
              <a:rPr lang="en-PH" dirty="0">
                <a:latin typeface="MTSY"/>
              </a:rPr>
              <a:t>+</a:t>
            </a:r>
            <a:r>
              <a:rPr lang="en-PH" dirty="0">
                <a:latin typeface="Times New Roman" panose="02020603050405020304" pitchFamily="18" charset="0"/>
              </a:rPr>
              <a:t>1</a:t>
            </a:r>
            <a:r>
              <a:rPr lang="en-PH" sz="4800" i="1" dirty="0" smtClean="0">
                <a:latin typeface="RMTMI"/>
              </a:rPr>
              <a:t>)</a:t>
            </a:r>
            <a:r>
              <a:rPr lang="en-PH" sz="4800" dirty="0" smtClean="0">
                <a:latin typeface="MTSY"/>
              </a:rPr>
              <a:t>∼=</a:t>
            </a:r>
            <a:r>
              <a:rPr lang="en-PH" sz="4800" i="1" dirty="0" smtClean="0">
                <a:latin typeface="Times New Roman" panose="02020603050405020304" pitchFamily="18" charset="0"/>
              </a:rPr>
              <a:t>f</a:t>
            </a:r>
            <a:r>
              <a:rPr lang="en-PH" sz="4800" i="1" dirty="0" smtClean="0">
                <a:latin typeface="RMTMI"/>
              </a:rPr>
              <a:t>(</a:t>
            </a:r>
            <a:r>
              <a:rPr lang="en-PH" sz="4800" i="1" dirty="0" smtClean="0">
                <a:latin typeface="Times New Roman" panose="02020603050405020304" pitchFamily="18" charset="0"/>
              </a:rPr>
              <a:t>x</a:t>
            </a:r>
            <a:r>
              <a:rPr lang="en-PH" i="1" dirty="0" smtClean="0">
                <a:latin typeface="Times New Roman" panose="02020603050405020304" pitchFamily="18" charset="0"/>
              </a:rPr>
              <a:t>i </a:t>
            </a:r>
            <a:r>
              <a:rPr lang="en-PH" sz="4800" i="1" dirty="0">
                <a:latin typeface="RMTMI"/>
              </a:rPr>
              <a:t>) </a:t>
            </a:r>
            <a:r>
              <a:rPr lang="en-PH" sz="4800" dirty="0">
                <a:latin typeface="MTSY"/>
              </a:rPr>
              <a:t>+ </a:t>
            </a:r>
            <a:r>
              <a:rPr lang="en-PH" sz="4800" i="1" dirty="0">
                <a:latin typeface="Times New Roman" panose="02020603050405020304" pitchFamily="18" charset="0"/>
              </a:rPr>
              <a:t>f </a:t>
            </a:r>
            <a:r>
              <a:rPr lang="en-PH" sz="4800" i="1" dirty="0" smtClean="0">
                <a:latin typeface="Times New Roman" panose="02020603050405020304" pitchFamily="18" charset="0"/>
              </a:rPr>
              <a:t>‘</a:t>
            </a:r>
            <a:r>
              <a:rPr lang="en-PH" sz="4800" i="1" dirty="0" smtClean="0">
                <a:latin typeface="RMTMI"/>
              </a:rPr>
              <a:t>(</a:t>
            </a:r>
            <a:r>
              <a:rPr lang="en-PH" sz="4800" i="1" dirty="0">
                <a:latin typeface="Times New Roman" panose="02020603050405020304" pitchFamily="18" charset="0"/>
              </a:rPr>
              <a:t>x</a:t>
            </a:r>
            <a:r>
              <a:rPr lang="en-PH" i="1" dirty="0">
                <a:latin typeface="Times New Roman" panose="02020603050405020304" pitchFamily="18" charset="0"/>
              </a:rPr>
              <a:t>i </a:t>
            </a:r>
            <a:r>
              <a:rPr lang="en-PH" sz="4800" i="1" dirty="0">
                <a:latin typeface="RMTMI"/>
              </a:rPr>
              <a:t>)(</a:t>
            </a:r>
            <a:r>
              <a:rPr lang="en-PH" sz="4800" i="1" dirty="0">
                <a:latin typeface="Times New Roman" panose="02020603050405020304" pitchFamily="18" charset="0"/>
              </a:rPr>
              <a:t>x</a:t>
            </a:r>
            <a:r>
              <a:rPr lang="en-PH" i="1" dirty="0">
                <a:latin typeface="Times New Roman" panose="02020603050405020304" pitchFamily="18" charset="0"/>
              </a:rPr>
              <a:t>i</a:t>
            </a:r>
            <a:r>
              <a:rPr lang="en-PH" dirty="0">
                <a:latin typeface="MTSY"/>
              </a:rPr>
              <a:t>+</a:t>
            </a:r>
            <a:r>
              <a:rPr lang="en-PH" dirty="0">
                <a:latin typeface="Times New Roman" panose="02020603050405020304" pitchFamily="18" charset="0"/>
              </a:rPr>
              <a:t>1 </a:t>
            </a:r>
            <a:r>
              <a:rPr lang="en-PH" sz="4800" dirty="0">
                <a:latin typeface="MTSY"/>
              </a:rPr>
              <a:t>− </a:t>
            </a:r>
            <a:r>
              <a:rPr lang="en-PH" sz="4800" i="1" dirty="0">
                <a:latin typeface="Times New Roman" panose="02020603050405020304" pitchFamily="18" charset="0"/>
              </a:rPr>
              <a:t>x</a:t>
            </a:r>
            <a:r>
              <a:rPr lang="en-PH" i="1" dirty="0">
                <a:latin typeface="Times New Roman" panose="02020603050405020304" pitchFamily="18" charset="0"/>
              </a:rPr>
              <a:t>i </a:t>
            </a:r>
            <a:r>
              <a:rPr lang="en-PH" sz="4800" i="1" dirty="0">
                <a:latin typeface="RMTMI"/>
              </a:rPr>
              <a:t>)</a:t>
            </a:r>
            <a:endParaRPr lang="en-PH" sz="4800" dirty="0"/>
          </a:p>
        </p:txBody>
      </p:sp>
      <p:sp>
        <p:nvSpPr>
          <p:cNvPr id="8" name="Rectangle 7"/>
          <p:cNvSpPr/>
          <p:nvPr/>
        </p:nvSpPr>
        <p:spPr>
          <a:xfrm>
            <a:off x="1937656" y="5397026"/>
            <a:ext cx="10254343" cy="830997"/>
          </a:xfrm>
          <a:prstGeom prst="rect">
            <a:avLst/>
          </a:prstGeom>
        </p:spPr>
        <p:txBody>
          <a:bodyPr wrap="square">
            <a:spAutoFit/>
          </a:bodyPr>
          <a:lstStyle/>
          <a:p>
            <a:r>
              <a:rPr lang="en-PH" sz="2400" dirty="0">
                <a:latin typeface="Times New Roman" panose="02020603050405020304" pitchFamily="18" charset="0"/>
              </a:rPr>
              <a:t>the expression is now in the form of a straight line and is capable of predicting</a:t>
            </a:r>
          </a:p>
          <a:p>
            <a:r>
              <a:rPr lang="en-PH" sz="2400" dirty="0">
                <a:latin typeface="Times New Roman" panose="02020603050405020304" pitchFamily="18" charset="0"/>
              </a:rPr>
              <a:t>an increase or decrease of the function between </a:t>
            </a:r>
            <a:r>
              <a:rPr lang="en-PH" sz="2400" i="1" dirty="0">
                <a:latin typeface="Times New Roman" panose="02020603050405020304" pitchFamily="18" charset="0"/>
              </a:rPr>
              <a:t>x</a:t>
            </a:r>
            <a:r>
              <a:rPr lang="en-PH" sz="1000" i="1" dirty="0">
                <a:latin typeface="Times New Roman" panose="02020603050405020304" pitchFamily="18" charset="0"/>
              </a:rPr>
              <a:t>i </a:t>
            </a:r>
            <a:r>
              <a:rPr lang="en-PH" sz="2400" dirty="0">
                <a:latin typeface="Times New Roman" panose="02020603050405020304" pitchFamily="18" charset="0"/>
              </a:rPr>
              <a:t>and </a:t>
            </a:r>
            <a:r>
              <a:rPr lang="en-PH" sz="2400" i="1" dirty="0">
                <a:latin typeface="Times New Roman" panose="02020603050405020304" pitchFamily="18" charset="0"/>
              </a:rPr>
              <a:t>x</a:t>
            </a:r>
            <a:r>
              <a:rPr lang="en-PH" sz="1000" i="1" dirty="0">
                <a:latin typeface="Times New Roman" panose="02020603050405020304" pitchFamily="18" charset="0"/>
              </a:rPr>
              <a:t>i</a:t>
            </a:r>
            <a:r>
              <a:rPr lang="en-PH" sz="1000" dirty="0">
                <a:latin typeface="MTSY"/>
              </a:rPr>
              <a:t>+</a:t>
            </a:r>
            <a:r>
              <a:rPr lang="en-PH" sz="1000" dirty="0">
                <a:latin typeface="Times New Roman" panose="02020603050405020304" pitchFamily="18" charset="0"/>
              </a:rPr>
              <a:t>1</a:t>
            </a:r>
            <a:r>
              <a:rPr lang="en-PH" sz="2400" dirty="0">
                <a:latin typeface="Times New Roman" panose="02020603050405020304" pitchFamily="18" charset="0"/>
              </a:rPr>
              <a:t>.</a:t>
            </a:r>
            <a:endParaRPr lang="en-PH" sz="2400" dirty="0"/>
          </a:p>
        </p:txBody>
      </p:sp>
    </p:spTree>
    <p:extLst>
      <p:ext uri="{BB962C8B-B14F-4D97-AF65-F5344CB8AC3E}">
        <p14:creationId xmlns:p14="http://schemas.microsoft.com/office/powerpoint/2010/main" val="8173535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37233" y="720629"/>
            <a:ext cx="6518457" cy="1986464"/>
          </a:xfrm>
          <a:prstGeom prst="rect">
            <a:avLst/>
          </a:prstGeom>
        </p:spPr>
      </p:pic>
      <p:pic>
        <p:nvPicPr>
          <p:cNvPr id="5" name="Picture 4"/>
          <p:cNvPicPr>
            <a:picLocks noChangeAspect="1"/>
          </p:cNvPicPr>
          <p:nvPr/>
        </p:nvPicPr>
        <p:blipFill>
          <a:blip r:embed="rId3"/>
          <a:stretch>
            <a:fillRect/>
          </a:stretch>
        </p:blipFill>
        <p:spPr>
          <a:xfrm>
            <a:off x="3137232" y="2707088"/>
            <a:ext cx="6526723" cy="3693695"/>
          </a:xfrm>
          <a:prstGeom prst="rect">
            <a:avLst/>
          </a:prstGeom>
        </p:spPr>
      </p:pic>
    </p:spTree>
    <p:extLst>
      <p:ext uri="{BB962C8B-B14F-4D97-AF65-F5344CB8AC3E}">
        <p14:creationId xmlns:p14="http://schemas.microsoft.com/office/powerpoint/2010/main" val="4562826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6562" y="1547949"/>
            <a:ext cx="10018713" cy="1752599"/>
          </a:xfrm>
        </p:spPr>
        <p:txBody>
          <a:bodyPr>
            <a:noAutofit/>
          </a:bodyPr>
          <a:lstStyle/>
          <a:p>
            <a:r>
              <a:rPr lang="en-PH" sz="2400" dirty="0"/>
              <a:t>Although </a:t>
            </a:r>
            <a:r>
              <a:rPr lang="en-PH" sz="2400" dirty="0" smtClean="0"/>
              <a:t>the last equation presented can </a:t>
            </a:r>
            <a:r>
              <a:rPr lang="en-PH" sz="2400" dirty="0"/>
              <a:t>predict a change, it is exact only for a straight-line, or </a:t>
            </a:r>
            <a:r>
              <a:rPr lang="en-PH" sz="2400" i="1" dirty="0" smtClean="0"/>
              <a:t>linear, </a:t>
            </a:r>
            <a:r>
              <a:rPr lang="en-PH" sz="2400" dirty="0" smtClean="0"/>
              <a:t>trend</a:t>
            </a:r>
            <a:r>
              <a:rPr lang="en-PH" sz="2400" dirty="0"/>
              <a:t>. Therefore, a </a:t>
            </a:r>
            <a:r>
              <a:rPr lang="en-PH" sz="2400" i="1" dirty="0"/>
              <a:t>second-order </a:t>
            </a:r>
            <a:r>
              <a:rPr lang="en-PH" sz="2400" dirty="0"/>
              <a:t>term is added to the series to capture some of the curvature</a:t>
            </a:r>
            <a:br>
              <a:rPr lang="en-PH" sz="2400" dirty="0"/>
            </a:br>
            <a:r>
              <a:rPr lang="en-PH" sz="2400" dirty="0"/>
              <a:t>that the function might exhibit:</a:t>
            </a:r>
          </a:p>
        </p:txBody>
      </p:sp>
      <p:pic>
        <p:nvPicPr>
          <p:cNvPr id="5" name="Picture 4"/>
          <p:cNvPicPr>
            <a:picLocks noChangeAspect="1"/>
          </p:cNvPicPr>
          <p:nvPr/>
        </p:nvPicPr>
        <p:blipFill>
          <a:blip r:embed="rId2"/>
          <a:stretch>
            <a:fillRect/>
          </a:stretch>
        </p:blipFill>
        <p:spPr>
          <a:xfrm>
            <a:off x="1021486" y="4320131"/>
            <a:ext cx="11048864" cy="1166269"/>
          </a:xfrm>
          <a:prstGeom prst="rect">
            <a:avLst/>
          </a:prstGeom>
        </p:spPr>
      </p:pic>
    </p:spTree>
    <p:extLst>
      <p:ext uri="{BB962C8B-B14F-4D97-AF65-F5344CB8AC3E}">
        <p14:creationId xmlns:p14="http://schemas.microsoft.com/office/powerpoint/2010/main" val="39087840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800" dirty="0"/>
              <a:t>It is often convenient to simplify the Taylor series by defining a step size </a:t>
            </a:r>
            <a:r>
              <a:rPr lang="en-PH" sz="2800" i="1" dirty="0"/>
              <a:t>h </a:t>
            </a:r>
            <a:r>
              <a:rPr lang="en-PH" sz="2800" dirty="0"/>
              <a:t>= </a:t>
            </a:r>
            <a:r>
              <a:rPr lang="en-PH" sz="2800" i="1" dirty="0"/>
              <a:t>x</a:t>
            </a:r>
            <a:r>
              <a:rPr lang="en-PH" sz="2800" i="1" baseline="-25000" dirty="0"/>
              <a:t>i</a:t>
            </a:r>
            <a:r>
              <a:rPr lang="en-PH" sz="2800" baseline="-25000" dirty="0"/>
              <a:t>+1</a:t>
            </a:r>
            <a:r>
              <a:rPr lang="en-PH" sz="2800" dirty="0"/>
              <a:t> − </a:t>
            </a:r>
            <a:r>
              <a:rPr lang="en-PH" sz="2800" i="1" dirty="0"/>
              <a:t>x</a:t>
            </a:r>
            <a:r>
              <a:rPr lang="en-PH" sz="2800" i="1" baseline="-25000" dirty="0"/>
              <a:t>i</a:t>
            </a:r>
            <a:r>
              <a:rPr lang="en-PH" sz="2800" i="1" dirty="0"/>
              <a:t/>
            </a:r>
            <a:br>
              <a:rPr lang="en-PH" sz="2800" i="1" dirty="0"/>
            </a:br>
            <a:r>
              <a:rPr lang="en-PH" sz="2800" dirty="0"/>
              <a:t>and expressing</a:t>
            </a:r>
          </a:p>
        </p:txBody>
      </p:sp>
      <p:pic>
        <p:nvPicPr>
          <p:cNvPr id="4" name="Picture 3"/>
          <p:cNvPicPr>
            <a:picLocks noChangeAspect="1"/>
          </p:cNvPicPr>
          <p:nvPr/>
        </p:nvPicPr>
        <p:blipFill>
          <a:blip r:embed="rId3"/>
          <a:stretch>
            <a:fillRect/>
          </a:stretch>
        </p:blipFill>
        <p:spPr>
          <a:xfrm>
            <a:off x="1357312" y="2714081"/>
            <a:ext cx="10640632" cy="1048022"/>
          </a:xfrm>
          <a:prstGeom prst="rect">
            <a:avLst/>
          </a:prstGeom>
        </p:spPr>
      </p:pic>
      <p:pic>
        <p:nvPicPr>
          <p:cNvPr id="5" name="Picture 4"/>
          <p:cNvPicPr>
            <a:picLocks noChangeAspect="1"/>
          </p:cNvPicPr>
          <p:nvPr/>
        </p:nvPicPr>
        <p:blipFill>
          <a:blip r:embed="rId4"/>
          <a:stretch>
            <a:fillRect/>
          </a:stretch>
        </p:blipFill>
        <p:spPr>
          <a:xfrm>
            <a:off x="4878840" y="5460274"/>
            <a:ext cx="3121499" cy="1091973"/>
          </a:xfrm>
          <a:prstGeom prst="rect">
            <a:avLst/>
          </a:prstGeom>
        </p:spPr>
      </p:pic>
      <p:sp>
        <p:nvSpPr>
          <p:cNvPr id="6" name="Rectangle 5"/>
          <p:cNvSpPr/>
          <p:nvPr/>
        </p:nvSpPr>
        <p:spPr>
          <a:xfrm>
            <a:off x="3723169" y="4349578"/>
            <a:ext cx="4916731" cy="523220"/>
          </a:xfrm>
          <a:prstGeom prst="rect">
            <a:avLst/>
          </a:prstGeom>
        </p:spPr>
        <p:txBody>
          <a:bodyPr wrap="none">
            <a:spAutoFit/>
          </a:bodyPr>
          <a:lstStyle/>
          <a:p>
            <a:r>
              <a:rPr lang="en-PH" sz="2800" dirty="0">
                <a:latin typeface="Times New Roman" panose="02020603050405020304" pitchFamily="18" charset="0"/>
              </a:rPr>
              <a:t>where the remainder term is now</a:t>
            </a:r>
            <a:endParaRPr lang="en-PH" sz="2800" dirty="0"/>
          </a:p>
        </p:txBody>
      </p:sp>
    </p:spTree>
    <p:extLst>
      <p:ext uri="{BB962C8B-B14F-4D97-AF65-F5344CB8AC3E}">
        <p14:creationId xmlns:p14="http://schemas.microsoft.com/office/powerpoint/2010/main" val="1061775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627017"/>
            <a:ext cx="10018713" cy="896982"/>
          </a:xfrm>
        </p:spPr>
        <p:txBody>
          <a:bodyPr>
            <a:normAutofit/>
          </a:bodyPr>
          <a:lstStyle/>
          <a:p>
            <a:r>
              <a:rPr lang="en-PH" sz="3200" dirty="0" smtClean="0"/>
              <a:t>Taylor Series approximation of a Polynomial</a:t>
            </a:r>
            <a:endParaRPr lang="en-PH" sz="3200" dirty="0"/>
          </a:p>
        </p:txBody>
      </p:sp>
      <p:sp>
        <p:nvSpPr>
          <p:cNvPr id="3" name="Content Placeholder 2"/>
          <p:cNvSpPr>
            <a:spLocks noGrp="1"/>
          </p:cNvSpPr>
          <p:nvPr>
            <p:ph idx="1"/>
          </p:nvPr>
        </p:nvSpPr>
        <p:spPr>
          <a:xfrm>
            <a:off x="1484308" y="1523999"/>
            <a:ext cx="10018713" cy="1140823"/>
          </a:xfrm>
        </p:spPr>
        <p:txBody>
          <a:bodyPr/>
          <a:lstStyle/>
          <a:p>
            <a:pPr marL="0" indent="0">
              <a:buNone/>
            </a:pPr>
            <a:r>
              <a:rPr lang="en-PH" dirty="0">
                <a:solidFill>
                  <a:srgbClr val="00B0F0"/>
                </a:solidFill>
              </a:rPr>
              <a:t>Problem Statement</a:t>
            </a:r>
            <a:r>
              <a:rPr lang="en-PH" dirty="0"/>
              <a:t>. Use zero- through fourth-order Taylor series expansions to </a:t>
            </a:r>
            <a:r>
              <a:rPr lang="en-PH" dirty="0" smtClean="0"/>
              <a:t>approximate the </a:t>
            </a:r>
            <a:r>
              <a:rPr lang="en-PH" dirty="0"/>
              <a:t>function</a:t>
            </a:r>
          </a:p>
        </p:txBody>
      </p:sp>
      <p:sp>
        <p:nvSpPr>
          <p:cNvPr id="4" name="Rectangle 3"/>
          <p:cNvSpPr/>
          <p:nvPr/>
        </p:nvSpPr>
        <p:spPr>
          <a:xfrm>
            <a:off x="2307437" y="2664822"/>
            <a:ext cx="8135560" cy="646331"/>
          </a:xfrm>
          <a:prstGeom prst="rect">
            <a:avLst/>
          </a:prstGeom>
        </p:spPr>
        <p:txBody>
          <a:bodyPr wrap="none">
            <a:spAutoFit/>
          </a:bodyPr>
          <a:lstStyle/>
          <a:p>
            <a:r>
              <a:rPr lang="en-PH" sz="3600" i="1" dirty="0">
                <a:latin typeface="Times New Roman" panose="02020603050405020304" pitchFamily="18" charset="0"/>
              </a:rPr>
              <a:t>f</a:t>
            </a:r>
            <a:r>
              <a:rPr lang="en-PH" sz="3600" i="1" dirty="0">
                <a:latin typeface="RMTMI"/>
              </a:rPr>
              <a:t>(</a:t>
            </a:r>
            <a:r>
              <a:rPr lang="en-PH" sz="3600" i="1" dirty="0">
                <a:latin typeface="Times New Roman" panose="02020603050405020304" pitchFamily="18" charset="0"/>
              </a:rPr>
              <a:t>x</a:t>
            </a:r>
            <a:r>
              <a:rPr lang="en-PH" sz="3600" i="1" dirty="0">
                <a:latin typeface="RMTMI"/>
              </a:rPr>
              <a:t>) </a:t>
            </a:r>
            <a:r>
              <a:rPr lang="en-PH" sz="3600" dirty="0">
                <a:latin typeface="MTSY"/>
              </a:rPr>
              <a:t>= −</a:t>
            </a:r>
            <a:r>
              <a:rPr lang="en-PH" sz="3600" dirty="0" smtClean="0">
                <a:latin typeface="Times New Roman" panose="02020603050405020304" pitchFamily="18" charset="0"/>
              </a:rPr>
              <a:t>0</a:t>
            </a:r>
            <a:r>
              <a:rPr lang="en-PH" sz="3600" i="1" dirty="0" smtClean="0">
                <a:latin typeface="RMTMI"/>
              </a:rPr>
              <a:t>.</a:t>
            </a:r>
            <a:r>
              <a:rPr lang="en-PH" sz="3600" dirty="0" smtClean="0">
                <a:latin typeface="Times New Roman" panose="02020603050405020304" pitchFamily="18" charset="0"/>
              </a:rPr>
              <a:t>1</a:t>
            </a:r>
            <a:r>
              <a:rPr lang="en-PH" sz="3600" i="1" dirty="0" smtClean="0">
                <a:latin typeface="Times New Roman" panose="02020603050405020304" pitchFamily="18" charset="0"/>
              </a:rPr>
              <a:t>x</a:t>
            </a:r>
            <a:r>
              <a:rPr lang="en-PH" sz="3600" i="1" baseline="30000" dirty="0" smtClean="0">
                <a:latin typeface="Times New Roman" panose="02020603050405020304" pitchFamily="18" charset="0"/>
              </a:rPr>
              <a:t>4</a:t>
            </a:r>
            <a:r>
              <a:rPr lang="en-PH" sz="3600" dirty="0" smtClean="0">
                <a:latin typeface="MTSY"/>
              </a:rPr>
              <a:t>− </a:t>
            </a:r>
            <a:r>
              <a:rPr lang="en-PH" sz="3600" dirty="0" smtClean="0">
                <a:latin typeface="Times New Roman" panose="02020603050405020304" pitchFamily="18" charset="0"/>
              </a:rPr>
              <a:t>0</a:t>
            </a:r>
            <a:r>
              <a:rPr lang="en-PH" sz="3600" i="1" dirty="0" smtClean="0">
                <a:latin typeface="RMTMI"/>
              </a:rPr>
              <a:t>.</a:t>
            </a:r>
            <a:r>
              <a:rPr lang="en-PH" sz="3600" dirty="0" smtClean="0">
                <a:latin typeface="Times New Roman" panose="02020603050405020304" pitchFamily="18" charset="0"/>
              </a:rPr>
              <a:t>15</a:t>
            </a:r>
            <a:r>
              <a:rPr lang="en-PH" sz="3600" i="1" dirty="0" smtClean="0">
                <a:latin typeface="Times New Roman" panose="02020603050405020304" pitchFamily="18" charset="0"/>
              </a:rPr>
              <a:t>x</a:t>
            </a:r>
            <a:r>
              <a:rPr lang="en-PH" sz="3600" i="1" baseline="30000" dirty="0" smtClean="0">
                <a:latin typeface="Times New Roman" panose="02020603050405020304" pitchFamily="18" charset="0"/>
              </a:rPr>
              <a:t>3</a:t>
            </a:r>
            <a:r>
              <a:rPr lang="en-PH" sz="3600" dirty="0" smtClean="0">
                <a:latin typeface="MTSY"/>
              </a:rPr>
              <a:t>− </a:t>
            </a:r>
            <a:r>
              <a:rPr lang="en-PH" sz="3600" dirty="0" smtClean="0">
                <a:latin typeface="Times New Roman" panose="02020603050405020304" pitchFamily="18" charset="0"/>
              </a:rPr>
              <a:t>0</a:t>
            </a:r>
            <a:r>
              <a:rPr lang="en-PH" sz="3600" i="1" dirty="0" smtClean="0">
                <a:latin typeface="RMTMI"/>
              </a:rPr>
              <a:t>.</a:t>
            </a:r>
            <a:r>
              <a:rPr lang="en-PH" sz="3600" dirty="0" smtClean="0">
                <a:latin typeface="Times New Roman" panose="02020603050405020304" pitchFamily="18" charset="0"/>
              </a:rPr>
              <a:t>5</a:t>
            </a:r>
            <a:r>
              <a:rPr lang="en-PH" sz="3600" i="1" dirty="0" smtClean="0">
                <a:latin typeface="Times New Roman" panose="02020603050405020304" pitchFamily="18" charset="0"/>
              </a:rPr>
              <a:t>x</a:t>
            </a:r>
            <a:r>
              <a:rPr lang="en-PH" sz="3600" i="1" baseline="30000" dirty="0" smtClean="0">
                <a:latin typeface="Times New Roman" panose="02020603050405020304" pitchFamily="18" charset="0"/>
              </a:rPr>
              <a:t>2</a:t>
            </a:r>
            <a:r>
              <a:rPr lang="en-PH" sz="1200" dirty="0" smtClean="0">
                <a:latin typeface="Times New Roman" panose="02020603050405020304" pitchFamily="18" charset="0"/>
              </a:rPr>
              <a:t> </a:t>
            </a:r>
            <a:r>
              <a:rPr lang="en-PH" sz="3600" dirty="0">
                <a:latin typeface="MTSY"/>
              </a:rPr>
              <a:t>− </a:t>
            </a:r>
            <a:r>
              <a:rPr lang="en-PH" sz="3600" dirty="0">
                <a:latin typeface="Times New Roman" panose="02020603050405020304" pitchFamily="18" charset="0"/>
              </a:rPr>
              <a:t>0</a:t>
            </a:r>
            <a:r>
              <a:rPr lang="en-PH" sz="3600" i="1" dirty="0">
                <a:latin typeface="RMTMI"/>
              </a:rPr>
              <a:t>.</a:t>
            </a:r>
            <a:r>
              <a:rPr lang="en-PH" sz="3600" dirty="0">
                <a:latin typeface="Times New Roman" panose="02020603050405020304" pitchFamily="18" charset="0"/>
              </a:rPr>
              <a:t>25</a:t>
            </a:r>
            <a:r>
              <a:rPr lang="en-PH" sz="3600" i="1" dirty="0">
                <a:latin typeface="Times New Roman" panose="02020603050405020304" pitchFamily="18" charset="0"/>
              </a:rPr>
              <a:t>x </a:t>
            </a:r>
            <a:r>
              <a:rPr lang="en-PH" sz="3600" dirty="0">
                <a:latin typeface="MTSY"/>
              </a:rPr>
              <a:t>+ </a:t>
            </a:r>
            <a:r>
              <a:rPr lang="en-PH" sz="3600" dirty="0">
                <a:latin typeface="Times New Roman" panose="02020603050405020304" pitchFamily="18" charset="0"/>
              </a:rPr>
              <a:t>1</a:t>
            </a:r>
            <a:r>
              <a:rPr lang="en-PH" sz="3600" i="1" dirty="0">
                <a:latin typeface="RMTMI"/>
              </a:rPr>
              <a:t>.</a:t>
            </a:r>
            <a:r>
              <a:rPr lang="en-PH" sz="3600" dirty="0">
                <a:latin typeface="Times New Roman" panose="02020603050405020304" pitchFamily="18" charset="0"/>
              </a:rPr>
              <a:t>2</a:t>
            </a:r>
            <a:endParaRPr lang="en-PH" sz="3600" dirty="0"/>
          </a:p>
        </p:txBody>
      </p:sp>
      <p:sp>
        <p:nvSpPr>
          <p:cNvPr id="5" name="Rectangle 4"/>
          <p:cNvSpPr/>
          <p:nvPr/>
        </p:nvSpPr>
        <p:spPr>
          <a:xfrm>
            <a:off x="1371600" y="3561804"/>
            <a:ext cx="9823269" cy="523220"/>
          </a:xfrm>
          <a:prstGeom prst="rect">
            <a:avLst/>
          </a:prstGeom>
        </p:spPr>
        <p:txBody>
          <a:bodyPr wrap="square">
            <a:spAutoFit/>
          </a:bodyPr>
          <a:lstStyle/>
          <a:p>
            <a:r>
              <a:rPr lang="en-PH" sz="2800" dirty="0">
                <a:latin typeface="Times New Roman" panose="02020603050405020304" pitchFamily="18" charset="0"/>
              </a:rPr>
              <a:t>from </a:t>
            </a:r>
            <a:r>
              <a:rPr lang="en-PH" sz="2800" i="1" dirty="0">
                <a:latin typeface="Times New Roman" panose="02020603050405020304" pitchFamily="18" charset="0"/>
              </a:rPr>
              <a:t>x</a:t>
            </a:r>
            <a:r>
              <a:rPr lang="en-PH" sz="1050" i="1" dirty="0">
                <a:latin typeface="Times New Roman" panose="02020603050405020304" pitchFamily="18" charset="0"/>
              </a:rPr>
              <a:t>i </a:t>
            </a:r>
            <a:r>
              <a:rPr lang="en-PH" sz="2800" dirty="0">
                <a:latin typeface="MTSY"/>
              </a:rPr>
              <a:t>= </a:t>
            </a:r>
            <a:r>
              <a:rPr lang="en-PH" sz="2800" dirty="0">
                <a:latin typeface="Times New Roman" panose="02020603050405020304" pitchFamily="18" charset="0"/>
              </a:rPr>
              <a:t>0 with </a:t>
            </a:r>
            <a:r>
              <a:rPr lang="en-PH" sz="2800" i="1" dirty="0">
                <a:latin typeface="Times New Roman" panose="02020603050405020304" pitchFamily="18" charset="0"/>
              </a:rPr>
              <a:t>h </a:t>
            </a:r>
            <a:r>
              <a:rPr lang="en-PH" sz="2800" dirty="0">
                <a:latin typeface="MTSY"/>
              </a:rPr>
              <a:t>= </a:t>
            </a:r>
            <a:r>
              <a:rPr lang="en-PH" sz="2800" dirty="0">
                <a:latin typeface="Times New Roman" panose="02020603050405020304" pitchFamily="18" charset="0"/>
              </a:rPr>
              <a:t>1. That is, predict the function’s value at </a:t>
            </a:r>
            <a:r>
              <a:rPr lang="en-PH" sz="2800" i="1" dirty="0">
                <a:latin typeface="Times New Roman" panose="02020603050405020304" pitchFamily="18" charset="0"/>
              </a:rPr>
              <a:t>x</a:t>
            </a:r>
            <a:r>
              <a:rPr lang="en-PH" sz="1050" i="1" dirty="0">
                <a:latin typeface="Times New Roman" panose="02020603050405020304" pitchFamily="18" charset="0"/>
              </a:rPr>
              <a:t>i</a:t>
            </a:r>
            <a:r>
              <a:rPr lang="en-PH" sz="1050" dirty="0">
                <a:latin typeface="MTSY"/>
              </a:rPr>
              <a:t>+</a:t>
            </a:r>
            <a:r>
              <a:rPr lang="en-PH" sz="1050" dirty="0">
                <a:latin typeface="Times New Roman" panose="02020603050405020304" pitchFamily="18" charset="0"/>
              </a:rPr>
              <a:t>1 </a:t>
            </a:r>
            <a:r>
              <a:rPr lang="en-PH" sz="2800" dirty="0">
                <a:latin typeface="MTSY"/>
              </a:rPr>
              <a:t>= </a:t>
            </a:r>
            <a:r>
              <a:rPr lang="en-PH" sz="2800" dirty="0">
                <a:latin typeface="Times New Roman" panose="02020603050405020304" pitchFamily="18" charset="0"/>
              </a:rPr>
              <a:t>1.</a:t>
            </a:r>
            <a:endParaRPr lang="en-PH" sz="2800" dirty="0"/>
          </a:p>
        </p:txBody>
      </p:sp>
    </p:spTree>
    <p:extLst>
      <p:ext uri="{BB962C8B-B14F-4D97-AF65-F5344CB8AC3E}">
        <p14:creationId xmlns:p14="http://schemas.microsoft.com/office/powerpoint/2010/main" val="25429766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27414" y="309018"/>
            <a:ext cx="10153746" cy="6431417"/>
          </a:xfrm>
          <a:prstGeom prst="rect">
            <a:avLst/>
          </a:prstGeom>
        </p:spPr>
      </p:pic>
    </p:spTree>
    <p:extLst>
      <p:ext uri="{BB962C8B-B14F-4D97-AF65-F5344CB8AC3E}">
        <p14:creationId xmlns:p14="http://schemas.microsoft.com/office/powerpoint/2010/main" val="15849250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68260" y="382497"/>
            <a:ext cx="9308857" cy="740909"/>
          </a:xfrm>
          <a:prstGeom prst="rect">
            <a:avLst/>
          </a:prstGeom>
        </p:spPr>
      </p:pic>
      <p:pic>
        <p:nvPicPr>
          <p:cNvPr id="2" name="Picture 1"/>
          <p:cNvPicPr>
            <a:picLocks noChangeAspect="1"/>
          </p:cNvPicPr>
          <p:nvPr/>
        </p:nvPicPr>
        <p:blipFill>
          <a:blip r:embed="rId3"/>
          <a:stretch>
            <a:fillRect/>
          </a:stretch>
        </p:blipFill>
        <p:spPr>
          <a:xfrm>
            <a:off x="1868261" y="1524953"/>
            <a:ext cx="4989740" cy="797447"/>
          </a:xfrm>
          <a:prstGeom prst="rect">
            <a:avLst/>
          </a:prstGeom>
        </p:spPr>
      </p:pic>
      <p:pic>
        <p:nvPicPr>
          <p:cNvPr id="3" name="Picture 2"/>
          <p:cNvPicPr>
            <a:picLocks noChangeAspect="1"/>
          </p:cNvPicPr>
          <p:nvPr/>
        </p:nvPicPr>
        <p:blipFill>
          <a:blip r:embed="rId4"/>
          <a:stretch>
            <a:fillRect/>
          </a:stretch>
        </p:blipFill>
        <p:spPr>
          <a:xfrm>
            <a:off x="1868260" y="2755262"/>
            <a:ext cx="4989742" cy="682191"/>
          </a:xfrm>
          <a:prstGeom prst="rect">
            <a:avLst/>
          </a:prstGeom>
        </p:spPr>
      </p:pic>
      <p:pic>
        <p:nvPicPr>
          <p:cNvPr id="5" name="Picture 4"/>
          <p:cNvPicPr>
            <a:picLocks noChangeAspect="1"/>
          </p:cNvPicPr>
          <p:nvPr/>
        </p:nvPicPr>
        <p:blipFill>
          <a:blip r:embed="rId5"/>
          <a:stretch>
            <a:fillRect/>
          </a:stretch>
        </p:blipFill>
        <p:spPr>
          <a:xfrm>
            <a:off x="1868260" y="4062684"/>
            <a:ext cx="9182873" cy="718322"/>
          </a:xfrm>
          <a:prstGeom prst="rect">
            <a:avLst/>
          </a:prstGeom>
        </p:spPr>
      </p:pic>
    </p:spTree>
    <p:extLst>
      <p:ext uri="{BB962C8B-B14F-4D97-AF65-F5344CB8AC3E}">
        <p14:creationId xmlns:p14="http://schemas.microsoft.com/office/powerpoint/2010/main" val="24021802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Mathematical </a:t>
            </a:r>
            <a:r>
              <a:rPr lang="en-PH" dirty="0" err="1" smtClean="0"/>
              <a:t>Modeling</a:t>
            </a:r>
            <a:r>
              <a:rPr lang="en-PH" dirty="0" smtClean="0"/>
              <a:t> and Engineering Problem Solving</a:t>
            </a:r>
            <a:endParaRPr lang="en-PH" dirty="0"/>
          </a:p>
        </p:txBody>
      </p:sp>
      <p:sp>
        <p:nvSpPr>
          <p:cNvPr id="3" name="Content Placeholder 2"/>
          <p:cNvSpPr>
            <a:spLocks noGrp="1"/>
          </p:cNvSpPr>
          <p:nvPr>
            <p:ph idx="1"/>
          </p:nvPr>
        </p:nvSpPr>
        <p:spPr/>
        <p:txBody>
          <a:bodyPr/>
          <a:lstStyle/>
          <a:p>
            <a:pPr marL="0" indent="0" algn="ctr">
              <a:buNone/>
            </a:pPr>
            <a:r>
              <a:rPr lang="en-PH" i="1" dirty="0"/>
              <a:t>Knowledge and understanding are prerequisites for the effective implementation of </a:t>
            </a:r>
            <a:r>
              <a:rPr lang="en-PH" i="1" dirty="0" smtClean="0"/>
              <a:t>any tool</a:t>
            </a:r>
            <a:r>
              <a:rPr lang="en-PH" i="1" dirty="0"/>
              <a:t>. No matter how impressive your tool chest, you will be hard-pressed to repair a car </a:t>
            </a:r>
            <a:r>
              <a:rPr lang="en-PH" i="1" dirty="0" smtClean="0"/>
              <a:t>if you </a:t>
            </a:r>
            <a:r>
              <a:rPr lang="en-PH" i="1" dirty="0"/>
              <a:t>do not understand how it works.</a:t>
            </a:r>
          </a:p>
        </p:txBody>
      </p:sp>
    </p:spTree>
    <p:extLst>
      <p:ext uri="{BB962C8B-B14F-4D97-AF65-F5344CB8AC3E}">
        <p14:creationId xmlns:p14="http://schemas.microsoft.com/office/powerpoint/2010/main" val="42512105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235527"/>
            <a:ext cx="10018713" cy="1233054"/>
          </a:xfrm>
        </p:spPr>
        <p:txBody>
          <a:bodyPr/>
          <a:lstStyle/>
          <a:p>
            <a:r>
              <a:rPr lang="en-PH" dirty="0" smtClean="0"/>
              <a:t>A simple mathematical model</a:t>
            </a:r>
            <a:endParaRPr lang="en-PH" dirty="0"/>
          </a:p>
        </p:txBody>
      </p:sp>
      <p:sp>
        <p:nvSpPr>
          <p:cNvPr id="3" name="Content Placeholder 2"/>
          <p:cNvSpPr>
            <a:spLocks noGrp="1"/>
          </p:cNvSpPr>
          <p:nvPr>
            <p:ph idx="1"/>
          </p:nvPr>
        </p:nvSpPr>
        <p:spPr>
          <a:xfrm>
            <a:off x="1625325" y="1938428"/>
            <a:ext cx="9881472" cy="1178846"/>
          </a:xfrm>
        </p:spPr>
        <p:txBody>
          <a:bodyPr>
            <a:noAutofit/>
          </a:bodyPr>
          <a:lstStyle/>
          <a:p>
            <a:pPr marL="0" indent="0" algn="just">
              <a:buNone/>
            </a:pPr>
            <a:r>
              <a:rPr lang="en-PH" sz="2000" i="1" dirty="0"/>
              <a:t>A mathematical model </a:t>
            </a:r>
            <a:r>
              <a:rPr lang="en-PH" sz="2000" dirty="0"/>
              <a:t>can be broadly defined as a formulation or equation that </a:t>
            </a:r>
            <a:r>
              <a:rPr lang="en-PH" sz="2000" dirty="0" smtClean="0"/>
              <a:t>expresses the </a:t>
            </a:r>
            <a:r>
              <a:rPr lang="en-PH" sz="2000" dirty="0"/>
              <a:t>essential features of a physical system or process in mathematical terms. In a very </a:t>
            </a:r>
            <a:r>
              <a:rPr lang="en-PH" sz="2000" dirty="0" smtClean="0"/>
              <a:t>general sense</a:t>
            </a:r>
            <a:r>
              <a:rPr lang="en-PH" sz="2000" dirty="0"/>
              <a:t>, it can be represented as a functional relationship of the form</a:t>
            </a:r>
          </a:p>
        </p:txBody>
      </p:sp>
      <p:pic>
        <p:nvPicPr>
          <p:cNvPr id="4" name="Picture 3"/>
          <p:cNvPicPr>
            <a:picLocks noChangeAspect="1"/>
          </p:cNvPicPr>
          <p:nvPr/>
        </p:nvPicPr>
        <p:blipFill>
          <a:blip r:embed="rId3"/>
          <a:stretch>
            <a:fillRect/>
          </a:stretch>
        </p:blipFill>
        <p:spPr>
          <a:xfrm>
            <a:off x="1484309" y="3925346"/>
            <a:ext cx="10161038" cy="1561053"/>
          </a:xfrm>
          <a:prstGeom prst="rect">
            <a:avLst/>
          </a:prstGeom>
        </p:spPr>
      </p:pic>
    </p:spTree>
    <p:extLst>
      <p:ext uri="{BB962C8B-B14F-4D97-AF65-F5344CB8AC3E}">
        <p14:creationId xmlns:p14="http://schemas.microsoft.com/office/powerpoint/2010/main" val="28962393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261353" y="93516"/>
            <a:ext cx="3982102" cy="6650110"/>
          </a:xfrm>
          <a:prstGeom prst="rect">
            <a:avLst/>
          </a:prstGeom>
        </p:spPr>
      </p:pic>
    </p:spTree>
    <p:extLst>
      <p:ext uri="{BB962C8B-B14F-4D97-AF65-F5344CB8AC3E}">
        <p14:creationId xmlns:p14="http://schemas.microsoft.com/office/powerpoint/2010/main" val="27262665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Approximations and round-off errors</a:t>
            </a:r>
            <a:endParaRPr lang="en-PH" dirty="0"/>
          </a:p>
        </p:txBody>
      </p:sp>
      <p:sp>
        <p:nvSpPr>
          <p:cNvPr id="3" name="Content Placeholder 2"/>
          <p:cNvSpPr>
            <a:spLocks noGrp="1"/>
          </p:cNvSpPr>
          <p:nvPr>
            <p:ph idx="1"/>
          </p:nvPr>
        </p:nvSpPr>
        <p:spPr>
          <a:xfrm>
            <a:off x="1484310" y="2251363"/>
            <a:ext cx="10018713" cy="3124201"/>
          </a:xfrm>
        </p:spPr>
        <p:txBody>
          <a:bodyPr/>
          <a:lstStyle/>
          <a:p>
            <a:pPr marL="0" indent="0" algn="just">
              <a:buNone/>
            </a:pPr>
            <a:r>
              <a:rPr lang="en-PH" dirty="0"/>
              <a:t>For </a:t>
            </a:r>
            <a:r>
              <a:rPr lang="en-PH" dirty="0" smtClean="0"/>
              <a:t>many applied </a:t>
            </a:r>
            <a:r>
              <a:rPr lang="en-PH" dirty="0"/>
              <a:t>engineering problems, we cannot obtain analytical solutions. Therefore, we </a:t>
            </a:r>
            <a:r>
              <a:rPr lang="en-PH" dirty="0" smtClean="0"/>
              <a:t>cannot compute </a:t>
            </a:r>
            <a:r>
              <a:rPr lang="en-PH" dirty="0"/>
              <a:t>exactly the errors associated with our numerical methods. In these cases, we </a:t>
            </a:r>
            <a:r>
              <a:rPr lang="en-PH" dirty="0" smtClean="0"/>
              <a:t>must settle </a:t>
            </a:r>
            <a:r>
              <a:rPr lang="en-PH" dirty="0"/>
              <a:t>for approximations or estimates of the errors</a:t>
            </a:r>
            <a:r>
              <a:rPr lang="en-PH" dirty="0" smtClean="0"/>
              <a:t>.</a:t>
            </a:r>
          </a:p>
          <a:p>
            <a:pPr marL="0" indent="0" algn="just">
              <a:buNone/>
            </a:pPr>
            <a:endParaRPr lang="en-PH" dirty="0"/>
          </a:p>
          <a:p>
            <a:pPr marL="0" indent="0" algn="just">
              <a:buNone/>
            </a:pPr>
            <a:r>
              <a:rPr lang="en-PH" dirty="0"/>
              <a:t>How much the next error is present in our calculations and is it tolerable?</a:t>
            </a:r>
          </a:p>
        </p:txBody>
      </p:sp>
    </p:spTree>
    <p:extLst>
      <p:ext uri="{BB962C8B-B14F-4D97-AF65-F5344CB8AC3E}">
        <p14:creationId xmlns:p14="http://schemas.microsoft.com/office/powerpoint/2010/main" val="18757780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Significant figures</a:t>
            </a:r>
            <a:endParaRPr lang="en-PH" dirty="0"/>
          </a:p>
        </p:txBody>
      </p:sp>
      <p:sp>
        <p:nvSpPr>
          <p:cNvPr id="3" name="Content Placeholder 2"/>
          <p:cNvSpPr>
            <a:spLocks noGrp="1"/>
          </p:cNvSpPr>
          <p:nvPr>
            <p:ph idx="1"/>
          </p:nvPr>
        </p:nvSpPr>
        <p:spPr>
          <a:xfrm>
            <a:off x="1609001" y="2549236"/>
            <a:ext cx="10018713" cy="1842655"/>
          </a:xfrm>
        </p:spPr>
        <p:txBody>
          <a:bodyPr/>
          <a:lstStyle/>
          <a:p>
            <a:pPr marL="0" indent="0">
              <a:buNone/>
            </a:pPr>
            <a:r>
              <a:rPr lang="en-PH" dirty="0"/>
              <a:t>Whenever we employ a number in a computation, we must have assurance that </a:t>
            </a:r>
            <a:r>
              <a:rPr lang="en-PH" dirty="0" smtClean="0"/>
              <a:t>it can </a:t>
            </a:r>
            <a:r>
              <a:rPr lang="en-PH" dirty="0"/>
              <a:t>be used with confidence.</a:t>
            </a:r>
          </a:p>
        </p:txBody>
      </p:sp>
    </p:spTree>
    <p:extLst>
      <p:ext uri="{BB962C8B-B14F-4D97-AF65-F5344CB8AC3E}">
        <p14:creationId xmlns:p14="http://schemas.microsoft.com/office/powerpoint/2010/main" val="21317338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1563</TotalTime>
  <Words>2394</Words>
  <Application>Microsoft Office PowerPoint</Application>
  <PresentationFormat>Widescreen</PresentationFormat>
  <Paragraphs>207</Paragraphs>
  <Slides>44</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Corbel</vt:lpstr>
      <vt:lpstr>Futura-Book</vt:lpstr>
      <vt:lpstr>MTSY</vt:lpstr>
      <vt:lpstr>RMTMI</vt:lpstr>
      <vt:lpstr>Times New Roman</vt:lpstr>
      <vt:lpstr>Parallax</vt:lpstr>
      <vt:lpstr>Numerical Methods</vt:lpstr>
      <vt:lpstr>Mathematical Background requisites</vt:lpstr>
      <vt:lpstr>PowerPoint Presentation</vt:lpstr>
      <vt:lpstr>PowerPoint Presentation</vt:lpstr>
      <vt:lpstr>Mathematical Modeling and Engineering Problem Solving</vt:lpstr>
      <vt:lpstr>A simple mathematical model</vt:lpstr>
      <vt:lpstr>PowerPoint Presentation</vt:lpstr>
      <vt:lpstr>Approximations and round-off errors</vt:lpstr>
      <vt:lpstr>Significant figures</vt:lpstr>
      <vt:lpstr>PowerPoint Presentation</vt:lpstr>
      <vt:lpstr>Significant figure</vt:lpstr>
      <vt:lpstr>How many significant figures does the ff. numbers have?</vt:lpstr>
      <vt:lpstr>45,300</vt:lpstr>
      <vt:lpstr>Important!</vt:lpstr>
      <vt:lpstr>Accuracy and precision</vt:lpstr>
      <vt:lpstr>PowerPoint Presentation</vt:lpstr>
      <vt:lpstr>Error definitions</vt:lpstr>
      <vt:lpstr>PowerPoint Presentation</vt:lpstr>
      <vt:lpstr>Example: Calculation of Errors</vt:lpstr>
      <vt:lpstr>PowerPoint Presentation</vt:lpstr>
      <vt:lpstr>PowerPoint Presentation</vt:lpstr>
      <vt:lpstr>One of the challenges of numerical methods is to determine error estimates in the absence of knowledge regarding the true value.</vt:lpstr>
      <vt:lpstr>LAB ACTIVITY</vt:lpstr>
      <vt:lpstr>Round-off errors</vt:lpstr>
      <vt:lpstr>Computer Representation of numbers</vt:lpstr>
      <vt:lpstr>PowerPoint Presentation</vt:lpstr>
      <vt:lpstr>Integer representation using signed magnitude method</vt:lpstr>
      <vt:lpstr>Challenge</vt:lpstr>
      <vt:lpstr>Floating-Point Representation</vt:lpstr>
      <vt:lpstr>PowerPoint Presentation</vt:lpstr>
      <vt:lpstr>The consequence of normalization is that the absolute value of m is limited. That is,</vt:lpstr>
      <vt:lpstr>Challenge</vt:lpstr>
      <vt:lpstr>Aspects to consider on floating point representation that have significance regarding computer round-off errors:</vt:lpstr>
      <vt:lpstr>PowerPoint Presentation</vt:lpstr>
      <vt:lpstr>Arithmetic Manipulations of Computer Numbers</vt:lpstr>
      <vt:lpstr>Subtraction</vt:lpstr>
      <vt:lpstr>Multiplication and Division</vt:lpstr>
      <vt:lpstr>Truncation Errors and Taylor Series</vt:lpstr>
      <vt:lpstr>PowerPoint Presentation</vt:lpstr>
      <vt:lpstr>Although the last equation presented can predict a change, it is exact only for a straight-line, or linear, trend. Therefore, a second-order term is added to the series to capture some of the curvature that the function might exhibit:</vt:lpstr>
      <vt:lpstr>It is often convenient to simplify the Taylor series by defining a step size h = xi+1 − xi and expressing</vt:lpstr>
      <vt:lpstr>Taylor Series approximation of a Polynomial</vt:lpstr>
      <vt:lpstr>PowerPoint Presentation</vt:lpstr>
      <vt:lpstr>PowerPoint Presentation</vt:lpstr>
    </vt:vector>
  </TitlesOfParts>
  <Company>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Numerical Methods</dc:title>
  <dc:creator>Arnel Zamayla</dc:creator>
  <cp:lastModifiedBy>Arnel Zamayla</cp:lastModifiedBy>
  <cp:revision>94</cp:revision>
  <dcterms:created xsi:type="dcterms:W3CDTF">2016-02-10T07:40:18Z</dcterms:created>
  <dcterms:modified xsi:type="dcterms:W3CDTF">2016-02-29T05:59:07Z</dcterms:modified>
</cp:coreProperties>
</file>