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  <p:sldMasterId id="2147483653" r:id="rId2"/>
  </p:sldMasterIdLst>
  <p:notesMasterIdLst>
    <p:notesMasterId r:id="rId26"/>
  </p:notesMasterIdLst>
  <p:handoutMasterIdLst>
    <p:handoutMasterId r:id="rId27"/>
  </p:handoutMasterIdLst>
  <p:sldIdLst>
    <p:sldId id="302" r:id="rId3"/>
    <p:sldId id="301" r:id="rId4"/>
    <p:sldId id="261" r:id="rId5"/>
    <p:sldId id="262" r:id="rId6"/>
    <p:sldId id="285" r:id="rId7"/>
    <p:sldId id="271" r:id="rId8"/>
    <p:sldId id="297" r:id="rId9"/>
    <p:sldId id="287" r:id="rId10"/>
    <p:sldId id="299" r:id="rId11"/>
    <p:sldId id="286" r:id="rId12"/>
    <p:sldId id="298" r:id="rId13"/>
    <p:sldId id="295" r:id="rId14"/>
    <p:sldId id="279" r:id="rId15"/>
    <p:sldId id="288" r:id="rId16"/>
    <p:sldId id="289" r:id="rId17"/>
    <p:sldId id="291" r:id="rId18"/>
    <p:sldId id="290" r:id="rId19"/>
    <p:sldId id="300" r:id="rId20"/>
    <p:sldId id="292" r:id="rId21"/>
    <p:sldId id="296" r:id="rId22"/>
    <p:sldId id="293" r:id="rId23"/>
    <p:sldId id="294" r:id="rId24"/>
    <p:sldId id="304" r:id="rId25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996600"/>
    <a:srgbClr val="FF9900"/>
    <a:srgbClr val="663300"/>
    <a:srgbClr val="894400"/>
    <a:srgbClr val="A45100"/>
    <a:srgbClr val="B75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 varScale="1">
        <p:scale>
          <a:sx n="80" d="100"/>
          <a:sy n="80" d="100"/>
        </p:scale>
        <p:origin x="111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6" d="100"/>
          <a:sy n="46" d="100"/>
        </p:scale>
        <p:origin x="-1426" y="-6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e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e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NULL"/><Relationship Id="rId4" Type="http://schemas.openxmlformats.org/officeDocument/2006/relationships/image" Target="../media/image2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0FD63B5-B89E-4C7E-BC91-3E258E5B5FF8}" type="datetime1">
              <a:rPr lang="en-US"/>
              <a:pPr>
                <a:defRPr/>
              </a:pPr>
              <a:t>5/22/2016</a:t>
            </a:fld>
            <a:endParaRPr lang="en-US"/>
          </a:p>
        </p:txBody>
      </p:sp>
      <p:sp>
        <p:nvSpPr>
          <p:cNvPr id="165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http://numericalmethods.eng.usf.edu</a:t>
            </a:r>
          </a:p>
        </p:txBody>
      </p:sp>
      <p:sp>
        <p:nvSpPr>
          <p:cNvPr id="165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DABC046C-2B41-40AD-9124-3B7D714B62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96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0029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fld id="{4E0BA9FE-31F5-4E8F-90E6-F645E6644417}" type="slidenum">
              <a:rPr lang="en-US"/>
              <a:pPr/>
              <a:t>1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604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265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fld id="{951E7DFE-7CB6-4C98-BCD6-467C17AF07A1}" type="slidenum">
              <a:rPr lang="en-US"/>
              <a:pPr/>
              <a:t>23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027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061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927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382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596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148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473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444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558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AA4EA-72B6-4469-B9AF-D528EAF4696D}" type="datetime1">
              <a:rPr lang="en-US"/>
              <a:pPr>
                <a:defRPr/>
              </a:pPr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http://numericalmethods.eng.usf.edu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CD879-4C05-4FAD-BBF1-75A343B730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A2145-83E0-439A-BA86-BDA74AAAFC43}" type="datetime1">
              <a:rPr lang="en-US"/>
              <a:pPr>
                <a:defRPr/>
              </a:pPr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http://numericalmethods.eng.usf.edu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EEDDF-C28B-477F-8B21-CF890674D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5475" y="617538"/>
            <a:ext cx="1968500" cy="5478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617538"/>
            <a:ext cx="5756275" cy="5478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F41FF-FAA2-40FD-BE51-A76944DE2517}" type="datetime1">
              <a:rPr lang="en-US"/>
              <a:pPr>
                <a:defRPr/>
              </a:pPr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http://numericalmethods.eng.usf.edu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4D656-C22D-4BBF-9F11-5EC3CAB28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C59CF-5767-4D7F-83B0-C4C3592B579B}" type="datetime1">
              <a:rPr lang="en-US"/>
              <a:pPr>
                <a:defRPr/>
              </a:pPr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A01AD-AB3A-4BC9-8148-A2D7941BD4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082F2-B78B-48E2-875A-251767BABA57}" type="datetime1">
              <a:rPr lang="en-US"/>
              <a:pPr>
                <a:defRPr/>
              </a:pPr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3C85B-D184-4D3B-822D-1C1A4F127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D5324-8D88-47A6-BC50-99B9F5A04C3B}" type="datetime1">
              <a:rPr lang="en-US"/>
              <a:pPr>
                <a:defRPr/>
              </a:pPr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51E3B-7047-4DFB-B7CC-9784CD1919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DE787-5043-41B5-9800-CD48592223AB}" type="datetime1">
              <a:rPr lang="en-US"/>
              <a:pPr>
                <a:defRPr/>
              </a:pPr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1DF77-23B7-450C-8874-2E28C9C50E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86077-B8C6-4523-917C-1BD5D9303F9D}" type="datetime1">
              <a:rPr lang="en-US"/>
              <a:pPr>
                <a:defRPr/>
              </a:pPr>
              <a:t>5/22/2016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4FB86F-02DD-421E-8AF3-66B2DD9192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C49EB-F45A-4222-9AB0-56083CFDDC23}" type="datetime1">
              <a:rPr lang="en-US"/>
              <a:pPr>
                <a:defRPr/>
              </a:pPr>
              <a:t>5/22/2016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26A9E-D1D2-4D6F-9DC8-244821F74E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BD94C-BBD2-4F21-A3E0-BBED2F50A121}" type="datetime1">
              <a:rPr lang="en-US"/>
              <a:pPr>
                <a:defRPr/>
              </a:pPr>
              <a:t>5/22/2016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F357E0-A043-458F-87DF-8F5BFA2DA8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6A082-00FF-456A-9936-199469925C4B}" type="datetime1">
              <a:rPr lang="en-US"/>
              <a:pPr>
                <a:defRPr/>
              </a:pPr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2A5E2-DFA4-4863-A816-5AB13C0F97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B57F6-0AA4-4619-9A7D-BBAB8599FACB}" type="datetime1">
              <a:rPr lang="en-US"/>
              <a:pPr>
                <a:defRPr/>
              </a:pPr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http://numericalmethods.eng.usf.edu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3A6F7-0A26-4AB8-9E5E-3CD58D5AA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E6B6E-5CC3-46EA-90DD-7D16B78E8E69}" type="datetime1">
              <a:rPr lang="en-US"/>
              <a:pPr>
                <a:defRPr/>
              </a:pPr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1CB1B-B2E3-4066-9336-85CDD895AC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E4147-E5F3-461E-9C5F-2FA0A1C10B64}" type="datetime1">
              <a:rPr lang="en-US"/>
              <a:pPr>
                <a:defRPr/>
              </a:pPr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371F8-5EE6-49C2-A1D4-C7048DA4AC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5475" y="617538"/>
            <a:ext cx="1968500" cy="5478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617538"/>
            <a:ext cx="5756275" cy="5478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3561A2-4614-45B0-82C5-97321C5A176D}" type="datetime1">
              <a:rPr lang="en-US"/>
              <a:pPr>
                <a:defRPr/>
              </a:pPr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F6F9C-A3EC-4A68-917E-58F33FB469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141EF-D085-4163-8797-B4DFF262FD4C}" type="datetime1">
              <a:rPr lang="en-US"/>
              <a:pPr>
                <a:defRPr/>
              </a:pPr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3FC23-AF6C-49C5-99F6-8B75F2AC20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19812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F9B1D-768D-4D07-8DC4-29DC43D2674B}" type="datetime1">
              <a:rPr lang="en-US"/>
              <a:pPr>
                <a:defRPr/>
              </a:pPr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4CB77-A1D6-4FE2-B7F3-D23FDEDB1E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25D88-A272-4F1A-901A-E37770428AA4}" type="datetime1">
              <a:rPr lang="en-US"/>
              <a:pPr>
                <a:defRPr/>
              </a:pPr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http://numericalmethods.eng.usf.edu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3E6A6-B314-4610-AA50-7098A00C1C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CA2D6-51C4-42B6-AED0-3D039E7F15EF}" type="datetime1">
              <a:rPr lang="en-US"/>
              <a:pPr>
                <a:defRPr/>
              </a:pPr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http://numericalmethods.eng.usf.edu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3937A-D8F3-410C-951B-6BE57431CC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96E89-692E-4A70-B631-9456F4E67A6F}" type="datetime1">
              <a:rPr lang="en-US"/>
              <a:pPr>
                <a:defRPr/>
              </a:pPr>
              <a:t>5/22/2016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http://numericalmethods.eng.usf.edu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3F7AB-DA83-43B4-A957-45B2494161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7B27B-6B54-4617-8931-9A6F5B1C321C}" type="datetime1">
              <a:rPr lang="en-US"/>
              <a:pPr>
                <a:defRPr/>
              </a:pPr>
              <a:t>5/22/2016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http://numericalmethods.eng.usf.edu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1D01F-3118-48CF-AA11-63120CE77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5EE3B-2E27-44C0-A264-1F11A40DB813}" type="datetime1">
              <a:rPr lang="en-US"/>
              <a:pPr>
                <a:defRPr/>
              </a:pPr>
              <a:t>5/22/2016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http://numericalmethods.eng.usf.edu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2F0F2-588D-481E-B46F-257650906D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5BD75-34E0-4B19-8C63-13A62370D4EC}" type="datetime1">
              <a:rPr lang="en-US"/>
              <a:pPr>
                <a:defRPr/>
              </a:pPr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http://numericalmethods.eng.usf.edu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834E3-6D69-4125-85FA-ACAECA5E15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F7F27-A7C1-4DB6-941B-04BC906ADF62}" type="datetime1">
              <a:rPr lang="en-US"/>
              <a:pPr>
                <a:defRPr/>
              </a:pPr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http://numericalmethods.eng.usf.edu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A2703-3D03-43F5-9712-3FD19BEB6F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C9FEFF"/>
            </a:gs>
            <a:gs pos="100000">
              <a:srgbClr val="E9FE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1026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7416" name="Group 1027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22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7417" name="Group 1030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20" name="Rectangle 1031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" name="Rectangle 1032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7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Rectangle 103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741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Rectangle 103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DEBD291-E084-40D7-A843-D111E55375D5}" type="datetime1">
              <a:rPr lang="en-US"/>
              <a:pPr>
                <a:defRPr/>
              </a:pPr>
              <a:t>5/22/2016</a:t>
            </a:fld>
            <a:endParaRPr lang="en-US"/>
          </a:p>
        </p:txBody>
      </p:sp>
      <p:sp>
        <p:nvSpPr>
          <p:cNvPr id="25" name="Rectangle 103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http://numericalmethods.eng.usf.edu</a:t>
            </a:r>
          </a:p>
        </p:txBody>
      </p:sp>
      <p:sp>
        <p:nvSpPr>
          <p:cNvPr id="26" name="Rectangle 104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0127994-8C99-419C-A028-5625985E62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C9FEFF"/>
            </a:gs>
            <a:gs pos="100000">
              <a:srgbClr val="E9FE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/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/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/>
          </a:p>
        </p:txBody>
      </p:sp>
      <p:sp>
        <p:nvSpPr>
          <p:cNvPr id="17101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/>
          </a:p>
        </p:txBody>
      </p:sp>
      <p:sp>
        <p:nvSpPr>
          <p:cNvPr id="17101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/>
          </a:p>
        </p:txBody>
      </p:sp>
      <p:sp>
        <p:nvSpPr>
          <p:cNvPr id="17101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/>
          </a:p>
        </p:txBody>
      </p:sp>
      <p:sp>
        <p:nvSpPr>
          <p:cNvPr id="171016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44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101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48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fld id="{5E35D28E-7094-424E-B83D-DFF1912C3A20}" type="datetime1">
              <a:rPr lang="en-US"/>
              <a:pPr>
                <a:defRPr/>
              </a:pPr>
              <a:t>5/22/2016</a:t>
            </a:fld>
            <a:endParaRPr lang="en-US"/>
          </a:p>
        </p:txBody>
      </p:sp>
      <p:sp>
        <p:nvSpPr>
          <p:cNvPr id="17102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0" y="6629400"/>
            <a:ext cx="3810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C0C0C0"/>
                </a:solidFill>
              </a:defRPr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</a:p>
        </p:txBody>
      </p:sp>
      <p:sp>
        <p:nvSpPr>
          <p:cNvPr id="17102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fld id="{2277CB28-B262-4F6F-99C8-7151A6AA7F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11" Type="http://schemas.openxmlformats.org/officeDocument/2006/relationships/image" Target="../media/image25.emf"/><Relationship Id="rId5" Type="http://schemas.openxmlformats.org/officeDocument/2006/relationships/oleObject" Target="../embeddings/oleObject21.bin"/><Relationship Id="rId10" Type="http://schemas.openxmlformats.org/officeDocument/2006/relationships/oleObject" Target="../embeddings/Microsoft_Word_97_-_2003_Document4.doc"/><Relationship Id="rId4" Type="http://schemas.openxmlformats.org/officeDocument/2006/relationships/oleObject" Target="../embeddings/oleObject20.bin"/><Relationship Id="rId9" Type="http://schemas.openxmlformats.org/officeDocument/2006/relationships/oleObject" Target="../embeddings/oleObject2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wmf"/><Relationship Id="rId5" Type="http://schemas.openxmlformats.org/officeDocument/2006/relationships/image" Target="../media/image27.emf"/><Relationship Id="rId4" Type="http://schemas.openxmlformats.org/officeDocument/2006/relationships/oleObject" Target="../embeddings/Microsoft_Word_97_-_2003_Document5.doc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1.emf"/><Relationship Id="rId4" Type="http://schemas.openxmlformats.org/officeDocument/2006/relationships/oleObject" Target="../embeddings/Microsoft_Word_97_-_2003_Document6.doc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Microsoft_Word_97_-_2003_Document8.doc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2.emf"/><Relationship Id="rId4" Type="http://schemas.openxmlformats.org/officeDocument/2006/relationships/oleObject" Target="../embeddings/Microsoft_Word_97_-_2003_Document7.doc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11.png"/><Relationship Id="rId4" Type="http://schemas.openxmlformats.org/officeDocument/2006/relationships/image" Target="../media/image12.jpeg"/><Relationship Id="rId9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9.doc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4.wmf"/><Relationship Id="rId9" Type="http://schemas.openxmlformats.org/officeDocument/2006/relationships/image" Target="../media/image36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Microsoft_Word_97_-_2003_Document11.doc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7.emf"/><Relationship Id="rId4" Type="http://schemas.openxmlformats.org/officeDocument/2006/relationships/oleObject" Target="../embeddings/Microsoft_Word_97_-_2003_Document10.doc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1.emf"/><Relationship Id="rId4" Type="http://schemas.openxmlformats.org/officeDocument/2006/relationships/oleObject" Target="../embeddings/Microsoft_Word_97_-_2003_Document12.doc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Microsoft_Word_97_-_2003_Document1.doc"/><Relationship Id="rId5" Type="http://schemas.openxmlformats.org/officeDocument/2006/relationships/image" Target="../media/image13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Microsoft_Word_97_-_2003_Document2.doc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1.wmf"/><Relationship Id="rId3" Type="http://schemas.openxmlformats.org/officeDocument/2006/relationships/oleObject" Target="../embeddings/oleObject13.bin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0.wmf"/><Relationship Id="rId5" Type="http://schemas.openxmlformats.org/officeDocument/2006/relationships/image" Target="../media/image17.e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Microsoft_Word_97_-_2003_Document3.doc"/><Relationship Id="rId9" Type="http://schemas.openxmlformats.org/officeDocument/2006/relationships/image" Target="../media/image19.wmf"/><Relationship Id="rId1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1.png"/><Relationship Id="rId4" Type="http://schemas.openxmlformats.org/officeDocument/2006/relationships/image" Target="../media/image12.jpeg"/><Relationship Id="rId9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eaLnBrk="1" hangingPunct="1"/>
            <a:r>
              <a:rPr lang="en-US" sz="5400" smtClean="0"/>
              <a:t>Newton’s Divided Difference Method of Interpolation</a:t>
            </a:r>
            <a:r>
              <a:rPr lang="en-US" sz="4800" smtClean="0"/>
              <a:t/>
            </a:r>
            <a:br>
              <a:rPr lang="en-US" sz="4800" smtClean="0"/>
            </a:br>
            <a:r>
              <a:rPr lang="en-US" sz="4800" smtClean="0"/>
              <a:t>    </a:t>
            </a:r>
            <a:br>
              <a:rPr lang="en-US" sz="4800" smtClean="0"/>
            </a:br>
            <a:r>
              <a:rPr lang="en-US" sz="4800" smtClean="0"/>
              <a:t/>
            </a:r>
            <a:br>
              <a:rPr lang="en-US" sz="4800" smtClean="0"/>
            </a:br>
            <a:r>
              <a:rPr lang="en-US" sz="4000" smtClean="0"/>
              <a:t/>
            </a:r>
            <a:br>
              <a:rPr lang="en-US" sz="4000" smtClean="0"/>
            </a:br>
            <a:r>
              <a:rPr lang="en-US" sz="4000" smtClean="0"/>
              <a:t/>
            </a:r>
            <a:br>
              <a:rPr lang="en-US" sz="4000" smtClean="0"/>
            </a:br>
            <a:endParaRPr lang="en-US" sz="40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E4F5BC-6AAB-4F27-B3D2-DE8E9630C8FD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8200" name="Rectangle 2"/>
          <p:cNvSpPr>
            <a:spLocks noChangeArrowheads="1"/>
          </p:cNvSpPr>
          <p:nvPr/>
        </p:nvSpPr>
        <p:spPr bwMode="auto">
          <a:xfrm>
            <a:off x="1066800" y="457200"/>
            <a:ext cx="8077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4400">
                <a:solidFill>
                  <a:schemeClr val="tx2"/>
                </a:solidFill>
              </a:rPr>
              <a:t>Quadratic Interpolation (contd)</a:t>
            </a:r>
          </a:p>
        </p:txBody>
      </p:sp>
      <p:graphicFrame>
        <p:nvGraphicFramePr>
          <p:cNvPr id="8194" name="Rectangle 3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4" imgW="0" imgH="0" progId="Equation.3">
                  <p:embed/>
                </p:oleObj>
              </mc:Choice>
              <mc:Fallback>
                <p:oleObj name="Equation" r:id="rId4" imgW="0" imgH="0" progId="Equation.3">
                  <p:embed/>
                  <p:pic>
                    <p:nvPicPr>
                      <p:cNvPr id="0" name="Rectangle 3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4"/>
          <p:cNvGraphicFramePr>
            <a:graphicFrameLocks noChangeAspect="1"/>
          </p:cNvGraphicFramePr>
          <p:nvPr/>
        </p:nvGraphicFramePr>
        <p:xfrm>
          <a:off x="2481263" y="476408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63" y="4764088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Rectangle 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2" name="Rectangle 7"/>
          <p:cNvSpPr>
            <a:spLocks noChangeArrowheads="1"/>
          </p:cNvSpPr>
          <p:nvPr/>
        </p:nvSpPr>
        <p:spPr bwMode="auto">
          <a:xfrm>
            <a:off x="0" y="3043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3" name="Rectangle 9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4" name="Rectangle 11"/>
          <p:cNvSpPr>
            <a:spLocks noChangeArrowheads="1"/>
          </p:cNvSpPr>
          <p:nvPr/>
        </p:nvSpPr>
        <p:spPr bwMode="auto">
          <a:xfrm>
            <a:off x="0" y="3557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5" name="Rectangle 15"/>
          <p:cNvSpPr>
            <a:spLocks noChangeArrowheads="1"/>
          </p:cNvSpPr>
          <p:nvPr/>
        </p:nvSpPr>
        <p:spPr bwMode="auto">
          <a:xfrm>
            <a:off x="1066800" y="3803650"/>
            <a:ext cx="1098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1200">
                <a:latin typeface="Times New Roman" charset="0"/>
                <a:cs typeface="Times New Roman" charset="0"/>
              </a:rPr>
              <a:t>	</a:t>
            </a:r>
            <a:endParaRPr lang="en-US">
              <a:latin typeface="Times New Roman" charset="0"/>
            </a:endParaRPr>
          </a:p>
        </p:txBody>
      </p:sp>
      <p:sp>
        <p:nvSpPr>
          <p:cNvPr id="8206" name="Rectangle 17"/>
          <p:cNvSpPr>
            <a:spLocks noChangeArrowheads="1"/>
          </p:cNvSpPr>
          <p:nvPr/>
        </p:nvSpPr>
        <p:spPr bwMode="auto">
          <a:xfrm>
            <a:off x="1066800" y="4297363"/>
            <a:ext cx="1098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1200">
                <a:latin typeface="Times New Roman" charset="0"/>
                <a:cs typeface="Times New Roman" charset="0"/>
              </a:rPr>
              <a:t>	</a:t>
            </a:r>
            <a:endParaRPr lang="en-US">
              <a:latin typeface="Times New Roman" charset="0"/>
            </a:endParaRPr>
          </a:p>
        </p:txBody>
      </p:sp>
      <p:graphicFrame>
        <p:nvGraphicFramePr>
          <p:cNvPr id="8196" name="Object 24"/>
          <p:cNvGraphicFramePr>
            <a:graphicFrameLocks noChangeAspect="1"/>
          </p:cNvGraphicFramePr>
          <p:nvPr/>
        </p:nvGraphicFramePr>
        <p:xfrm>
          <a:off x="2438400" y="1828800"/>
          <a:ext cx="4467225" cy="322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Mathcad" r:id="rId7" imgW="5153040" imgH="3724200" progId="Mathcad">
                  <p:embed/>
                </p:oleObj>
              </mc:Choice>
              <mc:Fallback>
                <p:oleObj name="Mathcad" r:id="rId7" imgW="5153040" imgH="3724200" progId="Mathcad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828800"/>
                        <a:ext cx="4467225" cy="322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29"/>
          <p:cNvGraphicFramePr>
            <a:graphicFrameLocks noChangeAspect="1"/>
          </p:cNvGraphicFramePr>
          <p:nvPr/>
        </p:nvGraphicFramePr>
        <p:xfrm>
          <a:off x="2438400" y="5105400"/>
          <a:ext cx="12039600" cy="154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Document" r:id="rId10" imgW="5936200" imgH="761927" progId="Word.Document.8">
                  <p:embed/>
                </p:oleObj>
              </mc:Choice>
              <mc:Fallback>
                <p:oleObj name="Document" r:id="rId10" imgW="5936200" imgH="761927" progId="Word.Document.8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105400"/>
                        <a:ext cx="12039600" cy="154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9D5076-6471-43DC-9C57-B39A5AB05AE9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Quadratic Interpolation (contd)</a:t>
            </a:r>
          </a:p>
        </p:txBody>
      </p:sp>
      <p:pic>
        <p:nvPicPr>
          <p:cNvPr id="4608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81200"/>
            <a:ext cx="9753600" cy="454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352235-8870-4865-B48D-889FC16612D8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25" y="457200"/>
            <a:ext cx="7953375" cy="1303338"/>
          </a:xfrm>
        </p:spPr>
        <p:txBody>
          <a:bodyPr/>
          <a:lstStyle/>
          <a:p>
            <a:r>
              <a:rPr lang="en-US" smtClean="0"/>
              <a:t>Quadratic Interpolation (contd)</a:t>
            </a:r>
          </a:p>
        </p:txBody>
      </p:sp>
      <p:graphicFrame>
        <p:nvGraphicFramePr>
          <p:cNvPr id="9218" name="Object 10"/>
          <p:cNvGraphicFramePr>
            <a:graphicFrameLocks noGrp="1" noChangeAspect="1"/>
          </p:cNvGraphicFramePr>
          <p:nvPr>
            <p:ph type="body" idx="1"/>
          </p:nvPr>
        </p:nvGraphicFramePr>
        <p:xfrm>
          <a:off x="685800" y="2133600"/>
          <a:ext cx="9829800" cy="211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Document" r:id="rId4" imgW="5912129" imgH="1269999" progId="Word.Document.8">
                  <p:embed/>
                </p:oleObj>
              </mc:Choice>
              <mc:Fallback>
                <p:oleObj name="Document" r:id="rId4" imgW="5912129" imgH="1269999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133600"/>
                        <a:ext cx="9829800" cy="211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2" name="Picture 10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" y="3962400"/>
            <a:ext cx="8839200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ED92F4-ACC7-4BF3-99B1-C0CABC57525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General Form</a:t>
            </a:r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0" y="21447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2" name="Object 5"/>
          <p:cNvGraphicFramePr>
            <a:graphicFrameLocks noChangeAspect="1"/>
          </p:cNvGraphicFramePr>
          <p:nvPr/>
        </p:nvGraphicFramePr>
        <p:xfrm>
          <a:off x="609600" y="2057400"/>
          <a:ext cx="65532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4" imgW="2628900" imgH="228600" progId="Equation.3">
                  <p:embed/>
                </p:oleObj>
              </mc:Choice>
              <mc:Fallback>
                <p:oleObj name="Equation" r:id="rId4" imgW="26289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057400"/>
                        <a:ext cx="6553200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0" y="2667000"/>
            <a:ext cx="12890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 eaLnBrk="0" hangingPunct="0"/>
            <a:r>
              <a:rPr lang="en-US" sz="2800">
                <a:cs typeface="Times New Roman" charset="0"/>
              </a:rPr>
              <a:t>where</a:t>
            </a:r>
            <a:endParaRPr lang="en-US" sz="2500"/>
          </a:p>
          <a:p>
            <a:pPr algn="l" eaLnBrk="0" hangingPunct="0"/>
            <a:r>
              <a:rPr lang="en-US" sz="1200">
                <a:latin typeface="Times New Roman" charset="0"/>
                <a:cs typeface="Times New Roman" charset="0"/>
              </a:rPr>
              <a:t>	     </a:t>
            </a:r>
            <a:endParaRPr lang="en-US">
              <a:latin typeface="Times New Roman" charset="0"/>
            </a:endParaRPr>
          </a:p>
        </p:txBody>
      </p:sp>
      <p:sp>
        <p:nvSpPr>
          <p:cNvPr id="10249" name="Rectangle 8"/>
          <p:cNvSpPr>
            <a:spLocks noChangeArrowheads="1"/>
          </p:cNvSpPr>
          <p:nvPr/>
        </p:nvSpPr>
        <p:spPr bwMode="auto">
          <a:xfrm>
            <a:off x="0" y="3059113"/>
            <a:ext cx="1327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1200">
                <a:latin typeface="Times New Roman" charset="0"/>
                <a:cs typeface="Times New Roman" charset="0"/>
              </a:rPr>
              <a:t>	      </a:t>
            </a:r>
            <a:endParaRPr lang="en-US">
              <a:latin typeface="Times New Roman" charset="0"/>
            </a:endParaRPr>
          </a:p>
        </p:txBody>
      </p:sp>
      <p:sp>
        <p:nvSpPr>
          <p:cNvPr id="10250" name="Rectangle 9"/>
          <p:cNvSpPr>
            <a:spLocks noChangeArrowheads="1"/>
          </p:cNvSpPr>
          <p:nvPr/>
        </p:nvSpPr>
        <p:spPr bwMode="auto">
          <a:xfrm>
            <a:off x="0" y="3781425"/>
            <a:ext cx="12890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1200">
                <a:latin typeface="Times New Roman" charset="0"/>
                <a:cs typeface="Times New Roman" charset="0"/>
              </a:rPr>
              <a:t>	     </a:t>
            </a:r>
            <a:endParaRPr lang="en-US">
              <a:latin typeface="Times New Roman" charset="0"/>
            </a:endParaRP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762000" y="5334000"/>
            <a:ext cx="16049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2800">
                <a:latin typeface="Times New Roman" charset="0"/>
                <a:cs typeface="Times New Roman" charset="0"/>
              </a:rPr>
              <a:t>Rewriting</a:t>
            </a:r>
            <a:endParaRPr lang="en-US" sz="2500">
              <a:latin typeface="Times New Roman" charset="0"/>
            </a:endParaRPr>
          </a:p>
          <a:p>
            <a:pPr algn="l" eaLnBrk="0" hangingPunct="0"/>
            <a:r>
              <a:rPr lang="en-US" sz="1200">
                <a:latin typeface="Times New Roman" charset="0"/>
                <a:cs typeface="Times New Roman" charset="0"/>
              </a:rPr>
              <a:t>	</a:t>
            </a:r>
            <a:endParaRPr lang="en-US">
              <a:latin typeface="Times New Roman" charset="0"/>
            </a:endParaRPr>
          </a:p>
        </p:txBody>
      </p:sp>
      <p:graphicFrame>
        <p:nvGraphicFramePr>
          <p:cNvPr id="10243" name="Object 10"/>
          <p:cNvGraphicFramePr>
            <a:graphicFrameLocks noChangeAspect="1"/>
          </p:cNvGraphicFramePr>
          <p:nvPr/>
        </p:nvGraphicFramePr>
        <p:xfrm>
          <a:off x="838200" y="5867400"/>
          <a:ext cx="7467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6" imgW="3848100" imgH="228600" progId="Equation.3">
                  <p:embed/>
                </p:oleObj>
              </mc:Choice>
              <mc:Fallback>
                <p:oleObj name="Equation" r:id="rId6" imgW="38481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867400"/>
                        <a:ext cx="7467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52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2000" y="3124200"/>
            <a:ext cx="9144000" cy="226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5C9597-80E0-4F38-82DC-267582FF6A14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General Form</a:t>
            </a:r>
          </a:p>
        </p:txBody>
      </p:sp>
      <p:graphicFrame>
        <p:nvGraphicFramePr>
          <p:cNvPr id="11266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57200" y="2057400"/>
          <a:ext cx="9906000" cy="383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Document" r:id="rId4" imgW="5912129" imgH="2286142" progId="Word.Document.8">
                  <p:embed/>
                </p:oleObj>
              </mc:Choice>
              <mc:Fallback>
                <p:oleObj name="Document" r:id="rId4" imgW="5912129" imgH="228614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057400"/>
                        <a:ext cx="9906000" cy="3830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AAC984-250F-40B0-B1A4-3C28C52A18F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22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General form</a:t>
            </a:r>
          </a:p>
        </p:txBody>
      </p:sp>
      <p:graphicFrame>
        <p:nvGraphicFramePr>
          <p:cNvPr id="1229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73038" y="2060575"/>
          <a:ext cx="10266362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Document" r:id="rId4" imgW="5912129" imgH="965012" progId="Word.Document.8">
                  <p:embed/>
                </p:oleObj>
              </mc:Choice>
              <mc:Fallback>
                <p:oleObj name="Document" r:id="rId4" imgW="5912129" imgH="96501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8" y="2060575"/>
                        <a:ext cx="10266362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62"/>
          <p:cNvGraphicFramePr>
            <a:graphicFrameLocks noChangeAspect="1"/>
          </p:cNvGraphicFramePr>
          <p:nvPr/>
        </p:nvGraphicFramePr>
        <p:xfrm>
          <a:off x="1066800" y="3810000"/>
          <a:ext cx="7010400" cy="270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Document" r:id="rId7" imgW="5931170" imgH="2286142" progId="Word.Document.8">
                  <p:embed/>
                </p:oleObj>
              </mc:Choice>
              <mc:Fallback>
                <p:oleObj name="Document" r:id="rId7" imgW="5931170" imgH="2286142" progId="Word.Document.8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810000"/>
                        <a:ext cx="7010400" cy="270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29EEC6-0A65-4C65-8FB7-7EA97BF9E193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1331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762000" y="1828800"/>
            <a:ext cx="8153400" cy="1447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   The upward velocity of a rocket is given as a function of time in Table 1. Find the velocity at t=16 seconds using the Newton Divided Difference method for cubic interpolation.</a:t>
            </a:r>
            <a:endParaRPr lang="en-US" sz="2400" b="1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smtClean="0"/>
          </a:p>
        </p:txBody>
      </p:sp>
      <p:sp>
        <p:nvSpPr>
          <p:cNvPr id="13320" name="Rectangle 4"/>
          <p:cNvSpPr>
            <a:spLocks noChangeArrowheads="1"/>
          </p:cNvSpPr>
          <p:nvPr/>
        </p:nvSpPr>
        <p:spPr bwMode="auto">
          <a:xfrm>
            <a:off x="3333750" y="2443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21" name="Rectangle 5"/>
          <p:cNvSpPr>
            <a:spLocks noChangeArrowheads="1"/>
          </p:cNvSpPr>
          <p:nvPr/>
        </p:nvSpPr>
        <p:spPr bwMode="auto">
          <a:xfrm>
            <a:off x="0" y="2000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2" name="Rectangle 6"/>
          <p:cNvSpPr>
            <a:spLocks noChangeArrowheads="1"/>
          </p:cNvSpPr>
          <p:nvPr/>
        </p:nvSpPr>
        <p:spPr bwMode="auto">
          <a:xfrm>
            <a:off x="2066925" y="2100263"/>
            <a:ext cx="6096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3323" name="Picture 37" descr="picture of rocke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3048000"/>
            <a:ext cx="24161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4" name="Picture 1024" descr="mws_gen_inp_txt_direct_Fig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0" y="3124200"/>
            <a:ext cx="3962400" cy="297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5" name="Rectangle 1057"/>
          <p:cNvSpPr>
            <a:spLocks noChangeArrowheads="1"/>
          </p:cNvSpPr>
          <p:nvPr/>
        </p:nvSpPr>
        <p:spPr bwMode="auto">
          <a:xfrm>
            <a:off x="76200" y="3305175"/>
            <a:ext cx="2286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Table. Velocity as a </a:t>
            </a:r>
          </a:p>
          <a:p>
            <a:r>
              <a:rPr lang="en-US" sz="1600"/>
              <a:t>function of time</a:t>
            </a:r>
          </a:p>
        </p:txBody>
      </p:sp>
      <p:sp>
        <p:nvSpPr>
          <p:cNvPr id="13326" name="Rectangle 1058"/>
          <p:cNvSpPr>
            <a:spLocks noChangeArrowheads="1"/>
          </p:cNvSpPr>
          <p:nvPr/>
        </p:nvSpPr>
        <p:spPr bwMode="auto">
          <a:xfrm>
            <a:off x="2743200" y="6135688"/>
            <a:ext cx="32099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/>
              <a:t>Figure. Velocity vs. time data </a:t>
            </a:r>
          </a:p>
          <a:p>
            <a:pPr eaLnBrk="0" hangingPunct="0"/>
            <a:r>
              <a:rPr lang="en-US" sz="1800"/>
              <a:t>for the rocket example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304800" y="4038600"/>
          <a:ext cx="1905000" cy="2133600"/>
        </p:xfrm>
        <a:graphic>
          <a:graphicData uri="http://schemas.openxmlformats.org/drawingml/2006/table">
            <a:tbl>
              <a:tblPr/>
              <a:tblGrid>
                <a:gridCol w="701842"/>
                <a:gridCol w="1203158"/>
              </a:tblGrid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227.04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362.78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517.35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22.5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602.97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901.67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314" name="Object 38"/>
          <p:cNvGraphicFramePr>
            <a:graphicFrameLocks noChangeAspect="1"/>
          </p:cNvGraphicFramePr>
          <p:nvPr/>
        </p:nvGraphicFramePr>
        <p:xfrm>
          <a:off x="457200" y="4038600"/>
          <a:ext cx="477838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6" imgW="317225" imgH="203024" progId="Equation.3">
                  <p:embed/>
                </p:oleObj>
              </mc:Choice>
              <mc:Fallback>
                <p:oleObj name="Equation" r:id="rId6" imgW="317225" imgH="203024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038600"/>
                        <a:ext cx="477838" cy="30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9"/>
          <p:cNvGraphicFramePr>
            <a:graphicFrameLocks noChangeAspect="1"/>
          </p:cNvGraphicFramePr>
          <p:nvPr/>
        </p:nvGraphicFramePr>
        <p:xfrm>
          <a:off x="1095375" y="4038600"/>
          <a:ext cx="9445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8" imgW="622080" imgH="203040" progId="Equation.3">
                  <p:embed/>
                </p:oleObj>
              </mc:Choice>
              <mc:Fallback>
                <p:oleObj name="Equation" r:id="rId8" imgW="622080" imgH="20304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4038600"/>
                        <a:ext cx="94456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168384-CB6C-46DF-A55B-7F41D104F227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43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143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 </a:t>
            </a:r>
          </a:p>
        </p:txBody>
      </p:sp>
      <p:sp>
        <p:nvSpPr>
          <p:cNvPr id="14345" name="Rectangle 5"/>
          <p:cNvSpPr>
            <a:spLocks noChangeArrowheads="1"/>
          </p:cNvSpPr>
          <p:nvPr/>
        </p:nvSpPr>
        <p:spPr bwMode="auto">
          <a:xfrm>
            <a:off x="685800" y="1981200"/>
            <a:ext cx="7543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 eaLnBrk="0" hangingPunct="0">
              <a:tabLst>
                <a:tab pos="457200" algn="l"/>
              </a:tabLst>
            </a:pPr>
            <a:r>
              <a:rPr lang="en-US">
                <a:cs typeface="Times New Roman" charset="0"/>
              </a:rPr>
              <a:t>The velocity profile is chosen as</a:t>
            </a:r>
            <a:endParaRPr lang="en-US" sz="2100"/>
          </a:p>
          <a:p>
            <a:pPr algn="l" eaLnBrk="0" hangingPunct="0">
              <a:tabLst>
                <a:tab pos="457200" algn="l"/>
              </a:tabLst>
            </a:pPr>
            <a:r>
              <a:rPr lang="en-US" sz="1200">
                <a:latin typeface="Times New Roman" charset="0"/>
                <a:cs typeface="Times New Roman" charset="0"/>
              </a:rPr>
              <a:t>	</a:t>
            </a:r>
            <a:endParaRPr lang="en-US">
              <a:latin typeface="Times New Roman" charset="0"/>
            </a:endParaRP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838200" y="2438400"/>
          <a:ext cx="79248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3" imgW="3822700" imgH="228600" progId="Equation.3">
                  <p:embed/>
                </p:oleObj>
              </mc:Choice>
              <mc:Fallback>
                <p:oleObj name="Equation" r:id="rId3" imgW="38227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438400"/>
                        <a:ext cx="7924800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Rectangle 7"/>
          <p:cNvSpPr>
            <a:spLocks noChangeArrowheads="1"/>
          </p:cNvSpPr>
          <p:nvPr/>
        </p:nvSpPr>
        <p:spPr bwMode="auto">
          <a:xfrm>
            <a:off x="228600" y="2882900"/>
            <a:ext cx="7510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>
                <a:cs typeface="Times New Roman" charset="0"/>
              </a:rPr>
              <a:t>we need to choose four data points that are closest to</a:t>
            </a:r>
            <a:r>
              <a:rPr lang="en-US" sz="1200">
                <a:latin typeface="Times New Roman" charset="0"/>
                <a:cs typeface="Times New Roman" charset="0"/>
              </a:rPr>
              <a:t> </a:t>
            </a:r>
            <a:endParaRPr lang="en-US">
              <a:latin typeface="Times New Roman" charset="0"/>
            </a:endParaRPr>
          </a:p>
        </p:txBody>
      </p:sp>
      <p:graphicFrame>
        <p:nvGraphicFramePr>
          <p:cNvPr id="14339" name="Object 6"/>
          <p:cNvGraphicFramePr>
            <a:graphicFrameLocks noChangeAspect="1"/>
          </p:cNvGraphicFramePr>
          <p:nvPr/>
        </p:nvGraphicFramePr>
        <p:xfrm>
          <a:off x="7696200" y="2971800"/>
          <a:ext cx="6572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5" imgW="393359" imgH="177646" progId="Equation.3">
                  <p:embed/>
                </p:oleObj>
              </mc:Choice>
              <mc:Fallback>
                <p:oleObj name="Equation" r:id="rId5" imgW="393359" imgH="17764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971800"/>
                        <a:ext cx="65722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853309"/>
              </p:ext>
            </p:extLst>
          </p:nvPr>
        </p:nvGraphicFramePr>
        <p:xfrm>
          <a:off x="381000" y="3370263"/>
          <a:ext cx="9550400" cy="368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Document" r:id="rId8" imgW="5906978" imgH="2282581" progId="Word.Document.8">
                  <p:embed/>
                </p:oleObj>
              </mc:Choice>
              <mc:Fallback>
                <p:oleObj name="Document" r:id="rId8" imgW="5906978" imgH="2282581" progId="Word.Document.8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370263"/>
                        <a:ext cx="9550400" cy="368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4FCB8D-2E5C-40FB-B98A-FF195B101E57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53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153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 </a:t>
            </a:r>
          </a:p>
        </p:txBody>
      </p:sp>
      <p:graphicFrame>
        <p:nvGraphicFramePr>
          <p:cNvPr id="15362" name="Object 8"/>
          <p:cNvGraphicFramePr>
            <a:graphicFrameLocks noChangeAspect="1"/>
          </p:cNvGraphicFramePr>
          <p:nvPr/>
        </p:nvGraphicFramePr>
        <p:xfrm>
          <a:off x="769938" y="5341938"/>
          <a:ext cx="8040687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Document" r:id="rId4" imgW="5277130" imgH="676866" progId="Word.Document.8">
                  <p:embed/>
                </p:oleObj>
              </mc:Choice>
              <mc:Fallback>
                <p:oleObj name="Document" r:id="rId4" imgW="5277130" imgH="676866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5341938"/>
                        <a:ext cx="8040687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9"/>
          <p:cNvGraphicFramePr>
            <a:graphicFrameLocks noChangeAspect="1"/>
          </p:cNvGraphicFramePr>
          <p:nvPr/>
        </p:nvGraphicFramePr>
        <p:xfrm>
          <a:off x="304800" y="2060575"/>
          <a:ext cx="8447088" cy="316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Document" r:id="rId7" imgW="5830044" imgH="2189121" progId="Word.Document.8">
                  <p:embed/>
                </p:oleObj>
              </mc:Choice>
              <mc:Fallback>
                <p:oleObj name="Document" r:id="rId7" imgW="5830044" imgH="2189121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060575"/>
                        <a:ext cx="8447088" cy="316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5D5DE8-68FE-406D-AE7E-6FC7F00E6F40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pic>
        <p:nvPicPr>
          <p:cNvPr id="47109" name="Picture 30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600" y="1905000"/>
            <a:ext cx="8915400" cy="2897188"/>
          </a:xfrm>
          <a:noFill/>
        </p:spPr>
      </p:pic>
      <p:pic>
        <p:nvPicPr>
          <p:cNvPr id="47110" name="Picture 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800600"/>
            <a:ext cx="8915400" cy="168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9B11B1-925D-43AD-964B-ED7D9C9D6D7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Interpolation ?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cs typeface="Times New Roman" charset="0"/>
              </a:rPr>
              <a:t>	</a:t>
            </a:r>
            <a:endParaRPr lang="en-US" sz="2400" b="1" smtClean="0">
              <a:cs typeface="Times New Roman" charset="0"/>
            </a:endParaRPr>
          </a:p>
        </p:txBody>
      </p:sp>
      <p:sp>
        <p:nvSpPr>
          <p:cNvPr id="1031" name="Rectangle 4"/>
          <p:cNvSpPr>
            <a:spLocks noChangeArrowheads="1"/>
          </p:cNvSpPr>
          <p:nvPr/>
        </p:nvSpPr>
        <p:spPr bwMode="auto">
          <a:xfrm>
            <a:off x="2886075" y="1743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32" name="Text Box 5"/>
          <p:cNvSpPr txBox="1">
            <a:spLocks noChangeArrowheads="1"/>
          </p:cNvSpPr>
          <p:nvPr/>
        </p:nvSpPr>
        <p:spPr bwMode="auto">
          <a:xfrm>
            <a:off x="381000" y="1981200"/>
            <a:ext cx="8305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>
                <a:cs typeface="Times New Roman" charset="0"/>
              </a:rPr>
              <a:t>Given (x</a:t>
            </a:r>
            <a:r>
              <a:rPr lang="en-US" sz="3200" baseline="-25000">
                <a:cs typeface="Times New Roman" charset="0"/>
              </a:rPr>
              <a:t>0</a:t>
            </a:r>
            <a:r>
              <a:rPr lang="en-US" sz="3200">
                <a:cs typeface="Times New Roman" charset="0"/>
              </a:rPr>
              <a:t>,y</a:t>
            </a:r>
            <a:r>
              <a:rPr lang="en-US" sz="3200" baseline="-25000">
                <a:cs typeface="Times New Roman" charset="0"/>
              </a:rPr>
              <a:t>0</a:t>
            </a:r>
            <a:r>
              <a:rPr lang="en-US" sz="3200">
                <a:cs typeface="Times New Roman" charset="0"/>
              </a:rPr>
              <a:t>), </a:t>
            </a:r>
            <a:r>
              <a:rPr lang="en-US" sz="3200"/>
              <a:t>(x</a:t>
            </a:r>
            <a:r>
              <a:rPr lang="en-US" sz="3200" baseline="-25000"/>
              <a:t>1</a:t>
            </a:r>
            <a:r>
              <a:rPr lang="en-US" sz="3200"/>
              <a:t>,y</a:t>
            </a:r>
            <a:r>
              <a:rPr lang="en-US" sz="3200" baseline="-25000"/>
              <a:t>1</a:t>
            </a:r>
            <a:r>
              <a:rPr lang="en-US" sz="3200"/>
              <a:t>), …… </a:t>
            </a:r>
            <a:r>
              <a:rPr lang="en-US" sz="3200">
                <a:cs typeface="Times New Roman" charset="0"/>
              </a:rPr>
              <a:t>(x</a:t>
            </a:r>
            <a:r>
              <a:rPr lang="en-US" sz="3200" baseline="-25000">
                <a:cs typeface="Times New Roman" charset="0"/>
              </a:rPr>
              <a:t>n</a:t>
            </a:r>
            <a:r>
              <a:rPr lang="en-US" sz="3200">
                <a:cs typeface="Times New Roman" charset="0"/>
              </a:rPr>
              <a:t>,y</a:t>
            </a:r>
            <a:r>
              <a:rPr lang="en-US" sz="3200" baseline="-25000">
                <a:cs typeface="Times New Roman" charset="0"/>
              </a:rPr>
              <a:t>n</a:t>
            </a:r>
            <a:r>
              <a:rPr lang="en-US" sz="3200">
                <a:cs typeface="Times New Roman" charset="0"/>
              </a:rPr>
              <a:t>), find the value of ‘y’ at a value of ‘x’ that is not given.</a:t>
            </a:r>
            <a:endParaRPr lang="en-US" sz="3200" baseline="-25000">
              <a:cs typeface="Times New Roman" charset="0"/>
            </a:endParaRPr>
          </a:p>
        </p:txBody>
      </p:sp>
      <p:graphicFrame>
        <p:nvGraphicFramePr>
          <p:cNvPr id="1026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1752600" y="2971800"/>
          <a:ext cx="4495800" cy="359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Bitmap Image" r:id="rId4" imgW="4552381" imgH="3638095" progId="Paint.Picture">
                  <p:embed/>
                </p:oleObj>
              </mc:Choice>
              <mc:Fallback>
                <p:oleObj name="Bitmap Image" r:id="rId4" imgW="4552381" imgH="3638095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971800"/>
                        <a:ext cx="4495800" cy="359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405FDA-6914-4BE7-8A4F-6E39BB17A2C2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638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Table</a:t>
            </a:r>
          </a:p>
        </p:txBody>
      </p:sp>
      <p:graphicFrame>
        <p:nvGraphicFramePr>
          <p:cNvPr id="16386" name="Object 1027"/>
          <p:cNvGraphicFramePr>
            <a:graphicFrameLocks noGrp="1" noChangeAspect="1"/>
          </p:cNvGraphicFramePr>
          <p:nvPr>
            <p:ph idx="1"/>
          </p:nvPr>
        </p:nvGraphicFramePr>
        <p:xfrm>
          <a:off x="-747713" y="2895600"/>
          <a:ext cx="10714038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Document" r:id="rId4" imgW="5641465" imgH="1256047" progId="Word.Document.8">
                  <p:embed/>
                </p:oleObj>
              </mc:Choice>
              <mc:Fallback>
                <p:oleObj name="Document" r:id="rId4" imgW="5641465" imgH="1256047" progId="Word.Document.8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747713" y="2895600"/>
                        <a:ext cx="10714038" cy="238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6F7700-F8B4-4D39-B4DE-93F40A129F87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Distance from Velocity Profile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828800"/>
            <a:ext cx="7772400" cy="990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smtClean="0"/>
              <a:t>Find the distance covered by the rocket from t=11s to</a:t>
            </a:r>
          </a:p>
          <a:p>
            <a:pPr>
              <a:buFont typeface="Wingdings" pitchFamily="2" charset="2"/>
              <a:buNone/>
            </a:pPr>
            <a:r>
              <a:rPr lang="en-US" sz="2000" smtClean="0"/>
              <a:t>t=16s ?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pic>
        <p:nvPicPr>
          <p:cNvPr id="4813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43200"/>
            <a:ext cx="9144000" cy="132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5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892550"/>
            <a:ext cx="7543800" cy="296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D83C85-0245-4C42-8BE9-8681D8705AAB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Acceleration from Velocity Profile</a:t>
            </a:r>
          </a:p>
        </p:txBody>
      </p:sp>
      <p:sp>
        <p:nvSpPr>
          <p:cNvPr id="49157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/>
              <a:t>Find the acceleration of the rocket at t=16s given that</a:t>
            </a:r>
          </a:p>
        </p:txBody>
      </p:sp>
      <p:pic>
        <p:nvPicPr>
          <p:cNvPr id="49158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819400"/>
            <a:ext cx="9982200" cy="300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200400"/>
            <a:ext cx="8229600" cy="7620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6000" b="1" smtClean="0"/>
              <a:t>THE END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sz="6000" b="1" smtClean="0"/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sz="4800" b="1" smtClean="0"/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sz="800" b="1" smtClean="0"/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sz="800" b="1" smtClean="0"/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sz="2800" b="1" smtClean="0">
              <a:latin typeface="Verdana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15EB86-A748-4DCA-9DD0-1ED48921518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793038" cy="1143000"/>
          </a:xfrm>
        </p:spPr>
        <p:txBody>
          <a:bodyPr/>
          <a:lstStyle/>
          <a:p>
            <a:r>
              <a:rPr lang="en-US" smtClean="0"/>
              <a:t>Interpolants</a:t>
            </a:r>
          </a:p>
        </p:txBody>
      </p:sp>
      <p:sp>
        <p:nvSpPr>
          <p:cNvPr id="4506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1981200"/>
            <a:ext cx="8305800" cy="44958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cs typeface="Times New Roman" charset="0"/>
              </a:rPr>
              <a:t>    </a:t>
            </a:r>
            <a:r>
              <a:rPr lang="en-US" sz="3600" smtClean="0">
                <a:cs typeface="Times New Roman" charset="0"/>
              </a:rPr>
              <a:t>Polynomials are the most common choice of interpolants because they are easy to: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None/>
            </a:pPr>
            <a:endParaRPr lang="en-US" sz="3600" smtClean="0">
              <a:cs typeface="Times New Roman" charset="0"/>
            </a:endParaRPr>
          </a:p>
          <a:p>
            <a:pPr marL="838200" lvl="1" indent="-381000">
              <a:lnSpc>
                <a:spcPct val="90000"/>
              </a:lnSpc>
              <a:buClr>
                <a:schemeClr val="folHlink"/>
              </a:buClr>
              <a:buSzTx/>
              <a:buFont typeface="Wingdings" pitchFamily="2" charset="2"/>
              <a:buBlip>
                <a:blip r:embed="rId3"/>
              </a:buBlip>
            </a:pPr>
            <a:r>
              <a:rPr lang="en-US" sz="3600" smtClean="0">
                <a:cs typeface="Times New Roman" charset="0"/>
              </a:rPr>
              <a:t>Evaluate</a:t>
            </a:r>
          </a:p>
          <a:p>
            <a:pPr marL="838200" lvl="1" indent="-381000">
              <a:lnSpc>
                <a:spcPct val="90000"/>
              </a:lnSpc>
              <a:buClr>
                <a:schemeClr val="folHlink"/>
              </a:buClr>
              <a:buSzTx/>
              <a:buFont typeface="Wingdings" pitchFamily="2" charset="2"/>
              <a:buBlip>
                <a:blip r:embed="rId3"/>
              </a:buBlip>
            </a:pPr>
            <a:r>
              <a:rPr lang="en-US" sz="3600" smtClean="0">
                <a:cs typeface="Times New Roman" charset="0"/>
              </a:rPr>
              <a:t>Differentiate, and </a:t>
            </a:r>
          </a:p>
          <a:p>
            <a:pPr marL="838200" lvl="1" indent="-381000">
              <a:lnSpc>
                <a:spcPct val="90000"/>
              </a:lnSpc>
              <a:buClr>
                <a:schemeClr val="folHlink"/>
              </a:buClr>
              <a:buSzTx/>
              <a:buFont typeface="Wingdings" pitchFamily="2" charset="2"/>
              <a:buBlip>
                <a:blip r:embed="rId3"/>
              </a:buBlip>
            </a:pPr>
            <a:r>
              <a:rPr lang="en-US" sz="3600" smtClean="0">
                <a:cs typeface="Times New Roman" charset="0"/>
              </a:rPr>
              <a:t>Integrate</a:t>
            </a:r>
            <a:r>
              <a:rPr lang="en-US" sz="3200" smtClean="0">
                <a:cs typeface="Times New Roman" charset="0"/>
              </a:rPr>
              <a:t>.</a:t>
            </a:r>
          </a:p>
          <a:p>
            <a:pPr marL="457200" indent="-457200">
              <a:lnSpc>
                <a:spcPct val="90000"/>
              </a:lnSpc>
              <a:buSzTx/>
              <a:buFont typeface="Wingdings" pitchFamily="2" charset="2"/>
              <a:buBlip>
                <a:blip r:embed="rId3"/>
              </a:buBlip>
            </a:pPr>
            <a:endParaRPr lang="en-US" sz="3600" smtClean="0"/>
          </a:p>
        </p:txBody>
      </p:sp>
      <p:sp>
        <p:nvSpPr>
          <p:cNvPr id="45062" name="Rectangle 8"/>
          <p:cNvSpPr>
            <a:spLocks noChangeArrowheads="1"/>
          </p:cNvSpPr>
          <p:nvPr/>
        </p:nvSpPr>
        <p:spPr bwMode="auto">
          <a:xfrm>
            <a:off x="2857500" y="1552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8AA634-2D1F-4EE8-BA71-7A605DDF3C02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Newton’s Divided Difference Method</a:t>
            </a:r>
          </a:p>
        </p:txBody>
      </p:sp>
      <p:sp>
        <p:nvSpPr>
          <p:cNvPr id="205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762000" y="1981200"/>
            <a:ext cx="8077200" cy="4191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u="sng" smtClean="0"/>
              <a:t>Linear interpolation</a:t>
            </a:r>
            <a:r>
              <a:rPr lang="en-US" sz="2800" smtClean="0"/>
              <a:t>: Given                   pass a linear interpolant through the data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where</a:t>
            </a:r>
          </a:p>
        </p:txBody>
      </p:sp>
      <p:sp>
        <p:nvSpPr>
          <p:cNvPr id="2059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0" name="Object 20"/>
          <p:cNvGraphicFramePr>
            <a:graphicFrameLocks noChangeAspect="1"/>
          </p:cNvGraphicFramePr>
          <p:nvPr/>
        </p:nvGraphicFramePr>
        <p:xfrm>
          <a:off x="5105400" y="1981200"/>
          <a:ext cx="9906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4" imgW="545863" imgH="228501" progId="Equation.3">
                  <p:embed/>
                </p:oleObj>
              </mc:Choice>
              <mc:Fallback>
                <p:oleObj name="Equation" r:id="rId4" imgW="545863" imgH="228501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981200"/>
                        <a:ext cx="990600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0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1" name="Object 22"/>
          <p:cNvGraphicFramePr>
            <a:graphicFrameLocks noChangeAspect="1"/>
          </p:cNvGraphicFramePr>
          <p:nvPr/>
        </p:nvGraphicFramePr>
        <p:xfrm>
          <a:off x="6096000" y="1981200"/>
          <a:ext cx="9144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6" imgW="507780" imgH="215806" progId="Equation.3">
                  <p:embed/>
                </p:oleObj>
              </mc:Choice>
              <mc:Fallback>
                <p:oleObj name="Equation" r:id="rId6" imgW="507780" imgH="215806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981200"/>
                        <a:ext cx="9144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1" name="Rectangle 2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2" name="Object 24"/>
          <p:cNvGraphicFramePr>
            <a:graphicFrameLocks noChangeAspect="1"/>
          </p:cNvGraphicFramePr>
          <p:nvPr/>
        </p:nvGraphicFramePr>
        <p:xfrm>
          <a:off x="1371600" y="2971800"/>
          <a:ext cx="289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8" imgW="1409700" imgH="228600" progId="Equation.3">
                  <p:embed/>
                </p:oleObj>
              </mc:Choice>
              <mc:Fallback>
                <p:oleObj name="Equation" r:id="rId8" imgW="1409700" imgH="2286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971800"/>
                        <a:ext cx="2895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2" name="Rectangle 28"/>
          <p:cNvSpPr>
            <a:spLocks noChangeArrowheads="1"/>
          </p:cNvSpPr>
          <p:nvPr/>
        </p:nvSpPr>
        <p:spPr bwMode="auto">
          <a:xfrm>
            <a:off x="0" y="2824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3" name="Rectangle 29"/>
          <p:cNvSpPr>
            <a:spLocks noChangeArrowheads="1"/>
          </p:cNvSpPr>
          <p:nvPr/>
        </p:nvSpPr>
        <p:spPr bwMode="auto">
          <a:xfrm>
            <a:off x="0" y="3052763"/>
            <a:ext cx="1098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1200">
                <a:latin typeface="Times New Roman" charset="0"/>
                <a:cs typeface="Times New Roman" charset="0"/>
              </a:rPr>
              <a:t>	</a:t>
            </a:r>
            <a:endParaRPr lang="en-US">
              <a:latin typeface="Times New Roman" charset="0"/>
            </a:endParaRPr>
          </a:p>
        </p:txBody>
      </p:sp>
      <p:grpSp>
        <p:nvGrpSpPr>
          <p:cNvPr id="2064" name="Group 33"/>
          <p:cNvGrpSpPr>
            <a:grpSpLocks/>
          </p:cNvGrpSpPr>
          <p:nvPr/>
        </p:nvGrpSpPr>
        <p:grpSpPr bwMode="auto">
          <a:xfrm>
            <a:off x="1752600" y="4267200"/>
            <a:ext cx="2362200" cy="1295400"/>
            <a:chOff x="1440" y="2256"/>
            <a:chExt cx="1344" cy="768"/>
          </a:xfrm>
        </p:grpSpPr>
        <p:graphicFrame>
          <p:nvGraphicFramePr>
            <p:cNvPr id="2053" name="Object 27"/>
            <p:cNvGraphicFramePr>
              <a:graphicFrameLocks noChangeAspect="1"/>
            </p:cNvGraphicFramePr>
            <p:nvPr/>
          </p:nvGraphicFramePr>
          <p:xfrm>
            <a:off x="1440" y="2256"/>
            <a:ext cx="816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" name="Equation" r:id="rId10" imgW="698500" imgH="228600" progId="Equation.3">
                    <p:embed/>
                  </p:oleObj>
                </mc:Choice>
                <mc:Fallback>
                  <p:oleObj name="Equation" r:id="rId10" imgW="698500" imgH="2286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256"/>
                          <a:ext cx="816" cy="2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" name="Object 26"/>
            <p:cNvGraphicFramePr>
              <a:graphicFrameLocks noChangeAspect="1"/>
            </p:cNvGraphicFramePr>
            <p:nvPr/>
          </p:nvGraphicFramePr>
          <p:xfrm>
            <a:off x="1488" y="2544"/>
            <a:ext cx="1296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" name="Equation" r:id="rId12" imgW="1205977" imgH="444307" progId="Equation.3">
                    <p:embed/>
                  </p:oleObj>
                </mc:Choice>
                <mc:Fallback>
                  <p:oleObj name="Equation" r:id="rId12" imgW="1205977" imgH="444307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544"/>
                          <a:ext cx="1296" cy="4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65" name="Rectangle 30"/>
          <p:cNvSpPr>
            <a:spLocks noChangeArrowheads="1"/>
          </p:cNvSpPr>
          <p:nvPr/>
        </p:nvSpPr>
        <p:spPr bwMode="auto">
          <a:xfrm>
            <a:off x="0" y="3775075"/>
            <a:ext cx="2190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1100">
                <a:latin typeface="Times New Roman" charset="0"/>
              </a:rPr>
              <a:t> </a:t>
            </a:r>
            <a:endParaRPr lang="en-US">
              <a:latin typeface="Times New Roman" charset="0"/>
            </a:endParaRPr>
          </a:p>
        </p:txBody>
      </p:sp>
      <p:pic>
        <p:nvPicPr>
          <p:cNvPr id="2066" name="Picture 31" descr="fig2"/>
          <p:cNvPicPr>
            <a:picLocks noGrp="1" noChangeAspect="1" noChangeArrowheads="1"/>
          </p:cNvPicPr>
          <p:nvPr>
            <p:ph sz="half" idx="1"/>
          </p:nvPr>
        </p:nvPicPr>
        <p:blipFill>
          <a:blip r:embed="rId14" cstate="print"/>
          <a:srcRect/>
          <a:stretch>
            <a:fillRect/>
          </a:stretch>
        </p:blipFill>
        <p:spPr>
          <a:xfrm>
            <a:off x="4343400" y="3124200"/>
            <a:ext cx="4800600" cy="26447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1024" descr="mws_gen_inp_txt_direct_Fig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3124200"/>
            <a:ext cx="3962400" cy="297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06AFBF-1B19-43EB-8EFF-B88C43549C2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07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3080" name="Rectangle 1027"/>
          <p:cNvSpPr>
            <a:spLocks noGrp="1" noChangeArrowheads="1"/>
          </p:cNvSpPr>
          <p:nvPr>
            <p:ph type="body" sz="half" idx="2"/>
          </p:nvPr>
        </p:nvSpPr>
        <p:spPr>
          <a:xfrm>
            <a:off x="762000" y="1828800"/>
            <a:ext cx="8153400" cy="1447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   The upward velocity of a rocket is given as a function of time in Table 1. Find the velocity at t=16 seconds using the Newton Divided Difference method for linear interpolation.</a:t>
            </a:r>
            <a:endParaRPr lang="en-US" sz="2400" b="1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smtClean="0"/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3333750" y="2443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82" name="Rectangle 1029"/>
          <p:cNvSpPr>
            <a:spLocks noChangeArrowheads="1"/>
          </p:cNvSpPr>
          <p:nvPr/>
        </p:nvSpPr>
        <p:spPr bwMode="auto">
          <a:xfrm>
            <a:off x="0" y="2000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83" name="Rectangle 1030"/>
          <p:cNvSpPr>
            <a:spLocks noChangeArrowheads="1"/>
          </p:cNvSpPr>
          <p:nvPr/>
        </p:nvSpPr>
        <p:spPr bwMode="auto">
          <a:xfrm>
            <a:off x="2066925" y="2100263"/>
            <a:ext cx="6096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84" name="Rectangle 1057"/>
          <p:cNvSpPr>
            <a:spLocks noChangeArrowheads="1"/>
          </p:cNvSpPr>
          <p:nvPr/>
        </p:nvSpPr>
        <p:spPr bwMode="auto">
          <a:xfrm>
            <a:off x="76200" y="3305175"/>
            <a:ext cx="2286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Table. Velocity as a </a:t>
            </a:r>
          </a:p>
          <a:p>
            <a:r>
              <a:rPr lang="en-US" sz="1600"/>
              <a:t>function of time</a:t>
            </a:r>
          </a:p>
        </p:txBody>
      </p:sp>
      <p:sp>
        <p:nvSpPr>
          <p:cNvPr id="3085" name="Rectangle 1058"/>
          <p:cNvSpPr>
            <a:spLocks noChangeArrowheads="1"/>
          </p:cNvSpPr>
          <p:nvPr/>
        </p:nvSpPr>
        <p:spPr bwMode="auto">
          <a:xfrm>
            <a:off x="2743200" y="6135688"/>
            <a:ext cx="32099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/>
              <a:t>Figure. Velocity vs. time data </a:t>
            </a:r>
          </a:p>
          <a:p>
            <a:pPr eaLnBrk="0" hangingPunct="0"/>
            <a:r>
              <a:rPr lang="en-US" sz="1800"/>
              <a:t>for the rocket example</a:t>
            </a:r>
          </a:p>
        </p:txBody>
      </p:sp>
      <p:pic>
        <p:nvPicPr>
          <p:cNvPr id="3086" name="Picture 1061" descr="picture of rocke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00800" y="3200400"/>
            <a:ext cx="24765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304800" y="4038600"/>
          <a:ext cx="1905000" cy="2133600"/>
        </p:xfrm>
        <a:graphic>
          <a:graphicData uri="http://schemas.openxmlformats.org/drawingml/2006/table">
            <a:tbl>
              <a:tblPr/>
              <a:tblGrid>
                <a:gridCol w="701842"/>
                <a:gridCol w="1203158"/>
              </a:tblGrid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227.04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362.78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517.35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22.5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602.97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901.67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074" name="Object 1026"/>
          <p:cNvGraphicFramePr>
            <a:graphicFrameLocks noChangeAspect="1"/>
          </p:cNvGraphicFramePr>
          <p:nvPr/>
        </p:nvGraphicFramePr>
        <p:xfrm>
          <a:off x="457200" y="4038600"/>
          <a:ext cx="477838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6" imgW="317225" imgH="203024" progId="Equation.3">
                  <p:embed/>
                </p:oleObj>
              </mc:Choice>
              <mc:Fallback>
                <p:oleObj name="Equation" r:id="rId6" imgW="317225" imgH="203024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038600"/>
                        <a:ext cx="477838" cy="30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1025"/>
          <p:cNvGraphicFramePr>
            <a:graphicFrameLocks noChangeAspect="1"/>
          </p:cNvGraphicFramePr>
          <p:nvPr/>
        </p:nvGraphicFramePr>
        <p:xfrm>
          <a:off x="1095375" y="4038600"/>
          <a:ext cx="9445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8" imgW="622080" imgH="203040" progId="Equation.3">
                  <p:embed/>
                </p:oleObj>
              </mc:Choice>
              <mc:Fallback>
                <p:oleObj name="Equation" r:id="rId8" imgW="622080" imgH="20304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4038600"/>
                        <a:ext cx="94456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199464-FC2D-4197-9BED-2E6198133EF4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1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Linear Interpolation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762000" y="3844925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/>
          </a:p>
        </p:txBody>
      </p:sp>
      <p:sp>
        <p:nvSpPr>
          <p:cNvPr id="4105" name="Rectangle 35"/>
          <p:cNvSpPr>
            <a:spLocks noChangeArrowheads="1"/>
          </p:cNvSpPr>
          <p:nvPr/>
        </p:nvSpPr>
        <p:spPr bwMode="auto">
          <a:xfrm>
            <a:off x="0" y="2000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6" name="Rectangle 3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8" name="Object 0"/>
          <p:cNvGraphicFramePr>
            <a:graphicFrameLocks noGrp="1" noChangeAspect="1"/>
          </p:cNvGraphicFramePr>
          <p:nvPr>
            <p:ph idx="1"/>
          </p:nvPr>
        </p:nvGraphicFramePr>
        <p:xfrm>
          <a:off x="3810000" y="1905000"/>
          <a:ext cx="5334000" cy="353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Mathcad" r:id="rId4" imgW="5229360" imgH="3467160" progId="Mathcad">
                  <p:embed/>
                </p:oleObj>
              </mc:Choice>
              <mc:Fallback>
                <p:oleObj name="Mathcad" r:id="rId4" imgW="5229360" imgH="3467160" progId="Mathcad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905000"/>
                        <a:ext cx="5334000" cy="353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039340"/>
              </p:ext>
            </p:extLst>
          </p:nvPr>
        </p:nvGraphicFramePr>
        <p:xfrm>
          <a:off x="609600" y="3314700"/>
          <a:ext cx="10668000" cy="424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Document" r:id="rId6" imgW="5923768" imgH="2366416" progId="Word.Document.8">
                  <p:embed/>
                </p:oleObj>
              </mc:Choice>
              <mc:Fallback>
                <p:oleObj name="Document" r:id="rId6" imgW="5923768" imgH="2366416" progId="Word.Documen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314700"/>
                        <a:ext cx="10668000" cy="424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2"/>
          <p:cNvGraphicFramePr>
            <a:graphicFrameLocks noChangeAspect="1"/>
          </p:cNvGraphicFramePr>
          <p:nvPr/>
        </p:nvGraphicFramePr>
        <p:xfrm>
          <a:off x="609600" y="2362200"/>
          <a:ext cx="3048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8" imgW="1244600" imgH="228600" progId="Equation.3">
                  <p:embed/>
                </p:oleObj>
              </mc:Choice>
              <mc:Fallback>
                <p:oleObj name="Equation" r:id="rId8" imgW="12446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362200"/>
                        <a:ext cx="30480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DF82F5-BA41-49D9-92B2-A0ED2BDA7015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1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Linear Interpolation (contd)</a:t>
            </a:r>
          </a:p>
        </p:txBody>
      </p:sp>
      <p:graphicFrame>
        <p:nvGraphicFramePr>
          <p:cNvPr id="5122" name="Object 1028"/>
          <p:cNvGraphicFramePr>
            <a:graphicFrameLocks noChangeAspect="1"/>
          </p:cNvGraphicFramePr>
          <p:nvPr/>
        </p:nvGraphicFramePr>
        <p:xfrm>
          <a:off x="2057400" y="1828800"/>
          <a:ext cx="4572000" cy="302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Mathcad" r:id="rId3" imgW="5229360" imgH="3467160" progId="Mathcad">
                  <p:embed/>
                </p:oleObj>
              </mc:Choice>
              <mc:Fallback>
                <p:oleObj name="Mathcad" r:id="rId3" imgW="5229360" imgH="3467160" progId="Mathcad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828800"/>
                        <a:ext cx="4572000" cy="302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951755"/>
              </p:ext>
            </p:extLst>
          </p:nvPr>
        </p:nvGraphicFramePr>
        <p:xfrm>
          <a:off x="2362200" y="4841708"/>
          <a:ext cx="9274175" cy="237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Document" r:id="rId6" imgW="5902788" imgH="1523855" progId="Word.Document.8">
                  <p:embed/>
                </p:oleObj>
              </mc:Choice>
              <mc:Fallback>
                <p:oleObj name="Document" r:id="rId6" imgW="5902788" imgH="1523855" progId="Word.Document.8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841708"/>
                        <a:ext cx="9274175" cy="237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AC65C1-544A-4EFD-A934-78F1223EED40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Quadratic Interpolation</a:t>
            </a:r>
          </a:p>
        </p:txBody>
      </p:sp>
      <p:graphicFrame>
        <p:nvGraphicFramePr>
          <p:cNvPr id="6146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228600" y="2133600"/>
          <a:ext cx="105918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Document" r:id="rId4" imgW="5931170" imgH="228290" progId="Word.Document.8">
                  <p:embed/>
                </p:oleObj>
              </mc:Choice>
              <mc:Fallback>
                <p:oleObj name="Document" r:id="rId4" imgW="5931170" imgH="22829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133600"/>
                        <a:ext cx="10591800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Rectangle 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1066800" y="2590800"/>
          <a:ext cx="48768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6" imgW="2628900" imgH="228600" progId="Equation.3">
                  <p:embed/>
                </p:oleObj>
              </mc:Choice>
              <mc:Fallback>
                <p:oleObj name="Equation" r:id="rId6" imgW="26289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90800"/>
                        <a:ext cx="4876800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8" name="Object 7"/>
          <p:cNvGraphicFramePr>
            <a:graphicFrameLocks noChangeAspect="1"/>
          </p:cNvGraphicFramePr>
          <p:nvPr/>
        </p:nvGraphicFramePr>
        <p:xfrm>
          <a:off x="762000" y="3200400"/>
          <a:ext cx="12192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8" imgW="698500" imgH="228600" progId="Equation.3">
                  <p:embed/>
                </p:oleObj>
              </mc:Choice>
              <mc:Fallback>
                <p:oleObj name="Equation" r:id="rId8" imgW="6985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200400"/>
                        <a:ext cx="12192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Rectangle 10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9" name="Object 9"/>
          <p:cNvGraphicFramePr>
            <a:graphicFrameLocks noChangeAspect="1"/>
          </p:cNvGraphicFramePr>
          <p:nvPr/>
        </p:nvGraphicFramePr>
        <p:xfrm>
          <a:off x="762000" y="3810000"/>
          <a:ext cx="220980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10" imgW="1205977" imgH="444307" progId="Equation.3">
                  <p:embed/>
                </p:oleObj>
              </mc:Choice>
              <mc:Fallback>
                <p:oleObj name="Equation" r:id="rId10" imgW="1205977" imgH="44430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10000"/>
                        <a:ext cx="2209800" cy="817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Rectangle 12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50" name="Object 11"/>
          <p:cNvGraphicFramePr>
            <a:graphicFrameLocks noChangeAspect="1"/>
          </p:cNvGraphicFramePr>
          <p:nvPr/>
        </p:nvGraphicFramePr>
        <p:xfrm>
          <a:off x="762000" y="4876800"/>
          <a:ext cx="373380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12" imgW="2260600" imgH="660400" progId="Equation.3">
                  <p:embed/>
                </p:oleObj>
              </mc:Choice>
              <mc:Fallback>
                <p:oleObj name="Equation" r:id="rId12" imgW="2260600" imgH="660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76800"/>
                        <a:ext cx="3733800" cy="1087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58" name="Picture 29"/>
          <p:cNvPicPr>
            <a:picLocks noGrp="1" noChangeAspect="1" noChangeArrowheads="1"/>
          </p:cNvPicPr>
          <p:nvPr>
            <p:ph sz="half" idx="2"/>
          </p:nvPr>
        </p:nvPicPr>
        <p:blipFill>
          <a:blip r:embed="rId14" cstate="print"/>
          <a:srcRect/>
          <a:stretch>
            <a:fillRect/>
          </a:stretch>
        </p:blipFill>
        <p:spPr>
          <a:xfrm>
            <a:off x="4419600" y="3124200"/>
            <a:ext cx="4724400" cy="26066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19AF95-C683-4E82-AAB5-5C772406543F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71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762000" y="1828800"/>
            <a:ext cx="8153400" cy="1447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   The upward velocity of a rocket is given as a function of time in Table 1. Find the velocity at t=16 seconds using the Newton Divided Difference method for quadratic interpolation.</a:t>
            </a:r>
            <a:endParaRPr lang="en-US" sz="2400" b="1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smtClean="0"/>
          </a:p>
        </p:txBody>
      </p:sp>
      <p:sp>
        <p:nvSpPr>
          <p:cNvPr id="7176" name="Rectangle 4"/>
          <p:cNvSpPr>
            <a:spLocks noChangeArrowheads="1"/>
          </p:cNvSpPr>
          <p:nvPr/>
        </p:nvSpPr>
        <p:spPr bwMode="auto">
          <a:xfrm>
            <a:off x="3333750" y="2443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77" name="Rectangle 5"/>
          <p:cNvSpPr>
            <a:spLocks noChangeArrowheads="1"/>
          </p:cNvSpPr>
          <p:nvPr/>
        </p:nvSpPr>
        <p:spPr bwMode="auto">
          <a:xfrm>
            <a:off x="0" y="2000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8" name="Rectangle 6"/>
          <p:cNvSpPr>
            <a:spLocks noChangeArrowheads="1"/>
          </p:cNvSpPr>
          <p:nvPr/>
        </p:nvSpPr>
        <p:spPr bwMode="auto">
          <a:xfrm>
            <a:off x="2066925" y="2100263"/>
            <a:ext cx="6096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7179" name="Picture 35" descr="picture of rocke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3200400"/>
            <a:ext cx="24765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0" name="Picture 1024" descr="mws_gen_inp_txt_direct_Fig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0" y="3124200"/>
            <a:ext cx="3962400" cy="297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81" name="Rectangle 1057"/>
          <p:cNvSpPr>
            <a:spLocks noChangeArrowheads="1"/>
          </p:cNvSpPr>
          <p:nvPr/>
        </p:nvSpPr>
        <p:spPr bwMode="auto">
          <a:xfrm>
            <a:off x="76200" y="3305175"/>
            <a:ext cx="2286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Table. Velocity as a </a:t>
            </a:r>
          </a:p>
          <a:p>
            <a:r>
              <a:rPr lang="en-US" sz="1600"/>
              <a:t>function of time</a:t>
            </a:r>
          </a:p>
        </p:txBody>
      </p:sp>
      <p:sp>
        <p:nvSpPr>
          <p:cNvPr id="7182" name="Rectangle 1058"/>
          <p:cNvSpPr>
            <a:spLocks noChangeArrowheads="1"/>
          </p:cNvSpPr>
          <p:nvPr/>
        </p:nvSpPr>
        <p:spPr bwMode="auto">
          <a:xfrm>
            <a:off x="2743200" y="6135688"/>
            <a:ext cx="32099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/>
              <a:t>Figure. Velocity vs. time data </a:t>
            </a:r>
          </a:p>
          <a:p>
            <a:pPr eaLnBrk="0" hangingPunct="0"/>
            <a:r>
              <a:rPr lang="en-US" sz="1800"/>
              <a:t>for the rocket example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304800" y="4038600"/>
          <a:ext cx="1905000" cy="2133600"/>
        </p:xfrm>
        <a:graphic>
          <a:graphicData uri="http://schemas.openxmlformats.org/drawingml/2006/table">
            <a:tbl>
              <a:tblPr/>
              <a:tblGrid>
                <a:gridCol w="701842"/>
                <a:gridCol w="1203158"/>
              </a:tblGrid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227.04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362.78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517.35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22.5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602.97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901.67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170" name="Object 36"/>
          <p:cNvGraphicFramePr>
            <a:graphicFrameLocks noChangeAspect="1"/>
          </p:cNvGraphicFramePr>
          <p:nvPr/>
        </p:nvGraphicFramePr>
        <p:xfrm>
          <a:off x="457200" y="4038600"/>
          <a:ext cx="477838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6" imgW="317225" imgH="203024" progId="Equation.3">
                  <p:embed/>
                </p:oleObj>
              </mc:Choice>
              <mc:Fallback>
                <p:oleObj name="Equation" r:id="rId6" imgW="317225" imgH="203024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038600"/>
                        <a:ext cx="477838" cy="30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7"/>
          <p:cNvGraphicFramePr>
            <a:graphicFrameLocks noChangeAspect="1"/>
          </p:cNvGraphicFramePr>
          <p:nvPr/>
        </p:nvGraphicFramePr>
        <p:xfrm>
          <a:off x="1095375" y="4038600"/>
          <a:ext cx="9445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8" imgW="622080" imgH="203040" progId="Equation.3">
                  <p:embed/>
                </p:oleObj>
              </mc:Choice>
              <mc:Fallback>
                <p:oleObj name="Equation" r:id="rId8" imgW="622080" imgH="20304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4038600"/>
                        <a:ext cx="94456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powerpoint_template</Template>
  <TotalTime>2225</TotalTime>
  <Words>388</Words>
  <Application>Microsoft Office PowerPoint</Application>
  <PresentationFormat>On-screen Show (4:3)</PresentationFormat>
  <Paragraphs>132</Paragraphs>
  <Slides>23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Tahoma</vt:lpstr>
      <vt:lpstr>Times New Roman</vt:lpstr>
      <vt:lpstr>Verdana</vt:lpstr>
      <vt:lpstr>Wingdings</vt:lpstr>
      <vt:lpstr>1_Blends</vt:lpstr>
      <vt:lpstr>Blends</vt:lpstr>
      <vt:lpstr>Bitmap Image</vt:lpstr>
      <vt:lpstr>Equation</vt:lpstr>
      <vt:lpstr>Mathcad</vt:lpstr>
      <vt:lpstr>Microsoft Word 97 - 2003 Document</vt:lpstr>
      <vt:lpstr>Document</vt:lpstr>
      <vt:lpstr>Newton’s Divided Difference Method of Interpolation         </vt:lpstr>
      <vt:lpstr>What is Interpolation ?</vt:lpstr>
      <vt:lpstr>Interpolants</vt:lpstr>
      <vt:lpstr>Newton’s Divided Difference Method</vt:lpstr>
      <vt:lpstr>Example</vt:lpstr>
      <vt:lpstr>Linear Interpolation</vt:lpstr>
      <vt:lpstr>Linear Interpolation (contd)</vt:lpstr>
      <vt:lpstr>Quadratic Interpolation</vt:lpstr>
      <vt:lpstr>Example</vt:lpstr>
      <vt:lpstr>PowerPoint Presentation</vt:lpstr>
      <vt:lpstr>Quadratic Interpolation (contd)</vt:lpstr>
      <vt:lpstr>Quadratic Interpolation (contd)</vt:lpstr>
      <vt:lpstr>General Form</vt:lpstr>
      <vt:lpstr>General Form</vt:lpstr>
      <vt:lpstr>General form</vt:lpstr>
      <vt:lpstr>Example</vt:lpstr>
      <vt:lpstr>Example</vt:lpstr>
      <vt:lpstr>Example</vt:lpstr>
      <vt:lpstr>Example</vt:lpstr>
      <vt:lpstr>Comparison Table</vt:lpstr>
      <vt:lpstr>Distance from Velocity Profile</vt:lpstr>
      <vt:lpstr>Acceleration from Velocity Profile</vt:lpstr>
      <vt:lpstr>PowerPoint Presentation</vt:lpstr>
    </vt:vector>
  </TitlesOfParts>
  <Company>Holistic Numerical Methods Institute</Company>
  <LinksUpToDate>false</LinksUpToDate>
  <SharedDoc>false</SharedDoc>
  <HyperlinkBase>http://numericalmethods.eng.usf.edu/mcd/gen/05inp/mcd_gen_inp_ppt_ndd.ppt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Newton's Divided Difference Polynomial Power Point Interpolation Method</dc:title>
  <dc:subject>Interpolation</dc:subject>
  <dc:creator>Autar Kaw, Jai Paul</dc:creator>
  <cp:keywords>Power Point Newton's Divided Difference Polynomial</cp:keywords>
  <dc:description>A Power point presentation to show how the Newton's Divided Difference Polynomial works.</dc:description>
  <cp:lastModifiedBy>Arnel Zamayla</cp:lastModifiedBy>
  <cp:revision>123</cp:revision>
  <cp:lastPrinted>1999-03-26T19:03:37Z</cp:lastPrinted>
  <dcterms:created xsi:type="dcterms:W3CDTF">1998-11-18T16:33:10Z</dcterms:created>
  <dcterms:modified xsi:type="dcterms:W3CDTF">2016-05-22T07:48:19Z</dcterms:modified>
  <cp:category>General Engineering</cp:category>
</cp:coreProperties>
</file>