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8" autoAdjust="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76F7-C251-44C8-8451-8008ACE3509E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1D44-A05E-4ED2-8FBE-625C851BE24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988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values of </a:t>
            </a:r>
            <a:r>
              <a:rPr lang="en-P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substituted into the right-hand side of this equation to compute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root is nearing zero and the velocity nearing the desired value at 40m/s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1D44-A05E-4ED2-8FBE-625C851BE249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10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Fig. 5.2 shows a number of ways in which roots can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 (or be absent) in an interval prescribed by a lower bound </a:t>
            </a:r>
            <a:r>
              <a:rPr lang="en-P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 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upper bound </a:t>
            </a:r>
            <a:r>
              <a:rPr lang="en-PH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en-P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1D44-A05E-4ED2-8FBE-625C851BE249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84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057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65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82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40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30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9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3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84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14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9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50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46482-23FD-4146-AB78-10091E571BC8}" type="datetimeFigureOut">
              <a:rPr lang="en-PH" smtClean="0"/>
              <a:t>2/24/2016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4922-DE4B-497C-A278-F0DF6285D67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40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Bracketing methods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dirty="0"/>
              <a:t>This chapter on roots of equations deals with methods that exploit the fact that a </a:t>
            </a:r>
            <a:r>
              <a:rPr lang="en-PH" dirty="0" smtClean="0"/>
              <a:t>function typically </a:t>
            </a:r>
            <a:r>
              <a:rPr lang="en-PH" dirty="0"/>
              <a:t>changes sign in the vicinity of a root. These techniques are called </a:t>
            </a:r>
            <a:r>
              <a:rPr lang="en-PH" i="1" dirty="0" smtClean="0"/>
              <a:t>bracketing methods </a:t>
            </a:r>
            <a:r>
              <a:rPr lang="en-PH" dirty="0"/>
              <a:t>because two initial guesses for the root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1029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Graphical Approach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Problem Statement. Use the graphical approach to determine the drag coefficient </a:t>
            </a:r>
            <a:r>
              <a:rPr lang="en-PH" i="1" dirty="0" smtClean="0"/>
              <a:t>c </a:t>
            </a:r>
            <a:r>
              <a:rPr lang="en-PH" dirty="0" smtClean="0"/>
              <a:t>needed </a:t>
            </a:r>
            <a:r>
              <a:rPr lang="en-PH" dirty="0"/>
              <a:t>for a parachutist of mass </a:t>
            </a:r>
            <a:r>
              <a:rPr lang="en-PH" i="1" dirty="0"/>
              <a:t>m </a:t>
            </a:r>
            <a:r>
              <a:rPr lang="en-PH" dirty="0"/>
              <a:t>= 68.1 kg to have a velocity of 40 m /s after </a:t>
            </a:r>
            <a:r>
              <a:rPr lang="en-PH" dirty="0" smtClean="0"/>
              <a:t>free-falling for </a:t>
            </a:r>
            <a:r>
              <a:rPr lang="en-PH" dirty="0"/>
              <a:t>time </a:t>
            </a:r>
            <a:r>
              <a:rPr lang="en-PH" i="1" dirty="0"/>
              <a:t>t </a:t>
            </a:r>
            <a:r>
              <a:rPr lang="en-PH" dirty="0"/>
              <a:t>= 10 s. </a:t>
            </a:r>
            <a:endParaRPr lang="en-PH" dirty="0" smtClean="0"/>
          </a:p>
          <a:p>
            <a:pPr marL="0" indent="0">
              <a:buNone/>
            </a:pPr>
            <a:r>
              <a:rPr lang="en-PH" i="1" dirty="0" smtClean="0"/>
              <a:t>Note</a:t>
            </a:r>
            <a:r>
              <a:rPr lang="en-PH" i="1" dirty="0"/>
              <a:t>: </a:t>
            </a:r>
            <a:r>
              <a:rPr lang="en-PH" dirty="0"/>
              <a:t>The acceleration due to gravity is 9.8 m /s2.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7" y="3302001"/>
            <a:ext cx="6922548" cy="140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284" y="4626373"/>
            <a:ext cx="6571401" cy="12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9" y="184871"/>
            <a:ext cx="3147291" cy="236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097" y="184871"/>
            <a:ext cx="3949411" cy="64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89" y="2956650"/>
            <a:ext cx="6688507" cy="953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65" y="4321334"/>
            <a:ext cx="6162731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Pros and Cons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Graphical techniques are of limited practical value because they are not precise</a:t>
            </a:r>
            <a:r>
              <a:rPr lang="en-PH" dirty="0" smtClean="0"/>
              <a:t>.</a:t>
            </a:r>
          </a:p>
          <a:p>
            <a:r>
              <a:rPr lang="en-PH" dirty="0" smtClean="0"/>
              <a:t>However graphical methods can be utilized to obtain rough estimates of roots.</a:t>
            </a:r>
          </a:p>
          <a:p>
            <a:r>
              <a:rPr lang="en-PH" dirty="0" smtClean="0"/>
              <a:t>These estimates can be employed as starting guesses for numerical methods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83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17" y="166255"/>
            <a:ext cx="4203556" cy="6477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16845" y="149850"/>
            <a:ext cx="4203556" cy="64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9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1805998"/>
            <a:ext cx="10515600" cy="3250911"/>
          </a:xfrm>
        </p:spPr>
        <p:txBody>
          <a:bodyPr>
            <a:noAutofit/>
          </a:bodyPr>
          <a:lstStyle/>
          <a:p>
            <a:r>
              <a:rPr lang="en-PH" sz="3200" dirty="0"/>
              <a:t>Problem Statement. Computer graphics can expedite and improve your efforts to </a:t>
            </a:r>
            <a:r>
              <a:rPr lang="en-PH" sz="3200" dirty="0" smtClean="0"/>
              <a:t>locate roots </a:t>
            </a:r>
            <a:r>
              <a:rPr lang="en-PH" sz="3200" dirty="0"/>
              <a:t>of equations. </a:t>
            </a:r>
            <a:r>
              <a:rPr lang="en-PH" sz="3200" dirty="0" smtClean="0"/>
              <a:t/>
            </a:r>
            <a:br>
              <a:rPr lang="en-PH" sz="3200" dirty="0" smtClean="0"/>
            </a:br>
            <a:r>
              <a:rPr lang="en-PH" sz="3200" dirty="0" smtClean="0"/>
              <a:t/>
            </a:r>
            <a:br>
              <a:rPr lang="en-PH" sz="3200" dirty="0" smtClean="0"/>
            </a:br>
            <a:r>
              <a:rPr lang="en-PH" sz="3200" dirty="0" smtClean="0"/>
              <a:t>The function </a:t>
            </a:r>
            <a:r>
              <a:rPr lang="es-ES" sz="3200" i="1" dirty="0" smtClean="0"/>
              <a:t>f(x</a:t>
            </a:r>
            <a:r>
              <a:rPr lang="es-ES" sz="3200" i="1" dirty="0"/>
              <a:t>) </a:t>
            </a:r>
            <a:r>
              <a:rPr lang="es-ES" sz="3200" dirty="0"/>
              <a:t>= sin 10</a:t>
            </a:r>
            <a:r>
              <a:rPr lang="es-ES" sz="3200" i="1" dirty="0"/>
              <a:t>x </a:t>
            </a:r>
            <a:r>
              <a:rPr lang="es-ES" sz="3200" dirty="0"/>
              <a:t>+ </a:t>
            </a:r>
            <a:r>
              <a:rPr lang="es-ES" sz="3200" dirty="0" err="1"/>
              <a:t>cos</a:t>
            </a:r>
            <a:r>
              <a:rPr lang="es-ES" sz="3200" dirty="0"/>
              <a:t> </a:t>
            </a:r>
            <a:r>
              <a:rPr lang="es-ES" sz="3200" dirty="0" smtClean="0"/>
              <a:t>3</a:t>
            </a:r>
            <a:r>
              <a:rPr lang="es-ES" sz="3200" i="1" dirty="0" smtClean="0"/>
              <a:t>x</a:t>
            </a:r>
            <a:br>
              <a:rPr lang="es-ES" sz="3200" i="1" dirty="0" smtClean="0"/>
            </a:br>
            <a:r>
              <a:rPr lang="es-ES" sz="3200" i="1" dirty="0" smtClean="0"/>
              <a:t/>
            </a:r>
            <a:br>
              <a:rPr lang="es-ES" sz="3200" i="1" dirty="0" smtClean="0"/>
            </a:br>
            <a:r>
              <a:rPr lang="es-ES" sz="3200" i="1" dirty="0" smtClean="0"/>
              <a:t> </a:t>
            </a:r>
            <a:r>
              <a:rPr lang="en-PH" sz="3200" dirty="0" smtClean="0"/>
              <a:t>has </a:t>
            </a:r>
            <a:r>
              <a:rPr lang="en-PH" sz="3200" dirty="0"/>
              <a:t>several roots over the range </a:t>
            </a:r>
            <a:r>
              <a:rPr lang="en-PH" sz="3200" i="1" dirty="0"/>
              <a:t>x </a:t>
            </a:r>
            <a:r>
              <a:rPr lang="en-PH" sz="3200" dirty="0"/>
              <a:t>= 0 to </a:t>
            </a:r>
            <a:r>
              <a:rPr lang="en-PH" sz="3200" i="1" dirty="0"/>
              <a:t>x </a:t>
            </a:r>
            <a:r>
              <a:rPr lang="en-PH" sz="3200" dirty="0"/>
              <a:t>= 5. Use computer graphics to gain insight </a:t>
            </a:r>
            <a:r>
              <a:rPr lang="en-PH" sz="3200" dirty="0" smtClean="0"/>
              <a:t>into the behaviour </a:t>
            </a:r>
            <a:r>
              <a:rPr lang="en-PH" sz="3200" dirty="0"/>
              <a:t>of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16104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225</Words>
  <Application>Microsoft Office PowerPoint</Application>
  <PresentationFormat>Widescreen</PresentationFormat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Bracketing methods</vt:lpstr>
      <vt:lpstr>Graphical Approach</vt:lpstr>
      <vt:lpstr>PowerPoint Presentation</vt:lpstr>
      <vt:lpstr>Pros and Cons</vt:lpstr>
      <vt:lpstr>PowerPoint Presentation</vt:lpstr>
      <vt:lpstr>Problem Statement. Computer graphics can expedite and improve your efforts to locate roots of equations.   The function f(x) = sin 10x + cos 3x   has several roots over the range x = 0 to x = 5. Use computer graphics to gain insight into the behaviour of this function.</vt:lpstr>
    </vt:vector>
  </TitlesOfParts>
  <Company>n/a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Bracketing methods</dc:title>
  <dc:creator>Arnel Zamayla</dc:creator>
  <cp:lastModifiedBy>Arnel Zamayla</cp:lastModifiedBy>
  <cp:revision>3</cp:revision>
  <dcterms:created xsi:type="dcterms:W3CDTF">2016-02-24T09:02:02Z</dcterms:created>
  <dcterms:modified xsi:type="dcterms:W3CDTF">2016-02-24T09:41:02Z</dcterms:modified>
</cp:coreProperties>
</file>