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7" r:id="rId1"/>
  </p:sldMasterIdLst>
  <p:notesMasterIdLst>
    <p:notesMasterId r:id="rId40"/>
  </p:notesMasterIdLst>
  <p:sldIdLst>
    <p:sldId id="256" r:id="rId2"/>
    <p:sldId id="257" r:id="rId3"/>
    <p:sldId id="258" r:id="rId4"/>
    <p:sldId id="277" r:id="rId5"/>
    <p:sldId id="292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95" r:id="rId20"/>
    <p:sldId id="278" r:id="rId21"/>
    <p:sldId id="280" r:id="rId22"/>
    <p:sldId id="279" r:id="rId23"/>
    <p:sldId id="281" r:id="rId24"/>
    <p:sldId id="283" r:id="rId25"/>
    <p:sldId id="282" r:id="rId26"/>
    <p:sldId id="285" r:id="rId27"/>
    <p:sldId id="284" r:id="rId28"/>
    <p:sldId id="286" r:id="rId29"/>
    <p:sldId id="287" r:id="rId30"/>
    <p:sldId id="288" r:id="rId31"/>
    <p:sldId id="291" r:id="rId32"/>
    <p:sldId id="293" r:id="rId33"/>
    <p:sldId id="297" r:id="rId34"/>
    <p:sldId id="296" r:id="rId35"/>
    <p:sldId id="275" r:id="rId36"/>
    <p:sldId id="289" r:id="rId37"/>
    <p:sldId id="290" r:id="rId38"/>
    <p:sldId id="27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3823-059C-4985-904E-DF8E77FEEAA7}" type="datetimeFigureOut">
              <a:rPr lang="de-DE"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A059D-ECAF-455D-8C1E-4404D921726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4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https://msdn.microsoft.com/de-de/library/cc296376.aspx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A059D-ECAF-455D-8C1E-4404D9217263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6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9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9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2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5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9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85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1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3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7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9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2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  <p:sldLayoutId id="21474841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pftutorial.net/WrapPanel.html" TargetMode="External"/><Relationship Id="rId2" Type="http://schemas.openxmlformats.org/officeDocument/2006/relationships/hyperlink" Target="https://wpftutorial.net/StackPane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de-de/library/system.windows.controls.datagrid(v=vs.110).aspx" TargetMode="External"/><Relationship Id="rId4" Type="http://schemas.openxmlformats.org/officeDocument/2006/relationships/hyperlink" Target="http://openbook.rheinwerk-verlag.de/visual_csharp_2012/1997_21_005.html#dodtp299a023d-9e18-4173-a605-5e0b7a4caf9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WPF + MVVM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Lars Berge und Nils Kunkel</a:t>
            </a:r>
          </a:p>
        </p:txBody>
      </p:sp>
    </p:spTree>
    <p:extLst>
      <p:ext uri="{BB962C8B-B14F-4D97-AF65-F5344CB8AC3E}">
        <p14:creationId xmlns:p14="http://schemas.microsoft.com/office/powerpoint/2010/main" val="341757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8A89C-8A94-4630-B5C8-BA250FBF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3D0B0-63CB-4A69-9545-618BEBCB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</a:t>
            </a:r>
            <a:r>
              <a:rPr lang="de-DE" dirty="0" err="1"/>
              <a:t>Rows</a:t>
            </a:r>
            <a:r>
              <a:rPr lang="de-DE" dirty="0"/>
              <a:t> und Columns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Row</a:t>
            </a:r>
            <a:r>
              <a:rPr lang="de-DE" dirty="0"/>
              <a:t>- und </a:t>
            </a:r>
            <a:r>
              <a:rPr lang="de-DE" dirty="0" err="1"/>
              <a:t>Columnspan</a:t>
            </a:r>
          </a:p>
          <a:p>
            <a:pPr>
              <a:buClr>
                <a:srgbClr val="B96C11"/>
              </a:buClr>
            </a:pPr>
            <a:r>
              <a:rPr lang="de-DE" dirty="0"/>
              <a:t>Angabe minimaler und </a:t>
            </a:r>
          </a:p>
          <a:p>
            <a:pPr marL="0" indent="0">
              <a:buClr>
                <a:srgbClr val="B96C11"/>
              </a:buClr>
              <a:buNone/>
            </a:pPr>
            <a:r>
              <a:rPr lang="de-DE" dirty="0"/>
              <a:t>     maximaler Größe</a:t>
            </a:r>
          </a:p>
          <a:p>
            <a:pPr>
              <a:buClr>
                <a:srgbClr val="B96C11"/>
              </a:buClr>
            </a:pPr>
            <a:r>
              <a:rPr lang="de-DE" dirty="0"/>
              <a:t>Skalierbare Größenangabe z.B. * 2*</a:t>
            </a:r>
          </a:p>
          <a:p>
            <a:pPr marL="0" indent="0">
              <a:buClr>
                <a:srgbClr val="B96C11"/>
              </a:buClr>
              <a:buNone/>
            </a:pPr>
            <a:endParaRPr lang="de-DE" dirty="0"/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2CF7284-D10C-41FD-B023-8B145678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2921794"/>
            <a:ext cx="3976074" cy="24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0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3DFE6-B2F5-46A5-A108-B3F649AF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0251F-18A2-4B2D-BD9F-304440FB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ListBox</a:t>
            </a:r>
            <a:r>
              <a:rPr lang="de-DE" dirty="0"/>
              <a:t> und </a:t>
            </a:r>
            <a:r>
              <a:rPr lang="de-DE" dirty="0" err="1"/>
              <a:t>ListView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DataGrid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WindowsFormsHost</a:t>
            </a:r>
          </a:p>
        </p:txBody>
      </p:sp>
    </p:spTree>
    <p:extLst>
      <p:ext uri="{BB962C8B-B14F-4D97-AF65-F5344CB8AC3E}">
        <p14:creationId xmlns:p14="http://schemas.microsoft.com/office/powerpoint/2010/main" val="114754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87F38-2ACD-4024-926F-C80F2FC3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CE8BD-E9A3-4822-8168-A91D507A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Controls als Windows Forms</a:t>
            </a:r>
          </a:p>
          <a:p>
            <a:pPr>
              <a:buClr>
                <a:srgbClr val="B96C11"/>
              </a:buClr>
            </a:pPr>
            <a:r>
              <a:rPr lang="de-DE" dirty="0"/>
              <a:t>Controls können um Funktionen erweitert werden</a:t>
            </a:r>
          </a:p>
          <a:p>
            <a:pPr>
              <a:buClr>
                <a:srgbClr val="B96C11"/>
              </a:buClr>
            </a:pPr>
            <a:r>
              <a:rPr lang="de-DE" dirty="0"/>
              <a:t>Möglichkeit eigene Controls zu erstellen</a:t>
            </a:r>
          </a:p>
          <a:p>
            <a:pPr>
              <a:buClr>
                <a:srgbClr val="B96C11"/>
              </a:buClr>
            </a:pPr>
            <a:r>
              <a:rPr lang="de-DE" dirty="0"/>
              <a:t>Besitzen ein anpassbares </a:t>
            </a:r>
            <a:r>
              <a:rPr lang="de-DE" dirty="0" err="1"/>
              <a:t>ControlTemplate</a:t>
            </a:r>
          </a:p>
        </p:txBody>
      </p:sp>
    </p:spTree>
    <p:extLst>
      <p:ext uri="{BB962C8B-B14F-4D97-AF65-F5344CB8AC3E}">
        <p14:creationId xmlns:p14="http://schemas.microsoft.com/office/powerpoint/2010/main" val="1760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82B75-8154-41EB-A42D-DD5E50C5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70D90-F813-43E8-BA04-FE42E70A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Controls sind kombinierbar</a:t>
            </a:r>
          </a:p>
        </p:txBody>
      </p:sp>
      <p:pic>
        <p:nvPicPr>
          <p:cNvPr id="8" name="Grafik 8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1D9A4517-394E-4545-B6CB-E41EE2C1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78" y="4657726"/>
            <a:ext cx="2164772" cy="668816"/>
          </a:xfrm>
          <a:prstGeom prst="rect">
            <a:avLst/>
          </a:prstGeom>
        </p:spPr>
      </p:pic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357DC9E-D307-4CB1-9D20-88232687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82" y="4657724"/>
            <a:ext cx="2086244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0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B87D0-1C4D-47F5-8392-887C7390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ListBox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757C1-FE5A-40E8-B999-98E8D538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Darstellung von Listen</a:t>
            </a:r>
          </a:p>
          <a:p>
            <a:pPr>
              <a:buClr>
                <a:srgbClr val="B96C11"/>
              </a:buClr>
            </a:pPr>
            <a:r>
              <a:rPr lang="de-DE" dirty="0"/>
              <a:t>Darstellung der Einträge anpassbar</a:t>
            </a:r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613E53B-8E42-42AC-B4D2-CAEC3FE0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396" y="2850459"/>
            <a:ext cx="1794335" cy="31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6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02F11-C2FA-4DDE-9CF4-BEC13403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ListView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E5AB-C842-43DA-A40E-69048DFC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Leitet von </a:t>
            </a:r>
            <a:r>
              <a:rPr lang="de-DE" dirty="0" err="1"/>
              <a:t>ListBox</a:t>
            </a:r>
            <a:r>
              <a:rPr lang="de-DE" dirty="0"/>
              <a:t> ab</a:t>
            </a:r>
          </a:p>
          <a:p>
            <a:pPr>
              <a:buClr>
                <a:srgbClr val="B96C11"/>
              </a:buClr>
            </a:pPr>
            <a:r>
              <a:rPr lang="de-DE" dirty="0"/>
              <a:t>Darstellung von einfachen Tabellen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1D172F2-AB8B-49BF-8DC0-BF5CC7BE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13" y="3986213"/>
            <a:ext cx="4252010" cy="189311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0536607-6F9A-46D5-8431-56278DF42796}"/>
              </a:ext>
            </a:extLst>
          </p:cNvPr>
          <p:cNvSpPr txBox="1"/>
          <p:nvPr/>
        </p:nvSpPr>
        <p:spPr>
          <a:xfrm>
            <a:off x="9336440" y="5522120"/>
            <a:ext cx="20574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35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1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3180B-D77D-4C9B-A519-C4F0B99C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DataGrid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659B0-FAE5-4560-AA1E-6856E939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Darstellung von komplexen Tabellen</a:t>
            </a:r>
          </a:p>
          <a:p>
            <a:pPr>
              <a:buClr>
                <a:srgbClr val="B96C11"/>
              </a:buClr>
            </a:pPr>
            <a:r>
              <a:rPr lang="de-DE" dirty="0"/>
              <a:t>Unterschiedliche Spalten-Typen</a:t>
            </a:r>
          </a:p>
          <a:p>
            <a:pPr lvl="1">
              <a:buClr>
                <a:srgbClr val="B96C11"/>
              </a:buClr>
            </a:pPr>
            <a:r>
              <a:rPr lang="de-DE" dirty="0"/>
              <a:t>Checkbox</a:t>
            </a:r>
          </a:p>
          <a:p>
            <a:pPr lvl="1">
              <a:buClr>
                <a:srgbClr val="B96C11"/>
              </a:buClr>
            </a:pPr>
            <a:r>
              <a:rPr lang="de-DE" dirty="0"/>
              <a:t>Combobox</a:t>
            </a:r>
          </a:p>
          <a:p>
            <a:pPr lvl="1">
              <a:buClr>
                <a:srgbClr val="B96C11"/>
              </a:buClr>
            </a:pPr>
            <a:r>
              <a:rPr lang="de-DE" dirty="0" err="1"/>
              <a:t>Textbox</a:t>
            </a:r>
          </a:p>
          <a:p>
            <a:pPr lvl="1">
              <a:buClr>
                <a:srgbClr val="B96C11"/>
              </a:buClr>
            </a:pPr>
            <a:r>
              <a:rPr lang="de-DE" dirty="0"/>
              <a:t>Template mit </a:t>
            </a:r>
            <a:r>
              <a:rPr lang="de-DE" dirty="0" err="1"/>
              <a:t>CellTemplate</a:t>
            </a:r>
            <a:r>
              <a:rPr lang="de-DE" dirty="0"/>
              <a:t> und </a:t>
            </a:r>
            <a:r>
              <a:rPr lang="de-DE" dirty="0" err="1"/>
              <a:t>CellEditingTemplate</a:t>
            </a:r>
          </a:p>
        </p:txBody>
      </p:sp>
    </p:spTree>
    <p:extLst>
      <p:ext uri="{BB962C8B-B14F-4D97-AF65-F5344CB8AC3E}">
        <p14:creationId xmlns:p14="http://schemas.microsoft.com/office/powerpoint/2010/main" val="3868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C54B8-4376-4025-99FD-DD58CBF6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DataGrird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8CF170E-AFF6-4076-A083-F531751A0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648" y="2714775"/>
            <a:ext cx="6505934" cy="29014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6C258B-09B8-4945-BECA-D8DEA09FEEF6}"/>
              </a:ext>
            </a:extLst>
          </p:cNvPr>
          <p:cNvSpPr txBox="1"/>
          <p:nvPr/>
        </p:nvSpPr>
        <p:spPr>
          <a:xfrm>
            <a:off x="8772288" y="5600701"/>
            <a:ext cx="20574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35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20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061C-973B-4708-A4F3-7BCFE4C3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WindowsFormsHost</a:t>
            </a:r>
          </a:p>
        </p:txBody>
      </p:sp>
      <p:pic>
        <p:nvPicPr>
          <p:cNvPr id="4" name="Grafik 4" descr="Ein Bild, das Wand enthält.&#10;&#10;Mit hoher Zuverlässigkeit generierte Beschreibung">
            <a:extLst>
              <a:ext uri="{FF2B5EF4-FFF2-40B4-BE49-F238E27FC236}">
                <a16:creationId xmlns:a16="http://schemas.microsoft.com/office/drawing/2014/main" id="{F3B8AD76-D9B5-4D8F-BE7D-36D38B94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89" y="4529138"/>
            <a:ext cx="3736181" cy="1128713"/>
          </a:xfrm>
          <a:prstGeom prst="rect">
            <a:avLst/>
          </a:prstGeom>
        </p:spPr>
      </p:pic>
      <p:pic>
        <p:nvPicPr>
          <p:cNvPr id="6" name="Grafik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62B138F4-8552-4A3C-9B1B-AE41471A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35" y="2957512"/>
            <a:ext cx="3580236" cy="12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EF9B0-C355-4AE7-978A-29FFB4BB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41" y="2388567"/>
            <a:ext cx="7514032" cy="1101600"/>
          </a:xfrm>
        </p:spPr>
        <p:txBody>
          <a:bodyPr/>
          <a:lstStyle/>
          <a:p>
            <a:pPr algn="ctr"/>
            <a:r>
              <a:rPr lang="de-DE" dirty="0"/>
              <a:t>Styles, Animationen und Converter</a:t>
            </a:r>
          </a:p>
        </p:txBody>
      </p:sp>
    </p:spTree>
    <p:extLst>
      <p:ext uri="{BB962C8B-B14F-4D97-AF65-F5344CB8AC3E}">
        <p14:creationId xmlns:p14="http://schemas.microsoft.com/office/powerpoint/2010/main" val="263248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2041E-45D7-4E79-831F-08C2E612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35FCD-8317-4411-80A5-3EC6A9BB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235" y="3078958"/>
            <a:ext cx="7514035" cy="2343151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Was ist WPF?</a:t>
            </a:r>
          </a:p>
          <a:p>
            <a:pPr>
              <a:buClr>
                <a:srgbClr val="B96C11"/>
              </a:buClr>
            </a:pPr>
            <a:r>
              <a:rPr lang="de-DE" dirty="0"/>
              <a:t>WPF vs. Windows Forms</a:t>
            </a:r>
            <a:endParaRPr lang="en-US" dirty="0"/>
          </a:p>
          <a:p>
            <a:pPr>
              <a:buClr>
                <a:srgbClr val="B96C11"/>
              </a:buClr>
            </a:pPr>
            <a:r>
              <a:rPr lang="de-DE" dirty="0"/>
              <a:t>XAML</a:t>
            </a:r>
            <a:endParaRPr lang="en-US" dirty="0"/>
          </a:p>
          <a:p>
            <a:pPr>
              <a:buClr>
                <a:srgbClr val="B96C11"/>
              </a:buClr>
            </a:pPr>
            <a:r>
              <a:rPr lang="de-DE" dirty="0"/>
              <a:t>Layout</a:t>
            </a:r>
            <a:endParaRPr lang="en-US" dirty="0"/>
          </a:p>
          <a:p>
            <a:pPr lvl="1">
              <a:buClr>
                <a:srgbClr val="B96C11"/>
              </a:buClr>
            </a:pPr>
            <a:r>
              <a:rPr lang="de-DE" dirty="0" err="1"/>
              <a:t>Stackpanel</a:t>
            </a:r>
            <a:r>
              <a:rPr lang="de-DE" dirty="0"/>
              <a:t> und </a:t>
            </a:r>
            <a:r>
              <a:rPr lang="de-DE" dirty="0" err="1"/>
              <a:t>Wrappanel</a:t>
            </a:r>
            <a:endParaRPr lang="en-US" dirty="0" err="1"/>
          </a:p>
          <a:p>
            <a:pPr lvl="1">
              <a:buClr>
                <a:srgbClr val="B96C11"/>
              </a:buClr>
            </a:pPr>
            <a:r>
              <a:rPr lang="de-DE" dirty="0"/>
              <a:t>Dockpanel</a:t>
            </a:r>
            <a:endParaRPr lang="en-US" dirty="0"/>
          </a:p>
          <a:p>
            <a:pPr lvl="1">
              <a:buClr>
                <a:srgbClr val="B96C11"/>
              </a:buClr>
            </a:pPr>
            <a:r>
              <a:rPr lang="de-DE" dirty="0"/>
              <a:t>Grid</a:t>
            </a:r>
            <a:endParaRPr lang="en-US" dirty="0" err="1"/>
          </a:p>
          <a:p>
            <a:pPr>
              <a:buClr>
                <a:srgbClr val="B96C11"/>
              </a:buClr>
            </a:pPr>
            <a:r>
              <a:rPr lang="de-DE" dirty="0"/>
              <a:t>Controls</a:t>
            </a:r>
            <a:endParaRPr lang="en-US" dirty="0"/>
          </a:p>
          <a:p>
            <a:pPr>
              <a:buClr>
                <a:srgbClr val="B96C11"/>
              </a:buClr>
            </a:pPr>
            <a:r>
              <a:rPr lang="de-DE" dirty="0"/>
              <a:t>Styles, Animationen und Converter</a:t>
            </a:r>
          </a:p>
          <a:p>
            <a:pPr>
              <a:buClr>
                <a:srgbClr val="FFFFFF"/>
              </a:buClr>
            </a:pPr>
            <a:endParaRPr lang="de-DE" dirty="0"/>
          </a:p>
          <a:p>
            <a:pPr marL="0" indent="0">
              <a:buClr>
                <a:srgbClr val="FFFFFF"/>
              </a:buClr>
              <a:buNone/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 marL="342900" lvl="1" indent="0">
              <a:buClr>
                <a:srgbClr val="FFFFFF"/>
              </a:buCl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5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00F9E-0BD9-467C-B736-022876A9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F77B8-B0C2-4C81-A4BD-19B34094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Laufzeitumgebung "Common Language </a:t>
            </a:r>
            <a:r>
              <a:rPr lang="de-DE" dirty="0" err="1"/>
              <a:t>Runtime</a:t>
            </a:r>
            <a:r>
              <a:rPr lang="de-DE" dirty="0"/>
              <a:t>" (CLR)</a:t>
            </a:r>
          </a:p>
          <a:p>
            <a:pPr>
              <a:buClr>
                <a:srgbClr val="B96C11"/>
              </a:buClr>
            </a:pPr>
            <a:r>
              <a:rPr lang="de-DE" dirty="0"/>
              <a:t>Zwischensprache "Common Intermediate Language" (CIL)</a:t>
            </a:r>
          </a:p>
          <a:p>
            <a:pPr>
              <a:buClr>
                <a:srgbClr val="B96C11"/>
              </a:buClr>
            </a:pPr>
            <a:r>
              <a:rPr lang="de-DE" dirty="0"/>
              <a:t>Sprachrichtlinien "Common Language </a:t>
            </a:r>
            <a:r>
              <a:rPr lang="de-DE" dirty="0" err="1"/>
              <a:t>Specification</a:t>
            </a:r>
            <a:r>
              <a:rPr lang="de-DE" dirty="0"/>
              <a:t>" (CLS)</a:t>
            </a:r>
          </a:p>
        </p:txBody>
      </p:sp>
    </p:spTree>
    <p:extLst>
      <p:ext uri="{BB962C8B-B14F-4D97-AF65-F5344CB8AC3E}">
        <p14:creationId xmlns:p14="http://schemas.microsoft.com/office/powerpoint/2010/main" val="314254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5C39B56-620D-436D-A4DA-067B82C99BAD}"/>
              </a:ext>
            </a:extLst>
          </p:cNvPr>
          <p:cNvSpPr txBox="1"/>
          <p:nvPr/>
        </p:nvSpPr>
        <p:spPr>
          <a:xfrm>
            <a:off x="3438525" y="5472113"/>
            <a:ext cx="3374020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https://dzone.com/storage/temp/947410-screen-shot-2016-01-08-at-20635-pm.png</a:t>
            </a:r>
            <a:endParaRPr lang="de-DE" sz="675"/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2B82CD7-4028-4450-80E4-454FF1EB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4" y="1035844"/>
            <a:ext cx="5283843" cy="44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16B-E927-4A1F-B596-99C23A8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Framework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38F4973-39D1-41FA-ABE9-071C42BA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4" y="2565150"/>
            <a:ext cx="3745405" cy="245942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774AAE-2206-496D-AF20-0C7DFBC25C13}"/>
              </a:ext>
            </a:extLst>
          </p:cNvPr>
          <p:cNvSpPr txBox="1"/>
          <p:nvPr/>
        </p:nvSpPr>
        <p:spPr>
          <a:xfrm>
            <a:off x="1378774" y="5064919"/>
            <a:ext cx="5087736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http://www.mono-project.com/archived/images/4/43/Context.png</a:t>
            </a:r>
            <a:endParaRPr lang="de-DE" sz="675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C0FC6BD7-BB7A-43A1-B022-BE04C7EA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9" y="2836070"/>
            <a:ext cx="3818405" cy="19759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7B5DBE8-C5FC-421D-A7F0-C59FE9386C02}"/>
              </a:ext>
            </a:extLst>
          </p:cNvPr>
          <p:cNvSpPr txBox="1"/>
          <p:nvPr/>
        </p:nvSpPr>
        <p:spPr>
          <a:xfrm>
            <a:off x="6367464" y="4811000"/>
            <a:ext cx="3893841" cy="277415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https://social.technet.microsoft.com/wiki/cfs-filesystemfile.ashx/__key/communityserver-wikis-components-files/00-00-00-00-05/0184.MS_2D00_VSCode.png</a:t>
            </a:r>
            <a:endParaRPr lang="de-DE" sz="675"/>
          </a:p>
        </p:txBody>
      </p:sp>
    </p:spTree>
    <p:extLst>
      <p:ext uri="{BB962C8B-B14F-4D97-AF65-F5344CB8AC3E}">
        <p14:creationId xmlns:p14="http://schemas.microsoft.com/office/powerpoint/2010/main" val="292349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0CDF2-3E6A-41FF-931B-CF788EEA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Architekturmuster      &lt;-&gt;      Entwurfsmuster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DB0CD-348D-4D10-80A9-74B17D08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882" y="2857500"/>
            <a:ext cx="3925883" cy="2343150"/>
          </a:xfrm>
        </p:spPr>
        <p:txBody>
          <a:bodyPr/>
          <a:lstStyle/>
          <a:p>
            <a:r>
              <a:rPr lang="de-DE" dirty="0"/>
              <a:t>Abstrakter</a:t>
            </a:r>
          </a:p>
          <a:p>
            <a:pPr>
              <a:buClr>
                <a:srgbClr val="B96C11"/>
              </a:buClr>
            </a:pPr>
            <a:r>
              <a:rPr lang="de-DE" dirty="0"/>
              <a:t>Größere Ebene</a:t>
            </a:r>
          </a:p>
          <a:p>
            <a:pPr>
              <a:buClr>
                <a:srgbClr val="B96C11"/>
              </a:buClr>
            </a:pPr>
            <a:r>
              <a:rPr lang="de-DE" dirty="0"/>
              <a:t>Zusammenarbeit von Subsystemen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155D34F-6B9C-415A-B3A2-ED5D2F2B80D6}"/>
              </a:ext>
            </a:extLst>
          </p:cNvPr>
          <p:cNvSpPr txBox="1">
            <a:spLocks/>
          </p:cNvSpPr>
          <p:nvPr/>
        </p:nvSpPr>
        <p:spPr>
          <a:xfrm>
            <a:off x="7167563" y="2857500"/>
            <a:ext cx="3925883" cy="23431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Struktur eines Subsystems</a:t>
            </a:r>
          </a:p>
          <a:p>
            <a:pPr>
              <a:buClr>
                <a:srgbClr val="B96C11"/>
              </a:buClr>
            </a:pPr>
            <a:r>
              <a:rPr lang="de-DE" sz="1800" dirty="0"/>
              <a:t>Generische Lösung eines</a:t>
            </a:r>
            <a:br>
              <a:rPr lang="en-US" sz="1800" dirty="0">
                <a:latin typeface="+mn-ea"/>
                <a:cs typeface="+mn-ea"/>
              </a:rPr>
            </a:br>
            <a:r>
              <a:rPr lang="de-DE" sz="1800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8184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AAF9A3B6-3246-4582-9A41-69F380CC3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495" y="1164432"/>
            <a:ext cx="4135161" cy="39317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6035B0-8297-4A13-B1DE-0B37492962BA}"/>
              </a:ext>
            </a:extLst>
          </p:cNvPr>
          <p:cNvSpPr txBox="1"/>
          <p:nvPr/>
        </p:nvSpPr>
        <p:spPr>
          <a:xfrm>
            <a:off x="4231481" y="5092589"/>
            <a:ext cx="4372518" cy="277416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https://upload.wikimedia.org/wikipedia/commons/thumb/b/b4/MVC_Diagram_%28Model-View-Controller%29.svg/609px-MVC_Diagram_%28Model-View-Controller%29.svg.png</a:t>
            </a:r>
            <a:endParaRPr lang="de-DE" sz="675"/>
          </a:p>
        </p:txBody>
      </p:sp>
    </p:spTree>
    <p:extLst>
      <p:ext uri="{BB962C8B-B14F-4D97-AF65-F5344CB8AC3E}">
        <p14:creationId xmlns:p14="http://schemas.microsoft.com/office/powerpoint/2010/main" val="389511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70D38-B794-45F4-9214-C2B18DC2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D41D-F271-46EF-A1F3-C378028B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de-DE" dirty="0"/>
              <a:t>Architektur oder Entwurfsmuster?</a:t>
            </a:r>
          </a:p>
          <a:p>
            <a:pPr>
              <a:buClr>
                <a:srgbClr val="B96C11"/>
              </a:buClr>
            </a:pPr>
            <a:r>
              <a:rPr lang="de-DE" dirty="0"/>
              <a:t>Flexibel</a:t>
            </a:r>
          </a:p>
          <a:p>
            <a:pPr>
              <a:buClr>
                <a:srgbClr val="B96C11"/>
              </a:buClr>
            </a:pPr>
            <a:r>
              <a:rPr lang="de-DE" dirty="0"/>
              <a:t>Gute Wiederverwendbarkeit</a:t>
            </a:r>
          </a:p>
          <a:p>
            <a:pPr>
              <a:buClr>
                <a:srgbClr val="B96C11"/>
              </a:buClr>
            </a:pPr>
            <a:r>
              <a:rPr lang="de-DE" dirty="0"/>
              <a:t>Sehr unterschiedlich interpretiert</a:t>
            </a:r>
          </a:p>
        </p:txBody>
      </p:sp>
    </p:spTree>
    <p:extLst>
      <p:ext uri="{BB962C8B-B14F-4D97-AF65-F5344CB8AC3E}">
        <p14:creationId xmlns:p14="http://schemas.microsoft.com/office/powerpoint/2010/main" val="125299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EBE463E6-958D-4C51-94D2-4F96427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9" y="1500189"/>
            <a:ext cx="4010627" cy="31201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283FEBC-0F25-4A53-926B-2D320AD3A49C}"/>
              </a:ext>
            </a:extLst>
          </p:cNvPr>
          <p:cNvSpPr txBox="1"/>
          <p:nvPr/>
        </p:nvSpPr>
        <p:spPr>
          <a:xfrm>
            <a:off x="4238626" y="4729163"/>
            <a:ext cx="3279389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https://upload.wikimedia.org/wikipedia/commons/7/76/Model_View_Presenter.png</a:t>
            </a:r>
            <a:endParaRPr lang="de-DE" sz="675"/>
          </a:p>
        </p:txBody>
      </p:sp>
    </p:spTree>
    <p:extLst>
      <p:ext uri="{BB962C8B-B14F-4D97-AF65-F5344CB8AC3E}">
        <p14:creationId xmlns:p14="http://schemas.microsoft.com/office/powerpoint/2010/main" val="3301941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C1667-19E9-4BFE-8D48-FB657F38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C08B9-1BA3-4573-BB2C-690FB6B5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MVC abgeleitet</a:t>
            </a:r>
          </a:p>
          <a:p>
            <a:pPr>
              <a:buClr>
                <a:srgbClr val="B96C11"/>
              </a:buClr>
            </a:pPr>
            <a:r>
              <a:rPr lang="de-DE" dirty="0"/>
              <a:t>Strengere Trennung</a:t>
            </a:r>
          </a:p>
          <a:p>
            <a:pPr>
              <a:buClr>
                <a:srgbClr val="B96C11"/>
              </a:buClr>
            </a:pPr>
            <a:r>
              <a:rPr lang="de-DE" dirty="0"/>
              <a:t>Bessere Testbarkeit</a:t>
            </a:r>
          </a:p>
          <a:p>
            <a:pPr>
              <a:buClr>
                <a:srgbClr val="B96C11"/>
              </a:buClr>
            </a:pPr>
            <a:r>
              <a:rPr lang="de-DE" dirty="0"/>
              <a:t>Interface View</a:t>
            </a:r>
          </a:p>
          <a:p>
            <a:pPr>
              <a:buClr>
                <a:srgbClr val="B96C11"/>
              </a:buClr>
            </a:pPr>
            <a:r>
              <a:rPr lang="de-DE" dirty="0"/>
              <a:t>Unterschiedlich interpretiert</a:t>
            </a:r>
          </a:p>
        </p:txBody>
      </p:sp>
    </p:spTree>
    <p:extLst>
      <p:ext uri="{BB962C8B-B14F-4D97-AF65-F5344CB8AC3E}">
        <p14:creationId xmlns:p14="http://schemas.microsoft.com/office/powerpoint/2010/main" val="1491569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A4665B3F-4B5A-4696-941C-7D87DDD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20" y="1707358"/>
            <a:ext cx="6544233" cy="2418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2037253-41A5-4B02-BFEB-9393D82F688A}"/>
              </a:ext>
            </a:extLst>
          </p:cNvPr>
          <p:cNvSpPr txBox="1"/>
          <p:nvPr/>
        </p:nvSpPr>
        <p:spPr>
          <a:xfrm>
            <a:off x="3138489" y="4200525"/>
            <a:ext cx="2853159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http://dotnetpattern.com/Images/mvvm-introduction.png</a:t>
            </a:r>
          </a:p>
        </p:txBody>
      </p:sp>
    </p:spTree>
    <p:extLst>
      <p:ext uri="{BB962C8B-B14F-4D97-AF65-F5344CB8AC3E}">
        <p14:creationId xmlns:p14="http://schemas.microsoft.com/office/powerpoint/2010/main" val="205182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73C45-67C5-4D29-8643-5A531D5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BAFB8-28BE-4CB1-892C-4F55AEDE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Variante von MVP (MVC)</a:t>
            </a:r>
          </a:p>
          <a:p>
            <a:pPr>
              <a:buClr>
                <a:srgbClr val="B96C11"/>
              </a:buClr>
            </a:pPr>
            <a:endParaRPr lang="de-DE" dirty="0"/>
          </a:p>
          <a:p>
            <a:pPr>
              <a:buClr>
                <a:srgbClr val="B96C11"/>
              </a:buClr>
            </a:pPr>
            <a:r>
              <a:rPr lang="de-DE" dirty="0"/>
              <a:t>Model: Geschäftslogik, Klassen für Daten, Datenanbindung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ViewModel</a:t>
            </a:r>
            <a:r>
              <a:rPr lang="de-DE" dirty="0"/>
              <a:t>: Properties und Commands werden zur Verfügung gestellt, gut testbar</a:t>
            </a:r>
          </a:p>
          <a:p>
            <a:pPr>
              <a:buClr>
                <a:srgbClr val="B96C11"/>
              </a:buClr>
            </a:pPr>
            <a:r>
              <a:rPr lang="de-DE" dirty="0"/>
              <a:t>View: XAML, GUI (WPF)</a:t>
            </a:r>
          </a:p>
        </p:txBody>
      </p:sp>
    </p:spTree>
    <p:extLst>
      <p:ext uri="{BB962C8B-B14F-4D97-AF65-F5344CB8AC3E}">
        <p14:creationId xmlns:p14="http://schemas.microsoft.com/office/powerpoint/2010/main" val="37379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4D9F6-06F4-4555-ACC4-0174C416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F6F61-DC25-4A92-8B53-A459DF88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de-DE" dirty="0"/>
              <a:t>.NET Framework</a:t>
            </a: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de-DE" dirty="0"/>
              <a:t>Architekturmuster/Entwurfsmuster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de-DE" dirty="0"/>
              <a:t>MVC, MVP, MVVM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de-DE" dirty="0"/>
              <a:t>Data </a:t>
            </a:r>
            <a:r>
              <a:rPr lang="de-DE" dirty="0" err="1"/>
              <a:t>Bindings</a:t>
            </a:r>
            <a:r>
              <a:rPr lang="de-DE" dirty="0"/>
              <a:t>/</a:t>
            </a:r>
            <a:r>
              <a:rPr lang="de-DE" dirty="0" err="1"/>
              <a:t>ICommand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de-DE" dirty="0"/>
              <a:t>Vor-/Nachteile</a:t>
            </a:r>
          </a:p>
          <a:p>
            <a:pPr>
              <a:buClr>
                <a:srgbClr val="FFFFFF"/>
              </a:buClr>
            </a:pPr>
            <a:r>
              <a:rPr lang="de-DE" dirty="0"/>
              <a:t>MVVM außerhalb WPF</a:t>
            </a:r>
          </a:p>
          <a:p>
            <a:pPr>
              <a:buClr>
                <a:srgbClr val="FFFFFF"/>
              </a:buClr>
            </a:pPr>
            <a:r>
              <a:rPr lang="de-DE" dirty="0"/>
              <a:t>Tools</a:t>
            </a:r>
          </a:p>
          <a:p>
            <a:pPr>
              <a:buClr>
                <a:srgbClr val="FFFFFF"/>
              </a:buClr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43743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EA927-2936-4BCE-9C17-4059415B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B5E63-7E60-4315-9C3E-B2C8A401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GUI wird an Properties gebunden</a:t>
            </a:r>
          </a:p>
          <a:p>
            <a:pPr>
              <a:buClr>
                <a:srgbClr val="B96C11"/>
              </a:buClr>
            </a:pPr>
            <a:r>
              <a:rPr lang="de-DE" dirty="0"/>
              <a:t>Code-behind entlastet</a:t>
            </a:r>
          </a:p>
          <a:p>
            <a:pPr>
              <a:buClr>
                <a:srgbClr val="B96C11"/>
              </a:buClr>
            </a:pPr>
            <a:r>
              <a:rPr lang="de-DE" dirty="0"/>
              <a:t>Variabel einsetzbar</a:t>
            </a:r>
          </a:p>
        </p:txBody>
      </p:sp>
    </p:spTree>
    <p:extLst>
      <p:ext uri="{BB962C8B-B14F-4D97-AF65-F5344CB8AC3E}">
        <p14:creationId xmlns:p14="http://schemas.microsoft.com/office/powerpoint/2010/main" val="40170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1D1E8A9-9F91-4415-8409-6AE9BB07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1" y="1285876"/>
            <a:ext cx="5458749" cy="17279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F941DC-6E41-4551-BFDD-9B1395E6F00E}"/>
              </a:ext>
            </a:extLst>
          </p:cNvPr>
          <p:cNvSpPr txBox="1"/>
          <p:nvPr/>
        </p:nvSpPr>
        <p:spPr>
          <a:xfrm>
            <a:off x="3924300" y="3014843"/>
            <a:ext cx="2057400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https://www.wpftutorial.net/images/databinding.png</a:t>
            </a:r>
          </a:p>
        </p:txBody>
      </p:sp>
      <p:pic>
        <p:nvPicPr>
          <p:cNvPr id="7" name="Grafik 7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EC630B5E-4640-4F94-858E-4123DE52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3371852"/>
            <a:ext cx="4032330" cy="148740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2530BD2-58ED-4833-B1A8-B678F6894D45}"/>
              </a:ext>
            </a:extLst>
          </p:cNvPr>
          <p:cNvSpPr txBox="1"/>
          <p:nvPr/>
        </p:nvSpPr>
        <p:spPr>
          <a:xfrm>
            <a:off x="3752850" y="4862090"/>
            <a:ext cx="2802520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http://blog.scottlogic.com/archive/2012/04/BindingMarkup.png</a:t>
            </a:r>
          </a:p>
        </p:txBody>
      </p:sp>
    </p:spTree>
    <p:extLst>
      <p:ext uri="{BB962C8B-B14F-4D97-AF65-F5344CB8AC3E}">
        <p14:creationId xmlns:p14="http://schemas.microsoft.com/office/powerpoint/2010/main" val="194623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72B6B-281E-4C02-8437-BFCB83D2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ICommand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038772-1002-4F85-BA52-CF4117BAA99A}"/>
              </a:ext>
            </a:extLst>
          </p:cNvPr>
          <p:cNvSpPr txBox="1"/>
          <p:nvPr/>
        </p:nvSpPr>
        <p:spPr>
          <a:xfrm>
            <a:off x="3459957" y="4934071"/>
            <a:ext cx="3374020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https://www.codeproject.com/Articles/1052346/ICommand-Interface-in-WPF</a:t>
            </a:r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79794CC-67FE-4956-B935-59E126F1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2257425"/>
            <a:ext cx="5312780" cy="26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DDE1C-E12F-46F1-92B0-8968CAEE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 außerhalb WPF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B3ED6-9796-4F86-AC3D-2A6DA05D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Knockout.js</a:t>
            </a:r>
          </a:p>
          <a:p>
            <a:pPr>
              <a:buClr>
                <a:srgbClr val="B96C11"/>
              </a:buClr>
            </a:pPr>
            <a:r>
              <a:rPr lang="de-DE" dirty="0"/>
              <a:t>AngularJS</a:t>
            </a:r>
          </a:p>
          <a:p>
            <a:pPr>
              <a:buClr>
                <a:srgbClr val="B96C11"/>
              </a:buClr>
            </a:pPr>
            <a:r>
              <a:rPr lang="de-DE" dirty="0"/>
              <a:t>Android</a:t>
            </a:r>
          </a:p>
          <a:p>
            <a:pPr>
              <a:buClr>
                <a:srgbClr val="B96C11"/>
              </a:buClr>
            </a:pPr>
            <a:r>
              <a:rPr lang="de-DE" dirty="0"/>
              <a:t>JavaFX (FXML)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C30C6C3-49BA-47AC-ACFE-9C5300D7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56" y="2346960"/>
            <a:ext cx="3050432" cy="15335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CFE628-27E8-47A2-BB32-475650E68255}"/>
              </a:ext>
            </a:extLst>
          </p:cNvPr>
          <p:cNvSpPr txBox="1"/>
          <p:nvPr/>
        </p:nvSpPr>
        <p:spPr>
          <a:xfrm>
            <a:off x="7231856" y="3880606"/>
            <a:ext cx="2057400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http://www.dotnet.agency/img/konckout-banner.jpg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E6AEF6F-C1FD-4F11-BBA0-5F46764E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82" y="4110038"/>
            <a:ext cx="2332298" cy="98014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AC7BF1-738F-403A-B21E-3696655B4025}"/>
              </a:ext>
            </a:extLst>
          </p:cNvPr>
          <p:cNvSpPr txBox="1"/>
          <p:nvPr/>
        </p:nvSpPr>
        <p:spPr>
          <a:xfrm>
            <a:off x="5717382" y="5093886"/>
            <a:ext cx="2469748" cy="173124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75" dirty="0"/>
              <a:t>https://upload.wikimedia.org/wikipedia/en/c/cc/JavaFX_Logo.png</a:t>
            </a:r>
          </a:p>
        </p:txBody>
      </p:sp>
    </p:spTree>
    <p:extLst>
      <p:ext uri="{BB962C8B-B14F-4D97-AF65-F5344CB8AC3E}">
        <p14:creationId xmlns:p14="http://schemas.microsoft.com/office/powerpoint/2010/main" val="1008192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B46F-B403-416D-8FD4-F4DEF230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EC7272-8AB8-4B2A-9304-B81E6DA3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Benötigt Datenbindungsmechanismus</a:t>
            </a:r>
          </a:p>
          <a:p>
            <a:pPr>
              <a:buClr>
                <a:srgbClr val="B96C11"/>
              </a:buClr>
            </a:pPr>
            <a:r>
              <a:rPr lang="de-DE" dirty="0"/>
              <a:t>Eventuell Overhead</a:t>
            </a:r>
          </a:p>
        </p:txBody>
      </p:sp>
    </p:spTree>
    <p:extLst>
      <p:ext uri="{BB962C8B-B14F-4D97-AF65-F5344CB8AC3E}">
        <p14:creationId xmlns:p14="http://schemas.microsoft.com/office/powerpoint/2010/main" val="1391003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7024F-C8E6-45AB-9275-9DF5DFB6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1CF3F-9E8C-4262-AD1B-5DADB5A0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WPF Inspector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Blend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Visual Studio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NuGet</a:t>
            </a:r>
          </a:p>
        </p:txBody>
      </p:sp>
    </p:spTree>
    <p:extLst>
      <p:ext uri="{BB962C8B-B14F-4D97-AF65-F5344CB8AC3E}">
        <p14:creationId xmlns:p14="http://schemas.microsoft.com/office/powerpoint/2010/main" val="39273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88FBF-7C67-445E-8892-1C5AA30D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4" y="2693195"/>
            <a:ext cx="7514035" cy="1314449"/>
          </a:xfrm>
        </p:spPr>
        <p:txBody>
          <a:bodyPr/>
          <a:lstStyle/>
          <a:p>
            <a:r>
              <a:rPr lang="de-DE" dirty="0"/>
              <a:t>Fazit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345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88FBF-7C67-445E-8892-1C5AA30D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4" y="2693195"/>
            <a:ext cx="7514035" cy="1314449"/>
          </a:xfrm>
        </p:spPr>
        <p:txBody>
          <a:bodyPr>
            <a:normAutofit fontScale="90000"/>
          </a:bodyPr>
          <a:lstStyle/>
          <a:p>
            <a:r>
              <a:rPr lang="de-DE"/>
              <a:t>Vielen Dank für Eure Aufmerksamkeit</a:t>
            </a:r>
            <a:r>
              <a:rPr lang="de-DE" dirty="0"/>
              <a:t>.</a:t>
            </a: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1049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8E5B4-D193-40AC-A7BF-C84C5282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24D4A-341D-49E7-BE18-4D9F84AF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https://wpftutorial.net/StackPanel.html</a:t>
            </a:r>
          </a:p>
          <a:p>
            <a:pPr>
              <a:buClr>
                <a:srgbClr val="B96C11"/>
              </a:buClr>
            </a:pPr>
            <a:r>
              <a:rPr lang="de-DE" dirty="0">
                <a:hlinkClick r:id="rId3"/>
              </a:rPr>
              <a:t>https://wpftutorial.net/WrapPanel.html</a:t>
            </a:r>
          </a:p>
          <a:p>
            <a:pPr>
              <a:buClr>
                <a:srgbClr val="B96C11"/>
              </a:buClr>
            </a:pPr>
            <a:r>
              <a:rPr lang="de-DE" dirty="0">
                <a:hlinkClick r:id="rId4"/>
              </a:rPr>
              <a:t>http://openbook.rheinwerk-verlag.de/visual_csharp_2012/1997_21_005.html#dodtp299a023d-9e18-4173-a605-5e0b7a4caf9c</a:t>
            </a:r>
          </a:p>
          <a:p>
            <a:pPr>
              <a:buClr>
                <a:srgbClr val="B96C11"/>
              </a:buClr>
            </a:pPr>
            <a:r>
              <a:rPr lang="de-DE" dirty="0">
                <a:hlinkClick r:id="rId5"/>
              </a:rPr>
              <a:t>https://msdn.microsoft.com/de-de/library/system.windows.controls.datagrid(v=vs.110).aspx</a:t>
            </a:r>
            <a:endParaRPr lang="de-DE"/>
          </a:p>
          <a:p>
            <a:pPr>
              <a:buClr>
                <a:srgbClr val="B96C11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16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5AF4F-B7B4-4AAF-9758-8C86687B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WPF?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DAE15-A271-497F-8403-D67AD28C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WPF steht für Windows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Foundation</a:t>
            </a:r>
          </a:p>
          <a:p>
            <a:pPr>
              <a:buClr>
                <a:srgbClr val="B96C11"/>
              </a:buClr>
            </a:pPr>
            <a:r>
              <a:rPr lang="de-DE" dirty="0"/>
              <a:t>UI Framework</a:t>
            </a:r>
          </a:p>
          <a:p>
            <a:pPr>
              <a:buClr>
                <a:srgbClr val="B96C11"/>
              </a:buClr>
            </a:pPr>
            <a:r>
              <a:rPr lang="de-DE" dirty="0"/>
              <a:t>Nachfolger von Windows Forms</a:t>
            </a:r>
          </a:p>
          <a:p>
            <a:pPr>
              <a:buClr>
                <a:srgbClr val="B96C11"/>
              </a:buClr>
            </a:pPr>
            <a:r>
              <a:rPr lang="de-DE" dirty="0"/>
              <a:t>Teil des .NET Frameworks</a:t>
            </a:r>
          </a:p>
          <a:p>
            <a:pPr>
              <a:buClr>
                <a:srgbClr val="B96C11"/>
              </a:buClr>
            </a:pPr>
            <a:r>
              <a:rPr lang="de-DE" dirty="0"/>
              <a:t>Unterstützt 3D Elemente und Animationen</a:t>
            </a:r>
          </a:p>
          <a:p>
            <a:pPr>
              <a:buClr>
                <a:srgbClr val="B96C11"/>
              </a:buClr>
            </a:pPr>
            <a:r>
              <a:rPr lang="de-DE" dirty="0"/>
              <a:t>Getrennte Sprache für Oberfläche und Logik</a:t>
            </a:r>
          </a:p>
        </p:txBody>
      </p:sp>
    </p:spTree>
    <p:extLst>
      <p:ext uri="{BB962C8B-B14F-4D97-AF65-F5344CB8AC3E}">
        <p14:creationId xmlns:p14="http://schemas.microsoft.com/office/powerpoint/2010/main" val="310049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5AF4F-B7B4-4AAF-9758-8C86687B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DAE15-A271-497F-8403-D67AD28C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B96C11"/>
              </a:buClr>
            </a:pPr>
            <a:endParaRPr lang="de-DE" dirty="0"/>
          </a:p>
          <a:p>
            <a:pPr>
              <a:buClr>
                <a:srgbClr val="B96C11"/>
              </a:buClr>
            </a:pPr>
            <a:endParaRPr lang="de-DE" dirty="0"/>
          </a:p>
          <a:p>
            <a:pPr>
              <a:buClr>
                <a:srgbClr val="B96C11"/>
              </a:buClr>
            </a:pPr>
            <a:r>
              <a:rPr lang="de-DE" dirty="0"/>
              <a:t>Extensible </a:t>
            </a:r>
            <a:r>
              <a:rPr lang="de-DE" dirty="0" err="1"/>
              <a:t>Application</a:t>
            </a:r>
            <a:r>
              <a:rPr lang="de-DE" dirty="0"/>
              <a:t> Markup Language</a:t>
            </a:r>
            <a:endParaRPr lang="en-US" dirty="0"/>
          </a:p>
          <a:p>
            <a:pPr>
              <a:buClr>
                <a:srgbClr val="B96C11"/>
              </a:buClr>
            </a:pPr>
            <a:r>
              <a:rPr lang="de-DE" dirty="0"/>
              <a:t>Wurde von Microsoft Entwickelt</a:t>
            </a:r>
            <a:endParaRPr lang="en-US"/>
          </a:p>
          <a:p>
            <a:pPr>
              <a:buClr>
                <a:srgbClr val="B96C11"/>
              </a:buClr>
            </a:pPr>
            <a:r>
              <a:rPr lang="de-DE" dirty="0"/>
              <a:t>Sprache zur Entwicklung von Oberflächen</a:t>
            </a:r>
            <a:endParaRPr lang="en-US" dirty="0"/>
          </a:p>
          <a:p>
            <a:pPr>
              <a:buClr>
                <a:srgbClr val="B96C11"/>
              </a:buClr>
            </a:pPr>
            <a:r>
              <a:rPr lang="de-DE" dirty="0"/>
              <a:t>Ähnelt HTML und XML </a:t>
            </a:r>
            <a:endParaRPr lang="en-US" dirty="0"/>
          </a:p>
          <a:p>
            <a:pPr>
              <a:buClr>
                <a:srgbClr val="B96C11"/>
              </a:buClr>
            </a:pPr>
            <a:r>
              <a:rPr lang="de-DE" dirty="0"/>
              <a:t>Besitzt </a:t>
            </a:r>
            <a:r>
              <a:rPr lang="de-DE" dirty="0" err="1"/>
              <a:t>Namespaces</a:t>
            </a:r>
            <a:r>
              <a:rPr lang="de-DE" dirty="0"/>
              <a:t> wie z.B. C#</a:t>
            </a:r>
            <a:endParaRPr lang="en-US" dirty="0"/>
          </a:p>
          <a:p>
            <a:pPr>
              <a:buClr>
                <a:srgbClr val="B96C11"/>
              </a:buClr>
            </a:pPr>
            <a:endParaRPr lang="de-DE" dirty="0"/>
          </a:p>
          <a:p>
            <a:pPr>
              <a:buClr>
                <a:srgbClr val="B96C11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5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07816-8CDC-4FA0-B68E-9D9D9A9E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Xaml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00FFF7B-7D16-4C93-AEA9-7CFB1F119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235" y="2984881"/>
            <a:ext cx="7514034" cy="20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0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91AB5-C629-4055-9BD9-2913DBA7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Panel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FCA80-17F1-4784-B0DA-C8673BB9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Ordnen Elemente nacheinander an</a:t>
            </a:r>
          </a:p>
          <a:p>
            <a:pPr>
              <a:buClr>
                <a:srgbClr val="B96C11"/>
              </a:buClr>
            </a:pPr>
            <a:r>
              <a:rPr lang="de-DE" dirty="0"/>
              <a:t>Anordnung Vertikal oder Horizontal</a:t>
            </a:r>
          </a:p>
          <a:p>
            <a:pPr>
              <a:buClr>
                <a:srgbClr val="B96C11"/>
              </a:buClr>
            </a:pPr>
            <a:r>
              <a:rPr lang="de-DE" dirty="0"/>
              <a:t>Verwendung innerhalb von Listen</a:t>
            </a:r>
          </a:p>
          <a:p>
            <a:pPr>
              <a:buClr>
                <a:srgbClr val="B96C11"/>
              </a:buClr>
            </a:pPr>
            <a:endParaRPr lang="de-DE" dirty="0"/>
          </a:p>
        </p:txBody>
      </p:sp>
      <p:pic>
        <p:nvPicPr>
          <p:cNvPr id="4" name="Grafik 4" descr="Ein Bild, das Screenshot, Monitor enthält.&#10;&#10;Mit sehr hoher Zuverlässigkeit generierte Beschreibung">
            <a:extLst>
              <a:ext uri="{FF2B5EF4-FFF2-40B4-BE49-F238E27FC236}">
                <a16:creationId xmlns:a16="http://schemas.microsoft.com/office/drawing/2014/main" id="{4DCEA7BF-4AFC-4D29-80C4-41CAC68D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20" y="2857500"/>
            <a:ext cx="3340085" cy="299045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6EF446-80BD-4357-844F-DE3E8C8742DD}"/>
              </a:ext>
            </a:extLst>
          </p:cNvPr>
          <p:cNvSpPr txBox="1"/>
          <p:nvPr/>
        </p:nvSpPr>
        <p:spPr>
          <a:xfrm>
            <a:off x="9379287" y="5629276"/>
            <a:ext cx="20574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89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A1AC5-63EF-47C1-9CE2-BDCF03BA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 Panel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5C48C-19E3-4B47-AAAB-2CF1174B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96C11"/>
              </a:buClr>
            </a:pPr>
            <a:r>
              <a:rPr lang="de-DE" dirty="0"/>
              <a:t>Ähnelt dem Stack Panel</a:t>
            </a:r>
            <a:endParaRPr lang="de-DE" dirty="0" err="1"/>
          </a:p>
          <a:p>
            <a:pPr>
              <a:buClr>
                <a:srgbClr val="B96C11"/>
              </a:buClr>
            </a:pPr>
            <a:r>
              <a:rPr lang="de-DE" dirty="0"/>
              <a:t>Ordnet Elemente horizontal oder vertikal</a:t>
            </a:r>
          </a:p>
          <a:p>
            <a:pPr>
              <a:buClr>
                <a:srgbClr val="B96C11"/>
              </a:buClr>
            </a:pPr>
            <a:r>
              <a:rPr lang="de-DE" dirty="0"/>
              <a:t>Automatischer Umbruch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A888BA3-796E-497A-A9C0-5749AB0C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20" y="3414714"/>
            <a:ext cx="3287829" cy="240081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264C020-DD7B-4B0D-B13E-1BEAD8303F5C}"/>
              </a:ext>
            </a:extLst>
          </p:cNvPr>
          <p:cNvSpPr txBox="1"/>
          <p:nvPr/>
        </p:nvSpPr>
        <p:spPr>
          <a:xfrm>
            <a:off x="9222182" y="5534774"/>
            <a:ext cx="20574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3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0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5F480-B68A-413C-BDFB-0BB33EF4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 Panel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94C5D-BDC7-4DFA-A25E-947F7D51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Andocken von Elementen an Seiten</a:t>
            </a:r>
          </a:p>
          <a:p>
            <a:pPr>
              <a:buClr>
                <a:srgbClr val="B96C11"/>
              </a:buClr>
            </a:pPr>
            <a:r>
              <a:rPr lang="de-DE" dirty="0"/>
              <a:t>Letztes Element füllt die Seite</a:t>
            </a:r>
          </a:p>
          <a:p>
            <a:pPr>
              <a:buClr>
                <a:srgbClr val="B96C11"/>
              </a:buClr>
            </a:pPr>
            <a:r>
              <a:rPr lang="de-DE" dirty="0"/>
              <a:t>Skaliert die Größe</a:t>
            </a:r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F83CF6F-DB00-4C30-B794-DF2E2ED1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81" y="3593306"/>
            <a:ext cx="3674508" cy="18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Breitbild</PresentationFormat>
  <Paragraphs>0</Paragraphs>
  <Slides>38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Parallax</vt:lpstr>
      <vt:lpstr>WPF + MVVM</vt:lpstr>
      <vt:lpstr>Gliederung</vt:lpstr>
      <vt:lpstr>Gliederung</vt:lpstr>
      <vt:lpstr>Was ist WPF?</vt:lpstr>
      <vt:lpstr>Xaml</vt:lpstr>
      <vt:lpstr>Xaml</vt:lpstr>
      <vt:lpstr>Stack Panel</vt:lpstr>
      <vt:lpstr>Wrap Panel</vt:lpstr>
      <vt:lpstr>Dock Panel</vt:lpstr>
      <vt:lpstr>Grid</vt:lpstr>
      <vt:lpstr>Controls</vt:lpstr>
      <vt:lpstr>Allgemein</vt:lpstr>
      <vt:lpstr>Allgemein</vt:lpstr>
      <vt:lpstr>ListBox</vt:lpstr>
      <vt:lpstr>ListView</vt:lpstr>
      <vt:lpstr>DataGrid</vt:lpstr>
      <vt:lpstr>DataGrird</vt:lpstr>
      <vt:lpstr>WindowsFormsHost</vt:lpstr>
      <vt:lpstr>Styles, Animationen und Converter</vt:lpstr>
      <vt:lpstr>.NET Framework</vt:lpstr>
      <vt:lpstr>PowerPoint-Präsentation</vt:lpstr>
      <vt:lpstr>.NET Framework</vt:lpstr>
      <vt:lpstr>Architekturmuster      &lt;-&gt;      Entwurfsmuster</vt:lpstr>
      <vt:lpstr>PowerPoint-Präsentation</vt:lpstr>
      <vt:lpstr>MVC</vt:lpstr>
      <vt:lpstr>PowerPoint-Präsentation</vt:lpstr>
      <vt:lpstr>MVP</vt:lpstr>
      <vt:lpstr>PowerPoint-Präsentation</vt:lpstr>
      <vt:lpstr>MVVM</vt:lpstr>
      <vt:lpstr>Data Binding</vt:lpstr>
      <vt:lpstr>PowerPoint-Präsentation</vt:lpstr>
      <vt:lpstr>ICommand</vt:lpstr>
      <vt:lpstr>MVVM außerhalb WPF</vt:lpstr>
      <vt:lpstr>Nachteile?</vt:lpstr>
      <vt:lpstr>Tools</vt:lpstr>
      <vt:lpstr>Fazit</vt:lpstr>
      <vt:lpstr>Vielen Dank für Eure Aufmerksamkeit.  Fragen?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Petr Barborik</cp:lastModifiedBy>
  <cp:revision>23</cp:revision>
  <dcterms:created xsi:type="dcterms:W3CDTF">2013-07-31T16:13:30Z</dcterms:created>
  <dcterms:modified xsi:type="dcterms:W3CDTF">2018-01-23T13:52:30Z</dcterms:modified>
</cp:coreProperties>
</file>