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emf" ContentType="image/x-emf"/>
  <Default Extension="bin" ContentType="application/vnd.openxmlformats-officedocument.oleObject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drawings/vmlDrawing3.vml" ContentType="application/vnd.openxmlformats-officedocument.vmlDrawi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65" r:id="rId1"/>
  </p:sldMasterIdLst>
  <p:notesMasterIdLst>
    <p:notesMasterId r:id="rId2"/>
  </p:notes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2E536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3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-882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drawings/_rels/vmlDrawing3.vml.rels><?xml version="1.0" encoding="UTF-8" standalone="yes"?>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0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0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0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ah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8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99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0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90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9002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90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1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4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4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89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46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9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948" name="TextBox 13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949" name="TextBox 14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5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b="0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3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9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89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3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94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5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5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9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89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55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95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957" name="TextBox 16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958" name="TextBox 17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1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b="0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9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9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9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89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96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99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1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9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89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1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9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9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3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9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89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33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9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60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89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63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9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7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97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9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89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7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9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21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22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92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24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92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892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2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9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8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89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8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9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86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5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b="0" sz="2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66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967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89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7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9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4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98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98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89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8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9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/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11/12/2019</a:t>
            </a:fld>
            <a:endParaRPr dirty="0"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28.png"/><Relationship Id="rId1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28.png"/><Relationship Id="rId1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42.png"/><Relationship Id="rId13" Type="http://schemas.openxmlformats.org/officeDocument/2006/relationships/image" Target="../media/image1.png"/><Relationship Id="rId14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0.bin"/><Relationship Id="rId2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oleObject" Target="../embeddings/oleObject3.bin"/><Relationship Id="rId11" Type="http://schemas.openxmlformats.org/officeDocument/2006/relationships/slideLayout" Target="../slideLayouts/slideLayout7.xml"/><Relationship Id="rId12" Type="http://schemas.openxmlformats.org/officeDocument/2006/relationships/vmlDrawing" Target="../drawings/vmlDrawing3.v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5"/>
          <p:cNvSpPr/>
          <p:nvPr/>
        </p:nvSpPr>
        <p:spPr>
          <a:xfrm>
            <a:off x="128789" y="6458755"/>
            <a:ext cx="12063211" cy="399245"/>
          </a:xfrm>
          <a:prstGeom prst="rect"/>
          <a:solidFill>
            <a:srgbClr val="2E5369"/>
          </a:solidFill>
          <a:ln>
            <a:solidFill>
              <a:srgbClr val="2E53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1"/>
          <p:cNvSpPr>
            <a:spLocks noGrp="1"/>
          </p:cNvSpPr>
          <p:nvPr>
            <p:ph type="ctrTitle"/>
          </p:nvPr>
        </p:nvSpPr>
        <p:spPr>
          <a:xfrm>
            <a:off x="1073754" y="1792114"/>
            <a:ext cx="11118246" cy="2262781"/>
          </a:xfrm>
        </p:spPr>
        <p:txBody>
          <a:bodyPr>
            <a:noAutofit/>
          </a:bodyPr>
          <a:p>
            <a:r>
              <a:rPr b="1" dirty="0" sz="4400" lang="en-US" err="1" smtClean="0"/>
              <a:t>Klasifikasi</a:t>
            </a:r>
            <a:r>
              <a:rPr b="1" dirty="0" sz="4400" lang="en-US" smtClean="0"/>
              <a:t> </a:t>
            </a:r>
            <a:r>
              <a:rPr b="1" dirty="0" sz="4400" lang="en-US" err="1" smtClean="0"/>
              <a:t>Topik</a:t>
            </a:r>
            <a:r>
              <a:rPr b="1" dirty="0" sz="4400" lang="en-US" smtClean="0"/>
              <a:t> </a:t>
            </a:r>
            <a:r>
              <a:rPr b="1" dirty="0" sz="4400" lang="en-US" err="1" smtClean="0"/>
              <a:t>Terhadap</a:t>
            </a:r>
            <a:r>
              <a:rPr b="1" dirty="0" sz="4400" lang="en-US" smtClean="0"/>
              <a:t> </a:t>
            </a:r>
            <a:r>
              <a:rPr b="1" dirty="0" sz="4400" lang="en-US" err="1" smtClean="0"/>
              <a:t>Teks</a:t>
            </a:r>
            <a:r>
              <a:rPr b="1" dirty="0" sz="4400" lang="en-US" smtClean="0"/>
              <a:t> </a:t>
            </a:r>
            <a:r>
              <a:rPr b="1" dirty="0" sz="4400" lang="en-US" err="1" smtClean="0"/>
              <a:t>Pendek</a:t>
            </a:r>
            <a:r>
              <a:rPr b="1" dirty="0" sz="4400" lang="en-US" smtClean="0"/>
              <a:t> </a:t>
            </a:r>
            <a:r>
              <a:rPr b="1" dirty="0" sz="4400" lang="en-US" err="1" smtClean="0"/>
              <a:t>Pada</a:t>
            </a:r>
            <a:r>
              <a:rPr b="1" dirty="0" sz="4400" lang="en-US" smtClean="0"/>
              <a:t> </a:t>
            </a:r>
            <a:r>
              <a:rPr b="1" dirty="0" sz="4400" lang="en-US" err="1" smtClean="0"/>
              <a:t>Sosial</a:t>
            </a:r>
            <a:r>
              <a:rPr b="1" dirty="0" sz="4400" lang="en-US" smtClean="0"/>
              <a:t> Media Twitter </a:t>
            </a:r>
            <a:r>
              <a:rPr b="1" dirty="0" sz="4400" lang="en-US" err="1" smtClean="0"/>
              <a:t>Dengan</a:t>
            </a:r>
            <a:r>
              <a:rPr b="1" dirty="0" sz="4400" lang="en-US" smtClean="0"/>
              <a:t> </a:t>
            </a:r>
            <a:r>
              <a:rPr b="1" dirty="0" sz="4400" lang="en-US" err="1" smtClean="0"/>
              <a:t>Algoritma</a:t>
            </a:r>
            <a:r>
              <a:rPr b="1" dirty="0" sz="4400" lang="en-US" smtClean="0"/>
              <a:t> </a:t>
            </a:r>
            <a:r>
              <a:rPr b="1" dirty="0" sz="4400" i="1" lang="en-US" smtClean="0"/>
              <a:t>Naïve Bayes Classifier</a:t>
            </a:r>
            <a:endParaRPr b="1" dirty="0" sz="4400" i="1" lang="en-US"/>
          </a:p>
        </p:txBody>
      </p:sp>
      <p:sp>
        <p:nvSpPr>
          <p:cNvPr id="1048614" name="Subtitle 2"/>
          <p:cNvSpPr>
            <a:spLocks noGrp="1"/>
          </p:cNvSpPr>
          <p:nvPr>
            <p:ph type="subTitle" idx="1"/>
          </p:nvPr>
        </p:nvSpPr>
        <p:spPr>
          <a:xfrm>
            <a:off x="7749302" y="6496709"/>
            <a:ext cx="4442698" cy="361291"/>
          </a:xfrm>
        </p:spPr>
        <p:txBody>
          <a:bodyPr>
            <a:normAutofit lnSpcReduction="10000"/>
          </a:bodyPr>
          <a:p>
            <a:r>
              <a:rPr b="1" dirty="0" lang="en-US" err="1" smtClean="0">
                <a:solidFill>
                  <a:schemeClr val="bg1"/>
                </a:solidFill>
                <a:latin typeface="Chaparral Pro" panose="02060503040505020203" pitchFamily="18" charset="0"/>
              </a:rPr>
              <a:t>Tugas</a:t>
            </a:r>
            <a:r>
              <a:rPr b="1" dirty="0" lang="en-US" smtClean="0">
                <a:solidFill>
                  <a:schemeClr val="bg1"/>
                </a:solidFill>
                <a:latin typeface="Chaparral Pro" panose="02060503040505020203" pitchFamily="18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Chaparral Pro" panose="02060503040505020203" pitchFamily="18" charset="0"/>
              </a:rPr>
              <a:t>Akhir</a:t>
            </a:r>
            <a:r>
              <a:rPr b="1" dirty="0" lang="en-US" smtClean="0">
                <a:solidFill>
                  <a:schemeClr val="bg1"/>
                </a:solidFill>
                <a:latin typeface="Chaparral Pro" panose="02060503040505020203" pitchFamily="18" charset="0"/>
              </a:rPr>
              <a:t> 1111504245 </a:t>
            </a:r>
            <a:r>
              <a:rPr b="1" dirty="0" lang="en-US" err="1" smtClean="0">
                <a:solidFill>
                  <a:schemeClr val="bg1"/>
                </a:solidFill>
                <a:latin typeface="Chaparral Pro" panose="02060503040505020203" pitchFamily="18" charset="0"/>
              </a:rPr>
              <a:t>Khaerul</a:t>
            </a:r>
            <a:r>
              <a:rPr b="1" dirty="0" lang="en-US" smtClean="0">
                <a:solidFill>
                  <a:schemeClr val="bg1"/>
                </a:solidFill>
                <a:latin typeface="Chaparral Pro" panose="02060503040505020203" pitchFamily="18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Chaparral Pro" panose="02060503040505020203" pitchFamily="18" charset="0"/>
              </a:rPr>
              <a:t>Umam</a:t>
            </a:r>
            <a:endParaRPr b="1" dirty="0" lang="en-US">
              <a:solidFill>
                <a:schemeClr val="bg1"/>
              </a:solidFill>
              <a:latin typeface="Chaparral Pro" panose="02060503040505020203" pitchFamily="18" charset="0"/>
            </a:endParaRPr>
          </a:p>
        </p:txBody>
      </p:sp>
      <p:sp>
        <p:nvSpPr>
          <p:cNvPr id="1048615" name="Title 1"/>
          <p:cNvSpPr txBox="1"/>
          <p:nvPr/>
        </p:nvSpPr>
        <p:spPr>
          <a:xfrm>
            <a:off x="7043112" y="5576552"/>
            <a:ext cx="5148888" cy="663654"/>
          </a:xfrm>
          <a:prstGeom prst="rect"/>
        </p:spPr>
        <p:txBody>
          <a:bodyPr anchor="b" bIns="45720" lIns="91440" rIns="91440" rtlCol="0" tIns="45720" vert="horz">
            <a:no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 sz="4400" lang="en-US" smtClean="0"/>
              <a:t>By. </a:t>
            </a:r>
            <a:r>
              <a:rPr dirty="0" sz="4400" lang="en-US" err="1" smtClean="0"/>
              <a:t>Khaerul</a:t>
            </a:r>
            <a:r>
              <a:rPr dirty="0" sz="4400" lang="en-US" smtClean="0"/>
              <a:t> </a:t>
            </a:r>
            <a:r>
              <a:rPr dirty="0" sz="4400" lang="en-US" err="1" smtClean="0"/>
              <a:t>Umam</a:t>
            </a:r>
            <a:endParaRPr dirty="0" sz="4400" lang="en-US"/>
          </a:p>
        </p:txBody>
      </p:sp>
      <p:sp>
        <p:nvSpPr>
          <p:cNvPr id="1048616" name="Rectangle 4"/>
          <p:cNvSpPr/>
          <p:nvPr/>
        </p:nvSpPr>
        <p:spPr>
          <a:xfrm>
            <a:off x="128789" y="1"/>
            <a:ext cx="12063211" cy="270456"/>
          </a:xfrm>
          <a:prstGeom prst="rect"/>
          <a:solidFill>
            <a:srgbClr val="2E5369"/>
          </a:solidFill>
          <a:ln>
            <a:solidFill>
              <a:srgbClr val="2E53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805" y="270457"/>
            <a:ext cx="2491828" cy="872543"/>
          </a:xfrm>
          <a:prstGeom prst="rect"/>
          <a:noFill/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mph" presetID="16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dur="500" fill="hold" id="6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dur="500" fill="hold" id="7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dur="500" fill="hold" id="8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0" name="Content Placeholder 4"/>
          <p:cNvGraphicFramePr>
            <a:graphicFrameLocks noGrp="1"/>
          </p:cNvGraphicFramePr>
          <p:nvPr>
            <p:ph idx="1"/>
          </p:nvPr>
        </p:nvGraphicFramePr>
        <p:xfrm>
          <a:off x="3276600" y="822503"/>
          <a:ext cx="89154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7062"/>
                <a:gridCol w="6349284"/>
                <a:gridCol w="1979054"/>
              </a:tblGrid>
              <a:tr h="370840">
                <a:tc>
                  <a:txBody>
                    <a:bodyPr/>
                    <a:p>
                      <a:r>
                        <a:rPr dirty="0" lang="en-US" smtClean="0"/>
                        <a:t>No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Tweet</a:t>
                      </a:r>
                      <a:r>
                        <a:rPr baseline="0" dirty="0" lang="en-US" smtClean="0"/>
                        <a:t> Training yang </a:t>
                      </a:r>
                      <a:r>
                        <a:rPr baseline="0" dirty="0" lang="en-US" err="1" smtClean="0"/>
                        <a:t>sudah</a:t>
                      </a:r>
                      <a:r>
                        <a:rPr baseline="0" dirty="0" lang="en-US" smtClean="0"/>
                        <a:t> </a:t>
                      </a:r>
                      <a:r>
                        <a:rPr baseline="0" dirty="0" i="1" lang="en-US" err="1" smtClean="0"/>
                        <a:t>dipreprocessing</a:t>
                      </a:r>
                      <a:r>
                        <a:rPr baseline="0" dirty="0" lang="en-US" smtClean="0"/>
                        <a:t> &amp; </a:t>
                      </a:r>
                      <a:r>
                        <a:rPr baseline="0" dirty="0" i="1" lang="en-US" smtClean="0"/>
                        <a:t>stemming</a:t>
                      </a:r>
                      <a:endParaRPr dirty="0" i="1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Label/</a:t>
                      </a:r>
                      <a:r>
                        <a:rPr dirty="0" lang="en-US" err="1" smtClean="0"/>
                        <a:t>kategori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pansus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lahan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dprd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riau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kordias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temu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jokowi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Berita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selamat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cinta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persija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persija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Olahraga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yuk game online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nutrilite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tree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iphone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garmin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Teknologi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4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urusin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bandung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kang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ikutn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musik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diberesin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Musik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5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kangen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sepak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bola save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sepak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bola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Olahraga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725" name="Title 1"/>
          <p:cNvSpPr txBox="1"/>
          <p:nvPr/>
        </p:nvSpPr>
        <p:spPr>
          <a:xfrm>
            <a:off x="315132" y="192579"/>
            <a:ext cx="4670025" cy="629924"/>
          </a:xfrm>
          <a:prstGeom prst="rect"/>
        </p:spPr>
        <p:txBody>
          <a:bodyPr anchor="t" bIns="45720" lIns="91440" rIns="91440" rtlCol="0" tIns="45720" vert="horz">
            <a:normAutofit fontScale="77778" lnSpcReduction="20000"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lang="en-US" err="1" smtClean="0"/>
              <a:t>Ilustrasi</a:t>
            </a:r>
            <a:r>
              <a:rPr b="1" dirty="0" lang="en-US" smtClean="0"/>
              <a:t> Proses </a:t>
            </a:r>
            <a:r>
              <a:rPr b="1" dirty="0" lang="en-US" err="1" smtClean="0"/>
              <a:t>perhitungan</a:t>
            </a:r>
            <a:endParaRPr b="1" dirty="0" lang="en-US"/>
          </a:p>
        </p:txBody>
      </p:sp>
      <p:sp>
        <p:nvSpPr>
          <p:cNvPr id="1048726" name="Rectangle 6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7519" y="2379126"/>
            <a:ext cx="2614177" cy="770275"/>
          </a:xfrm>
          <a:prstGeom prst="rect"/>
          <a:blipFill rotWithShape="0"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27" name="Rectangle 7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7519" y="3403761"/>
            <a:ext cx="3884012" cy="635239"/>
          </a:xfrm>
          <a:prstGeom prst="rect"/>
          <a:blipFill rotWithShape="0">
            <a:blip xmlns:r="http://schemas.openxmlformats.org/officeDocument/2006/relationships" r:embed="rId2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194311" name="Table 1"/>
          <p:cNvGraphicFramePr>
            <a:graphicFrameLocks noGrp="1"/>
          </p:cNvGraphicFramePr>
          <p:nvPr/>
        </p:nvGraphicFramePr>
        <p:xfrm>
          <a:off x="5006933" y="3312321"/>
          <a:ext cx="6956467" cy="8475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4706"/>
                <a:gridCol w="6441761"/>
              </a:tblGrid>
              <a:tr h="370840">
                <a:tc>
                  <a:txBody>
                    <a:bodyPr/>
                    <a:p>
                      <a:r>
                        <a:rPr dirty="0" lang="en-US" smtClean="0"/>
                        <a:t>No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Tweet </a:t>
                      </a:r>
                      <a:r>
                        <a:rPr dirty="0" lang="en-US" err="1" smtClean="0"/>
                        <a:t>Baru</a:t>
                      </a:r>
                      <a:r>
                        <a:rPr dirty="0" lang="en-US" smtClean="0"/>
                        <a:t>/</a:t>
                      </a:r>
                      <a:r>
                        <a:rPr dirty="0" lang="en-US" err="1" smtClean="0"/>
                        <a:t>Uji</a:t>
                      </a:r>
                      <a:r>
                        <a:rPr baseline="0" dirty="0" lang="en-US" smtClean="0"/>
                        <a:t> yang </a:t>
                      </a:r>
                      <a:r>
                        <a:rPr baseline="0" dirty="0" lang="en-US" err="1" smtClean="0"/>
                        <a:t>sudah</a:t>
                      </a:r>
                      <a:r>
                        <a:rPr baseline="0" dirty="0" lang="en-US" smtClean="0"/>
                        <a:t> </a:t>
                      </a:r>
                      <a:r>
                        <a:rPr baseline="0" dirty="0" lang="en-US" err="1" smtClean="0"/>
                        <a:t>dipreprocessing</a:t>
                      </a:r>
                      <a:r>
                        <a:rPr baseline="0" dirty="0" lang="en-US" smtClean="0"/>
                        <a:t> &amp;stemming</a:t>
                      </a:r>
                      <a:endParaRPr dirty="0" lang="en-US"/>
                    </a:p>
                  </a:txBody>
                </a:tc>
              </a:tr>
              <a:tr h="476715">
                <a:tc>
                  <a:txBody>
                    <a:bodyPr/>
                    <a:p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iphone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impi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fans apple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728" name="Rectangle 8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92541" y="1432740"/>
            <a:ext cx="1671290" cy="716991"/>
          </a:xfrm>
          <a:prstGeom prst="rect"/>
          <a:blipFill rotWithShape="0">
            <a:blip xmlns:r="http://schemas.openxmlformats.org/officeDocument/2006/relationships" r:embed="rId3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29" name="Rectangle 9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94689" y="1434704"/>
            <a:ext cx="1671290" cy="716991"/>
          </a:xfrm>
          <a:prstGeom prst="rect"/>
          <a:blipFill rotWithShape="0">
            <a:blip xmlns:r="http://schemas.openxmlformats.org/officeDocument/2006/relationships" r:embed="rId4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30" name="TextBox 2"/>
          <p:cNvSpPr txBox="1"/>
          <p:nvPr/>
        </p:nvSpPr>
        <p:spPr>
          <a:xfrm>
            <a:off x="592541" y="4706024"/>
            <a:ext cx="3417923" cy="64633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2. </a:t>
            </a:r>
            <a:r>
              <a:rPr dirty="0" lang="en-US" err="1" smtClean="0"/>
              <a:t>Mencari</a:t>
            </a:r>
            <a:r>
              <a:rPr dirty="0" lang="en-US" smtClean="0"/>
              <a:t> </a:t>
            </a:r>
            <a:r>
              <a:rPr dirty="0" lang="en-US" err="1" smtClean="0"/>
              <a:t>nilai</a:t>
            </a:r>
            <a:r>
              <a:rPr dirty="0" lang="en-US" smtClean="0"/>
              <a:t> </a:t>
            </a:r>
            <a:r>
              <a:rPr dirty="0" lang="en-US" err="1" smtClean="0"/>
              <a:t>probabilitas</a:t>
            </a:r>
            <a:endParaRPr dirty="0" lang="en-US" smtClean="0"/>
          </a:p>
          <a:p>
            <a:r>
              <a:rPr dirty="0" lang="en-US" err="1" smtClean="0"/>
              <a:t>Setiap</a:t>
            </a:r>
            <a:r>
              <a:rPr dirty="0" lang="en-US" smtClean="0"/>
              <a:t> kata </a:t>
            </a:r>
            <a:r>
              <a:rPr dirty="0" lang="en-US" err="1" smtClean="0"/>
              <a:t>uji</a:t>
            </a:r>
            <a:r>
              <a:rPr dirty="0" lang="en-US" smtClean="0"/>
              <a:t> </a:t>
            </a:r>
            <a:r>
              <a:rPr dirty="0" lang="en-US" err="1" smtClean="0"/>
              <a:t>pada</a:t>
            </a:r>
            <a:r>
              <a:rPr dirty="0" lang="en-US" smtClean="0"/>
              <a:t> training.</a:t>
            </a:r>
            <a:endParaRPr dirty="0" lang="en-US"/>
          </a:p>
        </p:txBody>
      </p:sp>
      <p:sp>
        <p:nvSpPr>
          <p:cNvPr id="1048731" name="TextBox 11"/>
          <p:cNvSpPr txBox="1"/>
          <p:nvPr/>
        </p:nvSpPr>
        <p:spPr>
          <a:xfrm>
            <a:off x="10215154" y="1195822"/>
            <a:ext cx="819455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Berita</a:t>
            </a:r>
            <a:endParaRPr dirty="0" lang="en-US"/>
          </a:p>
        </p:txBody>
      </p:sp>
      <p:sp>
        <p:nvSpPr>
          <p:cNvPr id="1048732" name="TextBox 12"/>
          <p:cNvSpPr txBox="1"/>
          <p:nvPr/>
        </p:nvSpPr>
        <p:spPr>
          <a:xfrm>
            <a:off x="10215154" y="1567380"/>
            <a:ext cx="1268296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Olahraga</a:t>
            </a:r>
            <a:endParaRPr dirty="0" lang="en-US"/>
          </a:p>
        </p:txBody>
      </p:sp>
      <p:sp>
        <p:nvSpPr>
          <p:cNvPr id="1048733" name="TextBox 13"/>
          <p:cNvSpPr txBox="1"/>
          <p:nvPr/>
        </p:nvSpPr>
        <p:spPr>
          <a:xfrm>
            <a:off x="10215154" y="1925492"/>
            <a:ext cx="1239442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Teknologi</a:t>
            </a:r>
            <a:endParaRPr dirty="0" lang="en-US"/>
          </a:p>
        </p:txBody>
      </p:sp>
      <p:sp>
        <p:nvSpPr>
          <p:cNvPr id="1048734" name="TextBox 14"/>
          <p:cNvSpPr txBox="1"/>
          <p:nvPr/>
        </p:nvSpPr>
        <p:spPr>
          <a:xfrm>
            <a:off x="10215155" y="2312123"/>
            <a:ext cx="788999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Musik</a:t>
            </a:r>
            <a:endParaRPr dirty="0" lang="en-US"/>
          </a:p>
        </p:txBody>
      </p:sp>
      <p:sp>
        <p:nvSpPr>
          <p:cNvPr id="1048735" name="Rectangle 15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930892" y="4713742"/>
            <a:ext cx="2651402" cy="612796"/>
          </a:xfrm>
          <a:prstGeom prst="rect"/>
          <a:blipFill rotWithShape="0">
            <a:blip xmlns:r="http://schemas.openxmlformats.org/officeDocument/2006/relationships" r:embed="rId5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36" name="Rectangle 16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8582294" y="4739559"/>
            <a:ext cx="2651402" cy="612796"/>
          </a:xfrm>
          <a:prstGeom prst="rect"/>
          <a:blipFill rotWithShape="0">
            <a:blip xmlns:r="http://schemas.openxmlformats.org/officeDocument/2006/relationships" r:embed="rId6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37" name="Rectangle 17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930892" y="5558165"/>
            <a:ext cx="2651402" cy="612796"/>
          </a:xfrm>
          <a:prstGeom prst="rect"/>
          <a:blipFill rotWithShape="0">
            <a:blip xmlns:r="http://schemas.openxmlformats.org/officeDocument/2006/relationships" r:embed="rId7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38" name="Rectangle 18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8582294" y="5583982"/>
            <a:ext cx="2651402" cy="612796"/>
          </a:xfrm>
          <a:prstGeom prst="rect"/>
          <a:blipFill rotWithShape="0">
            <a:blip xmlns:r="http://schemas.openxmlformats.org/officeDocument/2006/relationships" r:embed="rId8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39" name="Rectangle 19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3163" y="2375133"/>
            <a:ext cx="2614177" cy="770275"/>
          </a:xfrm>
          <a:prstGeom prst="rect"/>
          <a:blipFill rotWithShape="0">
            <a:blip xmlns:r="http://schemas.openxmlformats.org/officeDocument/2006/relationships" r:embed="rId9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40" name="Rectangle 20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3978200" y="4575394"/>
            <a:ext cx="4225387" cy="617348"/>
          </a:xfrm>
          <a:prstGeom prst="rect"/>
          <a:blipFill rotWithShape="0">
            <a:blip xmlns:r="http://schemas.openxmlformats.org/officeDocument/2006/relationships" r:embed="rId10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41" name="Rectangle 21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4009577" y="5373250"/>
            <a:ext cx="3996800" cy="617348"/>
          </a:xfrm>
          <a:prstGeom prst="rect"/>
          <a:blipFill rotWithShape="0">
            <a:blip xmlns:r="http://schemas.openxmlformats.org/officeDocument/2006/relationships" r:embed="rId11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42" name="Rectangle 22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8180207" y="4569548"/>
            <a:ext cx="4019883" cy="617348"/>
          </a:xfrm>
          <a:prstGeom prst="rect"/>
          <a:blipFill rotWithShape="0">
            <a:blip xmlns:r="http://schemas.openxmlformats.org/officeDocument/2006/relationships" r:embed="rId12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43" name="Rectangle 23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8180207" y="5333311"/>
            <a:ext cx="4095545" cy="617348"/>
          </a:xfrm>
          <a:prstGeom prst="rect"/>
          <a:blipFill rotWithShape="0">
            <a:blip xmlns:r="http://schemas.openxmlformats.org/officeDocument/2006/relationships" r:embed="rId13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44" name="TextBox 5"/>
          <p:cNvSpPr txBox="1"/>
          <p:nvPr/>
        </p:nvSpPr>
        <p:spPr>
          <a:xfrm>
            <a:off x="5522106" y="3681979"/>
            <a:ext cx="971741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iphone</a:t>
            </a:r>
            <a:endParaRPr dirty="0" lang="en-US"/>
          </a:p>
        </p:txBody>
      </p:sp>
      <p:sp>
        <p:nvSpPr>
          <p:cNvPr id="1048745" name="TextBox 24"/>
          <p:cNvSpPr txBox="1"/>
          <p:nvPr/>
        </p:nvSpPr>
        <p:spPr>
          <a:xfrm>
            <a:off x="6365058" y="3680726"/>
            <a:ext cx="651140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impi</a:t>
            </a:r>
            <a:endParaRPr dirty="0" lang="en-US"/>
          </a:p>
        </p:txBody>
      </p:sp>
      <p:sp>
        <p:nvSpPr>
          <p:cNvPr id="1048746" name="TextBox 25"/>
          <p:cNvSpPr txBox="1"/>
          <p:nvPr/>
        </p:nvSpPr>
        <p:spPr>
          <a:xfrm>
            <a:off x="6890949" y="3678578"/>
            <a:ext cx="644728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fans</a:t>
            </a:r>
            <a:endParaRPr dirty="0" lang="en-US"/>
          </a:p>
        </p:txBody>
      </p:sp>
      <p:sp>
        <p:nvSpPr>
          <p:cNvPr id="1048747" name="TextBox 26"/>
          <p:cNvSpPr txBox="1"/>
          <p:nvPr/>
        </p:nvSpPr>
        <p:spPr>
          <a:xfrm>
            <a:off x="7403951" y="3676431"/>
            <a:ext cx="853119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apple</a:t>
            </a:r>
            <a:endParaRPr dirty="0" lang="en-US"/>
          </a:p>
        </p:txBody>
      </p:sp>
      <p:sp>
        <p:nvSpPr>
          <p:cNvPr id="1048748" name="TextBox 27"/>
          <p:cNvSpPr txBox="1"/>
          <p:nvPr/>
        </p:nvSpPr>
        <p:spPr>
          <a:xfrm>
            <a:off x="10215154" y="1195822"/>
            <a:ext cx="819455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Berita</a:t>
            </a:r>
            <a:endParaRPr dirty="0" lang="en-US"/>
          </a:p>
        </p:txBody>
      </p:sp>
      <p:sp>
        <p:nvSpPr>
          <p:cNvPr id="1048749" name="TextBox 29"/>
          <p:cNvSpPr txBox="1"/>
          <p:nvPr/>
        </p:nvSpPr>
        <p:spPr>
          <a:xfrm>
            <a:off x="10215154" y="1195822"/>
            <a:ext cx="819455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Berita</a:t>
            </a:r>
            <a:endParaRPr dirty="0" lang="en-US"/>
          </a:p>
        </p:txBody>
      </p:sp>
      <p:sp>
        <p:nvSpPr>
          <p:cNvPr id="1048750" name="TextBox 30"/>
          <p:cNvSpPr txBox="1"/>
          <p:nvPr/>
        </p:nvSpPr>
        <p:spPr>
          <a:xfrm>
            <a:off x="10215154" y="1195822"/>
            <a:ext cx="819455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Berita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6"/>
                                        <p:tgtEl>
                                          <p:spTgt spid="1048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8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9"/>
                                        <p:tgtEl>
                                          <p:spTgt spid="1048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12"/>
                                        <p:tgtEl>
                                          <p:spTgt spid="1048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4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15"/>
                                        <p:tgtEl>
                                          <p:spTgt spid="1048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">
                            <p:stCondLst>
                              <p:cond delay="500"/>
                            </p:stCondLst>
                            <p:childTnLst>
                              <p:par>
                                <p:cTn accel="50000" decel="50000" fill="hold" grpId="0" id="18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06549 0.4588 " pathEditMode="relative" rAng="0" ptsTypes="AA">
                                      <p:cBhvr>
                                        <p:cTn dur="2000" fill="hold" id="19"/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2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500"/>
                            </p:stCondLst>
                            <p:childTnLst>
                              <p:par>
                                <p:cTn accel="50000" decel="50000" fill="hold" grpId="0" id="21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0.41862 0.51458 " pathEditMode="relative" rAng="0" ptsTypes="AA">
                                      <p:cBhvr>
                                        <p:cTn dur="2000" fill="hold" id="22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37" y="25718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0" id="23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10287 0.14791 " pathEditMode="relative" rAng="0" ptsTypes="AA">
                                      <p:cBhvr>
                                        <p:cTn dur="2000" fill="hold" id="24"/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43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">
                            <p:stCondLst>
                              <p:cond delay="4500"/>
                            </p:stCondLst>
                            <p:childTnLst>
                              <p:par>
                                <p:cTn fill="hold" grpId="1" id="26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27"/>
                                        <p:tgtEl>
                                          <p:spTgt spid="1048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29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30"/>
                                        <p:tgtEl>
                                          <p:spTgt spid="1048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">
                            <p:stCondLst>
                              <p:cond delay="5000"/>
                            </p:stCondLst>
                            <p:childTnLst>
                              <p:par>
                                <p:cTn fill="hold" grpId="0" id="3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35"/>
                                        <p:tgtEl>
                                          <p:spTgt spid="104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6">
                            <p:stCondLst>
                              <p:cond delay="6000"/>
                            </p:stCondLst>
                            <p:childTnLst>
                              <p:par>
                                <p:cTn accel="50000" decel="50000" fill="hold" grpId="0" id="37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0.43606 0.63032 " pathEditMode="relative" rAng="0" ptsTypes="AA">
                                      <p:cBhvr>
                                        <p:cTn dur="2000" fill="hold" id="38"/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10" y="31505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0" id="39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-0.16849 0.26597 " pathEditMode="relative" rAng="0" ptsTypes="AA">
                                      <p:cBhvr>
                                        <p:cTn dur="2000" fill="hold" id="40"/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">
                            <p:stCondLst>
                              <p:cond delay="8000"/>
                            </p:stCondLst>
                            <p:childTnLst>
                              <p:par>
                                <p:cTn fill="hold" grpId="1" id="42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3"/>
                                        <p:tgtEl>
                                          <p:spTgt spid="1048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45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6"/>
                                        <p:tgtEl>
                                          <p:spTgt spid="1048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8">
                            <p:stCondLst>
                              <p:cond delay="8500"/>
                            </p:stCondLst>
                            <p:childTnLst>
                              <p:par>
                                <p:cTn fill="hold" grpId="0" id="4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51"/>
                                        <p:tgtEl>
                                          <p:spTgt spid="104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2">
                            <p:stCondLst>
                              <p:cond delay="9500"/>
                            </p:stCondLst>
                            <p:childTnLst>
                              <p:par>
                                <p:cTn accel="50000" decel="50000" fill="hold" grpId="0" id="53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3997 0.15047 " pathEditMode="relative" rAng="0" ptsTypes="AA">
                                      <p:cBhvr>
                                        <p:cTn dur="2000" fill="hold" id="54"/>
                                        <p:tgtEl>
                                          <p:spTgt spid="1048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7523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0" id="55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0.09296 0.5118 " pathEditMode="relative" rAng="0" ptsTypes="AA">
                                      <p:cBhvr>
                                        <p:cTn dur="2000" fill="hold" id="56"/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2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7">
                            <p:stCondLst>
                              <p:cond delay="11500"/>
                            </p:stCondLst>
                            <p:childTnLst>
                              <p:par>
                                <p:cTn fill="hold" grpId="1" id="58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59"/>
                                        <p:tgtEl>
                                          <p:spTgt spid="1048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61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62"/>
                                        <p:tgtEl>
                                          <p:spTgt spid="1048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4">
                            <p:stCondLst>
                              <p:cond delay="12000"/>
                            </p:stCondLst>
                            <p:childTnLst>
                              <p:par>
                                <p:cTn fill="hold" grpId="0" id="6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67"/>
                                        <p:tgtEl>
                                          <p:spTgt spid="104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8">
                            <p:stCondLst>
                              <p:cond delay="13000"/>
                            </p:stCondLst>
                            <p:childTnLst>
                              <p:par>
                                <p:cTn accel="50000" decel="50000" fill="hold" grpId="0" id="69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08359 0.26459 " pathEditMode="relative" rAng="0" ptsTypes="AA">
                                      <p:cBhvr>
                                        <p:cTn dur="2000" fill="hold" id="70"/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13218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0" id="71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0.07851 0.62662 " pathEditMode="relative" rAng="0" ptsTypes="AA">
                                      <p:cBhvr>
                                        <p:cTn dur="2000" fill="hold" id="72"/>
                                        <p:tgtEl>
                                          <p:spTgt spid="1048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3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3">
                            <p:stCondLst>
                              <p:cond delay="15000"/>
                            </p:stCondLst>
                            <p:childTnLst>
                              <p:par>
                                <p:cTn fill="hold" grpId="1" id="74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75"/>
                                        <p:tgtEl>
                                          <p:spTgt spid="1048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77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78"/>
                                        <p:tgtEl>
                                          <p:spTgt spid="1048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0">
                            <p:stCondLst>
                              <p:cond delay="15500"/>
                            </p:stCondLst>
                            <p:childTnLst>
                              <p:par>
                                <p:cTn fill="hold" grpId="0" id="8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83"/>
                                        <p:tgtEl>
                                          <p:spTgt spid="104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1" grpId="0"/>
      <p:bldP spid="1048731" grpId="1"/>
      <p:bldP spid="1048735" grpId="0"/>
      <p:bldP spid="1048736" grpId="0"/>
      <p:bldP spid="1048737" grpId="0"/>
      <p:bldP spid="1048738" grpId="0"/>
      <p:bldP spid="1048739" grpId="0"/>
      <p:bldP spid="1048740" grpId="0"/>
      <p:bldP spid="1048741" grpId="0"/>
      <p:bldP spid="1048742" grpId="0"/>
      <p:bldP spid="1048743" grpId="0"/>
      <p:bldP spid="1048744" grpId="0"/>
      <p:bldP spid="1048744" grpId="1"/>
      <p:bldP spid="1048745" grpId="0"/>
      <p:bldP spid="1048745" grpId="1"/>
      <p:bldP spid="1048746" grpId="0"/>
      <p:bldP spid="1048746" grpId="1"/>
      <p:bldP spid="1048747" grpId="0"/>
      <p:bldP spid="1048747" grpId="1"/>
      <p:bldP spid="1048748" grpId="0"/>
      <p:bldP spid="1048748" grpId="1"/>
      <p:bldP spid="1048749" grpId="0"/>
      <p:bldP spid="1048749" grpId="1"/>
      <p:bldP spid="1048750" grpId="0"/>
      <p:bldP spid="104875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2" name="Content Placeholder 4"/>
          <p:cNvGraphicFramePr>
            <a:graphicFrameLocks noGrp="1"/>
          </p:cNvGraphicFramePr>
          <p:nvPr>
            <p:ph idx="1"/>
          </p:nvPr>
        </p:nvGraphicFramePr>
        <p:xfrm>
          <a:off x="3276600" y="822503"/>
          <a:ext cx="89154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7062"/>
                <a:gridCol w="6349284"/>
                <a:gridCol w="1979054"/>
              </a:tblGrid>
              <a:tr h="370840">
                <a:tc>
                  <a:txBody>
                    <a:bodyPr/>
                    <a:p>
                      <a:r>
                        <a:rPr dirty="0" lang="en-US" smtClean="0"/>
                        <a:t>No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Tweet</a:t>
                      </a:r>
                      <a:r>
                        <a:rPr baseline="0" dirty="0" lang="en-US" smtClean="0"/>
                        <a:t> Training yang </a:t>
                      </a:r>
                      <a:r>
                        <a:rPr baseline="0" dirty="0" lang="en-US" err="1" smtClean="0"/>
                        <a:t>sudah</a:t>
                      </a:r>
                      <a:r>
                        <a:rPr baseline="0" dirty="0" lang="en-US" smtClean="0"/>
                        <a:t> </a:t>
                      </a:r>
                      <a:r>
                        <a:rPr baseline="0" dirty="0" i="1" lang="en-US" err="1" smtClean="0"/>
                        <a:t>dipreprocessing</a:t>
                      </a:r>
                      <a:r>
                        <a:rPr baseline="0" dirty="0" lang="en-US" smtClean="0"/>
                        <a:t> &amp; </a:t>
                      </a:r>
                      <a:r>
                        <a:rPr baseline="0" dirty="0" i="1" lang="en-US" smtClean="0"/>
                        <a:t>stemming</a:t>
                      </a:r>
                      <a:endParaRPr dirty="0" i="1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Label/</a:t>
                      </a:r>
                      <a:r>
                        <a:rPr dirty="0" lang="en-US" err="1" smtClean="0"/>
                        <a:t>kategori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pansus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lahan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dprd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riau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kordias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temu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jokowi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Berita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selamat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cinta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persija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persija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Olahraga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yuk game online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nutrilite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tree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iphone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garmin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Teknologi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4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urusin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bandung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kang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ikutn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musik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diberesin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Musik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5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kangen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sepak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bola save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sepak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bola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Olahraga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751" name="Title 1"/>
          <p:cNvSpPr txBox="1"/>
          <p:nvPr/>
        </p:nvSpPr>
        <p:spPr>
          <a:xfrm>
            <a:off x="315132" y="192579"/>
            <a:ext cx="4670025" cy="629924"/>
          </a:xfrm>
          <a:prstGeom prst="rect"/>
        </p:spPr>
        <p:txBody>
          <a:bodyPr anchor="t" bIns="45720" lIns="91440" rIns="91440" rtlCol="0" tIns="45720" vert="horz">
            <a:normAutofit fontScale="77778" lnSpcReduction="20000"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lang="en-US" err="1" smtClean="0"/>
              <a:t>Ilustrasi</a:t>
            </a:r>
            <a:r>
              <a:rPr b="1" dirty="0" lang="en-US" smtClean="0"/>
              <a:t> Proses </a:t>
            </a:r>
            <a:r>
              <a:rPr b="1" dirty="0" lang="en-US" err="1" smtClean="0"/>
              <a:t>perhitungan</a:t>
            </a:r>
            <a:endParaRPr b="1" dirty="0" lang="en-US"/>
          </a:p>
        </p:txBody>
      </p:sp>
      <p:sp>
        <p:nvSpPr>
          <p:cNvPr id="1048752" name="Rectangle 6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7519" y="2379126"/>
            <a:ext cx="2614177" cy="770275"/>
          </a:xfrm>
          <a:prstGeom prst="rect"/>
          <a:blipFill rotWithShape="0"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53" name="Rectangle 7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7519" y="3403761"/>
            <a:ext cx="3884012" cy="635239"/>
          </a:xfrm>
          <a:prstGeom prst="rect"/>
          <a:blipFill rotWithShape="0">
            <a:blip xmlns:r="http://schemas.openxmlformats.org/officeDocument/2006/relationships" r:embed="rId2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194313" name="Table 1"/>
          <p:cNvGraphicFramePr>
            <a:graphicFrameLocks noGrp="1"/>
          </p:cNvGraphicFramePr>
          <p:nvPr/>
        </p:nvGraphicFramePr>
        <p:xfrm>
          <a:off x="5006933" y="3312321"/>
          <a:ext cx="6956467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4706"/>
                <a:gridCol w="6441761"/>
              </a:tblGrid>
              <a:tr h="370840">
                <a:tc>
                  <a:txBody>
                    <a:bodyPr/>
                    <a:p>
                      <a:r>
                        <a:rPr dirty="0" lang="en-US" smtClean="0"/>
                        <a:t>No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Tweet </a:t>
                      </a:r>
                      <a:r>
                        <a:rPr dirty="0" lang="en-US" err="1" smtClean="0"/>
                        <a:t>Baru</a:t>
                      </a:r>
                      <a:r>
                        <a:rPr dirty="0" lang="en-US" smtClean="0"/>
                        <a:t>/</a:t>
                      </a:r>
                      <a:r>
                        <a:rPr dirty="0" lang="en-US" err="1" smtClean="0"/>
                        <a:t>Uji</a:t>
                      </a:r>
                      <a:r>
                        <a:rPr baseline="0" dirty="0" lang="en-US" smtClean="0"/>
                        <a:t> yang </a:t>
                      </a:r>
                      <a:r>
                        <a:rPr baseline="0" dirty="0" lang="en-US" err="1" smtClean="0"/>
                        <a:t>sudah</a:t>
                      </a:r>
                      <a:r>
                        <a:rPr baseline="0" dirty="0" lang="en-US" smtClean="0"/>
                        <a:t> </a:t>
                      </a:r>
                      <a:r>
                        <a:rPr baseline="0" dirty="0" lang="en-US" err="1" smtClean="0"/>
                        <a:t>dipreprocessing</a:t>
                      </a:r>
                      <a:r>
                        <a:rPr baseline="0" dirty="0" lang="en-US" smtClean="0"/>
                        <a:t> &amp;stemming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iphone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impi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fans apple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754" name="Rectangle 8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92541" y="1432740"/>
            <a:ext cx="1671290" cy="716991"/>
          </a:xfrm>
          <a:prstGeom prst="rect"/>
          <a:blipFill rotWithShape="0">
            <a:blip xmlns:r="http://schemas.openxmlformats.org/officeDocument/2006/relationships" r:embed="rId3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55" name="Rectangle 9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94689" y="1422004"/>
            <a:ext cx="1671290" cy="716991"/>
          </a:xfrm>
          <a:prstGeom prst="rect"/>
          <a:blipFill rotWithShape="0">
            <a:blip xmlns:r="http://schemas.openxmlformats.org/officeDocument/2006/relationships" r:embed="rId4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56" name="TextBox 11"/>
          <p:cNvSpPr txBox="1"/>
          <p:nvPr/>
        </p:nvSpPr>
        <p:spPr>
          <a:xfrm>
            <a:off x="10215154" y="1195822"/>
            <a:ext cx="819455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Berita</a:t>
            </a:r>
            <a:endParaRPr dirty="0" lang="en-US"/>
          </a:p>
        </p:txBody>
      </p:sp>
      <p:sp>
        <p:nvSpPr>
          <p:cNvPr id="1048757" name="TextBox 12"/>
          <p:cNvSpPr txBox="1"/>
          <p:nvPr/>
        </p:nvSpPr>
        <p:spPr>
          <a:xfrm>
            <a:off x="10215154" y="1567380"/>
            <a:ext cx="1268296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Olahraga</a:t>
            </a:r>
            <a:endParaRPr dirty="0" lang="en-US"/>
          </a:p>
        </p:txBody>
      </p:sp>
      <p:sp>
        <p:nvSpPr>
          <p:cNvPr id="1048758" name="TextBox 13"/>
          <p:cNvSpPr txBox="1"/>
          <p:nvPr/>
        </p:nvSpPr>
        <p:spPr>
          <a:xfrm>
            <a:off x="10215154" y="1938939"/>
            <a:ext cx="1239442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Teknologi</a:t>
            </a:r>
            <a:endParaRPr dirty="0" lang="en-US"/>
          </a:p>
        </p:txBody>
      </p:sp>
      <p:sp>
        <p:nvSpPr>
          <p:cNvPr id="1048759" name="TextBox 14"/>
          <p:cNvSpPr txBox="1"/>
          <p:nvPr/>
        </p:nvSpPr>
        <p:spPr>
          <a:xfrm>
            <a:off x="10215155" y="2312123"/>
            <a:ext cx="788999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Musik</a:t>
            </a:r>
            <a:endParaRPr dirty="0" lang="en-US"/>
          </a:p>
        </p:txBody>
      </p:sp>
      <p:sp>
        <p:nvSpPr>
          <p:cNvPr id="1048760" name="Rectangle 19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3163" y="2375133"/>
            <a:ext cx="2614177" cy="770275"/>
          </a:xfrm>
          <a:prstGeom prst="rect"/>
          <a:blipFill rotWithShape="0">
            <a:blip xmlns:r="http://schemas.openxmlformats.org/officeDocument/2006/relationships" r:embed="rId5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61" name="Rectangle 20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3739667" y="4575394"/>
            <a:ext cx="4419351" cy="617348"/>
          </a:xfrm>
          <a:prstGeom prst="rect"/>
          <a:blipFill rotWithShape="0">
            <a:blip xmlns:r="http://schemas.openxmlformats.org/officeDocument/2006/relationships" r:embed="rId6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62" name="Rectangle 21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3744536" y="5333492"/>
            <a:ext cx="4190763" cy="617348"/>
          </a:xfrm>
          <a:prstGeom prst="rect"/>
          <a:blipFill rotWithShape="0">
            <a:blip xmlns:r="http://schemas.openxmlformats.org/officeDocument/2006/relationships" r:embed="rId7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63" name="Rectangle 22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7986714" y="4579421"/>
            <a:ext cx="4213846" cy="617348"/>
          </a:xfrm>
          <a:prstGeom prst="rect"/>
          <a:blipFill rotWithShape="0">
            <a:blip xmlns:r="http://schemas.openxmlformats.org/officeDocument/2006/relationships" r:embed="rId8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64" name="Rectangle 23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7937558" y="5310914"/>
            <a:ext cx="4289508" cy="617348"/>
          </a:xfrm>
          <a:prstGeom prst="rect"/>
          <a:blipFill rotWithShape="0">
            <a:blip xmlns:r="http://schemas.openxmlformats.org/officeDocument/2006/relationships" r:embed="rId9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65" name="TextBox 25"/>
          <p:cNvSpPr txBox="1"/>
          <p:nvPr/>
        </p:nvSpPr>
        <p:spPr>
          <a:xfrm>
            <a:off x="592541" y="4706024"/>
            <a:ext cx="3417923" cy="64633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2. </a:t>
            </a:r>
            <a:r>
              <a:rPr dirty="0" lang="en-US" err="1" smtClean="0"/>
              <a:t>Mencari</a:t>
            </a:r>
            <a:r>
              <a:rPr dirty="0" lang="en-US" smtClean="0"/>
              <a:t> </a:t>
            </a:r>
            <a:r>
              <a:rPr dirty="0" lang="en-US" err="1" smtClean="0"/>
              <a:t>nilai</a:t>
            </a:r>
            <a:r>
              <a:rPr dirty="0" lang="en-US" smtClean="0"/>
              <a:t> </a:t>
            </a:r>
            <a:r>
              <a:rPr dirty="0" lang="en-US" err="1" smtClean="0"/>
              <a:t>probabilitas</a:t>
            </a:r>
            <a:endParaRPr dirty="0" lang="en-US" smtClean="0"/>
          </a:p>
          <a:p>
            <a:r>
              <a:rPr dirty="0" lang="en-US" err="1" smtClean="0"/>
              <a:t>Setiap</a:t>
            </a:r>
            <a:r>
              <a:rPr dirty="0" lang="en-US" smtClean="0"/>
              <a:t> kata </a:t>
            </a:r>
            <a:r>
              <a:rPr dirty="0" lang="en-US" err="1" smtClean="0"/>
              <a:t>uji</a:t>
            </a:r>
            <a:r>
              <a:rPr dirty="0" lang="en-US" smtClean="0"/>
              <a:t> </a:t>
            </a:r>
            <a:r>
              <a:rPr dirty="0" lang="en-US" err="1" smtClean="0"/>
              <a:t>pada</a:t>
            </a:r>
            <a:r>
              <a:rPr dirty="0" lang="en-US" smtClean="0"/>
              <a:t> training.</a:t>
            </a:r>
            <a:endParaRPr dirty="0" lang="en-US"/>
          </a:p>
        </p:txBody>
      </p:sp>
      <p:sp>
        <p:nvSpPr>
          <p:cNvPr id="1048766" name="Rectangle 26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24343" y="5482217"/>
            <a:ext cx="2614177" cy="770275"/>
          </a:xfrm>
          <a:prstGeom prst="rect"/>
          <a:blipFill rotWithShape="0">
            <a:blip xmlns:r="http://schemas.openxmlformats.org/officeDocument/2006/relationships" r:embed="rId10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67" name="TextBox 24"/>
          <p:cNvSpPr txBox="1"/>
          <p:nvPr/>
        </p:nvSpPr>
        <p:spPr>
          <a:xfrm>
            <a:off x="10215154" y="1567380"/>
            <a:ext cx="1268296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Olahraga</a:t>
            </a:r>
            <a:endParaRPr dirty="0" lang="en-US"/>
          </a:p>
        </p:txBody>
      </p:sp>
      <p:sp>
        <p:nvSpPr>
          <p:cNvPr id="1048768" name="TextBox 27"/>
          <p:cNvSpPr txBox="1"/>
          <p:nvPr/>
        </p:nvSpPr>
        <p:spPr>
          <a:xfrm>
            <a:off x="10215154" y="1567380"/>
            <a:ext cx="1268296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Olahraga</a:t>
            </a:r>
            <a:endParaRPr dirty="0" lang="en-US"/>
          </a:p>
        </p:txBody>
      </p:sp>
      <p:sp>
        <p:nvSpPr>
          <p:cNvPr id="1048769" name="TextBox 28"/>
          <p:cNvSpPr txBox="1"/>
          <p:nvPr/>
        </p:nvSpPr>
        <p:spPr>
          <a:xfrm>
            <a:off x="10215154" y="1567380"/>
            <a:ext cx="1268296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Olahraga</a:t>
            </a:r>
            <a:endParaRPr dirty="0" lang="en-US"/>
          </a:p>
        </p:txBody>
      </p:sp>
      <p:sp>
        <p:nvSpPr>
          <p:cNvPr id="1048770" name="TextBox 29"/>
          <p:cNvSpPr txBox="1"/>
          <p:nvPr/>
        </p:nvSpPr>
        <p:spPr>
          <a:xfrm>
            <a:off x="5522106" y="3681979"/>
            <a:ext cx="971741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iphone</a:t>
            </a:r>
            <a:endParaRPr dirty="0" lang="en-US"/>
          </a:p>
        </p:txBody>
      </p:sp>
      <p:sp>
        <p:nvSpPr>
          <p:cNvPr id="1048771" name="TextBox 30"/>
          <p:cNvSpPr txBox="1"/>
          <p:nvPr/>
        </p:nvSpPr>
        <p:spPr>
          <a:xfrm>
            <a:off x="6365058" y="3680726"/>
            <a:ext cx="651140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impi</a:t>
            </a:r>
            <a:endParaRPr dirty="0" lang="en-US"/>
          </a:p>
        </p:txBody>
      </p:sp>
      <p:sp>
        <p:nvSpPr>
          <p:cNvPr id="1048772" name="TextBox 31"/>
          <p:cNvSpPr txBox="1"/>
          <p:nvPr/>
        </p:nvSpPr>
        <p:spPr>
          <a:xfrm>
            <a:off x="6890949" y="3678578"/>
            <a:ext cx="644728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fans</a:t>
            </a:r>
            <a:endParaRPr dirty="0" lang="en-US"/>
          </a:p>
        </p:txBody>
      </p:sp>
      <p:sp>
        <p:nvSpPr>
          <p:cNvPr id="1048773" name="TextBox 32"/>
          <p:cNvSpPr txBox="1"/>
          <p:nvPr/>
        </p:nvSpPr>
        <p:spPr>
          <a:xfrm>
            <a:off x="7403951" y="3676431"/>
            <a:ext cx="853119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apple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5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44088 0.46343 " pathEditMode="relative" rAng="0" ptsTypes="AA">
                                      <p:cBhvr>
                                        <p:cTn dur="2000" fill="hold" id="6"/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44" y="23171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0" id="7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12682 0.14745 " pathEditMode="relative" rAng="0" ptsTypes="AA">
                                      <p:cBhvr>
                                        <p:cTn dur="2000" fill="hold" id="8"/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1" id="10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11"/>
                                        <p:tgtEl>
                                          <p:spTgt spid="1048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13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14"/>
                                        <p:tgtEl>
                                          <p:spTgt spid="1048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9"/>
                                        <p:tgtEl>
                                          <p:spTgt spid="104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3500"/>
                            </p:stCondLst>
                            <p:childTnLst>
                              <p:par>
                                <p:cTn accel="50000" decel="50000" fill="hold" grpId="0" id="21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-0.18386 0.26041 " pathEditMode="relative" rAng="0" ptsTypes="AA">
                                      <p:cBhvr>
                                        <p:cTn dur="2000" fill="hold" id="22"/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93" y="13009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0" id="23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45859 0.56875 " pathEditMode="relative" rAng="0" ptsTypes="AA">
                                      <p:cBhvr>
                                        <p:cTn dur="2000" fill="hold" id="24"/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30" y="2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">
                            <p:stCondLst>
                              <p:cond delay="5500"/>
                            </p:stCondLst>
                            <p:childTnLst>
                              <p:par>
                                <p:cTn fill="hold" grpId="1" id="26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27"/>
                                        <p:tgtEl>
                                          <p:spTgt spid="1048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29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30"/>
                                        <p:tgtEl>
                                          <p:spTgt spid="1048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">
                            <p:stCondLst>
                              <p:cond delay="6000"/>
                            </p:stCondLst>
                            <p:childTnLst>
                              <p:par>
                                <p:cTn fill="hold" grpId="0" id="3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35"/>
                                        <p:tgtEl>
                                          <p:spTgt spid="104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6">
                            <p:stCondLst>
                              <p:cond delay="7000"/>
                            </p:stCondLst>
                            <p:childTnLst>
                              <p:par>
                                <p:cTn accel="50000" decel="50000" fill="hold" grpId="0" id="37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1151 0.45579 " pathEditMode="relative" rAng="0" ptsTypes="AA">
                                      <p:cBhvr>
                                        <p:cTn dur="2000" fill="hold" id="38"/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5" y="22778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0" id="39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1015 0.14977 " pathEditMode="relative" rAng="0" ptsTypes="AA">
                                      <p:cBhvr>
                                        <p:cTn dur="2000" fill="hold" id="40"/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">
                            <p:stCondLst>
                              <p:cond delay="9000"/>
                            </p:stCondLst>
                            <p:childTnLst>
                              <p:par>
                                <p:cTn fill="hold" grpId="1" id="42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3"/>
                                        <p:tgtEl>
                                          <p:spTgt spid="1048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45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6"/>
                                        <p:tgtEl>
                                          <p:spTgt spid="1048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8">
                            <p:stCondLst>
                              <p:cond delay="9500"/>
                            </p:stCondLst>
                            <p:childTnLst>
                              <p:par>
                                <p:cTn fill="hold" grpId="0" id="4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51"/>
                                        <p:tgtEl>
                                          <p:spTgt spid="104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2">
                            <p:stCondLst>
                              <p:cond delay="10500"/>
                            </p:stCondLst>
                            <p:childTnLst>
                              <p:par>
                                <p:cTn accel="50000" decel="50000" fill="hold" grpId="0" id="53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10651 0.5669 " pathEditMode="relative" rAng="0" ptsTypes="AA">
                                      <p:cBhvr>
                                        <p:cTn dur="2000" fill="hold" id="54"/>
                                        <p:tgtEl>
                                          <p:spTgt spid="10487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6" y="28333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0" id="55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05963 0.25926 " pathEditMode="relative" rAng="0" ptsTypes="AA">
                                      <p:cBhvr>
                                        <p:cTn dur="2000" fill="hold" id="56"/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7">
                            <p:stCondLst>
                              <p:cond delay="12500"/>
                            </p:stCondLst>
                            <p:childTnLst>
                              <p:par>
                                <p:cTn fill="hold" grpId="1" id="58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59"/>
                                        <p:tgtEl>
                                          <p:spTgt spid="1048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61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62"/>
                                        <p:tgtEl>
                                          <p:spTgt spid="1048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4">
                            <p:stCondLst>
                              <p:cond delay="13000"/>
                            </p:stCondLst>
                            <p:childTnLst>
                              <p:par>
                                <p:cTn fill="hold" grpId="0" id="6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67"/>
                                        <p:tgtEl>
                                          <p:spTgt spid="104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7" grpId="0"/>
      <p:bldP spid="1048757" grpId="1"/>
      <p:bldP spid="1048761" grpId="0"/>
      <p:bldP spid="1048762" grpId="0"/>
      <p:bldP spid="1048763" grpId="0"/>
      <p:bldP spid="1048764" grpId="0"/>
      <p:bldP spid="1048767" grpId="0"/>
      <p:bldP spid="1048767" grpId="1"/>
      <p:bldP spid="1048768" grpId="0"/>
      <p:bldP spid="1048768" grpId="1"/>
      <p:bldP spid="1048769" grpId="0"/>
      <p:bldP spid="1048769" grpId="1"/>
      <p:bldP spid="1048770" grpId="0"/>
      <p:bldP spid="1048770" grpId="1"/>
      <p:bldP spid="1048771" grpId="0"/>
      <p:bldP spid="1048771" grpId="1"/>
      <p:bldP spid="1048772" grpId="0"/>
      <p:bldP spid="1048772" grpId="1"/>
      <p:bldP spid="1048773" grpId="0"/>
      <p:bldP spid="104877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4" name="Content Placeholder 4"/>
          <p:cNvGraphicFramePr>
            <a:graphicFrameLocks noGrp="1"/>
          </p:cNvGraphicFramePr>
          <p:nvPr>
            <p:ph idx="1"/>
          </p:nvPr>
        </p:nvGraphicFramePr>
        <p:xfrm>
          <a:off x="3276600" y="822503"/>
          <a:ext cx="89154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7062"/>
                <a:gridCol w="6349284"/>
                <a:gridCol w="1979054"/>
              </a:tblGrid>
              <a:tr h="370840">
                <a:tc>
                  <a:txBody>
                    <a:bodyPr/>
                    <a:p>
                      <a:r>
                        <a:rPr dirty="0" lang="en-US" smtClean="0"/>
                        <a:t>No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Tweet</a:t>
                      </a:r>
                      <a:r>
                        <a:rPr baseline="0" dirty="0" lang="en-US" smtClean="0"/>
                        <a:t> Training yang </a:t>
                      </a:r>
                      <a:r>
                        <a:rPr baseline="0" dirty="0" lang="en-US" err="1" smtClean="0"/>
                        <a:t>sudah</a:t>
                      </a:r>
                      <a:r>
                        <a:rPr baseline="0" dirty="0" lang="en-US" smtClean="0"/>
                        <a:t> </a:t>
                      </a:r>
                      <a:r>
                        <a:rPr baseline="0" dirty="0" i="1" lang="en-US" err="1" smtClean="0"/>
                        <a:t>dipreprocessing</a:t>
                      </a:r>
                      <a:r>
                        <a:rPr baseline="0" dirty="0" lang="en-US" smtClean="0"/>
                        <a:t> &amp; </a:t>
                      </a:r>
                      <a:r>
                        <a:rPr baseline="0" dirty="0" i="1" lang="en-US" smtClean="0"/>
                        <a:t>stemming</a:t>
                      </a:r>
                      <a:endParaRPr dirty="0" i="1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Label/</a:t>
                      </a:r>
                      <a:r>
                        <a:rPr dirty="0" lang="en-US" err="1" smtClean="0"/>
                        <a:t>kategori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pansus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lahan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dprd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riau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kordias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temu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jokowi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Berita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selamat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cinta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persija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persija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Olahraga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yuk game online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nutrilite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tree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iphone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garmin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Teknologi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4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urusin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bandung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kang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ikutn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musik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diberesin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Musik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5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kangen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sepak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bola save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sepak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bola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Olahraga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774" name="Title 1"/>
          <p:cNvSpPr txBox="1"/>
          <p:nvPr/>
        </p:nvSpPr>
        <p:spPr>
          <a:xfrm>
            <a:off x="315132" y="192579"/>
            <a:ext cx="4670025" cy="629924"/>
          </a:xfrm>
          <a:prstGeom prst="rect"/>
        </p:spPr>
        <p:txBody>
          <a:bodyPr anchor="t" bIns="45720" lIns="91440" rIns="91440" rtlCol="0" tIns="45720" vert="horz">
            <a:normAutofit fontScale="77778" lnSpcReduction="20000"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lang="en-US" err="1" smtClean="0"/>
              <a:t>Ilustrasi</a:t>
            </a:r>
            <a:r>
              <a:rPr b="1" dirty="0" lang="en-US" smtClean="0"/>
              <a:t> Proses </a:t>
            </a:r>
            <a:r>
              <a:rPr b="1" dirty="0" lang="en-US" err="1" smtClean="0"/>
              <a:t>perhitungan</a:t>
            </a:r>
            <a:endParaRPr b="1" dirty="0" lang="en-US"/>
          </a:p>
        </p:txBody>
      </p:sp>
      <p:sp>
        <p:nvSpPr>
          <p:cNvPr id="1048775" name="Rectangle 6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7519" y="2379126"/>
            <a:ext cx="2614177" cy="770275"/>
          </a:xfrm>
          <a:prstGeom prst="rect"/>
          <a:blipFill rotWithShape="0"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76" name="Rectangle 7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7519" y="3403761"/>
            <a:ext cx="3884012" cy="635239"/>
          </a:xfrm>
          <a:prstGeom prst="rect"/>
          <a:blipFill rotWithShape="0">
            <a:blip xmlns:r="http://schemas.openxmlformats.org/officeDocument/2006/relationships" r:embed="rId2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194315" name="Table 1"/>
          <p:cNvGraphicFramePr>
            <a:graphicFrameLocks noGrp="1"/>
          </p:cNvGraphicFramePr>
          <p:nvPr/>
        </p:nvGraphicFramePr>
        <p:xfrm>
          <a:off x="5006933" y="3312321"/>
          <a:ext cx="6956467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4706"/>
                <a:gridCol w="6441761"/>
              </a:tblGrid>
              <a:tr h="370840">
                <a:tc>
                  <a:txBody>
                    <a:bodyPr/>
                    <a:p>
                      <a:r>
                        <a:rPr dirty="0" lang="en-US" smtClean="0"/>
                        <a:t>No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Tweet </a:t>
                      </a:r>
                      <a:r>
                        <a:rPr dirty="0" lang="en-US" err="1" smtClean="0"/>
                        <a:t>Baru</a:t>
                      </a:r>
                      <a:r>
                        <a:rPr dirty="0" lang="en-US" smtClean="0"/>
                        <a:t>/</a:t>
                      </a:r>
                      <a:r>
                        <a:rPr dirty="0" lang="en-US" err="1" smtClean="0"/>
                        <a:t>Uji</a:t>
                      </a:r>
                      <a:r>
                        <a:rPr baseline="0" dirty="0" lang="en-US" smtClean="0"/>
                        <a:t> yang </a:t>
                      </a:r>
                      <a:r>
                        <a:rPr baseline="0" dirty="0" lang="en-US" err="1" smtClean="0"/>
                        <a:t>sudah</a:t>
                      </a:r>
                      <a:r>
                        <a:rPr baseline="0" dirty="0" lang="en-US" smtClean="0"/>
                        <a:t> </a:t>
                      </a:r>
                      <a:r>
                        <a:rPr baseline="0" dirty="0" lang="en-US" err="1" smtClean="0"/>
                        <a:t>dipreprocessing</a:t>
                      </a:r>
                      <a:r>
                        <a:rPr baseline="0" dirty="0" lang="en-US" smtClean="0"/>
                        <a:t> &amp;stemming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iphone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impi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fans apple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777" name="Rectangle 8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92541" y="1432740"/>
            <a:ext cx="1671290" cy="716991"/>
          </a:xfrm>
          <a:prstGeom prst="rect"/>
          <a:blipFill rotWithShape="0">
            <a:blip xmlns:r="http://schemas.openxmlformats.org/officeDocument/2006/relationships" r:embed="rId3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78" name="Rectangle 9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94689" y="1434704"/>
            <a:ext cx="1671290" cy="716991"/>
          </a:xfrm>
          <a:prstGeom prst="rect"/>
          <a:blipFill rotWithShape="0">
            <a:blip xmlns:r="http://schemas.openxmlformats.org/officeDocument/2006/relationships" r:embed="rId4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79" name="TextBox 11"/>
          <p:cNvSpPr txBox="1"/>
          <p:nvPr/>
        </p:nvSpPr>
        <p:spPr>
          <a:xfrm>
            <a:off x="10215154" y="1195822"/>
            <a:ext cx="819455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Berita</a:t>
            </a:r>
            <a:endParaRPr dirty="0" lang="en-US"/>
          </a:p>
        </p:txBody>
      </p:sp>
      <p:sp>
        <p:nvSpPr>
          <p:cNvPr id="1048780" name="TextBox 12"/>
          <p:cNvSpPr txBox="1"/>
          <p:nvPr/>
        </p:nvSpPr>
        <p:spPr>
          <a:xfrm>
            <a:off x="10215154" y="1567380"/>
            <a:ext cx="1268296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Olahraga</a:t>
            </a:r>
            <a:endParaRPr dirty="0" lang="en-US"/>
          </a:p>
        </p:txBody>
      </p:sp>
      <p:sp>
        <p:nvSpPr>
          <p:cNvPr id="1048781" name="TextBox 13"/>
          <p:cNvSpPr txBox="1"/>
          <p:nvPr/>
        </p:nvSpPr>
        <p:spPr>
          <a:xfrm>
            <a:off x="10215154" y="1938939"/>
            <a:ext cx="1239442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Teknologi</a:t>
            </a:r>
            <a:endParaRPr dirty="0" lang="en-US"/>
          </a:p>
        </p:txBody>
      </p:sp>
      <p:sp>
        <p:nvSpPr>
          <p:cNvPr id="1048782" name="TextBox 14"/>
          <p:cNvSpPr txBox="1"/>
          <p:nvPr/>
        </p:nvSpPr>
        <p:spPr>
          <a:xfrm>
            <a:off x="10215155" y="2312123"/>
            <a:ext cx="788999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Musik</a:t>
            </a:r>
            <a:endParaRPr dirty="0" lang="en-US"/>
          </a:p>
        </p:txBody>
      </p:sp>
      <p:sp>
        <p:nvSpPr>
          <p:cNvPr id="1048783" name="Rectangle 19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3163" y="2387833"/>
            <a:ext cx="2614177" cy="770275"/>
          </a:xfrm>
          <a:prstGeom prst="rect"/>
          <a:blipFill rotWithShape="0">
            <a:blip xmlns:r="http://schemas.openxmlformats.org/officeDocument/2006/relationships" r:embed="rId5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84" name="Rectangle 20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3595014" y="4575394"/>
            <a:ext cx="4603761" cy="617348"/>
          </a:xfrm>
          <a:prstGeom prst="rect"/>
          <a:blipFill rotWithShape="0">
            <a:blip xmlns:r="http://schemas.openxmlformats.org/officeDocument/2006/relationships" r:embed="rId6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85" name="Rectangle 21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3744536" y="5333492"/>
            <a:ext cx="4375172" cy="617348"/>
          </a:xfrm>
          <a:prstGeom prst="rect"/>
          <a:blipFill rotWithShape="0">
            <a:blip xmlns:r="http://schemas.openxmlformats.org/officeDocument/2006/relationships" r:embed="rId7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86" name="Rectangle 22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7948077" y="4579421"/>
            <a:ext cx="4398255" cy="617348"/>
          </a:xfrm>
          <a:prstGeom prst="rect"/>
          <a:blipFill rotWithShape="0">
            <a:blip xmlns:r="http://schemas.openxmlformats.org/officeDocument/2006/relationships" r:embed="rId8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87" name="Rectangle 23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7886042" y="5310914"/>
            <a:ext cx="4473917" cy="617348"/>
          </a:xfrm>
          <a:prstGeom prst="rect"/>
          <a:blipFill rotWithShape="0">
            <a:blip xmlns:r="http://schemas.openxmlformats.org/officeDocument/2006/relationships" r:embed="rId9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88" name="TextBox 25"/>
          <p:cNvSpPr txBox="1"/>
          <p:nvPr/>
        </p:nvSpPr>
        <p:spPr>
          <a:xfrm>
            <a:off x="592541" y="4706024"/>
            <a:ext cx="3417923" cy="64633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2. </a:t>
            </a:r>
            <a:r>
              <a:rPr dirty="0" lang="en-US" err="1" smtClean="0"/>
              <a:t>Mencari</a:t>
            </a:r>
            <a:r>
              <a:rPr dirty="0" lang="en-US" smtClean="0"/>
              <a:t> </a:t>
            </a:r>
            <a:r>
              <a:rPr dirty="0" lang="en-US" err="1" smtClean="0"/>
              <a:t>nilai</a:t>
            </a:r>
            <a:r>
              <a:rPr dirty="0" lang="en-US" smtClean="0"/>
              <a:t> </a:t>
            </a:r>
            <a:r>
              <a:rPr dirty="0" lang="en-US" err="1" smtClean="0"/>
              <a:t>probabilitas</a:t>
            </a:r>
            <a:endParaRPr dirty="0" lang="en-US" smtClean="0"/>
          </a:p>
          <a:p>
            <a:r>
              <a:rPr dirty="0" lang="en-US" err="1" smtClean="0"/>
              <a:t>Setiap</a:t>
            </a:r>
            <a:r>
              <a:rPr dirty="0" lang="en-US" smtClean="0"/>
              <a:t> kata </a:t>
            </a:r>
            <a:r>
              <a:rPr dirty="0" lang="en-US" err="1" smtClean="0"/>
              <a:t>uji</a:t>
            </a:r>
            <a:r>
              <a:rPr dirty="0" lang="en-US" smtClean="0"/>
              <a:t> </a:t>
            </a:r>
            <a:r>
              <a:rPr dirty="0" lang="en-US" err="1" smtClean="0"/>
              <a:t>pada</a:t>
            </a:r>
            <a:r>
              <a:rPr dirty="0" lang="en-US" smtClean="0"/>
              <a:t> training.</a:t>
            </a:r>
            <a:endParaRPr dirty="0" lang="en-US"/>
          </a:p>
        </p:txBody>
      </p:sp>
      <p:sp>
        <p:nvSpPr>
          <p:cNvPr id="1048789" name="Rectangle 26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24343" y="5482217"/>
            <a:ext cx="2614177" cy="770275"/>
          </a:xfrm>
          <a:prstGeom prst="rect"/>
          <a:blipFill rotWithShape="0">
            <a:blip xmlns:r="http://schemas.openxmlformats.org/officeDocument/2006/relationships" r:embed="rId10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90" name="TextBox 24"/>
          <p:cNvSpPr txBox="1"/>
          <p:nvPr/>
        </p:nvSpPr>
        <p:spPr>
          <a:xfrm>
            <a:off x="10215154" y="1938939"/>
            <a:ext cx="1239442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Teknologi</a:t>
            </a:r>
            <a:endParaRPr dirty="0" lang="en-US"/>
          </a:p>
        </p:txBody>
      </p:sp>
      <p:sp>
        <p:nvSpPr>
          <p:cNvPr id="1048791" name="TextBox 27"/>
          <p:cNvSpPr txBox="1"/>
          <p:nvPr/>
        </p:nvSpPr>
        <p:spPr>
          <a:xfrm>
            <a:off x="10215154" y="1938939"/>
            <a:ext cx="1239442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Teknologi</a:t>
            </a:r>
            <a:endParaRPr dirty="0" lang="en-US"/>
          </a:p>
        </p:txBody>
      </p:sp>
      <p:sp>
        <p:nvSpPr>
          <p:cNvPr id="1048792" name="TextBox 28"/>
          <p:cNvSpPr txBox="1"/>
          <p:nvPr/>
        </p:nvSpPr>
        <p:spPr>
          <a:xfrm>
            <a:off x="10218604" y="1935118"/>
            <a:ext cx="1239442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Teknologi</a:t>
            </a:r>
            <a:endParaRPr dirty="0" lang="en-US"/>
          </a:p>
        </p:txBody>
      </p:sp>
      <p:sp>
        <p:nvSpPr>
          <p:cNvPr id="1048793" name="TextBox 29"/>
          <p:cNvSpPr txBox="1"/>
          <p:nvPr/>
        </p:nvSpPr>
        <p:spPr>
          <a:xfrm>
            <a:off x="5522106" y="3681979"/>
            <a:ext cx="971741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iphone</a:t>
            </a:r>
            <a:endParaRPr dirty="0" lang="en-US"/>
          </a:p>
        </p:txBody>
      </p:sp>
      <p:sp>
        <p:nvSpPr>
          <p:cNvPr id="1048794" name="TextBox 30"/>
          <p:cNvSpPr txBox="1"/>
          <p:nvPr/>
        </p:nvSpPr>
        <p:spPr>
          <a:xfrm>
            <a:off x="6365058" y="3680726"/>
            <a:ext cx="651140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impi</a:t>
            </a:r>
            <a:endParaRPr dirty="0" lang="en-US"/>
          </a:p>
        </p:txBody>
      </p:sp>
      <p:sp>
        <p:nvSpPr>
          <p:cNvPr id="1048795" name="TextBox 31"/>
          <p:cNvSpPr txBox="1"/>
          <p:nvPr/>
        </p:nvSpPr>
        <p:spPr>
          <a:xfrm>
            <a:off x="6890949" y="3678578"/>
            <a:ext cx="644728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fans</a:t>
            </a:r>
            <a:endParaRPr dirty="0" lang="en-US"/>
          </a:p>
        </p:txBody>
      </p:sp>
      <p:sp>
        <p:nvSpPr>
          <p:cNvPr id="1048796" name="TextBox 32"/>
          <p:cNvSpPr txBox="1"/>
          <p:nvPr/>
        </p:nvSpPr>
        <p:spPr>
          <a:xfrm>
            <a:off x="7403951" y="3676431"/>
            <a:ext cx="853119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apple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5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0.447 0.40162 " pathEditMode="relative" rAng="0" ptsTypes="AA">
                                      <p:cBhvr>
                                        <p:cTn dur="2000" fill="hold" id="6"/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57" y="20069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0" id="7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12682 0.14745 " pathEditMode="relative" rAng="0" ptsTypes="AA">
                                      <p:cBhvr>
                                        <p:cTn dur="2000" fill="hold" id="8"/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1" id="10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11"/>
                                        <p:tgtEl>
                                          <p:spTgt spid="1048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13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14"/>
                                        <p:tgtEl>
                                          <p:spTgt spid="1048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9"/>
                                        <p:tgtEl>
                                          <p:spTgt spid="104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3500"/>
                            </p:stCondLst>
                            <p:childTnLst>
                              <p:par>
                                <p:cTn accel="50000" decel="50000" fill="hold" grpId="0" id="21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-0.18386 0.26041 " pathEditMode="relative" rAng="0" ptsTypes="AA">
                                      <p:cBhvr>
                                        <p:cTn dur="2000" fill="hold" id="22"/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93" y="13009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0" id="23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0.45677 0.51644 " pathEditMode="relative" rAng="0" ptsTypes="AA">
                                      <p:cBhvr>
                                        <p:cTn dur="2000" fill="hold" id="24"/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9" y="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">
                            <p:stCondLst>
                              <p:cond delay="5500"/>
                            </p:stCondLst>
                            <p:childTnLst>
                              <p:par>
                                <p:cTn fill="hold" grpId="1" id="26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27"/>
                                        <p:tgtEl>
                                          <p:spTgt spid="1048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29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30"/>
                                        <p:tgtEl>
                                          <p:spTgt spid="1048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">
                            <p:stCondLst>
                              <p:cond delay="6000"/>
                            </p:stCondLst>
                            <p:childTnLst>
                              <p:par>
                                <p:cTn fill="hold" grpId="0" id="3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35"/>
                                        <p:tgtEl>
                                          <p:spTgt spid="104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6">
                            <p:stCondLst>
                              <p:cond delay="7000"/>
                            </p:stCondLst>
                            <p:childTnLst>
                              <p:par>
                                <p:cTn accel="50000" decel="50000" fill="hold" grpId="0" id="37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0.11367 0.40718 " pathEditMode="relative" rAng="0" ptsTypes="AA">
                                      <p:cBhvr>
                                        <p:cTn dur="2000" fill="hold" id="38"/>
                                        <p:tgtEl>
                                          <p:spTgt spid="1048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20347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0" id="39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1015 0.14977 " pathEditMode="relative" rAng="0" ptsTypes="AA">
                                      <p:cBhvr>
                                        <p:cTn dur="2000" fill="hold" id="40"/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">
                            <p:stCondLst>
                              <p:cond delay="9000"/>
                            </p:stCondLst>
                            <p:childTnLst>
                              <p:par>
                                <p:cTn fill="hold" grpId="1" id="42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3"/>
                                        <p:tgtEl>
                                          <p:spTgt spid="1048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45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6"/>
                                        <p:tgtEl>
                                          <p:spTgt spid="1048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8">
                            <p:stCondLst>
                              <p:cond delay="9500"/>
                            </p:stCondLst>
                            <p:childTnLst>
                              <p:par>
                                <p:cTn fill="hold" grpId="0" id="4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51"/>
                                        <p:tgtEl>
                                          <p:spTgt spid="104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2">
                            <p:stCondLst>
                              <p:cond delay="10500"/>
                            </p:stCondLst>
                            <p:childTnLst>
                              <p:par>
                                <p:cTn accel="50000" decel="50000" fill="hold" grpId="0" id="53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0.11419 0.51319 " pathEditMode="relative" rAng="0" ptsTypes="AA">
                                      <p:cBhvr>
                                        <p:cTn dur="2000" fill="hold" id="54"/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25648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0" id="55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05963 0.25926 " pathEditMode="relative" rAng="0" ptsTypes="AA">
                                      <p:cBhvr>
                                        <p:cTn dur="2000" fill="hold" id="56"/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7">
                            <p:stCondLst>
                              <p:cond delay="12500"/>
                            </p:stCondLst>
                            <p:childTnLst>
                              <p:par>
                                <p:cTn fill="hold" grpId="1" id="58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59"/>
                                        <p:tgtEl>
                                          <p:spTgt spid="1048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61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62"/>
                                        <p:tgtEl>
                                          <p:spTgt spid="1048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4">
                            <p:stCondLst>
                              <p:cond delay="13000"/>
                            </p:stCondLst>
                            <p:childTnLst>
                              <p:par>
                                <p:cTn fill="hold" grpId="0" id="6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67"/>
                                        <p:tgtEl>
                                          <p:spTgt spid="104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1" grpId="0"/>
      <p:bldP spid="1048781" grpId="1"/>
      <p:bldP spid="1048784" grpId="0"/>
      <p:bldP spid="1048785" grpId="0"/>
      <p:bldP spid="1048786" grpId="0"/>
      <p:bldP spid="1048787" grpId="0"/>
      <p:bldP spid="1048790" grpId="0"/>
      <p:bldP spid="1048790" grpId="1"/>
      <p:bldP spid="1048791" grpId="0"/>
      <p:bldP spid="1048791" grpId="1"/>
      <p:bldP spid="1048792" grpId="0"/>
      <p:bldP spid="1048792" grpId="1"/>
      <p:bldP spid="1048793" grpId="0"/>
      <p:bldP spid="1048793" grpId="1"/>
      <p:bldP spid="1048794" grpId="0"/>
      <p:bldP spid="1048794" grpId="1"/>
      <p:bldP spid="1048795" grpId="0"/>
      <p:bldP spid="1048795" grpId="1"/>
      <p:bldP spid="1048796" grpId="0"/>
      <p:bldP spid="104879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6" name="Content Placeholder 4"/>
          <p:cNvGraphicFramePr>
            <a:graphicFrameLocks noGrp="1"/>
          </p:cNvGraphicFramePr>
          <p:nvPr>
            <p:ph idx="1"/>
          </p:nvPr>
        </p:nvGraphicFramePr>
        <p:xfrm>
          <a:off x="3276600" y="822503"/>
          <a:ext cx="89154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7062"/>
                <a:gridCol w="6349284"/>
                <a:gridCol w="1979054"/>
              </a:tblGrid>
              <a:tr h="370840">
                <a:tc>
                  <a:txBody>
                    <a:bodyPr/>
                    <a:p>
                      <a:r>
                        <a:rPr dirty="0" lang="en-US" smtClean="0"/>
                        <a:t>No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Tweet</a:t>
                      </a:r>
                      <a:r>
                        <a:rPr baseline="0" dirty="0" lang="en-US" smtClean="0"/>
                        <a:t> Training yang </a:t>
                      </a:r>
                      <a:r>
                        <a:rPr baseline="0" dirty="0" lang="en-US" err="1" smtClean="0"/>
                        <a:t>sudah</a:t>
                      </a:r>
                      <a:r>
                        <a:rPr baseline="0" dirty="0" lang="en-US" smtClean="0"/>
                        <a:t> </a:t>
                      </a:r>
                      <a:r>
                        <a:rPr baseline="0" dirty="0" i="1" lang="en-US" err="1" smtClean="0"/>
                        <a:t>dipreprocessing</a:t>
                      </a:r>
                      <a:r>
                        <a:rPr baseline="0" dirty="0" lang="en-US" smtClean="0"/>
                        <a:t> &amp; </a:t>
                      </a:r>
                      <a:r>
                        <a:rPr baseline="0" dirty="0" i="1" lang="en-US" smtClean="0"/>
                        <a:t>stemming</a:t>
                      </a:r>
                      <a:endParaRPr dirty="0" i="1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Label/</a:t>
                      </a:r>
                      <a:r>
                        <a:rPr dirty="0" lang="en-US" err="1" smtClean="0"/>
                        <a:t>kategori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pansus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lahan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dprd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riau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kordias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temu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jokowi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Berita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selamat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cinta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persija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persija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Olahraga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yuk game online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nutrilite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tree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iphone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garmin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Teknologi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4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urusin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bandung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kang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ikutn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musik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diberesin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Musik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5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kangen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sepak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bola save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sepak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bola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Olahraga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797" name="Title 1"/>
          <p:cNvSpPr txBox="1"/>
          <p:nvPr/>
        </p:nvSpPr>
        <p:spPr>
          <a:xfrm>
            <a:off x="315132" y="192579"/>
            <a:ext cx="4670025" cy="629924"/>
          </a:xfrm>
          <a:prstGeom prst="rect"/>
        </p:spPr>
        <p:txBody>
          <a:bodyPr anchor="t" bIns="45720" lIns="91440" rIns="91440" rtlCol="0" tIns="45720" vert="horz">
            <a:normAutofit fontScale="77778" lnSpcReduction="20000"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lang="en-US" err="1" smtClean="0"/>
              <a:t>Ilustrasi</a:t>
            </a:r>
            <a:r>
              <a:rPr b="1" dirty="0" lang="en-US" smtClean="0"/>
              <a:t> Proses </a:t>
            </a:r>
            <a:r>
              <a:rPr b="1" dirty="0" lang="en-US" err="1" smtClean="0"/>
              <a:t>perhitungan</a:t>
            </a:r>
            <a:endParaRPr b="1" dirty="0" lang="en-US"/>
          </a:p>
        </p:txBody>
      </p:sp>
      <p:sp>
        <p:nvSpPr>
          <p:cNvPr id="1048798" name="Rectangle 6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7519" y="2379126"/>
            <a:ext cx="2614177" cy="770275"/>
          </a:xfrm>
          <a:prstGeom prst="rect"/>
          <a:blipFill rotWithShape="0"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99" name="Rectangle 7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7519" y="3403761"/>
            <a:ext cx="3884012" cy="635239"/>
          </a:xfrm>
          <a:prstGeom prst="rect"/>
          <a:blipFill rotWithShape="0">
            <a:blip xmlns:r="http://schemas.openxmlformats.org/officeDocument/2006/relationships" r:embed="rId2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194317" name="Table 1"/>
          <p:cNvGraphicFramePr>
            <a:graphicFrameLocks noGrp="1"/>
          </p:cNvGraphicFramePr>
          <p:nvPr/>
        </p:nvGraphicFramePr>
        <p:xfrm>
          <a:off x="5006933" y="3312321"/>
          <a:ext cx="6956467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4706"/>
                <a:gridCol w="6441761"/>
              </a:tblGrid>
              <a:tr h="370840">
                <a:tc>
                  <a:txBody>
                    <a:bodyPr/>
                    <a:p>
                      <a:r>
                        <a:rPr dirty="0" lang="en-US" smtClean="0"/>
                        <a:t>No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Tweet </a:t>
                      </a:r>
                      <a:r>
                        <a:rPr dirty="0" lang="en-US" err="1" smtClean="0"/>
                        <a:t>Baru</a:t>
                      </a:r>
                      <a:r>
                        <a:rPr dirty="0" lang="en-US" smtClean="0"/>
                        <a:t>/</a:t>
                      </a:r>
                      <a:r>
                        <a:rPr dirty="0" lang="en-US" err="1" smtClean="0"/>
                        <a:t>Uji</a:t>
                      </a:r>
                      <a:r>
                        <a:rPr baseline="0" dirty="0" lang="en-US" smtClean="0"/>
                        <a:t> yang </a:t>
                      </a:r>
                      <a:r>
                        <a:rPr baseline="0" dirty="0" lang="en-US" err="1" smtClean="0"/>
                        <a:t>sudah</a:t>
                      </a:r>
                      <a:r>
                        <a:rPr baseline="0" dirty="0" lang="en-US" smtClean="0"/>
                        <a:t> </a:t>
                      </a:r>
                      <a:r>
                        <a:rPr baseline="0" dirty="0" lang="en-US" err="1" smtClean="0"/>
                        <a:t>dipreprocessing</a:t>
                      </a:r>
                      <a:r>
                        <a:rPr baseline="0" dirty="0" lang="en-US" smtClean="0"/>
                        <a:t> &amp;stemming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iphone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impi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fans apple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800" name="Rectangle 8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92541" y="1432740"/>
            <a:ext cx="1671290" cy="716991"/>
          </a:xfrm>
          <a:prstGeom prst="rect"/>
          <a:blipFill rotWithShape="0">
            <a:blip xmlns:r="http://schemas.openxmlformats.org/officeDocument/2006/relationships" r:embed="rId3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01" name="Rectangle 9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94689" y="1434704"/>
            <a:ext cx="1671290" cy="716991"/>
          </a:xfrm>
          <a:prstGeom prst="rect"/>
          <a:blipFill rotWithShape="0">
            <a:blip xmlns:r="http://schemas.openxmlformats.org/officeDocument/2006/relationships" r:embed="rId4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02" name="TextBox 11"/>
          <p:cNvSpPr txBox="1"/>
          <p:nvPr/>
        </p:nvSpPr>
        <p:spPr>
          <a:xfrm>
            <a:off x="10215154" y="1195822"/>
            <a:ext cx="819455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Berita</a:t>
            </a:r>
            <a:endParaRPr dirty="0" lang="en-US"/>
          </a:p>
        </p:txBody>
      </p:sp>
      <p:sp>
        <p:nvSpPr>
          <p:cNvPr id="1048803" name="TextBox 12"/>
          <p:cNvSpPr txBox="1"/>
          <p:nvPr/>
        </p:nvSpPr>
        <p:spPr>
          <a:xfrm>
            <a:off x="10215154" y="1567380"/>
            <a:ext cx="1268296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Olahraga</a:t>
            </a:r>
            <a:endParaRPr dirty="0" lang="en-US"/>
          </a:p>
        </p:txBody>
      </p:sp>
      <p:sp>
        <p:nvSpPr>
          <p:cNvPr id="1048804" name="TextBox 13"/>
          <p:cNvSpPr txBox="1"/>
          <p:nvPr/>
        </p:nvSpPr>
        <p:spPr>
          <a:xfrm>
            <a:off x="10215154" y="1938939"/>
            <a:ext cx="1239442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Teknologi</a:t>
            </a:r>
            <a:endParaRPr dirty="0" lang="en-US"/>
          </a:p>
        </p:txBody>
      </p:sp>
      <p:sp>
        <p:nvSpPr>
          <p:cNvPr id="1048805" name="TextBox 14"/>
          <p:cNvSpPr txBox="1"/>
          <p:nvPr/>
        </p:nvSpPr>
        <p:spPr>
          <a:xfrm>
            <a:off x="10215155" y="2312123"/>
            <a:ext cx="788999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Musik</a:t>
            </a:r>
            <a:endParaRPr dirty="0" lang="en-US"/>
          </a:p>
        </p:txBody>
      </p:sp>
      <p:sp>
        <p:nvSpPr>
          <p:cNvPr id="1048806" name="Rectangle 19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3163" y="2387833"/>
            <a:ext cx="2614177" cy="770275"/>
          </a:xfrm>
          <a:prstGeom prst="rect"/>
          <a:blipFill rotWithShape="0">
            <a:blip xmlns:r="http://schemas.openxmlformats.org/officeDocument/2006/relationships" r:embed="rId5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07" name="Rectangle 20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3739667" y="4575394"/>
            <a:ext cx="4196020" cy="617348"/>
          </a:xfrm>
          <a:prstGeom prst="rect"/>
          <a:blipFill rotWithShape="0">
            <a:blip xmlns:r="http://schemas.openxmlformats.org/officeDocument/2006/relationships" r:embed="rId6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08" name="Rectangle 21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3744536" y="5333492"/>
            <a:ext cx="3967433" cy="617348"/>
          </a:xfrm>
          <a:prstGeom prst="rect"/>
          <a:blipFill rotWithShape="0">
            <a:blip xmlns:r="http://schemas.openxmlformats.org/officeDocument/2006/relationships" r:embed="rId7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09" name="Rectangle 22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7986714" y="4579421"/>
            <a:ext cx="3990516" cy="617348"/>
          </a:xfrm>
          <a:prstGeom prst="rect"/>
          <a:blipFill rotWithShape="0">
            <a:blip xmlns:r="http://schemas.openxmlformats.org/officeDocument/2006/relationships" r:embed="rId8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10" name="Rectangle 23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7937558" y="5310914"/>
            <a:ext cx="4066178" cy="617348"/>
          </a:xfrm>
          <a:prstGeom prst="rect"/>
          <a:blipFill rotWithShape="0">
            <a:blip xmlns:r="http://schemas.openxmlformats.org/officeDocument/2006/relationships" r:embed="rId9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11" name="TextBox 25"/>
          <p:cNvSpPr txBox="1"/>
          <p:nvPr/>
        </p:nvSpPr>
        <p:spPr>
          <a:xfrm>
            <a:off x="592541" y="4706024"/>
            <a:ext cx="3417923" cy="64633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2. </a:t>
            </a:r>
            <a:r>
              <a:rPr dirty="0" lang="en-US" err="1" smtClean="0"/>
              <a:t>Mencari</a:t>
            </a:r>
            <a:r>
              <a:rPr dirty="0" lang="en-US" smtClean="0"/>
              <a:t> </a:t>
            </a:r>
            <a:r>
              <a:rPr dirty="0" lang="en-US" err="1" smtClean="0"/>
              <a:t>nilai</a:t>
            </a:r>
            <a:r>
              <a:rPr dirty="0" lang="en-US" smtClean="0"/>
              <a:t> </a:t>
            </a:r>
            <a:r>
              <a:rPr dirty="0" lang="en-US" err="1" smtClean="0"/>
              <a:t>probabilitas</a:t>
            </a:r>
            <a:endParaRPr dirty="0" lang="en-US" smtClean="0"/>
          </a:p>
          <a:p>
            <a:r>
              <a:rPr dirty="0" lang="en-US" err="1" smtClean="0"/>
              <a:t>Setiap</a:t>
            </a:r>
            <a:r>
              <a:rPr dirty="0" lang="en-US" smtClean="0"/>
              <a:t> kata </a:t>
            </a:r>
            <a:r>
              <a:rPr dirty="0" lang="en-US" err="1" smtClean="0"/>
              <a:t>uji</a:t>
            </a:r>
            <a:r>
              <a:rPr dirty="0" lang="en-US" smtClean="0"/>
              <a:t> </a:t>
            </a:r>
            <a:r>
              <a:rPr dirty="0" lang="en-US" err="1" smtClean="0"/>
              <a:t>pada</a:t>
            </a:r>
            <a:r>
              <a:rPr dirty="0" lang="en-US" smtClean="0"/>
              <a:t> training.</a:t>
            </a:r>
            <a:endParaRPr dirty="0" lang="en-US"/>
          </a:p>
        </p:txBody>
      </p:sp>
      <p:sp>
        <p:nvSpPr>
          <p:cNvPr id="1048812" name="Rectangle 26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24343" y="5482217"/>
            <a:ext cx="2614177" cy="770275"/>
          </a:xfrm>
          <a:prstGeom prst="rect"/>
          <a:blipFill rotWithShape="0">
            <a:blip xmlns:r="http://schemas.openxmlformats.org/officeDocument/2006/relationships" r:embed="rId10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13" name="TextBox 24"/>
          <p:cNvSpPr txBox="1"/>
          <p:nvPr/>
        </p:nvSpPr>
        <p:spPr>
          <a:xfrm>
            <a:off x="10215155" y="2299423"/>
            <a:ext cx="788999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Musik</a:t>
            </a:r>
            <a:endParaRPr dirty="0" lang="en-US"/>
          </a:p>
        </p:txBody>
      </p:sp>
      <p:sp>
        <p:nvSpPr>
          <p:cNvPr id="1048814" name="TextBox 27"/>
          <p:cNvSpPr txBox="1"/>
          <p:nvPr/>
        </p:nvSpPr>
        <p:spPr>
          <a:xfrm>
            <a:off x="10215155" y="2312123"/>
            <a:ext cx="788999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Musik</a:t>
            </a:r>
            <a:endParaRPr dirty="0" lang="en-US"/>
          </a:p>
        </p:txBody>
      </p:sp>
      <p:sp>
        <p:nvSpPr>
          <p:cNvPr id="1048815" name="TextBox 28"/>
          <p:cNvSpPr txBox="1"/>
          <p:nvPr/>
        </p:nvSpPr>
        <p:spPr>
          <a:xfrm>
            <a:off x="10215155" y="2312123"/>
            <a:ext cx="788999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Musik</a:t>
            </a:r>
            <a:endParaRPr dirty="0" lang="en-US"/>
          </a:p>
        </p:txBody>
      </p:sp>
      <p:sp>
        <p:nvSpPr>
          <p:cNvPr id="1048816" name="TextBox 29"/>
          <p:cNvSpPr txBox="1"/>
          <p:nvPr/>
        </p:nvSpPr>
        <p:spPr>
          <a:xfrm>
            <a:off x="5522106" y="3681979"/>
            <a:ext cx="971741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iphone</a:t>
            </a:r>
            <a:endParaRPr dirty="0" lang="en-US"/>
          </a:p>
        </p:txBody>
      </p:sp>
      <p:sp>
        <p:nvSpPr>
          <p:cNvPr id="1048817" name="TextBox 30"/>
          <p:cNvSpPr txBox="1"/>
          <p:nvPr/>
        </p:nvSpPr>
        <p:spPr>
          <a:xfrm>
            <a:off x="6365058" y="3680726"/>
            <a:ext cx="651140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impi</a:t>
            </a:r>
            <a:endParaRPr dirty="0" lang="en-US"/>
          </a:p>
        </p:txBody>
      </p:sp>
      <p:sp>
        <p:nvSpPr>
          <p:cNvPr id="1048818" name="TextBox 31"/>
          <p:cNvSpPr txBox="1"/>
          <p:nvPr/>
        </p:nvSpPr>
        <p:spPr>
          <a:xfrm>
            <a:off x="6890949" y="3678578"/>
            <a:ext cx="644728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fans</a:t>
            </a:r>
            <a:endParaRPr dirty="0" lang="en-US"/>
          </a:p>
        </p:txBody>
      </p:sp>
      <p:sp>
        <p:nvSpPr>
          <p:cNvPr id="1048819" name="TextBox 32"/>
          <p:cNvSpPr txBox="1"/>
          <p:nvPr/>
        </p:nvSpPr>
        <p:spPr>
          <a:xfrm>
            <a:off x="7403951" y="3676431"/>
            <a:ext cx="853119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apple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5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44414 0.34722 " pathEditMode="relative" rAng="0" ptsTypes="AA">
                                      <p:cBhvr>
                                        <p:cTn dur="2000" fill="hold" id="6"/>
                                        <p:tgtEl>
                                          <p:spTgt spid="1048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14" y="17361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0" id="7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12682 0.14745 " pathEditMode="relative" rAng="0" ptsTypes="AA">
                                      <p:cBhvr>
                                        <p:cTn dur="2000" fill="hold" id="8"/>
                                        <p:tgtEl>
                                          <p:spTgt spid="1048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1" id="10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11"/>
                                        <p:tgtEl>
                                          <p:spTgt spid="1048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13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14"/>
                                        <p:tgtEl>
                                          <p:spTgt spid="1048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19"/>
                                        <p:tgtEl>
                                          <p:spTgt spid="104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4500"/>
                            </p:stCondLst>
                            <p:childTnLst>
                              <p:par>
                                <p:cTn accel="50000" decel="50000" fill="hold" grpId="0" id="21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46133 0.46389 " pathEditMode="relative" rAng="0" ptsTypes="AA">
                                      <p:cBhvr>
                                        <p:cTn dur="2000" fill="hold" id="22"/>
                                        <p:tgtEl>
                                          <p:spTgt spid="1048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73" y="23194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0" id="23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-0.18386 0.26041 " pathEditMode="relative" rAng="0" ptsTypes="AA">
                                      <p:cBhvr>
                                        <p:cTn dur="2000" fill="hold" id="24"/>
                                        <p:tgtEl>
                                          <p:spTgt spid="10488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93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">
                            <p:stCondLst>
                              <p:cond delay="6500"/>
                            </p:stCondLst>
                            <p:childTnLst>
                              <p:par>
                                <p:cTn fill="hold" grpId="1" id="26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27"/>
                                        <p:tgtEl>
                                          <p:spTgt spid="1048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29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30"/>
                                        <p:tgtEl>
                                          <p:spTgt spid="1048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">
                            <p:stCondLst>
                              <p:cond delay="7000"/>
                            </p:stCondLst>
                            <p:childTnLst>
                              <p:par>
                                <p:cTn fill="hold" grpId="0" id="3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35"/>
                                        <p:tgtEl>
                                          <p:spTgt spid="104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6">
                            <p:stCondLst>
                              <p:cond delay="9000"/>
                            </p:stCondLst>
                            <p:childTnLst>
                              <p:par>
                                <p:cTn accel="50000" decel="50000" fill="hold" grpId="0" id="37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10976 0.35648 " pathEditMode="relative" rAng="0" ptsTypes="AA">
                                      <p:cBhvr>
                                        <p:cTn dur="2000" fill="hold" id="38"/>
                                        <p:tgtEl>
                                          <p:spTgt spid="1048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95" y="17824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0" id="39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1015 0.14977 " pathEditMode="relative" rAng="0" ptsTypes="AA">
                                      <p:cBhvr>
                                        <p:cTn dur="2000" fill="hold" id="40"/>
                                        <p:tgtEl>
                                          <p:spTgt spid="1048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">
                            <p:stCondLst>
                              <p:cond delay="11000"/>
                            </p:stCondLst>
                            <p:childTnLst>
                              <p:par>
                                <p:cTn fill="hold" grpId="1" id="42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3"/>
                                        <p:tgtEl>
                                          <p:spTgt spid="1048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45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6"/>
                                        <p:tgtEl>
                                          <p:spTgt spid="1048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8">
                            <p:stCondLst>
                              <p:cond delay="11500"/>
                            </p:stCondLst>
                            <p:childTnLst>
                              <p:par>
                                <p:cTn fill="hold" grpId="0" id="4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51"/>
                                        <p:tgtEl>
                                          <p:spTgt spid="104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2">
                            <p:stCondLst>
                              <p:cond delay="13500"/>
                            </p:stCondLst>
                            <p:childTnLst>
                              <p:par>
                                <p:cTn accel="50000" decel="50000" fill="hold" grpId="0" id="53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1056 0.45833 " pathEditMode="relative" rAng="0" ptsTypes="AA">
                                      <p:cBhvr>
                                        <p:cTn dur="2000" fill="hold" id="54"/>
                                        <p:tgtEl>
                                          <p:spTgt spid="1048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" y="22917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0" id="55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05963 0.25926 " pathEditMode="relative" rAng="0" ptsTypes="AA">
                                      <p:cBhvr>
                                        <p:cTn dur="2000" fill="hold" id="56"/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7">
                            <p:stCondLst>
                              <p:cond delay="15500"/>
                            </p:stCondLst>
                            <p:childTnLst>
                              <p:par>
                                <p:cTn fill="hold" grpId="1" id="58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59"/>
                                        <p:tgtEl>
                                          <p:spTgt spid="1048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61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62"/>
                                        <p:tgtEl>
                                          <p:spTgt spid="1048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4">
                            <p:stCondLst>
                              <p:cond delay="16000"/>
                            </p:stCondLst>
                            <p:childTnLst>
                              <p:par>
                                <p:cTn fill="hold" grpId="0" id="6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67"/>
                                        <p:tgtEl>
                                          <p:spTgt spid="104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5" grpId="0"/>
      <p:bldP spid="1048805" grpId="1"/>
      <p:bldP spid="1048807" grpId="0"/>
      <p:bldP spid="1048808" grpId="0"/>
      <p:bldP spid="1048809" grpId="0"/>
      <p:bldP spid="1048810" grpId="0"/>
      <p:bldP spid="1048813" grpId="0"/>
      <p:bldP spid="1048813" grpId="1"/>
      <p:bldP spid="1048814" grpId="0"/>
      <p:bldP spid="1048814" grpId="1"/>
      <p:bldP spid="1048815" grpId="0"/>
      <p:bldP spid="1048815" grpId="1"/>
      <p:bldP spid="1048816" grpId="0"/>
      <p:bldP spid="1048816" grpId="1"/>
      <p:bldP spid="1048817" grpId="0"/>
      <p:bldP spid="1048817" grpId="1"/>
      <p:bldP spid="1048818" grpId="0"/>
      <p:bldP spid="1048818" grpId="1"/>
      <p:bldP spid="1048819" grpId="0"/>
      <p:bldP spid="104881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8" name="Content Placeholder 3"/>
          <p:cNvGraphicFramePr>
            <a:graphicFrameLocks noGrp="1"/>
          </p:cNvGraphicFramePr>
          <p:nvPr>
            <p:ph idx="1"/>
          </p:nvPr>
        </p:nvGraphicFramePr>
        <p:xfrm>
          <a:off x="1545466" y="913795"/>
          <a:ext cx="10560675" cy="57583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7887"/>
                <a:gridCol w="1468191"/>
                <a:gridCol w="2897746"/>
                <a:gridCol w="2415013"/>
                <a:gridCol w="2491838"/>
              </a:tblGrid>
              <a:tr h="762826">
                <a:tc>
                  <a:txBody>
                    <a:bodyPr/>
                    <a:p>
                      <a:pPr algn="ctr"/>
                      <a:r>
                        <a:rPr dirty="0" lang="en-US" err="1" smtClean="0"/>
                        <a:t>Kategori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/>
                    <a:p>
                      <a:endParaRPr lang="en-US"/>
                    </a:p>
                  </a:txBody>
                  <a:tcPr anchor="ctr">
                    <a:blipFill rotWithShape="0">
                      <a:blip xmlns:r="http://schemas.openxmlformats.org/officeDocument/2006/relationships" r:embed="rId1"/>
                      <a:stretch>
                        <a:fillRect l="-87967" t="-54400" r="-533610" b="-667200"/>
                      </a:stretch>
                    </a:blip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 anchor="ctr">
                    <a:blipFill rotWithShape="0">
                      <a:blip xmlns:r="http://schemas.openxmlformats.org/officeDocument/2006/relationships" r:embed="rId1"/>
                      <a:stretch>
                        <a:fillRect l="-95168" t="-54400" r="-170168" b="-667200"/>
                      </a:stretch>
                    </a:blip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 anchor="ctr">
                    <a:blipFill rotWithShape="0">
                      <a:blip xmlns:r="http://schemas.openxmlformats.org/officeDocument/2006/relationships" r:embed="rId1"/>
                      <a:stretch>
                        <a:fillRect l="-234596" t="-54400" r="-104545" b="-667200"/>
                      </a:stretch>
                    </a:blip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 anchor="ctr">
                    <a:blipFill rotWithShape="0">
                      <a:blip xmlns:r="http://schemas.openxmlformats.org/officeDocument/2006/relationships" r:embed="rId1"/>
                      <a:stretch>
                        <a:fillRect l="-323961" t="-54400" r="-1222" b="-667200"/>
                      </a:stretch>
                    </a:blipFill>
                  </a:tcPr>
                </a:tc>
              </a:tr>
              <a:tr h="334489">
                <a:tc rowSpan="4">
                  <a:txBody>
                    <a:bodyPr/>
                    <a:p>
                      <a:pPr algn="ctr"/>
                      <a:r>
                        <a:rPr dirty="0" lang="en-US" err="1" smtClean="0"/>
                        <a:t>Berita</a:t>
                      </a:r>
                      <a:endParaRPr dirty="0" lang="en-US"/>
                    </a:p>
                  </a:txBody>
                  <a:tcPr anchor="ctr"/>
                </a:tc>
                <a:tc rowSpan="4">
                  <a:txBody>
                    <a:bodyPr/>
                    <a:p>
                      <a:endParaRPr lang="en-US"/>
                    </a:p>
                  </a:txBody>
                  <a:tcPr anchor="ctr">
                    <a:blipFill rotWithShape="0">
                      <a:blip xmlns:r="http://schemas.openxmlformats.org/officeDocument/2006/relationships" r:embed="rId1"/>
                      <a:stretch>
                        <a:fillRect l="-87967" t="-87727" r="-533610" b="-279091"/>
                      </a:stretch>
                    </a:blip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 anchor="ctr">
                    <a:blipFill rotWithShape="0">
                      <a:blip xmlns:r="http://schemas.openxmlformats.org/officeDocument/2006/relationships" r:embed="rId1"/>
                      <a:stretch>
                        <a:fillRect l="-95168" t="-350909" r="-170168" b="-1416364"/>
                      </a:stretch>
                    </a:blipFill>
                  </a:tcPr>
                </a:tc>
                <a:tc rowSpan="4">
                  <a:txBody>
                    <a:bodyPr/>
                    <a:p>
                      <a:pPr algn="l"/>
                      <a:r>
                        <a:rPr dirty="0" lang="en-US" smtClean="0"/>
                        <a:t>0.02941*0.02941*</a:t>
                      </a:r>
                      <a:r>
                        <a:rPr dirty="0" lang="en-US" smtClean="0"/>
                        <a:t>0.02941*0.02941*0.2 = </a:t>
                      </a:r>
                      <a:r>
                        <a:rPr b="1" dirty="0" lang="en-US" smtClean="0">
                          <a:solidFill>
                            <a:srgbClr val="FF0000"/>
                          </a:solidFill>
                        </a:rPr>
                        <a:t>0.000000149627043138722</a:t>
                      </a:r>
                      <a:endParaRPr b="1" dirty="0"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16">
                  <a:txBody>
                    <a:bodyPr/>
                    <a:p>
                      <a:pPr algn="l" defTabSz="4572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dirty="0" lang="en-US" smtClean="0">
                          <a:solidFill>
                            <a:srgbClr val="FF0000"/>
                          </a:solidFill>
                        </a:rPr>
                        <a:t>0.000000299254086277444</a:t>
                      </a:r>
                      <a:endParaRPr b="1" dirty="0" lang="en-US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34489"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pPr algn="ctr" defTabSz="4572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dirty="0" lang="en-US"/>
                    </a:p>
                  </a:txBody>
                  <a:tcPr anchor="ctr"/>
                </a:tc>
                <a:tc>
                  <a:txBody>
                    <a:bodyPr/>
                    <a:p>
                      <a:endParaRPr lang="en-US"/>
                    </a:p>
                  </a:txBody>
                  <a:tcPr anchor="ctr">
                    <a:blipFill rotWithShape="0">
                      <a:blip xmlns:r="http://schemas.openxmlformats.org/officeDocument/2006/relationships" r:embed="rId1"/>
                      <a:stretch>
                        <a:fillRect l="-95168" t="-450909" r="-170168" b="-1316364"/>
                      </a:stretch>
                    </a:blipFill>
                  </a:tcPr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</a:tr>
              <a:tr h="334489"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pPr algn="ctr" defTabSz="4572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dirty="0" lang="en-US"/>
                    </a:p>
                  </a:txBody>
                  <a:tcPr anchor="ctr"/>
                </a:tc>
                <a:tc>
                  <a:txBody>
                    <a:bodyPr/>
                    <a:p>
                      <a:endParaRPr lang="en-US"/>
                    </a:p>
                  </a:txBody>
                  <a:tcPr anchor="ctr">
                    <a:blipFill rotWithShape="0">
                      <a:blip xmlns:r="http://schemas.openxmlformats.org/officeDocument/2006/relationships" r:embed="rId1"/>
                      <a:stretch>
                        <a:fillRect l="-95168" t="-550909" r="-170168" b="-1216364"/>
                      </a:stretch>
                    </a:blipFill>
                  </a:tcPr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</a:tr>
              <a:tr h="334489"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pPr algn="ctr" defTabSz="4572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dirty="0" lang="en-US"/>
                    </a:p>
                  </a:txBody>
                  <a:tcPr anchor="ctr"/>
                </a:tc>
                <a:tc>
                  <a:txBody>
                    <a:bodyPr/>
                    <a:p>
                      <a:endParaRPr lang="en-US"/>
                    </a:p>
                  </a:txBody>
                  <a:tcPr anchor="ctr">
                    <a:blipFill rotWithShape="0">
                      <a:blip xmlns:r="http://schemas.openxmlformats.org/officeDocument/2006/relationships" r:embed="rId1"/>
                      <a:stretch>
                        <a:fillRect l="-95168" t="-650909" r="-170168" b="-1116364"/>
                      </a:stretch>
                    </a:blipFill>
                  </a:tcPr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</a:tr>
              <a:tr h="304800">
                <a:tc rowSpan="4">
                  <a:txBody>
                    <a:bodyPr/>
                    <a:p>
                      <a:pPr algn="ctr"/>
                      <a:r>
                        <a:rPr dirty="0" lang="en-US" err="1" smtClean="0"/>
                        <a:t>Teknologi</a:t>
                      </a:r>
                      <a:endParaRPr dirty="0" lang="en-US"/>
                    </a:p>
                  </a:txBody>
                  <a:tcPr anchor="ctr"/>
                </a:tc>
                <a:tc rowSpan="4">
                  <a:txBody>
                    <a:bodyPr/>
                    <a:p>
                      <a:pPr algn="ctr"/>
                      <a:r>
                        <a:rPr dirty="0" lang="en-US" smtClean="0"/>
                        <a:t>0.2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xmlns:r="http://schemas.openxmlformats.org/officeDocument/2006/relationships" r:embed="rId1"/>
                      <a:stretch>
                        <a:fillRect l="-95168" t="-826000" r="-170168" b="-1128000"/>
                      </a:stretch>
                    </a:blipFill>
                  </a:tcPr>
                </a:tc>
                <a:tc rowSpan="4">
                  <a:txBody>
                    <a:bodyPr/>
                    <a:p>
                      <a:pPr algn="l"/>
                      <a:r>
                        <a:rPr dirty="0" lang="en-US" smtClean="0"/>
                        <a:t>0.05882*0.02941*</a:t>
                      </a:r>
                      <a:r>
                        <a:rPr dirty="0" lang="en-US" smtClean="0"/>
                        <a:t>0.02941*0.02941*0.2 =</a:t>
                      </a:r>
                      <a:r>
                        <a:rPr baseline="0" dirty="0" lang="en-US" smtClean="0"/>
                        <a:t> </a:t>
                      </a:r>
                      <a:r>
                        <a:rPr baseline="0" b="1" dirty="0" lang="en-US" smtClean="0">
                          <a:solidFill>
                            <a:srgbClr val="FF0000"/>
                          </a:solidFill>
                        </a:rPr>
                        <a:t>0.000000299254086277444</a:t>
                      </a:r>
                      <a:endParaRPr b="1" dirty="0"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p>
                      <a:pPr algn="l"/>
                      <a:endParaRPr b="1" dirty="0"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xmlns:r="http://schemas.openxmlformats.org/officeDocument/2006/relationships" r:embed="rId1"/>
                      <a:stretch>
                        <a:fillRect l="-95168" t="-926000" r="-170168" b="-1028000"/>
                      </a:stretch>
                    </a:blipFill>
                  </a:tcPr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</a:tr>
              <a:tr h="304800"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xmlns:r="http://schemas.openxmlformats.org/officeDocument/2006/relationships" r:embed="rId1"/>
                      <a:stretch>
                        <a:fillRect l="-95168" t="-1026000" r="-170168" b="-928000"/>
                      </a:stretch>
                    </a:blipFill>
                  </a:tcPr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</a:tr>
              <a:tr h="304800"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xmlns:r="http://schemas.openxmlformats.org/officeDocument/2006/relationships" r:embed="rId1"/>
                      <a:stretch>
                        <a:fillRect l="-95168" t="-1126000" r="-170168" b="-828000"/>
                      </a:stretch>
                    </a:blipFill>
                  </a:tcPr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</a:tr>
              <a:tr h="304800">
                <a:tc rowSpan="4">
                  <a:txBody>
                    <a:bodyPr/>
                    <a:p>
                      <a:pPr algn="ctr"/>
                      <a:r>
                        <a:rPr dirty="0" lang="en-US" err="1" smtClean="0"/>
                        <a:t>Olahraga</a:t>
                      </a:r>
                      <a:endParaRPr dirty="0" lang="en-US"/>
                    </a:p>
                  </a:txBody>
                  <a:tcPr anchor="ctr"/>
                </a:tc>
                <a:tc rowSpan="4">
                  <a:txBody>
                    <a:bodyPr/>
                    <a:p>
                      <a:pPr algn="ctr"/>
                      <a:r>
                        <a:rPr dirty="0" lang="en-US" smtClean="0"/>
                        <a:t>0.4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xmlns:r="http://schemas.openxmlformats.org/officeDocument/2006/relationships" r:embed="rId1"/>
                      <a:stretch>
                        <a:fillRect l="-95168" t="-1226000" r="-170168" b="-728000"/>
                      </a:stretch>
                    </a:blipFill>
                  </a:tcPr>
                </a:tc>
                <a:tc rowSpan="4">
                  <a:txBody>
                    <a:bodyPr/>
                    <a:p>
                      <a:pPr algn="l"/>
                      <a:r>
                        <a:rPr dirty="0" lang="en-US" smtClean="0"/>
                        <a:t>0.025*</a:t>
                      </a:r>
                      <a:r>
                        <a:rPr dirty="0" lang="en-US" smtClean="0"/>
                        <a:t>0.025*0.025*0.025*0.4 = </a:t>
                      </a:r>
                      <a:r>
                        <a:rPr b="1" dirty="0" lang="en-US" smtClean="0">
                          <a:solidFill>
                            <a:srgbClr val="FF0000"/>
                          </a:solidFill>
                        </a:rPr>
                        <a:t>0.00000015625</a:t>
                      </a:r>
                      <a:endParaRPr b="1" dirty="0"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p>
                      <a:pPr algn="l"/>
                      <a:endParaRPr b="1" dirty="0"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xmlns:r="http://schemas.openxmlformats.org/officeDocument/2006/relationships" r:embed="rId1"/>
                      <a:stretch>
                        <a:fillRect l="-95168" t="-1300000" r="-170168" b="-613725"/>
                      </a:stretch>
                    </a:blipFill>
                  </a:tcPr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</a:tr>
              <a:tr h="304800"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xmlns:r="http://schemas.openxmlformats.org/officeDocument/2006/relationships" r:embed="rId1"/>
                      <a:stretch>
                        <a:fillRect l="-95168" t="-1428000" r="-170168" b="-526000"/>
                      </a:stretch>
                    </a:blipFill>
                  </a:tcPr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</a:tr>
              <a:tr h="304800"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xmlns:r="http://schemas.openxmlformats.org/officeDocument/2006/relationships" r:embed="rId1"/>
                      <a:stretch>
                        <a:fillRect l="-95168" t="-1528000" r="-170168" b="-426000"/>
                      </a:stretch>
                    </a:blipFill>
                  </a:tcPr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</a:tr>
              <a:tr h="304800">
                <a:tc rowSpan="4">
                  <a:txBody>
                    <a:bodyPr/>
                    <a:p>
                      <a:pPr algn="ctr"/>
                      <a:r>
                        <a:rPr dirty="0" lang="en-US" err="1" smtClean="0"/>
                        <a:t>Musik</a:t>
                      </a:r>
                      <a:endParaRPr dirty="0" lang="en-US"/>
                    </a:p>
                  </a:txBody>
                  <a:tcPr anchor="ctr"/>
                </a:tc>
                <a:tc rowSpan="4">
                  <a:txBody>
                    <a:bodyPr/>
                    <a:p>
                      <a:pPr algn="ctr"/>
                      <a:r>
                        <a:rPr dirty="0" lang="en-US" smtClean="0"/>
                        <a:t>0.2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xmlns:r="http://schemas.openxmlformats.org/officeDocument/2006/relationships" r:embed="rId1"/>
                      <a:stretch>
                        <a:fillRect l="-95168" t="-1628000" r="-170168" b="-326000"/>
                      </a:stretch>
                    </a:blipFill>
                  </a:tcPr>
                </a:tc>
                <a:tc rowSpan="4">
                  <a:txBody>
                    <a:bodyPr/>
                    <a:p>
                      <a:pPr algn="l"/>
                      <a:r>
                        <a:rPr dirty="0" lang="en-US" smtClean="0"/>
                        <a:t>0.03030*</a:t>
                      </a:r>
                      <a:r>
                        <a:rPr dirty="0" lang="en-US" smtClean="0"/>
                        <a:t>0.03030*0.03030*0.03030*0.2 = </a:t>
                      </a:r>
                      <a:r>
                        <a:rPr b="1" dirty="0" lang="en-US" smtClean="0">
                          <a:solidFill>
                            <a:srgbClr val="FF0000"/>
                          </a:solidFill>
                        </a:rPr>
                        <a:t>0.00000016857784962</a:t>
                      </a:r>
                      <a:endParaRPr b="1" dirty="0"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p>
                      <a:pPr algn="l"/>
                      <a:endParaRPr b="1" dirty="0"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xmlns:r="http://schemas.openxmlformats.org/officeDocument/2006/relationships" r:embed="rId1"/>
                      <a:stretch>
                        <a:fillRect l="-95168" t="-1728000" r="-170168" b="-226000"/>
                      </a:stretch>
                    </a:blipFill>
                  </a:tcPr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</a:tr>
              <a:tr h="304800"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xmlns:r="http://schemas.openxmlformats.org/officeDocument/2006/relationships" r:embed="rId1"/>
                      <a:stretch>
                        <a:fillRect l="-95168" t="-1828000" r="-170168" b="-126000"/>
                      </a:stretch>
                    </a:blipFill>
                  </a:tcPr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</a:tr>
              <a:tr h="304800"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xmlns:r="http://schemas.openxmlformats.org/officeDocument/2006/relationships" r:embed="rId1"/>
                      <a:stretch>
                        <a:fillRect l="-95168" t="-1928000" r="-170168" b="-26000"/>
                      </a:stretch>
                    </a:blipFill>
                  </a:tcPr>
                </a:tc>
                <a:tc vMerge="1">
                  <a:txBody>
                    <a:bodyPr/>
                    <a:p>
                      <a:pPr algn="ctr"/>
                      <a:endParaRPr dirty="0" lang="en-US"/>
                    </a:p>
                  </a:txBody>
                  <a:tcPr anchor="ctr"/>
                </a:tc>
                <a:tc vMerge="1">
                  <a:txBody>
                    <a:bodyPr/>
                    <a:p>
                      <a:endParaRPr lang="en-US"/>
                    </a:p>
                  </a:txBody>
                </a:tc>
              </a:tr>
            </a:tbl>
          </a:graphicData>
        </a:graphic>
      </p:graphicFrame>
      <p:sp>
        <p:nvSpPr>
          <p:cNvPr id="1048820" name="Title 1"/>
          <p:cNvSpPr txBox="1"/>
          <p:nvPr/>
        </p:nvSpPr>
        <p:spPr>
          <a:xfrm>
            <a:off x="315132" y="192579"/>
            <a:ext cx="4670025" cy="734700"/>
          </a:xfrm>
          <a:prstGeom prst="rect"/>
        </p:spPr>
        <p:txBody>
          <a:bodyPr anchor="t" bIns="45720" lIns="91440" rIns="91440" rtlCol="0" tIns="45720" vert="horz">
            <a:normAutofit fontScale="77778" lnSpcReduction="20000"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lang="en-US" err="1" smtClean="0"/>
              <a:t>Ilustrasi</a:t>
            </a:r>
            <a:r>
              <a:rPr b="1" dirty="0" lang="en-US" smtClean="0"/>
              <a:t> Proses </a:t>
            </a:r>
            <a:r>
              <a:rPr b="1" dirty="0" lang="en-US" err="1" smtClean="0"/>
              <a:t>perhitungan</a:t>
            </a:r>
            <a:endParaRPr b="1" dirty="0" lang="en-US"/>
          </a:p>
        </p:txBody>
      </p:sp>
      <p:sp>
        <p:nvSpPr>
          <p:cNvPr id="1048821" name="TextBox 1"/>
          <p:cNvSpPr txBox="1"/>
          <p:nvPr/>
        </p:nvSpPr>
        <p:spPr>
          <a:xfrm>
            <a:off x="7200900" y="3568700"/>
            <a:ext cx="2326278" cy="64633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solidFill>
                  <a:srgbClr val="FF0000"/>
                </a:solidFill>
              </a:rPr>
              <a:t>0.000000299254086</a:t>
            </a:r>
          </a:p>
          <a:p>
            <a:r>
              <a:rPr b="1" dirty="0" lang="en-US" smtClean="0">
                <a:solidFill>
                  <a:srgbClr val="FF0000"/>
                </a:solidFill>
              </a:rPr>
              <a:t>277444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mph" presetID="21" presetSubtype="0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dur="1000" fill="hold" id="6"/>
                                        <p:tgtEl>
                                          <p:spTgt spid="10488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l="0" s="0"/>
                                      </p:by>
                                    </p:animClr>
                                    <p:animClr clrSpc="hsl" dir="cw">
                                      <p:cBhvr>
                                        <p:cTn dur="1000" fill="hold" id="7"/>
                                        <p:tgtEl>
                                          <p:spTgt spid="1048821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by>
                                        <p:hsl h="7200000" l="0" s="0"/>
                                      </p:by>
                                    </p:animClr>
                                    <p:animClr clrSpc="hsl" dir="cw">
                                      <p:cBhvr>
                                        <p:cTn dur="1000" fill="hold" id="8"/>
                                        <p:tgtEl>
                                          <p:spTgt spid="10488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l="0" s="0"/>
                                      </p:by>
                                    </p:animClr>
                                    <p:set>
                                      <p:cBhvr>
                                        <p:cTn dur="1000" fill="hold" id="9"/>
                                        <p:tgtEl>
                                          <p:spTgt spid="10488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Rectangle 1"/>
          <p:cNvSpPr/>
          <p:nvPr/>
        </p:nvSpPr>
        <p:spPr>
          <a:xfrm>
            <a:off x="2472388" y="1305560"/>
            <a:ext cx="9385074" cy="5251407"/>
          </a:xfrm>
          <a:prstGeom prst="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77" name="Content Placeholder 7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48878" y="1601236"/>
            <a:ext cx="8432094" cy="4761653"/>
          </a:xfrm>
          <a:ln>
            <a:noFill/>
          </a:ln>
        </p:spPr>
      </p:pic>
      <p:pic>
        <p:nvPicPr>
          <p:cNvPr id="2097178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964411" y="2153138"/>
            <a:ext cx="8416561" cy="3970890"/>
          </a:xfrm>
          <a:prstGeom prst="rect"/>
        </p:spPr>
      </p:pic>
      <p:pic>
        <p:nvPicPr>
          <p:cNvPr id="2097179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964412" y="2116293"/>
            <a:ext cx="8401028" cy="4007735"/>
          </a:xfrm>
          <a:prstGeom prst="rect"/>
        </p:spPr>
      </p:pic>
      <p:pic>
        <p:nvPicPr>
          <p:cNvPr id="2097180" name="Picture 56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2956497" y="2134715"/>
            <a:ext cx="8416561" cy="4007735"/>
          </a:xfrm>
          <a:prstGeom prst="rect"/>
        </p:spPr>
      </p:pic>
      <p:sp>
        <p:nvSpPr>
          <p:cNvPr id="1048823" name="Rectangle 10"/>
          <p:cNvSpPr/>
          <p:nvPr/>
        </p:nvSpPr>
        <p:spPr>
          <a:xfrm>
            <a:off x="6715125" y="1374967"/>
            <a:ext cx="457566" cy="156863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8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228805" y="270457"/>
            <a:ext cx="2491828" cy="872543"/>
          </a:xfrm>
          <a:prstGeom prst="rect"/>
          <a:noFill/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  <a:softEdge rad="0"/>
          </a:effectLst>
        </p:spPr>
      </p:pic>
      <p:sp>
        <p:nvSpPr>
          <p:cNvPr id="1048824" name="Title 1"/>
          <p:cNvSpPr txBox="1"/>
          <p:nvPr/>
        </p:nvSpPr>
        <p:spPr>
          <a:xfrm>
            <a:off x="7164925" y="257578"/>
            <a:ext cx="4569875" cy="771122"/>
          </a:xfrm>
          <a:prstGeom prst="rect"/>
        </p:spPr>
        <p:txBody>
          <a:bodyPr anchor="t" bIns="45720" lIns="91440" rIns="91440" rtlCol="0" tIns="45720" vert="horz">
            <a:normAutofit fontScale="80556" lnSpcReduction="20000"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i="1" lang="en-US"/>
              <a:t>Interface </a:t>
            </a:r>
            <a:r>
              <a:rPr b="1" dirty="0" i="1" lang="en-US" smtClean="0"/>
              <a:t>Program Search </a:t>
            </a:r>
            <a:r>
              <a:rPr b="1" dirty="0" i="1" lang="en-US" err="1" smtClean="0"/>
              <a:t>Realtime</a:t>
            </a:r>
            <a:endParaRPr b="1" dirty="0" i="1" lang="en-US"/>
          </a:p>
        </p:txBody>
      </p:sp>
      <p:sp>
        <p:nvSpPr>
          <p:cNvPr id="1048825" name="Oval 9"/>
          <p:cNvSpPr/>
          <p:nvPr/>
        </p:nvSpPr>
        <p:spPr>
          <a:xfrm>
            <a:off x="6909338" y="1407158"/>
            <a:ext cx="70106" cy="74613"/>
          </a:xfrm>
          <a:prstGeom prst="ellipse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6" name="Up Arrow 55"/>
          <p:cNvSpPr/>
          <p:nvPr/>
        </p:nvSpPr>
        <p:spPr>
          <a:xfrm rot="19118595">
            <a:off x="10605827" y="5349882"/>
            <a:ext cx="227165" cy="373488"/>
          </a:xfrm>
          <a:prstGeom prst="upArrow">
            <a:avLst>
              <a:gd name="adj1" fmla="val 50000"/>
              <a:gd name="adj2" fmla="val 1136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7" name="Rectangle 57"/>
          <p:cNvSpPr/>
          <p:nvPr/>
        </p:nvSpPr>
        <p:spPr>
          <a:xfrm>
            <a:off x="2472388" y="6556968"/>
            <a:ext cx="9385074" cy="295676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8" name="Oval 58"/>
          <p:cNvSpPr/>
          <p:nvPr/>
        </p:nvSpPr>
        <p:spPr>
          <a:xfrm>
            <a:off x="6361043" y="2378558"/>
            <a:ext cx="415773" cy="410818"/>
          </a:xfrm>
          <a:prstGeom prst="ellipse"/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9" name="Oval 59"/>
          <p:cNvSpPr/>
          <p:nvPr/>
        </p:nvSpPr>
        <p:spPr>
          <a:xfrm>
            <a:off x="4568529" y="3329244"/>
            <a:ext cx="415773" cy="410818"/>
          </a:xfrm>
          <a:prstGeom prst="ellipse"/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200" lang="en-US"/>
          </a:p>
        </p:txBody>
      </p:sp>
      <p:sp>
        <p:nvSpPr>
          <p:cNvPr id="1048830" name="Bevel 60"/>
          <p:cNvSpPr/>
          <p:nvPr/>
        </p:nvSpPr>
        <p:spPr>
          <a:xfrm>
            <a:off x="6396744" y="4830365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J</a:t>
            </a:r>
          </a:p>
        </p:txBody>
      </p:sp>
      <p:sp>
        <p:nvSpPr>
          <p:cNvPr id="1048831" name="Bevel 61"/>
          <p:cNvSpPr/>
          <p:nvPr/>
        </p:nvSpPr>
        <p:spPr>
          <a:xfrm>
            <a:off x="8495948" y="4146574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P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32" name="Bevel 62"/>
          <p:cNvSpPr/>
          <p:nvPr/>
        </p:nvSpPr>
        <p:spPr>
          <a:xfrm>
            <a:off x="7154490" y="4837700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K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33" name="Bevel 63"/>
          <p:cNvSpPr/>
          <p:nvPr/>
        </p:nvSpPr>
        <p:spPr>
          <a:xfrm>
            <a:off x="6958651" y="4136900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I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34" name="Bevel 64"/>
          <p:cNvSpPr/>
          <p:nvPr/>
        </p:nvSpPr>
        <p:spPr>
          <a:xfrm>
            <a:off x="7921162" y="4830364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L</a:t>
            </a:r>
          </a:p>
        </p:txBody>
      </p:sp>
      <p:sp>
        <p:nvSpPr>
          <p:cNvPr id="1048835" name="Bevel 65"/>
          <p:cNvSpPr/>
          <p:nvPr/>
        </p:nvSpPr>
        <p:spPr>
          <a:xfrm>
            <a:off x="7728973" y="4153597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O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36" name="Bevel 66"/>
          <p:cNvSpPr/>
          <p:nvPr/>
        </p:nvSpPr>
        <p:spPr>
          <a:xfrm>
            <a:off x="1595965" y="4167587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Q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37" name="Bevel 67"/>
          <p:cNvSpPr/>
          <p:nvPr/>
        </p:nvSpPr>
        <p:spPr>
          <a:xfrm>
            <a:off x="2391065" y="4158518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W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38" name="Bevel 68"/>
          <p:cNvSpPr/>
          <p:nvPr/>
        </p:nvSpPr>
        <p:spPr>
          <a:xfrm>
            <a:off x="3161387" y="4154076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E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39" name="Bevel 69"/>
          <p:cNvSpPr/>
          <p:nvPr/>
        </p:nvSpPr>
        <p:spPr>
          <a:xfrm>
            <a:off x="3905821" y="4168047"/>
            <a:ext cx="639181" cy="55984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R</a:t>
            </a:r>
          </a:p>
        </p:txBody>
      </p:sp>
      <p:sp>
        <p:nvSpPr>
          <p:cNvPr id="1048840" name="Bevel 70"/>
          <p:cNvSpPr/>
          <p:nvPr/>
        </p:nvSpPr>
        <p:spPr>
          <a:xfrm>
            <a:off x="4656860" y="4152986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T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41" name="Bevel 71"/>
          <p:cNvSpPr/>
          <p:nvPr/>
        </p:nvSpPr>
        <p:spPr>
          <a:xfrm>
            <a:off x="5457697" y="4146574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Y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42" name="Bevel 72"/>
          <p:cNvSpPr/>
          <p:nvPr/>
        </p:nvSpPr>
        <p:spPr>
          <a:xfrm>
            <a:off x="6207677" y="4148425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U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43" name="Bevel 73"/>
          <p:cNvSpPr/>
          <p:nvPr/>
        </p:nvSpPr>
        <p:spPr>
          <a:xfrm>
            <a:off x="5638661" y="4819992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H</a:t>
            </a:r>
          </a:p>
        </p:txBody>
      </p:sp>
      <p:sp>
        <p:nvSpPr>
          <p:cNvPr id="1048844" name="Bevel 74"/>
          <p:cNvSpPr/>
          <p:nvPr/>
        </p:nvSpPr>
        <p:spPr>
          <a:xfrm>
            <a:off x="4101364" y="4839346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F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45" name="Bevel 75"/>
          <p:cNvSpPr/>
          <p:nvPr/>
        </p:nvSpPr>
        <p:spPr>
          <a:xfrm>
            <a:off x="4871686" y="4827015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G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46" name="Bevel 76"/>
          <p:cNvSpPr/>
          <p:nvPr/>
        </p:nvSpPr>
        <p:spPr>
          <a:xfrm>
            <a:off x="9247719" y="4136900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[</a:t>
            </a:r>
          </a:p>
        </p:txBody>
      </p:sp>
      <p:sp>
        <p:nvSpPr>
          <p:cNvPr id="1048847" name="Bevel 77"/>
          <p:cNvSpPr/>
          <p:nvPr/>
        </p:nvSpPr>
        <p:spPr>
          <a:xfrm>
            <a:off x="10042819" y="4127831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]</a:t>
            </a:r>
          </a:p>
        </p:txBody>
      </p:sp>
      <p:sp>
        <p:nvSpPr>
          <p:cNvPr id="1048848" name="Bevel 78"/>
          <p:cNvSpPr/>
          <p:nvPr/>
        </p:nvSpPr>
        <p:spPr>
          <a:xfrm>
            <a:off x="10813142" y="4123389"/>
            <a:ext cx="896680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\</a:t>
            </a:r>
          </a:p>
        </p:txBody>
      </p:sp>
      <p:sp>
        <p:nvSpPr>
          <p:cNvPr id="1048849" name="Bevel 79"/>
          <p:cNvSpPr/>
          <p:nvPr/>
        </p:nvSpPr>
        <p:spPr>
          <a:xfrm>
            <a:off x="526126" y="4841465"/>
            <a:ext cx="1161589" cy="55984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110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CAPS LOCK</a:t>
            </a:r>
            <a:endParaRPr b="1" dirty="0" sz="110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50" name="Bevel 80"/>
          <p:cNvSpPr/>
          <p:nvPr/>
        </p:nvSpPr>
        <p:spPr>
          <a:xfrm>
            <a:off x="1814087" y="4840918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A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51" name="Bevel 81"/>
          <p:cNvSpPr/>
          <p:nvPr/>
        </p:nvSpPr>
        <p:spPr>
          <a:xfrm>
            <a:off x="2600410" y="4834506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S</a:t>
            </a:r>
          </a:p>
        </p:txBody>
      </p:sp>
      <p:sp>
        <p:nvSpPr>
          <p:cNvPr id="1048852" name="Bevel 82"/>
          <p:cNvSpPr/>
          <p:nvPr/>
        </p:nvSpPr>
        <p:spPr>
          <a:xfrm>
            <a:off x="3350390" y="4836357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D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53" name="Bevel 83"/>
          <p:cNvSpPr/>
          <p:nvPr/>
        </p:nvSpPr>
        <p:spPr>
          <a:xfrm>
            <a:off x="8873080" y="5518944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/</a:t>
            </a:r>
          </a:p>
        </p:txBody>
      </p:sp>
      <p:sp>
        <p:nvSpPr>
          <p:cNvPr id="1048854" name="Bevel 84"/>
          <p:cNvSpPr/>
          <p:nvPr/>
        </p:nvSpPr>
        <p:spPr>
          <a:xfrm>
            <a:off x="7335783" y="5509270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,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55" name="Bevel 85"/>
          <p:cNvSpPr/>
          <p:nvPr/>
        </p:nvSpPr>
        <p:spPr>
          <a:xfrm>
            <a:off x="8106105" y="5525967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.</a:t>
            </a:r>
          </a:p>
        </p:txBody>
      </p:sp>
      <p:sp>
        <p:nvSpPr>
          <p:cNvPr id="1048856" name="Bevel 86"/>
          <p:cNvSpPr/>
          <p:nvPr/>
        </p:nvSpPr>
        <p:spPr>
          <a:xfrm>
            <a:off x="2002125" y="5554471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Z</a:t>
            </a:r>
          </a:p>
        </p:txBody>
      </p:sp>
      <p:sp>
        <p:nvSpPr>
          <p:cNvPr id="1048857" name="Bevel 87"/>
          <p:cNvSpPr/>
          <p:nvPr/>
        </p:nvSpPr>
        <p:spPr>
          <a:xfrm>
            <a:off x="2797225" y="5545402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X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58" name="Bevel 88"/>
          <p:cNvSpPr/>
          <p:nvPr/>
        </p:nvSpPr>
        <p:spPr>
          <a:xfrm>
            <a:off x="3553033" y="5540960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C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59" name="Bevel 89"/>
          <p:cNvSpPr/>
          <p:nvPr/>
        </p:nvSpPr>
        <p:spPr>
          <a:xfrm>
            <a:off x="4326495" y="5540417"/>
            <a:ext cx="639181" cy="55984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V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60" name="Bevel 90"/>
          <p:cNvSpPr/>
          <p:nvPr/>
        </p:nvSpPr>
        <p:spPr>
          <a:xfrm>
            <a:off x="5063020" y="5525356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B</a:t>
            </a:r>
          </a:p>
        </p:txBody>
      </p:sp>
      <p:sp>
        <p:nvSpPr>
          <p:cNvPr id="1048861" name="Bevel 91"/>
          <p:cNvSpPr/>
          <p:nvPr/>
        </p:nvSpPr>
        <p:spPr>
          <a:xfrm>
            <a:off x="5834829" y="5518944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N</a:t>
            </a:r>
          </a:p>
        </p:txBody>
      </p:sp>
      <p:sp>
        <p:nvSpPr>
          <p:cNvPr id="1048862" name="Bevel 92"/>
          <p:cNvSpPr/>
          <p:nvPr/>
        </p:nvSpPr>
        <p:spPr>
          <a:xfrm>
            <a:off x="6584809" y="5520795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M</a:t>
            </a:r>
          </a:p>
        </p:txBody>
      </p:sp>
      <p:sp>
        <p:nvSpPr>
          <p:cNvPr id="1048863" name="Bevel 93"/>
          <p:cNvSpPr/>
          <p:nvPr/>
        </p:nvSpPr>
        <p:spPr>
          <a:xfrm>
            <a:off x="8684730" y="4819387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;</a:t>
            </a:r>
          </a:p>
        </p:txBody>
      </p:sp>
      <p:sp>
        <p:nvSpPr>
          <p:cNvPr id="1048864" name="Bevel 94"/>
          <p:cNvSpPr/>
          <p:nvPr/>
        </p:nvSpPr>
        <p:spPr>
          <a:xfrm>
            <a:off x="9479830" y="4810318"/>
            <a:ext cx="63918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‘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65" name="Bevel 95"/>
          <p:cNvSpPr/>
          <p:nvPr/>
        </p:nvSpPr>
        <p:spPr>
          <a:xfrm>
            <a:off x="10250152" y="4805876"/>
            <a:ext cx="1459669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ENTER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66" name="Bevel 96"/>
          <p:cNvSpPr/>
          <p:nvPr/>
        </p:nvSpPr>
        <p:spPr>
          <a:xfrm>
            <a:off x="9661723" y="5525356"/>
            <a:ext cx="2065984" cy="55984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SHIFT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67" name="Bevel 97"/>
          <p:cNvSpPr/>
          <p:nvPr/>
        </p:nvSpPr>
        <p:spPr>
          <a:xfrm>
            <a:off x="3413891" y="6198079"/>
            <a:ext cx="3921892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SPACE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68" name="Bevel 98"/>
          <p:cNvSpPr/>
          <p:nvPr/>
        </p:nvSpPr>
        <p:spPr>
          <a:xfrm>
            <a:off x="504992" y="4146574"/>
            <a:ext cx="1007371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TAB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69" name="Bevel 99"/>
          <p:cNvSpPr/>
          <p:nvPr/>
        </p:nvSpPr>
        <p:spPr>
          <a:xfrm>
            <a:off x="504993" y="5525356"/>
            <a:ext cx="1414330" cy="587781"/>
          </a:xfrm>
          <a:prstGeom prst="bevel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lang="en-US" smtClean="0">
                <a:ln w="22225">
                  <a:solidFill>
                    <a:sysClr lastClr="000000" val="windowText"/>
                  </a:solidFill>
                  <a:prstDash val="solid"/>
                </a:ln>
                <a:solidFill>
                  <a:sysClr lastClr="000000" val="windowText"/>
                </a:solidFill>
              </a:rPr>
              <a:t>SHIFT</a:t>
            </a:r>
            <a:endParaRPr b="1" dirty="0" lang="en-US">
              <a:ln w="22225">
                <a:solidFill>
                  <a:sysClr lastClr="000000" val="windowText"/>
                </a:solidFill>
                <a:prstDash val="solid"/>
              </a:ln>
              <a:solidFill>
                <a:sysClr lastClr="000000" val="windowText"/>
              </a:solidFill>
            </a:endParaRPr>
          </a:p>
        </p:txBody>
      </p:sp>
      <p:sp>
        <p:nvSpPr>
          <p:cNvPr id="1048870" name="TextBox 100"/>
          <p:cNvSpPr txBox="1"/>
          <p:nvPr/>
        </p:nvSpPr>
        <p:spPr>
          <a:xfrm>
            <a:off x="4598567" y="3379659"/>
            <a:ext cx="258404" cy="276999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200" lang="en-US" smtClean="0"/>
              <a:t>J</a:t>
            </a:r>
            <a:endParaRPr dirty="0" sz="1200" lang="en-US"/>
          </a:p>
        </p:txBody>
      </p:sp>
      <p:sp>
        <p:nvSpPr>
          <p:cNvPr id="1048871" name="TextBox 101"/>
          <p:cNvSpPr txBox="1"/>
          <p:nvPr/>
        </p:nvSpPr>
        <p:spPr>
          <a:xfrm>
            <a:off x="4677645" y="3379659"/>
            <a:ext cx="317716" cy="276999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200" lang="en-US"/>
              <a:t>O</a:t>
            </a:r>
          </a:p>
        </p:txBody>
      </p:sp>
      <p:sp>
        <p:nvSpPr>
          <p:cNvPr id="1048872" name="TextBox 102"/>
          <p:cNvSpPr txBox="1"/>
          <p:nvPr/>
        </p:nvSpPr>
        <p:spPr>
          <a:xfrm>
            <a:off x="4810295" y="3382760"/>
            <a:ext cx="276038" cy="276999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200" lang="en-US"/>
              <a:t>K</a:t>
            </a:r>
          </a:p>
        </p:txBody>
      </p:sp>
      <p:sp>
        <p:nvSpPr>
          <p:cNvPr id="1048873" name="TextBox 103"/>
          <p:cNvSpPr txBox="1"/>
          <p:nvPr/>
        </p:nvSpPr>
        <p:spPr>
          <a:xfrm>
            <a:off x="4896506" y="3385285"/>
            <a:ext cx="317716" cy="276999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200" lang="en-US"/>
              <a:t>O</a:t>
            </a:r>
          </a:p>
        </p:txBody>
      </p:sp>
      <p:sp>
        <p:nvSpPr>
          <p:cNvPr id="1048874" name="TextBox 104"/>
          <p:cNvSpPr txBox="1"/>
          <p:nvPr/>
        </p:nvSpPr>
        <p:spPr>
          <a:xfrm>
            <a:off x="5031207" y="3381903"/>
            <a:ext cx="332142" cy="276999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200" lang="en-US"/>
              <a:t>W</a:t>
            </a:r>
          </a:p>
        </p:txBody>
      </p:sp>
      <p:sp>
        <p:nvSpPr>
          <p:cNvPr id="1048875" name="TextBox 105"/>
          <p:cNvSpPr txBox="1"/>
          <p:nvPr/>
        </p:nvSpPr>
        <p:spPr>
          <a:xfrm>
            <a:off x="5186228" y="3387343"/>
            <a:ext cx="219932" cy="276999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200" lang="en-US" smtClean="0"/>
              <a:t>I</a:t>
            </a:r>
            <a:endParaRPr dirty="0" sz="1200" lang="en-US"/>
          </a:p>
        </p:txBody>
      </p:sp>
      <p:sp>
        <p:nvSpPr>
          <p:cNvPr id="1048876" name="Oval 106"/>
          <p:cNvSpPr/>
          <p:nvPr/>
        </p:nvSpPr>
        <p:spPr>
          <a:xfrm>
            <a:off x="8704434" y="3319756"/>
            <a:ext cx="415773" cy="410818"/>
          </a:xfrm>
          <a:prstGeom prst="ellipse"/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77" name="Oval 120"/>
          <p:cNvSpPr/>
          <p:nvPr/>
        </p:nvSpPr>
        <p:spPr>
          <a:xfrm>
            <a:off x="6612759" y="3203595"/>
            <a:ext cx="308567" cy="284286"/>
          </a:xfrm>
          <a:prstGeom prst="ellipse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78" name="Oval 121"/>
          <p:cNvSpPr/>
          <p:nvPr/>
        </p:nvSpPr>
        <p:spPr>
          <a:xfrm>
            <a:off x="6262419" y="3487881"/>
            <a:ext cx="308567" cy="284286"/>
          </a:xfrm>
          <a:prstGeom prst="ellipse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79" name="Oval 122"/>
          <p:cNvSpPr/>
          <p:nvPr/>
        </p:nvSpPr>
        <p:spPr>
          <a:xfrm>
            <a:off x="6045631" y="3855062"/>
            <a:ext cx="308567" cy="284286"/>
          </a:xfrm>
          <a:prstGeom prst="ellipse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80" name="Oval 123"/>
          <p:cNvSpPr/>
          <p:nvPr/>
        </p:nvSpPr>
        <p:spPr>
          <a:xfrm>
            <a:off x="6045631" y="4282765"/>
            <a:ext cx="308567" cy="284286"/>
          </a:xfrm>
          <a:prstGeom prst="ellipse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81" name="Oval 124"/>
          <p:cNvSpPr/>
          <p:nvPr/>
        </p:nvSpPr>
        <p:spPr>
          <a:xfrm>
            <a:off x="6266092" y="4697349"/>
            <a:ext cx="308567" cy="284286"/>
          </a:xfrm>
          <a:prstGeom prst="ellipse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82" name="Oval 125"/>
          <p:cNvSpPr/>
          <p:nvPr/>
        </p:nvSpPr>
        <p:spPr>
          <a:xfrm>
            <a:off x="6686981" y="4984137"/>
            <a:ext cx="308567" cy="284286"/>
          </a:xfrm>
          <a:prstGeom prst="ellipse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83" name="Oval 126"/>
          <p:cNvSpPr/>
          <p:nvPr/>
        </p:nvSpPr>
        <p:spPr>
          <a:xfrm>
            <a:off x="7175238" y="5013000"/>
            <a:ext cx="308567" cy="284286"/>
          </a:xfrm>
          <a:prstGeom prst="ellipse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84" name="Oval 127"/>
          <p:cNvSpPr/>
          <p:nvPr/>
        </p:nvSpPr>
        <p:spPr>
          <a:xfrm>
            <a:off x="7947537" y="4108872"/>
            <a:ext cx="308567" cy="284286"/>
          </a:xfrm>
          <a:prstGeom prst="ellipse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85" name="Oval 128"/>
          <p:cNvSpPr/>
          <p:nvPr/>
        </p:nvSpPr>
        <p:spPr>
          <a:xfrm>
            <a:off x="7845748" y="4535301"/>
            <a:ext cx="308567" cy="284286"/>
          </a:xfrm>
          <a:prstGeom prst="ellipse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86" name="Oval 129"/>
          <p:cNvSpPr/>
          <p:nvPr/>
        </p:nvSpPr>
        <p:spPr>
          <a:xfrm>
            <a:off x="7577959" y="4838777"/>
            <a:ext cx="308567" cy="284286"/>
          </a:xfrm>
          <a:prstGeom prst="ellipse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87" name="Oval 130"/>
          <p:cNvSpPr/>
          <p:nvPr/>
        </p:nvSpPr>
        <p:spPr>
          <a:xfrm>
            <a:off x="7547305" y="3317593"/>
            <a:ext cx="308567" cy="284286"/>
          </a:xfrm>
          <a:prstGeom prst="ellipse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88" name="Oval 131"/>
          <p:cNvSpPr/>
          <p:nvPr/>
        </p:nvSpPr>
        <p:spPr>
          <a:xfrm>
            <a:off x="7111335" y="3139489"/>
            <a:ext cx="308567" cy="284286"/>
          </a:xfrm>
          <a:prstGeom prst="ellipse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89" name="Oval 132"/>
          <p:cNvSpPr/>
          <p:nvPr/>
        </p:nvSpPr>
        <p:spPr>
          <a:xfrm>
            <a:off x="7845748" y="3670154"/>
            <a:ext cx="308567" cy="284286"/>
          </a:xfrm>
          <a:prstGeom prst="ellipse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5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32839 -0.41459 " pathEditMode="relative" rAng="0" ptsTypes="AA">
                                      <p:cBhvr>
                                        <p:cTn dur="2000" fill="hold" id="6"/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9" y="-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8" nodeType="after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0"/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1"/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2"/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3"/>
                                        <p:tgtEl>
                                          <p:spTgt spid="104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1" id="15" nodeType="afterEffect" presetClass="exit" presetID="31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7"/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8"/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9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1000" id="19"/>
                                        <p:tgtEl>
                                          <p:spTgt spid="1048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1">
                            <p:stCondLst>
                              <p:cond delay="4000"/>
                            </p:stCondLst>
                            <p:childTnLst>
                              <p:par>
                                <p:cTn fill="hold" id="22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23"/>
                                        <p:tgtEl>
                                          <p:spTgt spid="2097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">
                            <p:stCondLst>
                              <p:cond delay="4500"/>
                            </p:stCondLst>
                            <p:childTnLst>
                              <p:par>
                                <p:cTn accel="50000" decel="50000" fill="hold" grpId="1" id="26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39 -0.41459 L -0.48151 -0.2801 " pathEditMode="relative" rAng="0" ptsTypes="AA">
                                      <p:cBhvr>
                                        <p:cTn dur="2000" fill="hold" id="27"/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">
                            <p:stCondLst>
                              <p:cond delay="6500"/>
                            </p:stCondLst>
                            <p:childTnLst>
                              <p:par>
                                <p:cTn fill="hold" grpId="0" id="29" nodeType="after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1"/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2"/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3"/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34"/>
                                        <p:tgtEl>
                                          <p:spTgt spid="104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5">
                            <p:stCondLst>
                              <p:cond delay="7500"/>
                            </p:stCondLst>
                            <p:childTnLst>
                              <p:par>
                                <p:cTn fill="hold" grpId="1" id="36" nodeType="afterEffect" presetClass="exit" presetID="31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1000" id="37"/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38"/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39"/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9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1000" id="40"/>
                                        <p:tgtEl>
                                          <p:spTgt spid="1048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2">
                            <p:stCondLst>
                              <p:cond delay="8500"/>
                            </p:stCondLst>
                            <p:childTnLst>
                              <p:par>
                                <p:cTn fill="hold" grpId="2" id="43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5" nodeType="withEffect" presetClass="entr" presetID="2" presetSubtype="4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47"/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48"/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4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51"/>
                                        <p:tgtEl>
                                          <p:spTgt spid="1048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52"/>
                                        <p:tgtEl>
                                          <p:spTgt spid="1048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5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55"/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56"/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5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59"/>
                                        <p:tgtEl>
                                          <p:spTgt spid="104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60"/>
                                        <p:tgtEl>
                                          <p:spTgt spid="104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6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63"/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64"/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6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67"/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68"/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6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71"/>
                                        <p:tgtEl>
                                          <p:spTgt spid="104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72"/>
                                        <p:tgtEl>
                                          <p:spTgt spid="104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7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75"/>
                                        <p:tgtEl>
                                          <p:spTgt spid="10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76"/>
                                        <p:tgtEl>
                                          <p:spTgt spid="10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7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79"/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80"/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8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83"/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84"/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8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87"/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88"/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8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91"/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92"/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9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95"/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96"/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9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99"/>
                                        <p:tgtEl>
                                          <p:spTgt spid="1048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00"/>
                                        <p:tgtEl>
                                          <p:spTgt spid="1048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0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03"/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04"/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0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07"/>
                                        <p:tgtEl>
                                          <p:spTgt spid="1048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08"/>
                                        <p:tgtEl>
                                          <p:spTgt spid="1048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0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11"/>
                                        <p:tgtEl>
                                          <p:spTgt spid="1048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12"/>
                                        <p:tgtEl>
                                          <p:spTgt spid="1048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1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15"/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16"/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1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19"/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20"/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2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23"/>
                                        <p:tgtEl>
                                          <p:spTgt spid="1048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24"/>
                                        <p:tgtEl>
                                          <p:spTgt spid="1048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2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27"/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28"/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2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31"/>
                                        <p:tgtEl>
                                          <p:spTgt spid="104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32"/>
                                        <p:tgtEl>
                                          <p:spTgt spid="104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3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35"/>
                                        <p:tgtEl>
                                          <p:spTgt spid="104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36"/>
                                        <p:tgtEl>
                                          <p:spTgt spid="104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3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39"/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40"/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4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43"/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44"/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4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47"/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48"/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4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51"/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52"/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5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55"/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56"/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5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59"/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60"/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6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63"/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64"/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6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67"/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68"/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6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71"/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72"/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7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75"/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76"/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7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79"/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80"/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8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83"/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84"/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8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87"/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88"/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8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91"/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92"/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9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95"/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96"/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9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99"/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200"/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0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203"/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204"/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5">
                            <p:stCondLst>
                              <p:cond delay="9500"/>
                            </p:stCondLst>
                            <p:childTnLst>
                              <p:par>
                                <p:cTn fill="hold" id="206" nodeType="afterEffect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dur="500" fill="hold" id="207"/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dur="500" fill="hold" id="208"/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dur="500" fill="hold" id="209"/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0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212"/>
                                        <p:tgtEl>
                                          <p:spTgt spid="10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13">
                            <p:stCondLst>
                              <p:cond delay="10000"/>
                            </p:stCondLst>
                            <p:childTnLst>
                              <p:par>
                                <p:cTn fill="hold" id="214" nodeType="afterEffect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dur="500" fill="hold" id="215"/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dur="500" fill="hold" id="216"/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dur="500" fill="hold" id="217"/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8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220"/>
                                        <p:tgtEl>
                                          <p:spTgt spid="10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1">
                            <p:stCondLst>
                              <p:cond delay="10500"/>
                            </p:stCondLst>
                            <p:childTnLst>
                              <p:par>
                                <p:cTn fill="hold" id="222" nodeType="afterEffect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dur="500" fill="hold" id="223"/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dur="500" fill="hold" id="224"/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dur="500" fill="hold" id="225"/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26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228"/>
                                        <p:tgtEl>
                                          <p:spTgt spid="10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9">
                            <p:stCondLst>
                              <p:cond delay="11000"/>
                            </p:stCondLst>
                            <p:childTnLst>
                              <p:par>
                                <p:cTn fill="hold" id="230" nodeType="afterEffect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dur="500" fill="hold" id="231"/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dur="500" fill="hold" id="232"/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dur="500" fill="hold" id="233"/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4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236"/>
                                        <p:tgtEl>
                                          <p:spTgt spid="10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7">
                            <p:stCondLst>
                              <p:cond delay="11500"/>
                            </p:stCondLst>
                            <p:childTnLst>
                              <p:par>
                                <p:cTn fill="hold" id="238" nodeType="afterEffect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dur="500" fill="hold" id="239"/>
                                        <p:tgtEl>
                                          <p:spTgt spid="1048837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dur="500" fill="hold" id="240"/>
                                        <p:tgtEl>
                                          <p:spTgt spid="10488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dur="500" fill="hold" id="241"/>
                                        <p:tgtEl>
                                          <p:spTgt spid="10488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42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244"/>
                                        <p:tgtEl>
                                          <p:spTgt spid="10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5">
                            <p:stCondLst>
                              <p:cond delay="12000"/>
                            </p:stCondLst>
                            <p:childTnLst>
                              <p:par>
                                <p:cTn fill="hold" id="246" nodeType="afterEffect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dur="500" fill="hold" id="247"/>
                                        <p:tgtEl>
                                          <p:spTgt spid="1048833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dur="500" fill="hold" id="248"/>
                                        <p:tgtEl>
                                          <p:spTgt spid="10488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dur="500" fill="hold" id="249"/>
                                        <p:tgtEl>
                                          <p:spTgt spid="10488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0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252"/>
                                        <p:tgtEl>
                                          <p:spTgt spid="10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3">
                            <p:stCondLst>
                              <p:cond delay="12500"/>
                            </p:stCondLst>
                            <p:childTnLst>
                              <p:par>
                                <p:cTn fill="hold" grpId="3" id="254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56"/>
                                        <p:tgtEl>
                                          <p:spTgt spid="104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1" id="257" nodeType="withEffect" presetClass="exit" presetID="2" presetSubtype="4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dur="500" id="258"/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259"/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26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261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62"/>
                                        <p:tgtEl>
                                          <p:spTgt spid="1048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263"/>
                                        <p:tgtEl>
                                          <p:spTgt spid="1048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26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265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66"/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267"/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26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269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70"/>
                                        <p:tgtEl>
                                          <p:spTgt spid="104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271"/>
                                        <p:tgtEl>
                                          <p:spTgt spid="104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27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273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74"/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275"/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27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277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78"/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279"/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28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281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82"/>
                                        <p:tgtEl>
                                          <p:spTgt spid="104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283"/>
                                        <p:tgtEl>
                                          <p:spTgt spid="104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28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285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86"/>
                                        <p:tgtEl>
                                          <p:spTgt spid="10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287"/>
                                        <p:tgtEl>
                                          <p:spTgt spid="10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28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289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90"/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291"/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29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293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94"/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295"/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29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297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298"/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299"/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01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02"/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03"/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0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05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06"/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07"/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0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09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10"/>
                                        <p:tgtEl>
                                          <p:spTgt spid="1048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11"/>
                                        <p:tgtEl>
                                          <p:spTgt spid="1048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1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13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14"/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15"/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1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17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18"/>
                                        <p:tgtEl>
                                          <p:spTgt spid="1048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19"/>
                                        <p:tgtEl>
                                          <p:spTgt spid="1048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2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21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22"/>
                                        <p:tgtEl>
                                          <p:spTgt spid="1048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23"/>
                                        <p:tgtEl>
                                          <p:spTgt spid="1048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2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25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26"/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27"/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2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29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30"/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31"/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3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33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34"/>
                                        <p:tgtEl>
                                          <p:spTgt spid="1048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35"/>
                                        <p:tgtEl>
                                          <p:spTgt spid="1048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3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37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38"/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39"/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4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41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42"/>
                                        <p:tgtEl>
                                          <p:spTgt spid="104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43"/>
                                        <p:tgtEl>
                                          <p:spTgt spid="104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4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45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46"/>
                                        <p:tgtEl>
                                          <p:spTgt spid="104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47"/>
                                        <p:tgtEl>
                                          <p:spTgt spid="104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4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49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50"/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51"/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5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53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54"/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55"/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5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57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58"/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59"/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6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61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62"/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63"/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6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65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66"/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67"/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6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69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70"/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71"/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7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73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74"/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75"/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7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77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78"/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79"/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8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81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82"/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83"/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8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85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86"/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87"/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8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89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90"/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91"/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9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93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94"/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95"/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9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97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398"/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399"/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4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401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402"/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403"/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40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405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406"/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407"/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40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409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 id="410"/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id="411"/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41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413" nodeType="withEffect" presetClass="exit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 id="414"/>
                                        <p:tgtEl>
                                          <p:spTgt spid="1048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415"/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416"/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417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8">
                            <p:stCondLst>
                              <p:cond delay="13500"/>
                            </p:stCondLst>
                            <p:childTnLst>
                              <p:par>
                                <p:cTn accel="50000" decel="50000" fill="hold" grpId="4" id="419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51 -0.2801 L -0.13933 -0.2838 " pathEditMode="relative" rAng="0" ptsTypes="AA">
                                      <p:cBhvr>
                                        <p:cTn dur="2000" fill="hold" id="420"/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21">
                            <p:stCondLst>
                              <p:cond delay="15500"/>
                            </p:stCondLst>
                            <p:childTnLst>
                              <p:par>
                                <p:cTn fill="hold" grpId="0" id="422" nodeType="after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424"/>
                                        <p:tgtEl>
                                          <p:spTgt spid="1048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25"/>
                                        <p:tgtEl>
                                          <p:spTgt spid="1048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26"/>
                                        <p:tgtEl>
                                          <p:spTgt spid="1048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427"/>
                                        <p:tgtEl>
                                          <p:spTgt spid="10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28">
                            <p:stCondLst>
                              <p:cond delay="16500"/>
                            </p:stCondLst>
                            <p:childTnLst>
                              <p:par>
                                <p:cTn fill="hold" grpId="1" id="429" nodeType="afterEffect" presetClass="exit" presetID="31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1000" id="430"/>
                                        <p:tgtEl>
                                          <p:spTgt spid="1048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431"/>
                                        <p:tgtEl>
                                          <p:spTgt spid="1048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432"/>
                                        <p:tgtEl>
                                          <p:spTgt spid="1048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9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1000" id="433"/>
                                        <p:tgtEl>
                                          <p:spTgt spid="1048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34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35">
                            <p:stCondLst>
                              <p:cond delay="17500"/>
                            </p:stCondLst>
                            <p:childTnLst>
                              <p:par>
                                <p:cTn fill="hold" grpId="1" id="436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438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440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442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444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446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48">
                            <p:stCondLst>
                              <p:cond delay="17500"/>
                            </p:stCondLst>
                            <p:childTnLst>
                              <p:par>
                                <p:cTn fill="hold" grpId="1" id="44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51"/>
                                        <p:tgtEl>
                                          <p:spTgt spid="104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52">
                            <p:stCondLst>
                              <p:cond delay="18000"/>
                            </p:stCondLst>
                            <p:childTnLst>
                              <p:par>
                                <p:cTn fill="hold" grpId="0" id="453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54"/>
                                        <p:tgtEl>
                                          <p:spTgt spid="1048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5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56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58"/>
                                        <p:tgtEl>
                                          <p:spTgt spid="10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59">
                            <p:stCondLst>
                              <p:cond delay="18500"/>
                            </p:stCondLst>
                            <p:childTnLst>
                              <p:par>
                                <p:cTn fill="hold" grpId="1" id="460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61"/>
                                        <p:tgtEl>
                                          <p:spTgt spid="1048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6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63">
                            <p:stCondLst>
                              <p:cond delay="19000"/>
                            </p:stCondLst>
                            <p:childTnLst>
                              <p:par>
                                <p:cTn fill="hold" grpId="0" id="464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66"/>
                                        <p:tgtEl>
                                          <p:spTgt spid="10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67">
                            <p:stCondLst>
                              <p:cond delay="19500"/>
                            </p:stCondLst>
                            <p:childTnLst>
                              <p:par>
                                <p:cTn fill="hold" grpId="1" id="468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69"/>
                                        <p:tgtEl>
                                          <p:spTgt spid="1048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7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71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73"/>
                                        <p:tgtEl>
                                          <p:spTgt spid="10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74">
                            <p:stCondLst>
                              <p:cond delay="20000"/>
                            </p:stCondLst>
                            <p:childTnLst>
                              <p:par>
                                <p:cTn fill="hold" grpId="1" id="475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76"/>
                                        <p:tgtEl>
                                          <p:spTgt spid="1048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7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7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80"/>
                                        <p:tgtEl>
                                          <p:spTgt spid="10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81">
                            <p:stCondLst>
                              <p:cond delay="20500"/>
                            </p:stCondLst>
                            <p:childTnLst>
                              <p:par>
                                <p:cTn fill="hold" grpId="1" id="482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83"/>
                                        <p:tgtEl>
                                          <p:spTgt spid="1048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8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8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87"/>
                                        <p:tgtEl>
                                          <p:spTgt spid="10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88">
                            <p:stCondLst>
                              <p:cond delay="21000"/>
                            </p:stCondLst>
                            <p:childTnLst>
                              <p:par>
                                <p:cTn fill="hold" grpId="1" id="489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90"/>
                                        <p:tgtEl>
                                          <p:spTgt spid="1048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9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92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94"/>
                                        <p:tgtEl>
                                          <p:spTgt spid="10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95">
                            <p:stCondLst>
                              <p:cond delay="21500"/>
                            </p:stCondLst>
                            <p:childTnLst>
                              <p:par>
                                <p:cTn fill="hold" grpId="1" id="496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97"/>
                                        <p:tgtEl>
                                          <p:spTgt spid="1048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9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99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01"/>
                                        <p:tgtEl>
                                          <p:spTgt spid="10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02">
                            <p:stCondLst>
                              <p:cond delay="22000"/>
                            </p:stCondLst>
                            <p:childTnLst>
                              <p:par>
                                <p:cTn fill="hold" grpId="1" id="503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504"/>
                                        <p:tgtEl>
                                          <p:spTgt spid="1048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0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06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08"/>
                                        <p:tgtEl>
                                          <p:spTgt spid="104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09">
                            <p:stCondLst>
                              <p:cond delay="22500"/>
                            </p:stCondLst>
                            <p:childTnLst>
                              <p:par>
                                <p:cTn fill="hold" grpId="1" id="510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511"/>
                                        <p:tgtEl>
                                          <p:spTgt spid="1048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1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13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15"/>
                                        <p:tgtEl>
                                          <p:spTgt spid="10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16">
                            <p:stCondLst>
                              <p:cond delay="23000"/>
                            </p:stCondLst>
                            <p:childTnLst>
                              <p:par>
                                <p:cTn fill="hold" grpId="1" id="517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518"/>
                                        <p:tgtEl>
                                          <p:spTgt spid="1048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1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20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22"/>
                                        <p:tgtEl>
                                          <p:spTgt spid="104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23">
                            <p:stCondLst>
                              <p:cond delay="23500"/>
                            </p:stCondLst>
                            <p:childTnLst>
                              <p:par>
                                <p:cTn fill="hold" grpId="1" id="524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525"/>
                                        <p:tgtEl>
                                          <p:spTgt spid="1048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2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27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29"/>
                                        <p:tgtEl>
                                          <p:spTgt spid="104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30">
                            <p:stCondLst>
                              <p:cond delay="24000"/>
                            </p:stCondLst>
                            <p:childTnLst>
                              <p:par>
                                <p:cTn fill="hold" grpId="1" id="531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532"/>
                                        <p:tgtEl>
                                          <p:spTgt spid="1048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3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34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36"/>
                                        <p:tgtEl>
                                          <p:spTgt spid="104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37">
                            <p:stCondLst>
                              <p:cond delay="24500"/>
                            </p:stCondLst>
                            <p:childTnLst>
                              <p:par>
                                <p:cTn fill="hold" grpId="1" id="538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539"/>
                                        <p:tgtEl>
                                          <p:spTgt spid="1048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4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41">
                            <p:stCondLst>
                              <p:cond delay="25000"/>
                            </p:stCondLst>
                            <p:childTnLst>
                              <p:par>
                                <p:cTn fill="hold" id="542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543"/>
                                        <p:tgtEl>
                                          <p:spTgt spid="2097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4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6" grpId="0" animBg="1"/>
      <p:bldP spid="1048826" grpId="1" animBg="1"/>
      <p:bldP spid="1048826" grpId="2" animBg="1"/>
      <p:bldP spid="1048826" grpId="3" animBg="1"/>
      <p:bldP spid="1048826" grpId="4" animBg="1"/>
      <p:bldP spid="1048828" grpId="0" animBg="1"/>
      <p:bldP spid="1048828" grpId="1" animBg="1"/>
      <p:bldP spid="1048829" grpId="0" animBg="1"/>
      <p:bldP spid="1048829" grpId="1" animBg="1"/>
      <p:bldP spid="1048830" grpId="0" animBg="1"/>
      <p:bldP spid="1048830" grpId="1" animBg="1"/>
      <p:bldP spid="1048831" grpId="0" animBg="1"/>
      <p:bldP spid="1048831" grpId="1" animBg="1"/>
      <p:bldP spid="1048832" grpId="0" animBg="1"/>
      <p:bldP spid="1048832" grpId="1" animBg="1"/>
      <p:bldP spid="1048833" grpId="0" animBg="1"/>
      <p:bldP spid="1048833" grpId="1" animBg="1"/>
      <p:bldP spid="1048834" grpId="0" animBg="1"/>
      <p:bldP spid="1048834" grpId="1" animBg="1"/>
      <p:bldP spid="1048835" grpId="0" animBg="1"/>
      <p:bldP spid="1048835" grpId="1" animBg="1"/>
      <p:bldP spid="1048836" grpId="0" animBg="1"/>
      <p:bldP spid="1048836" grpId="1" animBg="1"/>
      <p:bldP spid="1048837" grpId="0" animBg="1"/>
      <p:bldP spid="1048837" grpId="1" animBg="1"/>
      <p:bldP spid="1048838" grpId="0" animBg="1"/>
      <p:bldP spid="1048838" grpId="1" animBg="1"/>
      <p:bldP spid="1048839" grpId="0" animBg="1"/>
      <p:bldP spid="1048839" grpId="1" animBg="1"/>
      <p:bldP spid="1048840" grpId="0" animBg="1"/>
      <p:bldP spid="1048840" grpId="1" animBg="1"/>
      <p:bldP spid="1048841" grpId="0" animBg="1"/>
      <p:bldP spid="1048841" grpId="1" animBg="1"/>
      <p:bldP spid="1048842" grpId="0" animBg="1"/>
      <p:bldP spid="1048842" grpId="1" animBg="1"/>
      <p:bldP spid="1048843" grpId="0" animBg="1"/>
      <p:bldP spid="1048843" grpId="1" animBg="1"/>
      <p:bldP spid="1048844" grpId="0" animBg="1"/>
      <p:bldP spid="1048844" grpId="1" animBg="1"/>
      <p:bldP spid="1048845" grpId="0" animBg="1"/>
      <p:bldP spid="1048845" grpId="1" animBg="1"/>
      <p:bldP spid="1048846" grpId="0" animBg="1"/>
      <p:bldP spid="1048846" grpId="1" animBg="1"/>
      <p:bldP spid="1048847" grpId="0" animBg="1"/>
      <p:bldP spid="1048847" grpId="1" animBg="1"/>
      <p:bldP spid="1048848" grpId="0" animBg="1"/>
      <p:bldP spid="1048848" grpId="1" animBg="1"/>
      <p:bldP spid="1048849" grpId="0" animBg="1"/>
      <p:bldP spid="1048849" grpId="1" animBg="1"/>
      <p:bldP spid="1048850" grpId="0" animBg="1"/>
      <p:bldP spid="1048850" grpId="1" animBg="1"/>
      <p:bldP spid="1048851" grpId="0" animBg="1"/>
      <p:bldP spid="1048851" grpId="1" animBg="1"/>
      <p:bldP spid="1048852" grpId="0" animBg="1"/>
      <p:bldP spid="1048852" grpId="1" animBg="1"/>
      <p:bldP spid="1048853" grpId="0" animBg="1"/>
      <p:bldP spid="1048853" grpId="1" animBg="1"/>
      <p:bldP spid="1048854" grpId="0" animBg="1"/>
      <p:bldP spid="1048854" grpId="1" animBg="1"/>
      <p:bldP spid="1048855" grpId="0" animBg="1"/>
      <p:bldP spid="1048855" grpId="1" animBg="1"/>
      <p:bldP spid="1048856" grpId="0" animBg="1"/>
      <p:bldP spid="1048856" grpId="1" animBg="1"/>
      <p:bldP spid="1048857" grpId="0" animBg="1"/>
      <p:bldP spid="1048857" grpId="1" animBg="1"/>
      <p:bldP spid="1048858" grpId="0" animBg="1"/>
      <p:bldP spid="1048858" grpId="1" animBg="1"/>
      <p:bldP spid="1048859" grpId="0" animBg="1"/>
      <p:bldP spid="1048859" grpId="1" animBg="1"/>
      <p:bldP spid="1048860" grpId="0" animBg="1"/>
      <p:bldP spid="1048860" grpId="1" animBg="1"/>
      <p:bldP spid="1048861" grpId="0" animBg="1"/>
      <p:bldP spid="1048861" grpId="1" animBg="1"/>
      <p:bldP spid="1048862" grpId="0" animBg="1"/>
      <p:bldP spid="1048862" grpId="1" animBg="1"/>
      <p:bldP spid="1048863" grpId="0" animBg="1"/>
      <p:bldP spid="1048863" grpId="1" animBg="1"/>
      <p:bldP spid="1048864" grpId="0" animBg="1"/>
      <p:bldP spid="1048864" grpId="1" animBg="1"/>
      <p:bldP spid="1048865" grpId="0" animBg="1"/>
      <p:bldP spid="1048865" grpId="1" animBg="1"/>
      <p:bldP spid="1048866" grpId="0" animBg="1"/>
      <p:bldP spid="1048866" grpId="1" animBg="1"/>
      <p:bldP spid="1048867" grpId="0" animBg="1"/>
      <p:bldP spid="1048867" grpId="1" animBg="1"/>
      <p:bldP spid="1048868" grpId="0" animBg="1"/>
      <p:bldP spid="1048868" grpId="1" animBg="1"/>
      <p:bldP spid="1048869" grpId="0" animBg="1"/>
      <p:bldP spid="1048869" grpId="1" animBg="1"/>
      <p:bldP spid="1048870" grpId="0"/>
      <p:bldP spid="1048870" grpId="1"/>
      <p:bldP spid="1048871" grpId="0"/>
      <p:bldP spid="1048871" grpId="1"/>
      <p:bldP spid="1048872" grpId="0"/>
      <p:bldP spid="1048872" grpId="1"/>
      <p:bldP spid="1048873" grpId="0"/>
      <p:bldP spid="1048873" grpId="1"/>
      <p:bldP spid="1048874" grpId="0"/>
      <p:bldP spid="1048874" grpId="1"/>
      <p:bldP spid="1048875" grpId="0"/>
      <p:bldP spid="1048875" grpId="1"/>
      <p:bldP spid="1048876" grpId="0" animBg="1"/>
      <p:bldP spid="1048876" grpId="1" animBg="1"/>
      <p:bldP spid="1048877" grpId="0" animBg="1"/>
      <p:bldP spid="1048877" grpId="1" animBg="1"/>
      <p:bldP spid="1048878" grpId="0" animBg="1"/>
      <p:bldP spid="1048878" grpId="1" animBg="1"/>
      <p:bldP spid="1048879" grpId="0" animBg="1"/>
      <p:bldP spid="1048879" grpId="1" animBg="1"/>
      <p:bldP spid="1048880" grpId="0" animBg="1"/>
      <p:bldP spid="1048880" grpId="1" animBg="1"/>
      <p:bldP spid="1048881" grpId="0" animBg="1"/>
      <p:bldP spid="1048881" grpId="1" animBg="1"/>
      <p:bldP spid="1048882" grpId="0" animBg="1"/>
      <p:bldP spid="1048882" grpId="1" animBg="1"/>
      <p:bldP spid="1048883" grpId="0" animBg="1"/>
      <p:bldP spid="1048883" grpId="1" animBg="1"/>
      <p:bldP spid="1048884" grpId="0" animBg="1"/>
      <p:bldP spid="1048884" grpId="1" animBg="1"/>
      <p:bldP spid="1048885" grpId="0" animBg="1"/>
      <p:bldP spid="1048885" grpId="1" animBg="1"/>
      <p:bldP spid="1048886" grpId="0" animBg="1"/>
      <p:bldP spid="1048886" grpId="1" animBg="1"/>
      <p:bldP spid="1048887" grpId="0" animBg="1"/>
      <p:bldP spid="1048887" grpId="1" animBg="1"/>
      <p:bldP spid="1048888" grpId="0" animBg="1"/>
      <p:bldP spid="1048888" grpId="1" animBg="1"/>
      <p:bldP spid="1048889" grpId="0" animBg="1"/>
      <p:bldP spid="104888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0" name="Rectangle 1"/>
          <p:cNvSpPr/>
          <p:nvPr/>
        </p:nvSpPr>
        <p:spPr>
          <a:xfrm>
            <a:off x="2472388" y="1305560"/>
            <a:ext cx="9385074" cy="5251407"/>
          </a:xfrm>
          <a:prstGeom prst="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82" name="Content Placeholder 7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48878" y="1601236"/>
            <a:ext cx="8432094" cy="4761653"/>
          </a:xfrm>
          <a:ln>
            <a:noFill/>
          </a:ln>
        </p:spPr>
      </p:pic>
      <p:pic>
        <p:nvPicPr>
          <p:cNvPr id="2097183" name="Picture 1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11456"/>
          <a:stretch>
            <a:fillRect/>
          </a:stretch>
        </p:blipFill>
        <p:spPr>
          <a:xfrm>
            <a:off x="2943002" y="2139612"/>
            <a:ext cx="8415542" cy="3976212"/>
          </a:xfrm>
          <a:prstGeom prst="rect"/>
        </p:spPr>
      </p:pic>
      <p:pic>
        <p:nvPicPr>
          <p:cNvPr id="2097184" name="Picture 1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t="11508"/>
          <a:stretch>
            <a:fillRect/>
          </a:stretch>
        </p:blipFill>
        <p:spPr>
          <a:xfrm>
            <a:off x="2948878" y="2118969"/>
            <a:ext cx="8432094" cy="3980941"/>
          </a:xfrm>
          <a:prstGeom prst="rect"/>
        </p:spPr>
      </p:pic>
      <p:pic>
        <p:nvPicPr>
          <p:cNvPr id="2097185" name="Picture 1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/>
          <a:srcRect t="11801"/>
          <a:stretch>
            <a:fillRect/>
          </a:stretch>
        </p:blipFill>
        <p:spPr>
          <a:xfrm>
            <a:off x="2948511" y="2136046"/>
            <a:ext cx="8440080" cy="3963863"/>
          </a:xfrm>
          <a:prstGeom prst="rect"/>
        </p:spPr>
      </p:pic>
      <p:pic>
        <p:nvPicPr>
          <p:cNvPr id="2097186" name="Picture 1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5"/>
          <a:srcRect t="11645"/>
          <a:stretch>
            <a:fillRect/>
          </a:stretch>
        </p:blipFill>
        <p:spPr>
          <a:xfrm>
            <a:off x="2957516" y="2139612"/>
            <a:ext cx="8428152" cy="3975203"/>
          </a:xfrm>
          <a:prstGeom prst="rect"/>
        </p:spPr>
      </p:pic>
      <p:pic>
        <p:nvPicPr>
          <p:cNvPr id="2097187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6"/>
          <a:srcRect t="10948" b="4983"/>
          <a:stretch>
            <a:fillRect/>
          </a:stretch>
        </p:blipFill>
        <p:spPr>
          <a:xfrm>
            <a:off x="2972030" y="2122550"/>
            <a:ext cx="8409239" cy="3992265"/>
          </a:xfrm>
          <a:prstGeom prst="rect"/>
        </p:spPr>
      </p:pic>
      <p:pic>
        <p:nvPicPr>
          <p:cNvPr id="2097188" name="Picture 1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7"/>
          <a:srcRect t="11619"/>
          <a:stretch>
            <a:fillRect/>
          </a:stretch>
        </p:blipFill>
        <p:spPr>
          <a:xfrm>
            <a:off x="2942636" y="2146580"/>
            <a:ext cx="8445954" cy="3980124"/>
          </a:xfrm>
          <a:prstGeom prst="rect"/>
        </p:spPr>
      </p:pic>
      <p:pic>
        <p:nvPicPr>
          <p:cNvPr id="2097189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8"/>
          <a:srcRect t="11421"/>
          <a:stretch>
            <a:fillRect/>
          </a:stretch>
        </p:blipFill>
        <p:spPr>
          <a:xfrm>
            <a:off x="2985213" y="2148797"/>
            <a:ext cx="8406607" cy="3988084"/>
          </a:xfrm>
          <a:prstGeom prst="rect"/>
        </p:spPr>
      </p:pic>
      <p:pic>
        <p:nvPicPr>
          <p:cNvPr id="2097190" name="Picture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9"/>
          <a:srcRect t="11362"/>
          <a:stretch>
            <a:fillRect/>
          </a:stretch>
        </p:blipFill>
        <p:spPr>
          <a:xfrm>
            <a:off x="2956863" y="2125815"/>
            <a:ext cx="8416195" cy="3989315"/>
          </a:xfrm>
          <a:prstGeom prst="rect"/>
        </p:spPr>
      </p:pic>
      <p:pic>
        <p:nvPicPr>
          <p:cNvPr id="2097191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0"/>
          <a:srcRect t="11589"/>
          <a:stretch>
            <a:fillRect/>
          </a:stretch>
        </p:blipFill>
        <p:spPr>
          <a:xfrm>
            <a:off x="2960454" y="2144321"/>
            <a:ext cx="8416561" cy="3969084"/>
          </a:xfrm>
          <a:prstGeom prst="rect"/>
        </p:spPr>
      </p:pic>
      <p:pic>
        <p:nvPicPr>
          <p:cNvPr id="2097192" name="Picture 1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1"/>
          <a:srcRect t="11419"/>
          <a:stretch>
            <a:fillRect/>
          </a:stretch>
        </p:blipFill>
        <p:spPr>
          <a:xfrm>
            <a:off x="2956863" y="2106102"/>
            <a:ext cx="8424475" cy="4008714"/>
          </a:xfrm>
          <a:prstGeom prst="rect"/>
        </p:spPr>
      </p:pic>
      <p:pic>
        <p:nvPicPr>
          <p:cNvPr id="2097193" name="Picture 56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2972030" y="2110645"/>
            <a:ext cx="8416561" cy="4011139"/>
          </a:xfrm>
          <a:prstGeom prst="rect"/>
        </p:spPr>
      </p:pic>
      <p:sp>
        <p:nvSpPr>
          <p:cNvPr id="1048891" name="Rectangle 10"/>
          <p:cNvSpPr/>
          <p:nvPr/>
        </p:nvSpPr>
        <p:spPr>
          <a:xfrm>
            <a:off x="6715125" y="1374967"/>
            <a:ext cx="457566" cy="156863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9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3"/>
          <a:stretch>
            <a:fillRect/>
          </a:stretch>
        </p:blipFill>
        <p:spPr>
          <a:xfrm>
            <a:off x="228805" y="270457"/>
            <a:ext cx="2491828" cy="872543"/>
          </a:xfrm>
          <a:prstGeom prst="rect"/>
          <a:noFill/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  <a:softEdge rad="0"/>
          </a:effectLst>
        </p:spPr>
      </p:pic>
      <p:sp>
        <p:nvSpPr>
          <p:cNvPr id="1048892" name="Title 1"/>
          <p:cNvSpPr txBox="1"/>
          <p:nvPr/>
        </p:nvSpPr>
        <p:spPr>
          <a:xfrm>
            <a:off x="7164925" y="257578"/>
            <a:ext cx="4569875" cy="771122"/>
          </a:xfrm>
          <a:prstGeom prst="rect"/>
        </p:spPr>
        <p:txBody>
          <a:bodyPr anchor="t" bIns="45720" lIns="91440" rIns="91440" rtlCol="0" tIns="45720" vert="horz">
            <a:normAutofit fontScale="80556" lnSpcReduction="20000"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i="1" lang="en-US"/>
              <a:t>Interface </a:t>
            </a:r>
            <a:r>
              <a:rPr b="1" dirty="0" i="1" lang="en-US" smtClean="0"/>
              <a:t>Program </a:t>
            </a:r>
            <a:r>
              <a:rPr b="1" dirty="0" i="1" lang="en-US" err="1" smtClean="0"/>
              <a:t>Klasifikasi</a:t>
            </a:r>
            <a:r>
              <a:rPr b="1" dirty="0" i="1" lang="en-US" smtClean="0"/>
              <a:t> offline</a:t>
            </a:r>
            <a:endParaRPr b="1" dirty="0" i="1" lang="en-US"/>
          </a:p>
        </p:txBody>
      </p:sp>
      <p:sp>
        <p:nvSpPr>
          <p:cNvPr id="1048893" name="Oval 9"/>
          <p:cNvSpPr/>
          <p:nvPr/>
        </p:nvSpPr>
        <p:spPr>
          <a:xfrm>
            <a:off x="6909338" y="1407158"/>
            <a:ext cx="70106" cy="74613"/>
          </a:xfrm>
          <a:prstGeom prst="ellipse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94" name="Up Arrow 55"/>
          <p:cNvSpPr/>
          <p:nvPr/>
        </p:nvSpPr>
        <p:spPr>
          <a:xfrm rot="19118595">
            <a:off x="10605827" y="5349882"/>
            <a:ext cx="227165" cy="373488"/>
          </a:xfrm>
          <a:prstGeom prst="upArrow">
            <a:avLst>
              <a:gd name="adj1" fmla="val 50000"/>
              <a:gd name="adj2" fmla="val 1136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95" name="Rectangle 57"/>
          <p:cNvSpPr/>
          <p:nvPr/>
        </p:nvSpPr>
        <p:spPr>
          <a:xfrm>
            <a:off x="2472388" y="6556968"/>
            <a:ext cx="9385074" cy="295676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96" name="Oval 58"/>
          <p:cNvSpPr/>
          <p:nvPr/>
        </p:nvSpPr>
        <p:spPr>
          <a:xfrm>
            <a:off x="7202418" y="2413483"/>
            <a:ext cx="415773" cy="410818"/>
          </a:xfrm>
          <a:prstGeom prst="ellipse"/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97" name="Oval 59"/>
          <p:cNvSpPr/>
          <p:nvPr/>
        </p:nvSpPr>
        <p:spPr>
          <a:xfrm>
            <a:off x="4568529" y="3329244"/>
            <a:ext cx="415773" cy="410818"/>
          </a:xfrm>
          <a:prstGeom prst="ellipse"/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200" lang="en-US"/>
          </a:p>
        </p:txBody>
      </p:sp>
      <p:sp>
        <p:nvSpPr>
          <p:cNvPr id="1048898" name="Oval 106"/>
          <p:cNvSpPr/>
          <p:nvPr/>
        </p:nvSpPr>
        <p:spPr>
          <a:xfrm>
            <a:off x="10209384" y="3329244"/>
            <a:ext cx="415773" cy="410818"/>
          </a:xfrm>
          <a:prstGeom prst="ellipse"/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99" name="Oval 108"/>
          <p:cNvSpPr/>
          <p:nvPr/>
        </p:nvSpPr>
        <p:spPr>
          <a:xfrm>
            <a:off x="10235933" y="3600285"/>
            <a:ext cx="415773" cy="410818"/>
          </a:xfrm>
          <a:prstGeom prst="ellipse"/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900" name="Oval 109"/>
          <p:cNvSpPr/>
          <p:nvPr/>
        </p:nvSpPr>
        <p:spPr>
          <a:xfrm>
            <a:off x="6764537" y="3312038"/>
            <a:ext cx="415773" cy="410818"/>
          </a:xfrm>
          <a:prstGeom prst="ellipse"/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901" name="Oval 110"/>
          <p:cNvSpPr/>
          <p:nvPr/>
        </p:nvSpPr>
        <p:spPr>
          <a:xfrm>
            <a:off x="6110519" y="3716395"/>
            <a:ext cx="415773" cy="410818"/>
          </a:xfrm>
          <a:prstGeom prst="ellipse"/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902" name="Oval 111"/>
          <p:cNvSpPr/>
          <p:nvPr/>
        </p:nvSpPr>
        <p:spPr>
          <a:xfrm>
            <a:off x="5361218" y="3698621"/>
            <a:ext cx="415773" cy="410818"/>
          </a:xfrm>
          <a:prstGeom prst="ellipse"/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903" name="Oval 112"/>
          <p:cNvSpPr/>
          <p:nvPr/>
        </p:nvSpPr>
        <p:spPr>
          <a:xfrm>
            <a:off x="10510763" y="3414075"/>
            <a:ext cx="415773" cy="410818"/>
          </a:xfrm>
          <a:prstGeom prst="ellipse"/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904" name="Oval 28"/>
          <p:cNvSpPr/>
          <p:nvPr/>
        </p:nvSpPr>
        <p:spPr>
          <a:xfrm>
            <a:off x="10663163" y="3566475"/>
            <a:ext cx="415773" cy="410818"/>
          </a:xfrm>
          <a:prstGeom prst="ellipse"/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5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26276 -0.40047 " pathEditMode="relative" rAng="0" ptsTypes="AA">
                                      <p:cBhvr>
                                        <p:cTn dur="2000" fill="hold" id="6"/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38" y="-2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8" nodeType="after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0"/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1"/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2"/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3"/>
                                        <p:tgtEl>
                                          <p:spTgt spid="104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1" id="15" nodeType="afterEffect" presetClass="exit" presetID="31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7"/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8"/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9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1000" id="19"/>
                                        <p:tgtEl>
                                          <p:spTgt spid="1048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1">
                            <p:stCondLst>
                              <p:cond delay="4000"/>
                            </p:stCondLst>
                            <p:childTnLst>
                              <p:par>
                                <p:cTn fill="hold" id="22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23"/>
                                        <p:tgtEl>
                                          <p:spTgt spid="2097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">
                            <p:stCondLst>
                              <p:cond delay="4500"/>
                            </p:stCondLst>
                            <p:childTnLst>
                              <p:par>
                                <p:cTn accel="50000" decel="50000" fill="hold" grpId="1" id="26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76 -0.40046 L -0.48151 -0.2801 " pathEditMode="relative" rAng="0" ptsTypes="AA">
                                      <p:cBhvr>
                                        <p:cTn dur="2000" fill="hold" id="27"/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67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">
                            <p:stCondLst>
                              <p:cond delay="6500"/>
                            </p:stCondLst>
                            <p:childTnLst>
                              <p:par>
                                <p:cTn fill="hold" grpId="0" id="29" nodeType="after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1"/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2"/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3"/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34"/>
                                        <p:tgtEl>
                                          <p:spTgt spid="104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5">
                            <p:stCondLst>
                              <p:cond delay="7500"/>
                            </p:stCondLst>
                            <p:childTnLst>
                              <p:par>
                                <p:cTn fill="hold" grpId="1" id="36" nodeType="afterEffect" presetClass="exit" presetID="31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1000" id="37"/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38"/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39"/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9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1000" id="40"/>
                                        <p:tgtEl>
                                          <p:spTgt spid="1048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2">
                            <p:stCondLst>
                              <p:cond delay="8500"/>
                            </p:stCondLst>
                            <p:childTnLst>
                              <p:par>
                                <p:cTn fill="hold" id="43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4"/>
                                        <p:tgtEl>
                                          <p:spTgt spid="2097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6">
                            <p:stCondLst>
                              <p:cond delay="9000"/>
                            </p:stCondLst>
                            <p:childTnLst>
                              <p:par>
                                <p:cTn accel="50000" decel="50000" fill="hold" grpId="4" id="47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51 -0.2801 L -0.01706 -0.27547 " pathEditMode="relative" rAng="0" ptsTypes="AA">
                                      <p:cBhvr>
                                        <p:cTn dur="2000" fill="hold" id="48"/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9">
                            <p:stCondLst>
                              <p:cond delay="11000"/>
                            </p:stCondLst>
                            <p:childTnLst>
                              <p:par>
                                <p:cTn fill="hold" grpId="0" id="50" nodeType="after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52"/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53"/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54"/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55"/>
                                        <p:tgtEl>
                                          <p:spTgt spid="104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6">
                            <p:stCondLst>
                              <p:cond delay="12000"/>
                            </p:stCondLst>
                            <p:childTnLst>
                              <p:par>
                                <p:cTn fill="hold" grpId="1" id="57" nodeType="afterEffect" presetClass="exit" presetID="31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1000" id="58"/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59"/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60"/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9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1000" id="61"/>
                                        <p:tgtEl>
                                          <p:spTgt spid="1048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3">
                            <p:stCondLst>
                              <p:cond delay="13000"/>
                            </p:stCondLst>
                            <p:childTnLst>
                              <p:par>
                                <p:cTn fill="hold" id="64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65"/>
                                        <p:tgtEl>
                                          <p:spTgt spid="2097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7">
                            <p:stCondLst>
                              <p:cond delay="13500"/>
                            </p:stCondLst>
                            <p:childTnLst>
                              <p:par>
                                <p:cTn fill="hold" id="68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0"/>
                                        <p:tgtEl>
                                          <p:spTgt spid="209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1">
                            <p:stCondLst>
                              <p:cond delay="14000"/>
                            </p:stCondLst>
                            <p:childTnLst>
                              <p:par>
                                <p:cTn fill="hold" id="72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73"/>
                                        <p:tgtEl>
                                          <p:spTgt spid="2097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5">
                            <p:stCondLst>
                              <p:cond delay="14500"/>
                            </p:stCondLst>
                            <p:childTnLst>
                              <p:par>
                                <p:cTn fill="hold" id="76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8"/>
                                        <p:tgtEl>
                                          <p:spTgt spid="209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9">
                            <p:stCondLst>
                              <p:cond delay="15000"/>
                            </p:stCondLst>
                            <p:childTnLst>
                              <p:par>
                                <p:cTn fill="hold" id="80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81"/>
                                        <p:tgtEl>
                                          <p:spTgt spid="2097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3">
                            <p:stCondLst>
                              <p:cond delay="15500"/>
                            </p:stCondLst>
                            <p:childTnLst>
                              <p:par>
                                <p:cTn fill="hold" id="84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85"/>
                                        <p:tgtEl>
                                          <p:spTgt spid="2097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7">
                            <p:stCondLst>
                              <p:cond delay="16000"/>
                            </p:stCondLst>
                            <p:childTnLst>
                              <p:par>
                                <p:cTn accel="50000" decel="50000" fill="hold" grpId="5" id="88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06 -0.27547 L -0.0224 -0.24514 " pathEditMode="relative" rAng="0" ptsTypes="AA">
                                      <p:cBhvr>
                                        <p:cTn dur="2000" fill="hold" id="89"/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0">
                            <p:stCondLst>
                              <p:cond delay="18000"/>
                            </p:stCondLst>
                            <p:childTnLst>
                              <p:par>
                                <p:cTn fill="hold" grpId="0" id="91" nodeType="after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93"/>
                                        <p:tgtEl>
                                          <p:spTgt spid="1048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4"/>
                                        <p:tgtEl>
                                          <p:spTgt spid="1048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5"/>
                                        <p:tgtEl>
                                          <p:spTgt spid="10488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6"/>
                                        <p:tgtEl>
                                          <p:spTgt spid="104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7">
                            <p:stCondLst>
                              <p:cond delay="19000"/>
                            </p:stCondLst>
                            <p:childTnLst>
                              <p:par>
                                <p:cTn fill="hold" grpId="1" id="98" nodeType="afterEffect" presetClass="exit" presetID="31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1000" id="99"/>
                                        <p:tgtEl>
                                          <p:spTgt spid="1048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00"/>
                                        <p:tgtEl>
                                          <p:spTgt spid="1048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01"/>
                                        <p:tgtEl>
                                          <p:spTgt spid="10488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9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1000" id="102"/>
                                        <p:tgtEl>
                                          <p:spTgt spid="1048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03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4">
                            <p:stCondLst>
                              <p:cond delay="20000"/>
                            </p:stCondLst>
                            <p:childTnLst>
                              <p:par>
                                <p:cTn accel="50000" decel="50000" fill="hold" grpId="10" id="105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4 -0.24514 L 0.00898 -0.24653 " pathEditMode="relative" rAng="0" ptsTypes="AA">
                                      <p:cBhvr>
                                        <p:cTn dur="2000" fill="hold" id="106"/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7">
                            <p:stCondLst>
                              <p:cond delay="22000"/>
                            </p:stCondLst>
                            <p:childTnLst>
                              <p:par>
                                <p:cTn fill="hold" grpId="0" id="108" nodeType="after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10"/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11"/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12"/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13"/>
                                        <p:tgtEl>
                                          <p:spTgt spid="10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4">
                            <p:stCondLst>
                              <p:cond delay="23000"/>
                            </p:stCondLst>
                            <p:childTnLst>
                              <p:par>
                                <p:cTn fill="hold" grpId="1" id="115" nodeType="afterEffect" presetClass="exit" presetID="31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1000" id="116"/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17"/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18"/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9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1000" id="119"/>
                                        <p:tgtEl>
                                          <p:spTgt spid="1048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1">
                            <p:stCondLst>
                              <p:cond delay="24000"/>
                            </p:stCondLst>
                            <p:childTnLst>
                              <p:par>
                                <p:cTn accel="50000" decel="50000" fill="hold" grpId="6" id="122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4 -0.24514 L -0.29896 -0.28704 " pathEditMode="relative" rAng="0" ptsTypes="AA">
                                      <p:cBhvr>
                                        <p:cTn dur="2000" fill="hold" id="123"/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28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4">
                            <p:stCondLst>
                              <p:cond delay="26000"/>
                            </p:stCondLst>
                            <p:childTnLst>
                              <p:par>
                                <p:cTn fill="hold" grpId="0" id="125" nodeType="after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27"/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28"/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29"/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30"/>
                                        <p:tgtEl>
                                          <p:spTgt spid="104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1">
                            <p:stCondLst>
                              <p:cond delay="27000"/>
                            </p:stCondLst>
                            <p:childTnLst>
                              <p:par>
                                <p:cTn fill="hold" grpId="1" id="132" nodeType="afterEffect" presetClass="exit" presetID="31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1000" id="133"/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34"/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35"/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9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1000" id="136"/>
                                        <p:tgtEl>
                                          <p:spTgt spid="1048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37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8">
                            <p:stCondLst>
                              <p:cond delay="28000"/>
                            </p:stCondLst>
                            <p:childTnLst>
                              <p:par>
                                <p:cTn fill="hold" id="139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140"/>
                                        <p:tgtEl>
                                          <p:spTgt spid="2097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4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2">
                            <p:stCondLst>
                              <p:cond delay="28500"/>
                            </p:stCondLst>
                            <p:childTnLst>
                              <p:par>
                                <p:cTn accel="50000" decel="50000" fill="hold" grpId="7" id="143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96 -0.28704 L -0.35521 -0.22385 " pathEditMode="relative" rAng="0" ptsTypes="AA">
                                      <p:cBhvr>
                                        <p:cTn dur="2000" fill="hold" id="144"/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5">
                            <p:stCondLst>
                              <p:cond delay="30500"/>
                            </p:stCondLst>
                            <p:childTnLst>
                              <p:par>
                                <p:cTn fill="hold" grpId="0" id="146" nodeType="after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48"/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9"/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50"/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51"/>
                                        <p:tgtEl>
                                          <p:spTgt spid="104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2">
                            <p:stCondLst>
                              <p:cond delay="31500"/>
                            </p:stCondLst>
                            <p:childTnLst>
                              <p:par>
                                <p:cTn fill="hold" grpId="1" id="153" nodeType="afterEffect" presetClass="exit" presetID="31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1000" id="154"/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55"/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56"/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9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1000" id="157"/>
                                        <p:tgtEl>
                                          <p:spTgt spid="1048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9">
                            <p:stCondLst>
                              <p:cond delay="32500"/>
                            </p:stCondLst>
                            <p:childTnLst>
                              <p:par>
                                <p:cTn fill="hold" id="160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161"/>
                                        <p:tgtEl>
                                          <p:spTgt spid="2097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3">
                            <p:stCondLst>
                              <p:cond delay="33000"/>
                            </p:stCondLst>
                            <p:childTnLst>
                              <p:par>
                                <p:cTn accel="50000" decel="50000" fill="hold" grpId="8" id="164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521 -0.22385 L -0.41901 -0.23218 " pathEditMode="relative" rAng="0" ptsTypes="AA">
                                      <p:cBhvr>
                                        <p:cTn dur="2000" fill="hold" id="165"/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6">
                            <p:stCondLst>
                              <p:cond delay="35000"/>
                            </p:stCondLst>
                            <p:childTnLst>
                              <p:par>
                                <p:cTn fill="hold" grpId="0" id="167" nodeType="after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69"/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70"/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71"/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72"/>
                                        <p:tgtEl>
                                          <p:spTgt spid="104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3">
                            <p:stCondLst>
                              <p:cond delay="36000"/>
                            </p:stCondLst>
                            <p:childTnLst>
                              <p:par>
                                <p:cTn fill="hold" grpId="1" id="174" nodeType="afterEffect" presetClass="exit" presetID="31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1000" id="175"/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76"/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77"/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9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1000" id="178"/>
                                        <p:tgtEl>
                                          <p:spTgt spid="1048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79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0">
                            <p:stCondLst>
                              <p:cond delay="37000"/>
                            </p:stCondLst>
                            <p:childTnLst>
                              <p:par>
                                <p:cTn fill="hold" id="181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182"/>
                                        <p:tgtEl>
                                          <p:spTgt spid="2097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8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4">
                            <p:stCondLst>
                              <p:cond delay="37500"/>
                            </p:stCondLst>
                            <p:childTnLst>
                              <p:par>
                                <p:cTn accel="50000" decel="50000" fill="hold" grpId="9" id="185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01 -0.23218 L 0.00833 -0.26135 " pathEditMode="relative" rAng="0" ptsTypes="AA">
                                      <p:cBhvr>
                                        <p:cTn dur="2000" fill="hold" id="186"/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67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7">
                            <p:stCondLst>
                              <p:cond delay="39500"/>
                            </p:stCondLst>
                            <p:childTnLst>
                              <p:par>
                                <p:cTn fill="hold" grpId="0" id="188" nodeType="after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90"/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91"/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92"/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93"/>
                                        <p:tgtEl>
                                          <p:spTgt spid="104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4">
                            <p:stCondLst>
                              <p:cond delay="40500"/>
                            </p:stCondLst>
                            <p:childTnLst>
                              <p:par>
                                <p:cTn fill="hold" grpId="1" id="195" nodeType="afterEffect" presetClass="exit" presetID="31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dur="1000" id="196"/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97"/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98"/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90.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dur="1000" id="199"/>
                                        <p:tgtEl>
                                          <p:spTgt spid="1048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1">
                            <p:stCondLst>
                              <p:cond delay="41500"/>
                            </p:stCondLst>
                            <p:childTnLst>
                              <p:par>
                                <p:cTn fill="hold" id="202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203"/>
                                        <p:tgtEl>
                                          <p:spTgt spid="209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0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94" grpId="0" animBg="1"/>
      <p:bldP spid="1048894" grpId="1" animBg="1"/>
      <p:bldP spid="1048894" grpId="4" animBg="1"/>
      <p:bldP spid="1048894" grpId="5" animBg="1"/>
      <p:bldP spid="1048894" grpId="6" animBg="1"/>
      <p:bldP spid="1048894" grpId="7" animBg="1"/>
      <p:bldP spid="1048894" grpId="8" animBg="1"/>
      <p:bldP spid="1048894" grpId="9" animBg="1"/>
      <p:bldP spid="1048894" grpId="10" animBg="1"/>
      <p:bldP spid="1048896" grpId="0" animBg="1"/>
      <p:bldP spid="1048896" grpId="1" animBg="1"/>
      <p:bldP spid="1048897" grpId="0" animBg="1"/>
      <p:bldP spid="1048897" grpId="1" animBg="1"/>
      <p:bldP spid="1048898" grpId="0" animBg="1"/>
      <p:bldP spid="1048898" grpId="1" animBg="1"/>
      <p:bldP spid="1048899" grpId="0" animBg="1"/>
      <p:bldP spid="1048899" grpId="1" animBg="1"/>
      <p:bldP spid="1048900" grpId="0" animBg="1"/>
      <p:bldP spid="1048900" grpId="1" animBg="1"/>
      <p:bldP spid="1048901" grpId="0" animBg="1"/>
      <p:bldP spid="1048901" grpId="1" animBg="1"/>
      <p:bldP spid="1048902" grpId="0" animBg="1"/>
      <p:bldP spid="1048902" grpId="1" animBg="1"/>
      <p:bldP spid="1048903" grpId="0" animBg="1"/>
      <p:bldP spid="1048903" grpId="1" animBg="1"/>
      <p:bldP spid="1048904" grpId="0" animBg="1"/>
      <p:bldP spid="104890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Content Placeholder 2"/>
          <p:cNvSpPr>
            <a:spLocks noGrp="1"/>
          </p:cNvSpPr>
          <p:nvPr>
            <p:ph idx="1"/>
          </p:nvPr>
        </p:nvSpPr>
        <p:spPr>
          <a:xfrm>
            <a:off x="2151971" y="1363980"/>
            <a:ext cx="10059988" cy="4681220"/>
          </a:xfrm>
        </p:spPr>
        <p:txBody>
          <a:bodyPr>
            <a:normAutofit fontScale="88889" lnSpcReduction="10000"/>
          </a:bodyPr>
          <a:p>
            <a:r>
              <a:rPr dirty="0" lang="en-US"/>
              <a:t>a. </a:t>
            </a:r>
            <a:r>
              <a:rPr dirty="0" lang="en-US" err="1"/>
              <a:t>Aplikasi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mengklasifikasikan</a:t>
            </a:r>
            <a:r>
              <a:rPr dirty="0" lang="en-US"/>
              <a:t> tweet  </a:t>
            </a:r>
            <a:r>
              <a:rPr dirty="0" lang="en-US" err="1"/>
              <a:t>baru</a:t>
            </a:r>
            <a:r>
              <a:rPr dirty="0" lang="en-US"/>
              <a:t> </a:t>
            </a:r>
            <a:r>
              <a:rPr dirty="0" lang="en-US" err="1"/>
              <a:t>secara</a:t>
            </a:r>
            <a:r>
              <a:rPr dirty="0" lang="en-US"/>
              <a:t> </a:t>
            </a:r>
            <a:r>
              <a:rPr dirty="0" lang="en-US" err="1"/>
              <a:t>otomatis</a:t>
            </a:r>
            <a:r>
              <a:rPr dirty="0" lang="en-US"/>
              <a:t> yang </a:t>
            </a:r>
            <a:r>
              <a:rPr dirty="0" lang="en-US" err="1" smtClean="0"/>
              <a:t>menghasilkan</a:t>
            </a:r>
            <a:r>
              <a:rPr dirty="0" lang="en-US"/>
              <a:t> </a:t>
            </a:r>
            <a:r>
              <a:rPr dirty="0" lang="en-US" err="1" smtClean="0"/>
              <a:t>informasi</a:t>
            </a:r>
            <a:r>
              <a:rPr dirty="0" lang="en-US" smtClean="0"/>
              <a:t> </a:t>
            </a:r>
            <a:r>
              <a:rPr dirty="0" lang="en-US"/>
              <a:t>yang </a:t>
            </a:r>
            <a:r>
              <a:rPr dirty="0" lang="en-US" err="1"/>
              <a:t>berguna</a:t>
            </a:r>
            <a:r>
              <a:rPr dirty="0" lang="en-US"/>
              <a:t>. </a:t>
            </a:r>
          </a:p>
          <a:p>
            <a:r>
              <a:rPr dirty="0" lang="en-US"/>
              <a:t>b. </a:t>
            </a:r>
            <a:r>
              <a:rPr dirty="0" lang="en-US" err="1"/>
              <a:t>Banyaknya</a:t>
            </a:r>
            <a:r>
              <a:rPr dirty="0" lang="en-US"/>
              <a:t> kata yang </a:t>
            </a:r>
            <a:r>
              <a:rPr dirty="0" lang="en-US" err="1"/>
              <a:t>mempunyai</a:t>
            </a:r>
            <a:r>
              <a:rPr dirty="0" lang="en-US"/>
              <a:t> </a:t>
            </a:r>
            <a:r>
              <a:rPr dirty="0" lang="en-US" err="1"/>
              <a:t>imbuhan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tweet yang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susai</a:t>
            </a:r>
            <a:r>
              <a:rPr dirty="0" lang="en-US"/>
              <a:t> </a:t>
            </a:r>
            <a:r>
              <a:rPr dirty="0" lang="en-US" err="1" smtClean="0"/>
              <a:t>dengan</a:t>
            </a:r>
            <a:r>
              <a:rPr dirty="0" lang="en-US"/>
              <a:t> </a:t>
            </a:r>
            <a:r>
              <a:rPr dirty="0" lang="en-US" err="1" smtClean="0"/>
              <a:t>imbuhan</a:t>
            </a:r>
            <a:r>
              <a:rPr dirty="0" lang="en-US" smtClean="0"/>
              <a:t> </a:t>
            </a:r>
            <a:r>
              <a:rPr dirty="0" lang="en-US" err="1"/>
              <a:t>Bahasa</a:t>
            </a:r>
            <a:r>
              <a:rPr dirty="0" lang="en-US"/>
              <a:t> Indonesia </a:t>
            </a:r>
            <a:r>
              <a:rPr dirty="0" lang="en-US" err="1"/>
              <a:t>sehingga</a:t>
            </a:r>
            <a:r>
              <a:rPr dirty="0" lang="en-US"/>
              <a:t> </a:t>
            </a:r>
            <a:r>
              <a:rPr dirty="0" lang="en-US" err="1"/>
              <a:t>menyebakan</a:t>
            </a:r>
            <a:r>
              <a:rPr dirty="0" lang="en-US"/>
              <a:t> </a:t>
            </a:r>
            <a:r>
              <a:rPr dirty="0" lang="en-US" err="1"/>
              <a:t>sering</a:t>
            </a:r>
            <a:r>
              <a:rPr dirty="0" lang="en-US"/>
              <a:t> </a:t>
            </a:r>
            <a:r>
              <a:rPr dirty="0" lang="en-US" err="1"/>
              <a:t>terjadinya</a:t>
            </a:r>
            <a:r>
              <a:rPr dirty="0" lang="en-US"/>
              <a:t> </a:t>
            </a:r>
            <a:r>
              <a:rPr dirty="0" lang="en-US" err="1"/>
              <a:t>kesalahan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smtClean="0"/>
              <a:t>Stemming</a:t>
            </a:r>
            <a:r>
              <a:rPr dirty="0" lang="en-US"/>
              <a:t>.</a:t>
            </a:r>
          </a:p>
          <a:p>
            <a:r>
              <a:rPr dirty="0" lang="en-US"/>
              <a:t>c. Proses </a:t>
            </a:r>
            <a:r>
              <a:rPr dirty="0" lang="en-US" err="1"/>
              <a:t>klasifikasi</a:t>
            </a:r>
            <a:r>
              <a:rPr dirty="0" lang="en-US"/>
              <a:t> </a:t>
            </a:r>
            <a:r>
              <a:rPr dirty="0" lang="en-US" err="1"/>
              <a:t>semakin</a:t>
            </a:r>
            <a:r>
              <a:rPr dirty="0" lang="en-US"/>
              <a:t> </a:t>
            </a:r>
            <a:r>
              <a:rPr dirty="0" lang="en-US" err="1"/>
              <a:t>akurat</a:t>
            </a:r>
            <a:r>
              <a:rPr dirty="0" lang="en-US"/>
              <a:t> </a:t>
            </a:r>
            <a:r>
              <a:rPr dirty="0" lang="en-US" err="1"/>
              <a:t>jika</a:t>
            </a:r>
            <a:r>
              <a:rPr dirty="0" lang="en-US"/>
              <a:t> data </a:t>
            </a:r>
            <a:r>
              <a:rPr dirty="0" lang="en-US" err="1"/>
              <a:t>latih</a:t>
            </a:r>
            <a:r>
              <a:rPr dirty="0" lang="en-US"/>
              <a:t>/training yang </a:t>
            </a:r>
            <a:r>
              <a:rPr dirty="0" lang="en-US" err="1"/>
              <a:t>digunakan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 smtClean="0"/>
              <a:t>pembelajaran</a:t>
            </a:r>
            <a:r>
              <a:rPr dirty="0" lang="en-US" smtClean="0"/>
              <a:t> </a:t>
            </a:r>
            <a:r>
              <a:rPr dirty="0" lang="en-US" err="1"/>
              <a:t>berjumlah</a:t>
            </a:r>
            <a:r>
              <a:rPr dirty="0" lang="en-US"/>
              <a:t> </a:t>
            </a:r>
            <a:r>
              <a:rPr dirty="0" lang="en-US" err="1"/>
              <a:t>banyak</a:t>
            </a:r>
            <a:r>
              <a:rPr dirty="0" lang="en-US"/>
              <a:t>.</a:t>
            </a:r>
          </a:p>
          <a:p>
            <a:r>
              <a:rPr dirty="0" lang="en-US"/>
              <a:t>d. </a:t>
            </a:r>
            <a:r>
              <a:rPr dirty="0" lang="en-US" err="1"/>
              <a:t>Mengklasifikasi</a:t>
            </a:r>
            <a:r>
              <a:rPr dirty="0" lang="en-US"/>
              <a:t> data tweet </a:t>
            </a:r>
            <a:r>
              <a:rPr dirty="0" lang="en-US" err="1"/>
              <a:t>menjadi</a:t>
            </a:r>
            <a:r>
              <a:rPr dirty="0" lang="en-US"/>
              <a:t> </a:t>
            </a:r>
            <a:r>
              <a:rPr dirty="0" lang="en-US" err="1"/>
              <a:t>beberapa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</a:t>
            </a:r>
            <a:r>
              <a:rPr dirty="0" lang="en-US" err="1"/>
              <a:t>berita</a:t>
            </a:r>
            <a:r>
              <a:rPr dirty="0" lang="en-US"/>
              <a:t>, </a:t>
            </a:r>
            <a:r>
              <a:rPr dirty="0" lang="en-US" err="1"/>
              <a:t>teknologi</a:t>
            </a:r>
            <a:r>
              <a:rPr dirty="0" lang="en-US"/>
              <a:t>, </a:t>
            </a:r>
            <a:r>
              <a:rPr dirty="0" lang="en-US" err="1"/>
              <a:t>olahraga</a:t>
            </a:r>
            <a:r>
              <a:rPr dirty="0" lang="en-US"/>
              <a:t>, </a:t>
            </a:r>
            <a:r>
              <a:rPr dirty="0" lang="en-US" err="1" smtClean="0"/>
              <a:t>televisi</a:t>
            </a:r>
            <a:r>
              <a:rPr dirty="0" lang="en-US"/>
              <a:t>, </a:t>
            </a:r>
            <a:r>
              <a:rPr dirty="0" lang="en-US" err="1"/>
              <a:t>musik</a:t>
            </a:r>
            <a:r>
              <a:rPr dirty="0" lang="en-US"/>
              <a:t>.</a:t>
            </a:r>
          </a:p>
          <a:p>
            <a:r>
              <a:rPr dirty="0" lang="sv-SE"/>
              <a:t>e. Memanfaatkan algoritma Naïve Bayes Classifier dengan menggunakan data tweet </a:t>
            </a:r>
            <a:r>
              <a:rPr dirty="0" lang="en-US" smtClean="0"/>
              <a:t>training </a:t>
            </a:r>
            <a:r>
              <a:rPr dirty="0" lang="en-US"/>
              <a:t>yang </a:t>
            </a:r>
            <a:r>
              <a:rPr dirty="0" lang="en-US" err="1"/>
              <a:t>sudah</a:t>
            </a:r>
            <a:r>
              <a:rPr dirty="0" lang="en-US"/>
              <a:t> </a:t>
            </a:r>
            <a:r>
              <a:rPr dirty="0" lang="en-US" err="1"/>
              <a:t>dilabelkan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dikelompokan</a:t>
            </a:r>
            <a:r>
              <a:rPr dirty="0" lang="en-US"/>
              <a:t> </a:t>
            </a:r>
            <a:r>
              <a:rPr dirty="0" lang="en-US" err="1"/>
              <a:t>bertopik</a:t>
            </a:r>
            <a:r>
              <a:rPr dirty="0" lang="en-US"/>
              <a:t> </a:t>
            </a:r>
            <a:r>
              <a:rPr dirty="0" lang="en-US" err="1"/>
              <a:t>berita</a:t>
            </a:r>
            <a:r>
              <a:rPr dirty="0" lang="en-US"/>
              <a:t>, </a:t>
            </a:r>
            <a:r>
              <a:rPr dirty="0" lang="en-US" err="1" smtClean="0"/>
              <a:t>teknologi</a:t>
            </a:r>
            <a:r>
              <a:rPr dirty="0" lang="en-US" smtClean="0"/>
              <a:t>, </a:t>
            </a:r>
            <a:r>
              <a:rPr dirty="0" lang="en-US" err="1" smtClean="0"/>
              <a:t>olahraga</a:t>
            </a:r>
            <a:r>
              <a:rPr dirty="0" lang="en-US"/>
              <a:t>, </a:t>
            </a:r>
            <a:r>
              <a:rPr dirty="0" lang="en-US" err="1"/>
              <a:t>televisi</a:t>
            </a:r>
            <a:r>
              <a:rPr dirty="0" lang="en-US"/>
              <a:t>, </a:t>
            </a:r>
            <a:r>
              <a:rPr dirty="0" lang="en-US" err="1"/>
              <a:t>musik</a:t>
            </a:r>
            <a:r>
              <a:rPr dirty="0" lang="en-US"/>
              <a:t>. </a:t>
            </a:r>
          </a:p>
          <a:p>
            <a:r>
              <a:rPr dirty="0" lang="en-US"/>
              <a:t>f. </a:t>
            </a:r>
            <a:r>
              <a:rPr dirty="0" lang="en-US" err="1"/>
              <a:t>Pengklasifikasian</a:t>
            </a:r>
            <a:r>
              <a:rPr dirty="0" lang="en-US"/>
              <a:t> data tweet yang </a:t>
            </a:r>
            <a:r>
              <a:rPr dirty="0" lang="en-US" err="1"/>
              <a:t>dikelompokan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</a:t>
            </a:r>
            <a:r>
              <a:rPr dirty="0" lang="en-US" err="1"/>
              <a:t>berita</a:t>
            </a:r>
            <a:r>
              <a:rPr dirty="0" lang="en-US"/>
              <a:t>, </a:t>
            </a:r>
            <a:r>
              <a:rPr dirty="0" lang="en-US" err="1" smtClean="0"/>
              <a:t>teknologi,olahraga</a:t>
            </a:r>
            <a:r>
              <a:rPr dirty="0" lang="en-US"/>
              <a:t>, </a:t>
            </a:r>
            <a:r>
              <a:rPr dirty="0" lang="en-US" err="1"/>
              <a:t>televisi</a:t>
            </a:r>
            <a:r>
              <a:rPr dirty="0" lang="en-US"/>
              <a:t>, </a:t>
            </a:r>
            <a:r>
              <a:rPr dirty="0" lang="en-US" err="1"/>
              <a:t>musik</a:t>
            </a:r>
            <a:r>
              <a:rPr dirty="0" lang="en-US"/>
              <a:t>. </a:t>
            </a:r>
          </a:p>
          <a:p>
            <a:r>
              <a:rPr dirty="0" lang="en-US"/>
              <a:t>g. </a:t>
            </a:r>
            <a:r>
              <a:rPr dirty="0" lang="en-US" err="1"/>
              <a:t>Aplikasi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memberikan</a:t>
            </a:r>
            <a:r>
              <a:rPr dirty="0" lang="en-US"/>
              <a:t> </a:t>
            </a:r>
            <a:r>
              <a:rPr dirty="0" lang="en-US" err="1"/>
              <a:t>informasi</a:t>
            </a:r>
            <a:r>
              <a:rPr dirty="0" lang="en-US"/>
              <a:t> yang </a:t>
            </a:r>
            <a:r>
              <a:rPr dirty="0" lang="en-US" err="1"/>
              <a:t>sudah</a:t>
            </a:r>
            <a:r>
              <a:rPr dirty="0" lang="en-US"/>
              <a:t> </a:t>
            </a:r>
            <a:r>
              <a:rPr dirty="0" lang="en-US" err="1"/>
              <a:t>dikelompokan</a:t>
            </a:r>
            <a:r>
              <a:rPr dirty="0" lang="en-US"/>
              <a:t> </a:t>
            </a:r>
            <a:r>
              <a:rPr dirty="0" lang="en-US" err="1"/>
              <a:t>menjadi</a:t>
            </a:r>
            <a:r>
              <a:rPr dirty="0" lang="en-US"/>
              <a:t> </a:t>
            </a:r>
            <a:r>
              <a:rPr dirty="0" lang="en-US" err="1"/>
              <a:t>berguna</a:t>
            </a:r>
            <a:r>
              <a:rPr dirty="0" lang="en-US"/>
              <a:t>.</a:t>
            </a:r>
          </a:p>
          <a:p>
            <a:r>
              <a:rPr dirty="0" lang="en-US"/>
              <a:t>h. </a:t>
            </a:r>
            <a:r>
              <a:rPr dirty="0" lang="en-US" err="1"/>
              <a:t>Pengelompokan</a:t>
            </a:r>
            <a:r>
              <a:rPr dirty="0" lang="en-US"/>
              <a:t> </a:t>
            </a:r>
            <a:r>
              <a:rPr dirty="0" lang="en-US" err="1"/>
              <a:t>secara</a:t>
            </a:r>
            <a:r>
              <a:rPr dirty="0" lang="en-US"/>
              <a:t> </a:t>
            </a:r>
            <a:r>
              <a:rPr dirty="0" lang="en-US" err="1"/>
              <a:t>otomatis</a:t>
            </a:r>
            <a:r>
              <a:rPr dirty="0" lang="en-US"/>
              <a:t> user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mengetahui</a:t>
            </a:r>
            <a:r>
              <a:rPr dirty="0" lang="en-US"/>
              <a:t> tweets yang </a:t>
            </a:r>
            <a:r>
              <a:rPr dirty="0" lang="en-US" err="1"/>
              <a:t>termasuk</a:t>
            </a:r>
            <a:r>
              <a:rPr dirty="0" lang="en-US"/>
              <a:t> </a:t>
            </a:r>
            <a:r>
              <a:rPr dirty="0" lang="nn-NO" smtClean="0"/>
              <a:t>kategori </a:t>
            </a:r>
            <a:r>
              <a:rPr dirty="0" lang="nn-NO"/>
              <a:t>topik berita, teknologi, olahraga, televisi, musik.</a:t>
            </a:r>
          </a:p>
          <a:p>
            <a:r>
              <a:rPr dirty="0" lang="en-US" err="1"/>
              <a:t>i</a:t>
            </a:r>
            <a:r>
              <a:rPr dirty="0" lang="en-US"/>
              <a:t>. </a:t>
            </a:r>
            <a:r>
              <a:rPr dirty="0" lang="en-US" err="1"/>
              <a:t>Aplikasi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mengklasifikasikan</a:t>
            </a:r>
            <a:r>
              <a:rPr dirty="0" lang="en-US"/>
              <a:t> tweets yang </a:t>
            </a:r>
            <a:r>
              <a:rPr dirty="0" lang="en-US" err="1"/>
              <a:t>mengandung</a:t>
            </a:r>
            <a:r>
              <a:rPr dirty="0" lang="en-US"/>
              <a:t> </a:t>
            </a:r>
            <a:r>
              <a:rPr dirty="0" lang="en-US" err="1"/>
              <a:t>tentang</a:t>
            </a:r>
            <a:r>
              <a:rPr dirty="0" lang="en-US"/>
              <a:t> </a:t>
            </a:r>
            <a:r>
              <a:rPr dirty="0" lang="en-US" err="1"/>
              <a:t>berita</a:t>
            </a:r>
            <a:r>
              <a:rPr dirty="0" lang="en-US"/>
              <a:t> </a:t>
            </a:r>
            <a:r>
              <a:rPr dirty="0" lang="en-US" err="1" smtClean="0"/>
              <a:t>sehingga</a:t>
            </a:r>
            <a:r>
              <a:rPr dirty="0" lang="en-US"/>
              <a:t> </a:t>
            </a:r>
            <a:r>
              <a:rPr dirty="0" lang="en-US" smtClean="0"/>
              <a:t>user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mengetahui</a:t>
            </a:r>
            <a:r>
              <a:rPr dirty="0" lang="en-US"/>
              <a:t> </a:t>
            </a:r>
            <a:r>
              <a:rPr dirty="0" lang="en-US" err="1"/>
              <a:t>berita-berita</a:t>
            </a:r>
            <a:r>
              <a:rPr dirty="0" lang="en-US"/>
              <a:t> yang </a:t>
            </a:r>
            <a:r>
              <a:rPr dirty="0" lang="en-US" err="1"/>
              <a:t>ada</a:t>
            </a:r>
            <a:r>
              <a:rPr dirty="0" lang="en-US"/>
              <a:t> </a:t>
            </a:r>
            <a:r>
              <a:rPr dirty="0" lang="en-US" err="1"/>
              <a:t>tanpa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wartawan</a:t>
            </a:r>
            <a:r>
              <a:rPr dirty="0" lang="en-US"/>
              <a:t>. </a:t>
            </a:r>
          </a:p>
        </p:txBody>
      </p:sp>
      <p:pic>
        <p:nvPicPr>
          <p:cNvPr id="209719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805" y="270457"/>
            <a:ext cx="2491828" cy="872543"/>
          </a:xfrm>
          <a:prstGeom prst="rect"/>
          <a:noFill/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  <a:softEdge rad="0"/>
          </a:effectLst>
        </p:spPr>
      </p:pic>
      <p:sp>
        <p:nvSpPr>
          <p:cNvPr id="1048906" name="Title 1"/>
          <p:cNvSpPr txBox="1"/>
          <p:nvPr/>
        </p:nvSpPr>
        <p:spPr>
          <a:xfrm>
            <a:off x="9080813" y="257578"/>
            <a:ext cx="2863538" cy="771122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i="1" lang="en-US" err="1" smtClean="0"/>
              <a:t>Kesimpulan</a:t>
            </a:r>
            <a:endParaRPr b="1" dirty="0" i="1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7" name="Content Placeholder 2"/>
          <p:cNvSpPr>
            <a:spLocks noGrp="1"/>
          </p:cNvSpPr>
          <p:nvPr>
            <p:ph idx="1"/>
          </p:nvPr>
        </p:nvSpPr>
        <p:spPr>
          <a:xfrm>
            <a:off x="1799771" y="1447800"/>
            <a:ext cx="9708555" cy="2964543"/>
          </a:xfrm>
        </p:spPr>
        <p:txBody>
          <a:bodyPr>
            <a:normAutofit/>
          </a:bodyPr>
          <a:p>
            <a:r>
              <a:rPr dirty="0" lang="nn-NO"/>
              <a:t>a. Sebaiknya banyak tweet yang di-training, karena semakin banyak tweet yang </a:t>
            </a:r>
            <a:r>
              <a:rPr dirty="0" lang="nn-NO" smtClean="0"/>
              <a:t>di </a:t>
            </a:r>
            <a:r>
              <a:rPr dirty="0" lang="en-US" err="1" smtClean="0"/>
              <a:t>taining</a:t>
            </a:r>
            <a:r>
              <a:rPr dirty="0" lang="en-US" smtClean="0"/>
              <a:t> </a:t>
            </a:r>
            <a:r>
              <a:rPr dirty="0" lang="en-US" err="1"/>
              <a:t>maka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mempunyai</a:t>
            </a:r>
            <a:r>
              <a:rPr dirty="0" lang="en-US"/>
              <a:t> </a:t>
            </a:r>
            <a:r>
              <a:rPr dirty="0" lang="en-US" err="1"/>
              <a:t>nilai</a:t>
            </a:r>
            <a:r>
              <a:rPr dirty="0" lang="en-US"/>
              <a:t> </a:t>
            </a:r>
            <a:r>
              <a:rPr dirty="0" lang="en-US" err="1"/>
              <a:t>keakurasian</a:t>
            </a:r>
            <a:r>
              <a:rPr dirty="0" lang="en-US"/>
              <a:t> yang </a:t>
            </a:r>
            <a:r>
              <a:rPr dirty="0" lang="en-US" err="1"/>
              <a:t>tinggi</a:t>
            </a:r>
            <a:r>
              <a:rPr dirty="0" lang="en-US"/>
              <a:t> </a:t>
            </a:r>
            <a:r>
              <a:rPr dirty="0" lang="en-US" err="1" smtClean="0"/>
              <a:t>dalam</a:t>
            </a:r>
            <a:r>
              <a:rPr dirty="0" lang="en-US"/>
              <a:t> </a:t>
            </a:r>
            <a:r>
              <a:rPr dirty="0" lang="en-US" err="1" smtClean="0"/>
              <a:t>klasifikasi</a:t>
            </a:r>
            <a:r>
              <a:rPr dirty="0" lang="en-US"/>
              <a:t>.</a:t>
            </a:r>
          </a:p>
          <a:p>
            <a:r>
              <a:rPr dirty="0" lang="en-US"/>
              <a:t>b. </a:t>
            </a:r>
            <a:r>
              <a:rPr dirty="0" lang="en-US" err="1"/>
              <a:t>Perlu</a:t>
            </a:r>
            <a:r>
              <a:rPr dirty="0" lang="en-US"/>
              <a:t> </a:t>
            </a:r>
            <a:r>
              <a:rPr dirty="0" lang="en-US" err="1"/>
              <a:t>ketelitian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memilih</a:t>
            </a:r>
            <a:r>
              <a:rPr dirty="0" lang="en-US"/>
              <a:t> tweet di proses </a:t>
            </a:r>
            <a:r>
              <a:rPr dirty="0" lang="en-US" err="1"/>
              <a:t>trainig</a:t>
            </a:r>
            <a:r>
              <a:rPr dirty="0" lang="en-US"/>
              <a:t>.</a:t>
            </a:r>
          </a:p>
          <a:p>
            <a:r>
              <a:rPr dirty="0" lang="en-US"/>
              <a:t>c. </a:t>
            </a:r>
            <a:r>
              <a:rPr dirty="0" lang="en-US" err="1"/>
              <a:t>Kelengkapan</a:t>
            </a:r>
            <a:r>
              <a:rPr dirty="0" lang="en-US"/>
              <a:t> </a:t>
            </a:r>
            <a:r>
              <a:rPr dirty="0" lang="en-US" err="1"/>
              <a:t>kamus</a:t>
            </a:r>
            <a:r>
              <a:rPr dirty="0" lang="en-US"/>
              <a:t> kata </a:t>
            </a:r>
            <a:r>
              <a:rPr dirty="0" lang="en-US" err="1"/>
              <a:t>pada</a:t>
            </a:r>
            <a:r>
              <a:rPr dirty="0" lang="en-US"/>
              <a:t> proses Stemming </a:t>
            </a:r>
            <a:r>
              <a:rPr dirty="0" lang="en-US" err="1"/>
              <a:t>sangat</a:t>
            </a:r>
            <a:r>
              <a:rPr dirty="0" lang="en-US"/>
              <a:t> </a:t>
            </a:r>
            <a:r>
              <a:rPr dirty="0" lang="en-US" err="1"/>
              <a:t>mempengaruhi</a:t>
            </a:r>
            <a:r>
              <a:rPr dirty="0" lang="en-US"/>
              <a:t> </a:t>
            </a:r>
            <a:r>
              <a:rPr dirty="0" lang="en-US" err="1"/>
              <a:t>hasil</a:t>
            </a:r>
            <a:r>
              <a:rPr dirty="0" lang="en-US"/>
              <a:t> </a:t>
            </a:r>
            <a:r>
              <a:rPr dirty="0" lang="en-US" err="1" smtClean="0"/>
              <a:t>dari</a:t>
            </a:r>
            <a:r>
              <a:rPr dirty="0" lang="en-US" smtClean="0"/>
              <a:t> proses </a:t>
            </a:r>
            <a:r>
              <a:rPr dirty="0" lang="en-US" err="1"/>
              <a:t>keluaran</a:t>
            </a:r>
            <a:r>
              <a:rPr dirty="0" lang="en-US"/>
              <a:t> stemming.</a:t>
            </a:r>
          </a:p>
          <a:p>
            <a:r>
              <a:rPr dirty="0" lang="nn-NO"/>
              <a:t>d. Jika ingin mengklasifikasikan tweet dalam bahasa asing harus diperlukan </a:t>
            </a:r>
            <a:r>
              <a:rPr dirty="0" lang="nn-NO" smtClean="0"/>
              <a:t>stemming </a:t>
            </a:r>
            <a:r>
              <a:rPr dirty="0" lang="en-US" err="1" smtClean="0"/>
              <a:t>bahasa</a:t>
            </a:r>
            <a:r>
              <a:rPr dirty="0" lang="en-US" smtClean="0"/>
              <a:t> </a:t>
            </a:r>
            <a:r>
              <a:rPr dirty="0" lang="en-US" err="1"/>
              <a:t>asing</a:t>
            </a:r>
            <a:r>
              <a:rPr dirty="0" lang="en-US"/>
              <a:t>.</a:t>
            </a:r>
          </a:p>
          <a:p>
            <a:r>
              <a:rPr dirty="0" lang="en-US"/>
              <a:t>e.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pengambilan</a:t>
            </a:r>
            <a:r>
              <a:rPr dirty="0" lang="en-US"/>
              <a:t> data tweet </a:t>
            </a:r>
            <a:r>
              <a:rPr dirty="0" lang="en-US" err="1"/>
              <a:t>digunakan</a:t>
            </a:r>
            <a:r>
              <a:rPr dirty="0" lang="en-US"/>
              <a:t> </a:t>
            </a:r>
            <a:r>
              <a:rPr dirty="0" lang="en-US" err="1"/>
              <a:t>koneksi</a:t>
            </a:r>
            <a:r>
              <a:rPr dirty="0" lang="en-US"/>
              <a:t> internet yang </a:t>
            </a:r>
            <a:r>
              <a:rPr dirty="0" lang="en-US" err="1"/>
              <a:t>stabil</a:t>
            </a:r>
            <a:r>
              <a:rPr dirty="0" lang="en-US"/>
              <a:t>. </a:t>
            </a:r>
          </a:p>
        </p:txBody>
      </p:sp>
      <p:pic>
        <p:nvPicPr>
          <p:cNvPr id="209719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805" y="270457"/>
            <a:ext cx="2491828" cy="872543"/>
          </a:xfrm>
          <a:prstGeom prst="rect"/>
          <a:noFill/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  <a:softEdge rad="0"/>
          </a:effectLst>
        </p:spPr>
      </p:pic>
      <p:sp>
        <p:nvSpPr>
          <p:cNvPr id="1048908" name="Title 1"/>
          <p:cNvSpPr>
            <a:spLocks noGrp="1"/>
          </p:cNvSpPr>
          <p:nvPr>
            <p:ph type="title"/>
          </p:nvPr>
        </p:nvSpPr>
        <p:spPr>
          <a:xfrm>
            <a:off x="10251025" y="257578"/>
            <a:ext cx="1483775" cy="771122"/>
          </a:xfrm>
        </p:spPr>
        <p:txBody>
          <a:bodyPr/>
          <a:p>
            <a:r>
              <a:rPr b="1" dirty="0" i="1" lang="en-US" smtClean="0"/>
              <a:t>Saran</a:t>
            </a:r>
            <a:endParaRPr b="1" dirty="0" i="1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Rectangle 5"/>
          <p:cNvSpPr/>
          <p:nvPr/>
        </p:nvSpPr>
        <p:spPr>
          <a:xfrm>
            <a:off x="128789" y="6458755"/>
            <a:ext cx="12063211" cy="399245"/>
          </a:xfrm>
          <a:prstGeom prst="rect"/>
          <a:solidFill>
            <a:srgbClr val="2E5369"/>
          </a:solidFill>
          <a:ln>
            <a:solidFill>
              <a:srgbClr val="2E53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910" name="Title 1"/>
          <p:cNvSpPr>
            <a:spLocks noGrp="1"/>
          </p:cNvSpPr>
          <p:nvPr>
            <p:ph type="ctrTitle"/>
          </p:nvPr>
        </p:nvSpPr>
        <p:spPr>
          <a:xfrm>
            <a:off x="772720" y="349119"/>
            <a:ext cx="11118246" cy="2262781"/>
          </a:xfrm>
        </p:spPr>
        <p:txBody>
          <a:bodyPr>
            <a:noAutofit/>
          </a:bodyPr>
          <a:p>
            <a:pPr algn="ctr"/>
            <a:r>
              <a:rPr b="1" dirty="0" sz="8000" lang="en-US" err="1" smtClean="0"/>
              <a:t>Terima</a:t>
            </a:r>
            <a:r>
              <a:rPr b="1" dirty="0" sz="8000" lang="en-US" smtClean="0"/>
              <a:t> </a:t>
            </a:r>
            <a:r>
              <a:rPr b="1" dirty="0" sz="8000" lang="en-US" err="1" smtClean="0"/>
              <a:t>Kasih</a:t>
            </a:r>
            <a:endParaRPr b="1" dirty="0" sz="8000" i="1" lang="en-US"/>
          </a:p>
        </p:txBody>
      </p:sp>
      <p:sp>
        <p:nvSpPr>
          <p:cNvPr id="1048911" name="Subtitle 2"/>
          <p:cNvSpPr>
            <a:spLocks noGrp="1"/>
          </p:cNvSpPr>
          <p:nvPr>
            <p:ph type="subTitle" idx="1"/>
          </p:nvPr>
        </p:nvSpPr>
        <p:spPr>
          <a:xfrm>
            <a:off x="7749302" y="6496709"/>
            <a:ext cx="4442698" cy="361291"/>
          </a:xfrm>
        </p:spPr>
        <p:txBody>
          <a:bodyPr>
            <a:normAutofit lnSpcReduction="10000"/>
          </a:bodyPr>
          <a:p>
            <a:r>
              <a:rPr b="1" dirty="0" lang="en-US" err="1" smtClean="0">
                <a:solidFill>
                  <a:schemeClr val="bg1"/>
                </a:solidFill>
                <a:latin typeface="Chaparral Pro" panose="02060503040505020203" pitchFamily="18" charset="0"/>
              </a:rPr>
              <a:t>Tugas</a:t>
            </a:r>
            <a:r>
              <a:rPr b="1" dirty="0" lang="en-US" smtClean="0">
                <a:solidFill>
                  <a:schemeClr val="bg1"/>
                </a:solidFill>
                <a:latin typeface="Chaparral Pro" panose="02060503040505020203" pitchFamily="18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Chaparral Pro" panose="02060503040505020203" pitchFamily="18" charset="0"/>
              </a:rPr>
              <a:t>Akhir</a:t>
            </a:r>
            <a:r>
              <a:rPr b="1" dirty="0" lang="en-US" smtClean="0">
                <a:solidFill>
                  <a:schemeClr val="bg1"/>
                </a:solidFill>
                <a:latin typeface="Chaparral Pro" panose="02060503040505020203" pitchFamily="18" charset="0"/>
              </a:rPr>
              <a:t> 1111504245 </a:t>
            </a:r>
            <a:r>
              <a:rPr b="1" dirty="0" lang="en-US" err="1" smtClean="0">
                <a:solidFill>
                  <a:schemeClr val="bg1"/>
                </a:solidFill>
                <a:latin typeface="Chaparral Pro" panose="02060503040505020203" pitchFamily="18" charset="0"/>
              </a:rPr>
              <a:t>Khaerul</a:t>
            </a:r>
            <a:r>
              <a:rPr b="1" dirty="0" lang="en-US" smtClean="0">
                <a:solidFill>
                  <a:schemeClr val="bg1"/>
                </a:solidFill>
                <a:latin typeface="Chaparral Pro" panose="02060503040505020203" pitchFamily="18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Chaparral Pro" panose="02060503040505020203" pitchFamily="18" charset="0"/>
              </a:rPr>
              <a:t>Umam</a:t>
            </a:r>
            <a:endParaRPr b="1" dirty="0" lang="en-US">
              <a:solidFill>
                <a:schemeClr val="bg1"/>
              </a:solidFill>
              <a:latin typeface="Chaparral Pro" panose="02060503040505020203" pitchFamily="18" charset="0"/>
            </a:endParaRPr>
          </a:p>
        </p:txBody>
      </p:sp>
      <p:sp>
        <p:nvSpPr>
          <p:cNvPr id="1048912" name="Title 1"/>
          <p:cNvSpPr txBox="1"/>
          <p:nvPr/>
        </p:nvSpPr>
        <p:spPr>
          <a:xfrm>
            <a:off x="7043112" y="5576552"/>
            <a:ext cx="5148888" cy="663654"/>
          </a:xfrm>
          <a:prstGeom prst="rect"/>
        </p:spPr>
        <p:txBody>
          <a:bodyPr anchor="b" bIns="45720" lIns="91440" rIns="91440" rtlCol="0" tIns="45720" vert="horz">
            <a:no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 sz="4400" lang="en-US" smtClean="0"/>
              <a:t>By. </a:t>
            </a:r>
            <a:r>
              <a:rPr dirty="0" sz="4400" lang="en-US" err="1" smtClean="0"/>
              <a:t>Khaerul</a:t>
            </a:r>
            <a:r>
              <a:rPr dirty="0" sz="4400" lang="en-US" smtClean="0"/>
              <a:t> </a:t>
            </a:r>
            <a:r>
              <a:rPr dirty="0" sz="4400" lang="en-US" err="1" smtClean="0"/>
              <a:t>Umam</a:t>
            </a:r>
            <a:endParaRPr dirty="0" sz="4400" lang="en-US"/>
          </a:p>
        </p:txBody>
      </p:sp>
      <p:sp>
        <p:nvSpPr>
          <p:cNvPr id="1048913" name="Rectangle 4"/>
          <p:cNvSpPr/>
          <p:nvPr/>
        </p:nvSpPr>
        <p:spPr>
          <a:xfrm>
            <a:off x="128789" y="1"/>
            <a:ext cx="12063211" cy="270456"/>
          </a:xfrm>
          <a:prstGeom prst="rect"/>
          <a:solidFill>
            <a:srgbClr val="2E5369"/>
          </a:solidFill>
          <a:ln>
            <a:solidFill>
              <a:srgbClr val="2E53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9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79653" y="2693260"/>
            <a:ext cx="4561481" cy="1597256"/>
          </a:xfrm>
          <a:prstGeom prst="rect"/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mph" presetID="16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dur="500" fill="hold" id="6"/>
                                        <p:tgtEl>
                                          <p:spTgt spid="10489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dur="500" fill="hold" id="7"/>
                                        <p:tgtEl>
                                          <p:spTgt spid="1048910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dur="500" fill="hold" id="8"/>
                                        <p:tgtEl>
                                          <p:spTgt spid="10489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2423922" y="1143000"/>
            <a:ext cx="4709396" cy="702414"/>
          </a:xfrm>
        </p:spPr>
        <p:txBody>
          <a:bodyPr/>
          <a:p>
            <a:r>
              <a:rPr b="1" dirty="0" lang="en-US" err="1" smtClean="0"/>
              <a:t>Latar</a:t>
            </a:r>
            <a:r>
              <a:rPr b="1" dirty="0" lang="en-US" smtClean="0"/>
              <a:t> </a:t>
            </a:r>
            <a:r>
              <a:rPr b="1" dirty="0" lang="en-US" err="1" smtClean="0"/>
              <a:t>belakang</a:t>
            </a:r>
            <a:endParaRPr b="1"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2720633" y="2571480"/>
            <a:ext cx="8915400" cy="2657342"/>
          </a:xfrm>
        </p:spPr>
        <p:txBody>
          <a:bodyPr>
            <a:noAutofit/>
          </a:bodyPr>
          <a:p>
            <a:r>
              <a:rPr dirty="0" sz="2000" lang="en-US" smtClean="0"/>
              <a:t>1. </a:t>
            </a:r>
            <a:r>
              <a:rPr dirty="0" sz="2000" lang="en-US" err="1" smtClean="0"/>
              <a:t>Tidak</a:t>
            </a:r>
            <a:r>
              <a:rPr dirty="0" sz="2000" lang="en-US" smtClean="0"/>
              <a:t> </a:t>
            </a:r>
            <a:r>
              <a:rPr dirty="0" sz="2000" lang="en-US" err="1" smtClean="0"/>
              <a:t>adanya</a:t>
            </a:r>
            <a:r>
              <a:rPr dirty="0" sz="2000" lang="en-US" smtClean="0"/>
              <a:t> </a:t>
            </a:r>
            <a:r>
              <a:rPr dirty="0" sz="2000" lang="en-US" err="1" smtClean="0"/>
              <a:t>pemanfaatan</a:t>
            </a:r>
            <a:r>
              <a:rPr dirty="0" sz="2000" lang="en-US" smtClean="0"/>
              <a:t> data tweet yang </a:t>
            </a:r>
            <a:r>
              <a:rPr dirty="0" sz="2000" lang="en-US" err="1" smtClean="0"/>
              <a:t>sangat</a:t>
            </a:r>
            <a:r>
              <a:rPr dirty="0" sz="2000" lang="en-US" smtClean="0"/>
              <a:t> </a:t>
            </a:r>
            <a:r>
              <a:rPr dirty="0" sz="2000" lang="en-US" err="1" smtClean="0"/>
              <a:t>banyak</a:t>
            </a:r>
            <a:r>
              <a:rPr dirty="0" sz="2000" lang="en-US" smtClean="0"/>
              <a:t> </a:t>
            </a:r>
            <a:r>
              <a:rPr dirty="0" sz="2000" lang="en-US" err="1" smtClean="0"/>
              <a:t>pada</a:t>
            </a:r>
            <a:r>
              <a:rPr dirty="0" sz="2000" lang="en-US" smtClean="0"/>
              <a:t> </a:t>
            </a:r>
            <a:r>
              <a:rPr dirty="0" sz="2000" lang="en-US" err="1" smtClean="0"/>
              <a:t>sosial</a:t>
            </a:r>
            <a:r>
              <a:rPr dirty="0" sz="2000" lang="en-US" smtClean="0"/>
              <a:t> media Twitter.</a:t>
            </a:r>
          </a:p>
          <a:p>
            <a:r>
              <a:rPr dirty="0" sz="2000" lang="en-US" smtClean="0"/>
              <a:t>2. </a:t>
            </a:r>
            <a:r>
              <a:rPr dirty="0" sz="2000" lang="en-US" err="1" smtClean="0"/>
              <a:t>Memanfaatkan</a:t>
            </a:r>
            <a:r>
              <a:rPr dirty="0" sz="2000" lang="en-US" smtClean="0"/>
              <a:t> </a:t>
            </a:r>
            <a:r>
              <a:rPr dirty="0" sz="2000" lang="en-US" err="1" smtClean="0"/>
              <a:t>metode</a:t>
            </a:r>
            <a:r>
              <a:rPr dirty="0" sz="2000" lang="en-US" smtClean="0"/>
              <a:t> </a:t>
            </a:r>
            <a:r>
              <a:rPr dirty="0" sz="2000" lang="en-US" err="1" smtClean="0"/>
              <a:t>klasifikasi</a:t>
            </a:r>
            <a:r>
              <a:rPr dirty="0" sz="2000" lang="en-US" smtClean="0"/>
              <a:t> </a:t>
            </a:r>
            <a:r>
              <a:rPr dirty="0" sz="2000" lang="en-US" err="1" smtClean="0"/>
              <a:t>untuk</a:t>
            </a:r>
            <a:r>
              <a:rPr dirty="0" sz="2000" lang="en-US" smtClean="0"/>
              <a:t> </a:t>
            </a:r>
            <a:r>
              <a:rPr dirty="0" sz="2000" lang="en-US" err="1" smtClean="0"/>
              <a:t>memanfaatkan</a:t>
            </a:r>
            <a:r>
              <a:rPr dirty="0" sz="2000" lang="en-US" smtClean="0"/>
              <a:t> data tweet yang </a:t>
            </a:r>
            <a:r>
              <a:rPr dirty="0" sz="2000" lang="en-US" err="1" smtClean="0"/>
              <a:t>sangat</a:t>
            </a:r>
            <a:r>
              <a:rPr dirty="0" sz="2000" lang="en-US" smtClean="0"/>
              <a:t> </a:t>
            </a:r>
            <a:r>
              <a:rPr dirty="0" sz="2000" lang="en-US" err="1" smtClean="0"/>
              <a:t>banyak</a:t>
            </a:r>
            <a:r>
              <a:rPr dirty="0" sz="2000" lang="en-US" smtClean="0"/>
              <a:t> </a:t>
            </a:r>
            <a:r>
              <a:rPr dirty="0" sz="2000" lang="en-US" err="1" smtClean="0"/>
              <a:t>untuk</a:t>
            </a:r>
            <a:r>
              <a:rPr dirty="0" sz="2000" lang="en-US" smtClean="0"/>
              <a:t> di </a:t>
            </a:r>
            <a:r>
              <a:rPr dirty="0" sz="2000" lang="en-US" err="1" smtClean="0"/>
              <a:t>jadikan</a:t>
            </a:r>
            <a:r>
              <a:rPr dirty="0" sz="2000" lang="en-US" smtClean="0"/>
              <a:t> </a:t>
            </a:r>
            <a:r>
              <a:rPr dirty="0" sz="2000" lang="en-US" err="1" smtClean="0"/>
              <a:t>sebagai</a:t>
            </a:r>
            <a:r>
              <a:rPr dirty="0" sz="2000" lang="en-US" smtClean="0"/>
              <a:t> </a:t>
            </a:r>
            <a:r>
              <a:rPr dirty="0" sz="2000" lang="en-US" err="1" smtClean="0"/>
              <a:t>sebuah</a:t>
            </a:r>
            <a:r>
              <a:rPr dirty="0" sz="2000" lang="en-US" smtClean="0"/>
              <a:t> </a:t>
            </a:r>
            <a:r>
              <a:rPr dirty="0" sz="2000" lang="en-US" err="1" smtClean="0"/>
              <a:t>informasi</a:t>
            </a:r>
            <a:r>
              <a:rPr dirty="0" sz="2000" lang="en-US" smtClean="0"/>
              <a:t> yang </a:t>
            </a:r>
            <a:r>
              <a:rPr dirty="0" sz="2000" lang="en-US" err="1" smtClean="0"/>
              <a:t>berguna</a:t>
            </a:r>
            <a:r>
              <a:rPr dirty="0" sz="2000" lang="en-US" smtClean="0"/>
              <a:t>.</a:t>
            </a:r>
          </a:p>
          <a:p>
            <a:r>
              <a:rPr dirty="0" sz="2000" lang="en-US" smtClean="0"/>
              <a:t>3. </a:t>
            </a:r>
            <a:r>
              <a:rPr dirty="0" sz="2000" lang="en-US" err="1" smtClean="0"/>
              <a:t>Dengan</a:t>
            </a:r>
            <a:r>
              <a:rPr dirty="0" sz="2000" lang="en-US" smtClean="0"/>
              <a:t> </a:t>
            </a:r>
            <a:r>
              <a:rPr dirty="0" sz="2000" lang="en-US" err="1" smtClean="0"/>
              <a:t>adanya</a:t>
            </a:r>
            <a:r>
              <a:rPr dirty="0" sz="2000" lang="en-US" smtClean="0"/>
              <a:t> </a:t>
            </a:r>
            <a:r>
              <a:rPr dirty="0" sz="2000" lang="en-US" err="1" smtClean="0"/>
              <a:t>klasifikasi</a:t>
            </a:r>
            <a:r>
              <a:rPr dirty="0" sz="2000" lang="en-US" smtClean="0"/>
              <a:t> </a:t>
            </a:r>
            <a:r>
              <a:rPr dirty="0" sz="2000" lang="en-US" err="1" smtClean="0"/>
              <a:t>topik</a:t>
            </a:r>
            <a:r>
              <a:rPr dirty="0" sz="2000" lang="en-US" smtClean="0"/>
              <a:t> tweet </a:t>
            </a:r>
            <a:r>
              <a:rPr dirty="0" sz="2000" lang="en-US" err="1" smtClean="0"/>
              <a:t>bisa</a:t>
            </a:r>
            <a:r>
              <a:rPr dirty="0" sz="2000" lang="en-US" smtClean="0"/>
              <a:t> </a:t>
            </a:r>
            <a:r>
              <a:rPr dirty="0" sz="2000" lang="en-US" err="1" smtClean="0"/>
              <a:t>mempermudah</a:t>
            </a:r>
            <a:r>
              <a:rPr dirty="0" sz="2000" lang="en-US" smtClean="0"/>
              <a:t> </a:t>
            </a:r>
            <a:r>
              <a:rPr dirty="0" sz="2000" lang="en-US" err="1" smtClean="0"/>
              <a:t>pengguna</a:t>
            </a:r>
            <a:r>
              <a:rPr dirty="0" sz="2000" lang="en-US" smtClean="0"/>
              <a:t> tweet </a:t>
            </a:r>
            <a:r>
              <a:rPr dirty="0" sz="2000" lang="en-US" err="1" smtClean="0"/>
              <a:t>untuk</a:t>
            </a:r>
            <a:r>
              <a:rPr dirty="0" sz="2000" lang="en-US" smtClean="0"/>
              <a:t> </a:t>
            </a:r>
            <a:r>
              <a:rPr dirty="0" sz="2000" lang="en-US" err="1" smtClean="0"/>
              <a:t>mengetahui</a:t>
            </a:r>
            <a:r>
              <a:rPr dirty="0" sz="2000" lang="en-US" smtClean="0"/>
              <a:t> </a:t>
            </a:r>
            <a:r>
              <a:rPr dirty="0" sz="2000" lang="en-US" err="1" smtClean="0"/>
              <a:t>topik</a:t>
            </a:r>
            <a:r>
              <a:rPr dirty="0" sz="2000" lang="en-US" smtClean="0"/>
              <a:t> – </a:t>
            </a:r>
            <a:r>
              <a:rPr dirty="0" sz="2000" lang="en-US" err="1" smtClean="0"/>
              <a:t>topik</a:t>
            </a:r>
            <a:r>
              <a:rPr dirty="0" sz="2000" lang="en-US" smtClean="0"/>
              <a:t> tweet.  </a:t>
            </a:r>
          </a:p>
        </p:txBody>
      </p:sp>
      <p:pic>
        <p:nvPicPr>
          <p:cNvPr id="209715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805" y="270457"/>
            <a:ext cx="2491828" cy="872543"/>
          </a:xfrm>
          <a:prstGeom prst="rect"/>
          <a:noFill/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2708836" y="624110"/>
            <a:ext cx="3020475" cy="671290"/>
          </a:xfrm>
        </p:spPr>
        <p:txBody>
          <a:bodyPr>
            <a:normAutofit/>
          </a:bodyPr>
          <a:p>
            <a:r>
              <a:rPr b="1" dirty="0" lang="en-US" smtClean="0"/>
              <a:t>Tweet Twitter</a:t>
            </a:r>
            <a:endParaRPr b="1" dirty="0" lang="en-US"/>
          </a:p>
        </p:txBody>
      </p:sp>
      <p:sp>
        <p:nvSpPr>
          <p:cNvPr id="1048626" name="Content Placeholder 11"/>
          <p:cNvSpPr>
            <a:spLocks noGrp="1"/>
          </p:cNvSpPr>
          <p:nvPr>
            <p:ph idx="1"/>
          </p:nvPr>
        </p:nvSpPr>
        <p:spPr>
          <a:xfrm>
            <a:off x="1320824" y="1523011"/>
            <a:ext cx="6661126" cy="3777622"/>
          </a:xfrm>
        </p:spPr>
        <p:txBody>
          <a:bodyPr>
            <a:normAutofit/>
          </a:bodyPr>
          <a:p>
            <a:r>
              <a:rPr dirty="0" sz="2000" lang="en-US" smtClean="0"/>
              <a:t>Tweets </a:t>
            </a:r>
            <a:r>
              <a:rPr dirty="0" sz="2000" lang="en-US" err="1" smtClean="0"/>
              <a:t>adalah</a:t>
            </a:r>
            <a:r>
              <a:rPr dirty="0" sz="2000" lang="en-US" smtClean="0"/>
              <a:t> </a:t>
            </a:r>
            <a:r>
              <a:rPr dirty="0" sz="2000" lang="en-US" err="1" smtClean="0"/>
              <a:t>teks</a:t>
            </a:r>
            <a:r>
              <a:rPr dirty="0" sz="2000" lang="en-US" smtClean="0"/>
              <a:t> </a:t>
            </a:r>
            <a:r>
              <a:rPr dirty="0" sz="2000" lang="en-US" err="1" smtClean="0"/>
              <a:t>pendek</a:t>
            </a:r>
            <a:r>
              <a:rPr dirty="0" sz="2000" lang="en-US" smtClean="0"/>
              <a:t> </a:t>
            </a:r>
            <a:r>
              <a:rPr dirty="0" sz="2000" lang="en-US" err="1"/>
              <a:t>berisi</a:t>
            </a:r>
            <a:r>
              <a:rPr dirty="0" sz="2000" lang="en-US"/>
              <a:t> 140 </a:t>
            </a:r>
            <a:r>
              <a:rPr dirty="0" sz="2000" lang="en-US" err="1"/>
              <a:t>karakter</a:t>
            </a:r>
            <a:r>
              <a:rPr dirty="0" sz="2000" lang="en-US"/>
              <a:t> </a:t>
            </a:r>
            <a:r>
              <a:rPr dirty="0" sz="2000" lang="en-US" smtClean="0"/>
              <a:t>yang </a:t>
            </a:r>
            <a:r>
              <a:rPr dirty="0" sz="2000" lang="en-US" err="1" smtClean="0"/>
              <a:t>dibuat</a:t>
            </a:r>
            <a:r>
              <a:rPr dirty="0" sz="2000" lang="en-US" smtClean="0"/>
              <a:t> para </a:t>
            </a:r>
            <a:r>
              <a:rPr dirty="0" sz="2000" lang="en-US" err="1" smtClean="0"/>
              <a:t>pengguna</a:t>
            </a:r>
            <a:r>
              <a:rPr dirty="0" sz="2000" lang="en-US" smtClean="0"/>
              <a:t> twitter yang </a:t>
            </a:r>
            <a:r>
              <a:rPr dirty="0" sz="2000" lang="en-US" err="1" smtClean="0"/>
              <a:t>dipublikasi</a:t>
            </a:r>
            <a:r>
              <a:rPr dirty="0" sz="2000" lang="en-US" smtClean="0"/>
              <a:t> </a:t>
            </a:r>
            <a:r>
              <a:rPr dirty="0" sz="2000" lang="en-US" err="1" smtClean="0"/>
              <a:t>kepada</a:t>
            </a:r>
            <a:r>
              <a:rPr dirty="0" sz="2000" lang="en-US" smtClean="0"/>
              <a:t> para </a:t>
            </a:r>
            <a:r>
              <a:rPr dirty="0" sz="2000" lang="en-US" err="1" smtClean="0"/>
              <a:t>followernya</a:t>
            </a:r>
            <a:r>
              <a:rPr dirty="0" sz="2000" lang="en-US" smtClean="0"/>
              <a:t>.</a:t>
            </a:r>
          </a:p>
          <a:p>
            <a:r>
              <a:rPr dirty="0" sz="2000" lang="en-US" err="1" smtClean="0"/>
              <a:t>Dengan</a:t>
            </a:r>
            <a:r>
              <a:rPr dirty="0" sz="2000" lang="en-US" smtClean="0"/>
              <a:t> </a:t>
            </a:r>
            <a:r>
              <a:rPr dirty="0" sz="2000" lang="en-US" err="1" smtClean="0"/>
              <a:t>pengguna</a:t>
            </a:r>
            <a:r>
              <a:rPr dirty="0" sz="2000" lang="en-US" smtClean="0"/>
              <a:t> yang </a:t>
            </a:r>
            <a:r>
              <a:rPr dirty="0" sz="2000" lang="en-US" err="1" smtClean="0"/>
              <a:t>sangat</a:t>
            </a:r>
            <a:r>
              <a:rPr dirty="0" sz="2000" lang="en-US" smtClean="0"/>
              <a:t> </a:t>
            </a:r>
            <a:r>
              <a:rPr dirty="0" sz="2000" lang="en-US" err="1" smtClean="0"/>
              <a:t>banyak</a:t>
            </a:r>
            <a:r>
              <a:rPr dirty="0" sz="2000" lang="en-US" smtClean="0"/>
              <a:t> </a:t>
            </a:r>
            <a:r>
              <a:rPr dirty="0" sz="2000" lang="en-US" err="1" smtClean="0"/>
              <a:t>pengguna</a:t>
            </a:r>
            <a:r>
              <a:rPr dirty="0" sz="2000" lang="en-US" smtClean="0"/>
              <a:t> pun </a:t>
            </a:r>
            <a:r>
              <a:rPr dirty="0" sz="2000" lang="en-US" err="1" smtClean="0"/>
              <a:t>setiap</a:t>
            </a:r>
            <a:r>
              <a:rPr dirty="0" sz="2000" lang="en-US" smtClean="0"/>
              <a:t> </a:t>
            </a:r>
            <a:r>
              <a:rPr dirty="0" sz="2000" lang="en-US" err="1" smtClean="0"/>
              <a:t>harinya</a:t>
            </a:r>
            <a:r>
              <a:rPr dirty="0" sz="2000" lang="en-US" smtClean="0"/>
              <a:t> </a:t>
            </a:r>
            <a:r>
              <a:rPr dirty="0" sz="2000" lang="en-US" err="1" smtClean="0"/>
              <a:t>membuat</a:t>
            </a:r>
            <a:r>
              <a:rPr dirty="0" sz="2000" lang="en-US" smtClean="0"/>
              <a:t> </a:t>
            </a:r>
            <a:r>
              <a:rPr dirty="0" sz="2000" lang="en-US" err="1" smtClean="0"/>
              <a:t>atau</a:t>
            </a:r>
            <a:r>
              <a:rPr dirty="0" sz="2000" lang="en-US" smtClean="0"/>
              <a:t> </a:t>
            </a:r>
            <a:r>
              <a:rPr dirty="0" sz="2000" lang="en-US" err="1" smtClean="0"/>
              <a:t>memposting</a:t>
            </a:r>
            <a:r>
              <a:rPr dirty="0" sz="2000" lang="en-US" smtClean="0"/>
              <a:t> </a:t>
            </a:r>
            <a:r>
              <a:rPr dirty="0" sz="2000" lang="en-US" err="1" smtClean="0"/>
              <a:t>sebuah</a:t>
            </a:r>
            <a:r>
              <a:rPr dirty="0" sz="2000" lang="en-US" smtClean="0"/>
              <a:t> tweet </a:t>
            </a:r>
            <a:r>
              <a:rPr dirty="0" sz="2000" lang="en-US" err="1" smtClean="0"/>
              <a:t>pada</a:t>
            </a:r>
            <a:r>
              <a:rPr dirty="0" sz="2000" lang="en-US" smtClean="0"/>
              <a:t> </a:t>
            </a:r>
            <a:r>
              <a:rPr dirty="0" sz="2000" lang="en-US" err="1" smtClean="0"/>
              <a:t>setiap</a:t>
            </a:r>
            <a:r>
              <a:rPr dirty="0" sz="2000" lang="en-US" smtClean="0"/>
              <a:t> </a:t>
            </a:r>
            <a:r>
              <a:rPr dirty="0" sz="2000" lang="en-US" err="1" smtClean="0"/>
              <a:t>timelinenya</a:t>
            </a:r>
            <a:endParaRPr dirty="0" sz="2000" lang="en-US" smtClean="0"/>
          </a:p>
          <a:p>
            <a:r>
              <a:rPr dirty="0" sz="2000" lang="en-US" smtClean="0"/>
              <a:t>Data tweet yang </a:t>
            </a:r>
            <a:r>
              <a:rPr dirty="0" sz="2000" lang="en-US" err="1" smtClean="0"/>
              <a:t>dibuat</a:t>
            </a:r>
            <a:r>
              <a:rPr dirty="0" sz="2000" lang="en-US" smtClean="0"/>
              <a:t> </a:t>
            </a:r>
            <a:r>
              <a:rPr dirty="0" sz="2000" lang="en-US" err="1" smtClean="0"/>
              <a:t>oleh</a:t>
            </a:r>
            <a:r>
              <a:rPr dirty="0" sz="2000" lang="en-US" smtClean="0"/>
              <a:t> </a:t>
            </a:r>
            <a:r>
              <a:rPr dirty="0" sz="2000" lang="en-US" err="1" smtClean="0"/>
              <a:t>pengguna</a:t>
            </a:r>
            <a:r>
              <a:rPr dirty="0" sz="2000" lang="en-US" smtClean="0"/>
              <a:t> </a:t>
            </a:r>
            <a:r>
              <a:rPr dirty="0" sz="2000" lang="en-US" err="1" smtClean="0"/>
              <a:t>setiap</a:t>
            </a:r>
            <a:r>
              <a:rPr dirty="0" sz="2000" lang="en-US" smtClean="0"/>
              <a:t> </a:t>
            </a:r>
            <a:r>
              <a:rPr dirty="0" sz="2000" lang="en-US" err="1" smtClean="0"/>
              <a:t>harinya</a:t>
            </a:r>
            <a:r>
              <a:rPr dirty="0" sz="2000" lang="en-US" smtClean="0"/>
              <a:t> </a:t>
            </a:r>
            <a:r>
              <a:rPr dirty="0" sz="2000" lang="en-US" err="1" smtClean="0"/>
              <a:t>bisa</a:t>
            </a:r>
            <a:r>
              <a:rPr dirty="0" sz="2000" lang="en-US" smtClean="0"/>
              <a:t> di </a:t>
            </a:r>
            <a:r>
              <a:rPr dirty="0" sz="2000" lang="en-US" err="1" smtClean="0"/>
              <a:t>manfaatkan</a:t>
            </a:r>
            <a:r>
              <a:rPr dirty="0" sz="2000" lang="en-US" smtClean="0"/>
              <a:t> </a:t>
            </a:r>
            <a:r>
              <a:rPr dirty="0" sz="2000" lang="en-US" err="1" smtClean="0"/>
              <a:t>sebagai</a:t>
            </a:r>
            <a:r>
              <a:rPr dirty="0" sz="2000" lang="en-US" smtClean="0"/>
              <a:t> </a:t>
            </a:r>
            <a:r>
              <a:rPr dirty="0" sz="2000" lang="en-US" err="1" smtClean="0"/>
              <a:t>informasi</a:t>
            </a:r>
            <a:r>
              <a:rPr dirty="0" sz="2000" lang="en-US" smtClean="0"/>
              <a:t> yang </a:t>
            </a:r>
            <a:r>
              <a:rPr dirty="0" sz="2000" lang="en-US" err="1" smtClean="0"/>
              <a:t>sangat</a:t>
            </a:r>
            <a:r>
              <a:rPr dirty="0" sz="2000" lang="en-US" smtClean="0"/>
              <a:t> </a:t>
            </a:r>
            <a:r>
              <a:rPr dirty="0" sz="2000" lang="en-US" err="1" smtClean="0"/>
              <a:t>berguna</a:t>
            </a:r>
            <a:r>
              <a:rPr dirty="0" sz="2000" lang="en-US" smtClean="0"/>
              <a:t>.</a:t>
            </a:r>
          </a:p>
          <a:p>
            <a:endParaRPr dirty="0" sz="2000" lang="en-US" smtClean="0"/>
          </a:p>
          <a:p>
            <a:endParaRPr dirty="0" sz="2000" lang="en-US"/>
          </a:p>
        </p:txBody>
      </p:sp>
      <p:sp>
        <p:nvSpPr>
          <p:cNvPr id="1048627" name="Rectangle 4"/>
          <p:cNvSpPr/>
          <p:nvPr/>
        </p:nvSpPr>
        <p:spPr>
          <a:xfrm>
            <a:off x="8267700" y="101599"/>
            <a:ext cx="3924300" cy="6681483"/>
          </a:xfrm>
          <a:prstGeom prst="rect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8" name="Rectangle 5"/>
          <p:cNvSpPr/>
          <p:nvPr/>
        </p:nvSpPr>
        <p:spPr>
          <a:xfrm>
            <a:off x="8570710" y="571102"/>
            <a:ext cx="3335540" cy="568144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29" name="Rounded Rectangle 6"/>
          <p:cNvSpPr/>
          <p:nvPr/>
        </p:nvSpPr>
        <p:spPr>
          <a:xfrm>
            <a:off x="9714677" y="286554"/>
            <a:ext cx="1112354" cy="105189"/>
          </a:xfrm>
          <a:prstGeom prst="roundRec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0" name="Rounded Rectangle 7"/>
          <p:cNvSpPr/>
          <p:nvPr/>
        </p:nvSpPr>
        <p:spPr>
          <a:xfrm>
            <a:off x="10052193" y="6471657"/>
            <a:ext cx="437322" cy="311426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4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628766" y="610859"/>
            <a:ext cx="1481483" cy="557320"/>
          </a:xfrm>
          <a:prstGeom prst="rect"/>
        </p:spPr>
      </p:pic>
      <p:sp>
        <p:nvSpPr>
          <p:cNvPr id="1048631" name="Rectangle 9"/>
          <p:cNvSpPr/>
          <p:nvPr/>
        </p:nvSpPr>
        <p:spPr>
          <a:xfrm>
            <a:off x="8643280" y="1266372"/>
            <a:ext cx="3142320" cy="2260600"/>
          </a:xfrm>
          <a:prstGeom prst="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2" name="Rounded Rectangle 10"/>
          <p:cNvSpPr/>
          <p:nvPr/>
        </p:nvSpPr>
        <p:spPr>
          <a:xfrm>
            <a:off x="10635367" y="3661232"/>
            <a:ext cx="1103085" cy="335243"/>
          </a:xfrm>
          <a:prstGeom prst="roundRect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600" lang="en-US" smtClean="0"/>
              <a:t>Post</a:t>
            </a:r>
            <a:endParaRPr dirty="0" lang="en-US"/>
          </a:p>
        </p:txBody>
      </p:sp>
      <p:sp>
        <p:nvSpPr>
          <p:cNvPr id="1048633" name="TextBox 12"/>
          <p:cNvSpPr txBox="1"/>
          <p:nvPr/>
        </p:nvSpPr>
        <p:spPr>
          <a:xfrm>
            <a:off x="8570710" y="3996475"/>
            <a:ext cx="2938780" cy="8407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b="1" dirty="0" lang="en-US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Kaeru_dm</a:t>
            </a:r>
            <a:r>
              <a:rPr b="1" dirty="0"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45s</a:t>
            </a:r>
          </a:p>
          <a:p>
            <a:r>
              <a:rPr dirty="0" sz="1600" lang="en-US" err="1" smtClean="0"/>
              <a:t>Ciledug</a:t>
            </a:r>
            <a:r>
              <a:rPr dirty="0" sz="1600" lang="en-US" smtClean="0"/>
              <a:t> </a:t>
            </a:r>
            <a:r>
              <a:rPr dirty="0" sz="1600" lang="en-US" err="1" smtClean="0"/>
              <a:t>Banjir</a:t>
            </a:r>
            <a:r>
              <a:rPr dirty="0" sz="1600" lang="en-US" smtClean="0"/>
              <a:t> </a:t>
            </a:r>
            <a:r>
              <a:rPr dirty="0" sz="1600" lang="en-US" err="1" smtClean="0"/>
              <a:t>jalan</a:t>
            </a:r>
            <a:r>
              <a:rPr dirty="0" sz="1600" lang="en-US" smtClean="0"/>
              <a:t> </a:t>
            </a:r>
            <a:r>
              <a:rPr dirty="0" sz="1600" lang="en-US" err="1" smtClean="0"/>
              <a:t>jadi</a:t>
            </a:r>
            <a:r>
              <a:rPr dirty="0" sz="1600" lang="en-US" smtClean="0"/>
              <a:t> </a:t>
            </a:r>
            <a:r>
              <a:rPr dirty="0" sz="1600" lang="en-US" err="1" smtClean="0"/>
              <a:t>macet</a:t>
            </a:r>
            <a:endParaRPr dirty="0" sz="1600" lang="en-US" smtClean="0"/>
          </a:p>
          <a:p>
            <a:r>
              <a:rPr dirty="0" sz="1600" lang="en-US" smtClean="0"/>
              <a:t>#</a:t>
            </a:r>
            <a:r>
              <a:rPr dirty="0" sz="1600" lang="en-US" err="1" smtClean="0"/>
              <a:t>banjir</a:t>
            </a:r>
            <a:r>
              <a:rPr dirty="0" sz="1600" lang="en-US" smtClean="0"/>
              <a:t> #</a:t>
            </a:r>
            <a:r>
              <a:rPr dirty="0" sz="1600" lang="en-US" err="1" smtClean="0"/>
              <a:t>macet</a:t>
            </a:r>
            <a:endParaRPr dirty="0" lang="en-US"/>
          </a:p>
        </p:txBody>
      </p:sp>
      <p:sp>
        <p:nvSpPr>
          <p:cNvPr id="1048634" name="TextBox 13"/>
          <p:cNvSpPr txBox="1"/>
          <p:nvPr/>
        </p:nvSpPr>
        <p:spPr>
          <a:xfrm>
            <a:off x="8606998" y="4845562"/>
            <a:ext cx="2621280" cy="8407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b="1" dirty="0" lang="en-US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Kaeru_dm</a:t>
            </a:r>
            <a:r>
              <a:rPr b="1" dirty="0"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1h</a:t>
            </a:r>
          </a:p>
          <a:p>
            <a:r>
              <a:rPr dirty="0" sz="1600" lang="en-US" smtClean="0"/>
              <a:t>Windows 10 </a:t>
            </a:r>
            <a:r>
              <a:rPr dirty="0" sz="1600" lang="en-US" err="1" smtClean="0"/>
              <a:t>sudah</a:t>
            </a:r>
            <a:r>
              <a:rPr dirty="0" sz="1600" lang="en-US" smtClean="0"/>
              <a:t> release </a:t>
            </a:r>
          </a:p>
          <a:p>
            <a:r>
              <a:rPr dirty="0" sz="1600" lang="en-US" smtClean="0"/>
              <a:t>#</a:t>
            </a:r>
            <a:r>
              <a:rPr dirty="0" sz="1600" lang="en-US" err="1" smtClean="0"/>
              <a:t>teknologi</a:t>
            </a:r>
            <a:endParaRPr dirty="0" lang="en-US"/>
          </a:p>
        </p:txBody>
      </p:sp>
      <p:sp>
        <p:nvSpPr>
          <p:cNvPr id="1048635" name="TextBox 14"/>
          <p:cNvSpPr txBox="1"/>
          <p:nvPr/>
        </p:nvSpPr>
        <p:spPr>
          <a:xfrm>
            <a:off x="8643280" y="1362052"/>
            <a:ext cx="21386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What’s happening ?</a:t>
            </a:r>
            <a:endParaRPr dirty="0" lang="en-US"/>
          </a:p>
        </p:txBody>
      </p:sp>
      <p:pic>
        <p:nvPicPr>
          <p:cNvPr id="2097155" name="Picture 1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805" y="270457"/>
            <a:ext cx="2491828" cy="872543"/>
          </a:xfrm>
          <a:prstGeom prst="rect"/>
          <a:noFill/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  <a:softEdge rad="0"/>
          </a:effectLst>
        </p:spPr>
      </p:pic>
      <p:pic>
        <p:nvPicPr>
          <p:cNvPr id="2097156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11838" y="5528244"/>
            <a:ext cx="5002905" cy="88260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grpId="0" id="5" nodeType="withEffect" presetClass="emph" presetID="15" presetSubtype="0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dur="indefinite" id="6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>
                            <p:stCondLst>
                              <p:cond delay="400"/>
                            </p:stCondLst>
                            <p:childTnLst>
                              <p:par>
                                <p:cTn fill="hold" grpId="0" id="8" nodeType="after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0"/>
                                        <p:tgtEl>
                                          <p:spTgt spid="1048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1"/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2"/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1400"/>
                            </p:stCondLst>
                            <p:childTnLst>
                              <p:par>
                                <p:cTn fill="hold" grpId="0" id="14" nodeType="after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6"/>
                                        <p:tgtEl>
                                          <p:spTgt spid="1048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7"/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8"/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3" grpId="0"/>
      <p:bldP spid="1048634" grpId="0"/>
      <p:bldP spid="10486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Object 34"/>
          <p:cNvGraphicFramePr>
            <a:graphicFrameLocks noChangeAspect="1"/>
          </p:cNvGraphicFramePr>
          <p:nvPr/>
        </p:nvGraphicFramePr>
        <p:xfrm>
          <a:off x="8912460" y="5520711"/>
          <a:ext cx="580790" cy="5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" spid="_x0000_s1063" imgH="1401225" imgW="1279747" progId="CorelDraw.Graphic.16">
                  <p:embed/>
                </p:oleObj>
              </mc:Choice>
              <mc:Fallback>
                <p:oleObj name="CorelDRAW" r:id="rId1" imgH="1401225" imgW="1279747" progId="CorelDraw.Graphic.16">
                  <p:embed/>
                  <p:pic>
                    <p:nvPicPr>
                      <p:cNvPr id="2097157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8912460" y="5520711"/>
                        <a:ext cx="580790" cy="554138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Object 36"/>
          <p:cNvGraphicFramePr>
            <a:graphicFrameLocks noChangeAspect="1"/>
          </p:cNvGraphicFramePr>
          <p:nvPr/>
        </p:nvGraphicFramePr>
        <p:xfrm>
          <a:off x="1981136" y="1059900"/>
          <a:ext cx="505815" cy="5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spid="_x0000_s1064" imgH="1401225" imgW="1279747" progId="CorelDraw.Graphic.16">
                  <p:embed/>
                </p:oleObj>
              </mc:Choice>
              <mc:Fallback>
                <p:oleObj name="CorelDRAW" r:id="rId3" imgH="1401225" imgW="1279747" progId="CorelDraw.Graphic.16">
                  <p:embed/>
                  <p:pic>
                    <p:nvPicPr>
                      <p:cNvPr id="2097158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1981136" y="1059900"/>
                        <a:ext cx="505815" cy="554138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6" name="Object 4"/>
          <p:cNvGraphicFramePr>
            <a:graphicFrameLocks noChangeAspect="1"/>
          </p:cNvGraphicFramePr>
          <p:nvPr/>
        </p:nvGraphicFramePr>
        <p:xfrm>
          <a:off x="1745011" y="5081971"/>
          <a:ext cx="505815" cy="5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spid="_x0000_s1065" imgH="1401225" imgW="1279747" progId="CorelDraw.Graphic.16">
                  <p:embed/>
                </p:oleObj>
              </mc:Choice>
              <mc:Fallback>
                <p:oleObj name="CorelDRAW" r:id="rId4" imgH="1401225" imgW="1279747" progId="CorelDraw.Graphic.16">
                  <p:embed/>
                  <p:pic>
                    <p:nvPicPr>
                      <p:cNvPr id="2097159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1745011" y="5081971"/>
                        <a:ext cx="505815" cy="554138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30"/>
          <p:cNvGrpSpPr/>
          <p:nvPr/>
        </p:nvGrpSpPr>
        <p:grpSpPr>
          <a:xfrm>
            <a:off x="4943910" y="5208105"/>
            <a:ext cx="2986308" cy="1595920"/>
            <a:chOff x="4943910" y="5208105"/>
            <a:chExt cx="2986308" cy="1595920"/>
          </a:xfrm>
        </p:grpSpPr>
        <p:sp>
          <p:nvSpPr>
            <p:cNvPr id="1048640" name="Rectangle 15"/>
            <p:cNvSpPr/>
            <p:nvPr/>
          </p:nvSpPr>
          <p:spPr>
            <a:xfrm>
              <a:off x="4943910" y="5208105"/>
              <a:ext cx="2093844" cy="1373491"/>
            </a:xfrm>
            <a:prstGeom prst="rect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Rectangle 16"/>
            <p:cNvSpPr/>
            <p:nvPr/>
          </p:nvSpPr>
          <p:spPr>
            <a:xfrm>
              <a:off x="7120167" y="5208105"/>
              <a:ext cx="810051" cy="1373491"/>
            </a:xfrm>
            <a:prstGeom prst="rect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Rectangle 17"/>
            <p:cNvSpPr/>
            <p:nvPr/>
          </p:nvSpPr>
          <p:spPr>
            <a:xfrm>
              <a:off x="7181470" y="5340626"/>
              <a:ext cx="681415" cy="53009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Rectangle 18"/>
            <p:cNvSpPr/>
            <p:nvPr/>
          </p:nvSpPr>
          <p:spPr>
            <a:xfrm>
              <a:off x="7183336" y="5466522"/>
              <a:ext cx="681415" cy="53009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Rectangle 19"/>
            <p:cNvSpPr/>
            <p:nvPr/>
          </p:nvSpPr>
          <p:spPr>
            <a:xfrm>
              <a:off x="7181787" y="5592731"/>
              <a:ext cx="681415" cy="53009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Rectangle 20"/>
            <p:cNvSpPr/>
            <p:nvPr/>
          </p:nvSpPr>
          <p:spPr>
            <a:xfrm>
              <a:off x="7182787" y="5709405"/>
              <a:ext cx="681415" cy="53009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Rectangle 21"/>
            <p:cNvSpPr/>
            <p:nvPr/>
          </p:nvSpPr>
          <p:spPr>
            <a:xfrm>
              <a:off x="7181233" y="5823709"/>
              <a:ext cx="681415" cy="53009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Frame 22"/>
            <p:cNvSpPr/>
            <p:nvPr/>
          </p:nvSpPr>
          <p:spPr>
            <a:xfrm>
              <a:off x="4972050" y="6674361"/>
              <a:ext cx="2295525" cy="129664"/>
            </a:xfrm>
            <a:prstGeom prst="frame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8648" name="Rectangle 23"/>
            <p:cNvSpPr/>
            <p:nvPr/>
          </p:nvSpPr>
          <p:spPr>
            <a:xfrm>
              <a:off x="5073257" y="5339363"/>
              <a:ext cx="1835150" cy="1110974"/>
            </a:xfrm>
            <a:prstGeom prst="rect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r>
                <a:rPr dirty="0" sz="1400" lang="en-US" smtClean="0"/>
                <a:t>My Application</a:t>
              </a:r>
              <a:endParaRPr dirty="0" sz="1400" lang="en-US"/>
            </a:p>
          </p:txBody>
        </p:sp>
      </p:grpSp>
      <p:pic>
        <p:nvPicPr>
          <p:cNvPr id="2097160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467231" y="44352"/>
            <a:ext cx="2884222" cy="2856728"/>
          </a:xfrm>
          <a:prstGeom prst="rect"/>
        </p:spPr>
      </p:pic>
      <p:sp>
        <p:nvSpPr>
          <p:cNvPr id="1048649" name="TextBox 28"/>
          <p:cNvSpPr txBox="1"/>
          <p:nvPr/>
        </p:nvSpPr>
        <p:spPr>
          <a:xfrm>
            <a:off x="1443509" y="2576100"/>
            <a:ext cx="8178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laptop</a:t>
            </a:r>
            <a:endParaRPr dirty="0" lang="en-US"/>
          </a:p>
        </p:txBody>
      </p:sp>
      <p:pic>
        <p:nvPicPr>
          <p:cNvPr id="2097161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9922438" y="75057"/>
            <a:ext cx="2167433" cy="3028795"/>
          </a:xfrm>
          <a:prstGeom prst="rect"/>
        </p:spPr>
      </p:pic>
      <p:sp>
        <p:nvSpPr>
          <p:cNvPr id="1048650" name="TextBox 27"/>
          <p:cNvSpPr txBox="1"/>
          <p:nvPr/>
        </p:nvSpPr>
        <p:spPr>
          <a:xfrm>
            <a:off x="10768978" y="3126203"/>
            <a:ext cx="1160781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komputer</a:t>
            </a:r>
            <a:endParaRPr dirty="0" lang="en-US"/>
          </a:p>
        </p:txBody>
      </p:sp>
      <p:pic>
        <p:nvPicPr>
          <p:cNvPr id="209716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520471" y="3544474"/>
            <a:ext cx="1239895" cy="3327262"/>
          </a:xfrm>
          <a:prstGeom prst="rect"/>
        </p:spPr>
      </p:pic>
      <p:sp>
        <p:nvSpPr>
          <p:cNvPr id="1048651" name="TextBox 26"/>
          <p:cNvSpPr txBox="1"/>
          <p:nvPr/>
        </p:nvSpPr>
        <p:spPr>
          <a:xfrm>
            <a:off x="1491321" y="6377121"/>
            <a:ext cx="14401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Smartphone</a:t>
            </a:r>
            <a:endParaRPr dirty="0" lang="en-US"/>
          </a:p>
        </p:txBody>
      </p:sp>
      <p:pic>
        <p:nvPicPr>
          <p:cNvPr id="209716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 flipH="1">
            <a:off x="9091328" y="5876718"/>
            <a:ext cx="2998543" cy="960978"/>
          </a:xfrm>
          <a:prstGeom prst="rect"/>
        </p:spPr>
      </p:pic>
      <p:sp>
        <p:nvSpPr>
          <p:cNvPr id="1048652" name="TextBox 25"/>
          <p:cNvSpPr txBox="1"/>
          <p:nvPr/>
        </p:nvSpPr>
        <p:spPr>
          <a:xfrm>
            <a:off x="11322014" y="5645740"/>
            <a:ext cx="627381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Ipad</a:t>
            </a:r>
            <a:endParaRPr dirty="0" lang="en-US"/>
          </a:p>
        </p:txBody>
      </p:sp>
      <p:sp>
        <p:nvSpPr>
          <p:cNvPr id="1048653" name="Title 1"/>
          <p:cNvSpPr txBox="1"/>
          <p:nvPr/>
        </p:nvSpPr>
        <p:spPr>
          <a:xfrm>
            <a:off x="234514" y="0"/>
            <a:ext cx="4709396" cy="702414"/>
          </a:xfrm>
          <a:prstGeom prst="rect"/>
        </p:spPr>
        <p:txBody>
          <a:bodyPr/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 lang="en-US" smtClean="0"/>
              <a:t>Twitter</a:t>
            </a:r>
            <a:endParaRPr dirty="0" lang="en-US"/>
          </a:p>
        </p:txBody>
      </p:sp>
      <p:sp>
        <p:nvSpPr>
          <p:cNvPr id="1048654" name="Can 1"/>
          <p:cNvSpPr/>
          <p:nvPr/>
        </p:nvSpPr>
        <p:spPr>
          <a:xfrm>
            <a:off x="5087411" y="263410"/>
            <a:ext cx="2345532" cy="1609860"/>
          </a:xfrm>
          <a:prstGeom prst="can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Database</a:t>
            </a:r>
          </a:p>
          <a:p>
            <a:pPr algn="ctr"/>
            <a:r>
              <a:rPr dirty="0" lang="en-US" smtClean="0"/>
              <a:t>Twitter</a:t>
            </a:r>
            <a:endParaRPr dirty="0" lang="en-US"/>
          </a:p>
        </p:txBody>
      </p:sp>
      <p:pic>
        <p:nvPicPr>
          <p:cNvPr id="2097164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9"/>
          <a:srcRect l="12233" t="14080" r="26326" b="14539"/>
          <a:stretch>
            <a:fillRect/>
          </a:stretch>
        </p:blipFill>
        <p:spPr>
          <a:xfrm>
            <a:off x="1681461" y="5089939"/>
            <a:ext cx="632916" cy="527430"/>
          </a:xfrm>
          <a:prstGeom prst="rect"/>
        </p:spPr>
      </p:pic>
      <p:pic>
        <p:nvPicPr>
          <p:cNvPr id="2097165" name="Picture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9"/>
          <a:srcRect l="12233" t="14080" r="26326" b="14539"/>
          <a:stretch>
            <a:fillRect/>
          </a:stretch>
        </p:blipFill>
        <p:spPr>
          <a:xfrm flipH="1">
            <a:off x="10213017" y="1571825"/>
            <a:ext cx="689194" cy="517865"/>
          </a:xfrm>
          <a:prstGeom prst="rect"/>
        </p:spPr>
      </p:pic>
      <p:pic>
        <p:nvPicPr>
          <p:cNvPr id="2097166" name="Picture 1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9"/>
          <a:srcRect l="12233" t="14080" r="26326" b="14539"/>
          <a:stretch>
            <a:fillRect/>
          </a:stretch>
        </p:blipFill>
        <p:spPr>
          <a:xfrm flipH="1">
            <a:off x="8912459" y="5449978"/>
            <a:ext cx="732880" cy="624871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9"/>
          <a:srcRect l="12233" t="14080" r="26326" b="14539"/>
          <a:stretch>
            <a:fillRect/>
          </a:stretch>
        </p:blipFill>
        <p:spPr>
          <a:xfrm>
            <a:off x="1816480" y="1098000"/>
            <a:ext cx="605210" cy="504342"/>
          </a:xfrm>
          <a:prstGeom prst="rect"/>
        </p:spPr>
      </p:pic>
      <p:sp>
        <p:nvSpPr>
          <p:cNvPr id="1048655" name="Flowchart: Predefined Process 13"/>
          <p:cNvSpPr/>
          <p:nvPr/>
        </p:nvSpPr>
        <p:spPr>
          <a:xfrm>
            <a:off x="5257036" y="3057765"/>
            <a:ext cx="2135525" cy="843363"/>
          </a:xfrm>
          <a:prstGeom prst="flowChartPredefinedProcess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Twitter API</a:t>
            </a:r>
            <a:endParaRPr dirty="0" lang="en-US"/>
          </a:p>
        </p:txBody>
      </p:sp>
      <p:pic>
        <p:nvPicPr>
          <p:cNvPr id="2097168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9"/>
          <a:stretch>
            <a:fillRect/>
          </a:stretch>
        </p:blipFill>
        <p:spPr>
          <a:xfrm>
            <a:off x="6283234" y="1110494"/>
            <a:ext cx="1109327" cy="795695"/>
          </a:xfrm>
          <a:prstGeom prst="rect"/>
        </p:spPr>
      </p:pic>
      <p:sp>
        <p:nvSpPr>
          <p:cNvPr id="1048656" name="Down Arrow 31"/>
          <p:cNvSpPr/>
          <p:nvPr/>
        </p:nvSpPr>
        <p:spPr>
          <a:xfrm>
            <a:off x="6125321" y="1989651"/>
            <a:ext cx="300446" cy="641186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7" name="Down Arrow 32"/>
          <p:cNvSpPr/>
          <p:nvPr/>
        </p:nvSpPr>
        <p:spPr>
          <a:xfrm>
            <a:off x="6125321" y="4209709"/>
            <a:ext cx="300446" cy="641186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aphicFrame>
        <p:nvGraphicFramePr>
          <p:cNvPr id="4194307" name="Object 35"/>
          <p:cNvGraphicFramePr>
            <a:graphicFrameLocks noChangeAspect="1"/>
          </p:cNvGraphicFramePr>
          <p:nvPr/>
        </p:nvGraphicFramePr>
        <p:xfrm>
          <a:off x="9670963" y="1231272"/>
          <a:ext cx="502949" cy="5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0" spid="_x0000_s1066" imgH="1401225" imgW="1279747" progId="CorelDraw.Graphic.16">
                  <p:embed/>
                </p:oleObj>
              </mc:Choice>
              <mc:Fallback>
                <p:oleObj name="CorelDRAW" r:id="rId10" imgH="1401225" imgW="1279747" progId="CorelDraw.Graphic.16">
                  <p:embed/>
                  <p:pic>
                    <p:nvPicPr>
                      <p:cNvPr id="2097169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9670963" y="1231272"/>
                        <a:ext cx="502949" cy="554138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0"/>
                                        <p:tgtEl>
                                          <p:spTgt spid="209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209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6"/>
                                        <p:tgtEl>
                                          <p:spTgt spid="209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8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0"/>
                                        <p:tgtEl>
                                          <p:spTgt spid="1048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1"/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2"/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24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6"/>
                                        <p:tgtEl>
                                          <p:spTgt spid="1048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7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8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30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2"/>
                                        <p:tgtEl>
                                          <p:spTgt spid="104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3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34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6"/>
                                        <p:tgtEl>
                                          <p:spTgt spid="104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7">
                            <p:stCondLst>
                              <p:cond delay="3500"/>
                            </p:stCondLst>
                            <p:childTnLst>
                              <p:par>
                                <p:cTn fill="hold" id="38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4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4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2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42" presetSubtype="0" repeatCount="indefinite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45"/>
                                        <p:tgtEl>
                                          <p:spTgt spid="2097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46"/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7"/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8" nodeType="withEffect" presetClass="entr" presetID="42" presetSubtype="0" repeatCount="indefinite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50"/>
                                        <p:tgtEl>
                                          <p:spTgt spid="2097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51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52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3" nodeType="withEffect" presetClass="entr" presetID="42" presetSubtype="0" repeatCount="indefinite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55"/>
                                        <p:tgtEl>
                                          <p:spTgt spid="2097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56"/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57"/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8" nodeType="withEffect" presetClass="entr" presetID="42" presetSubtype="0" repeatCount="indefinite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60"/>
                                        <p:tgtEl>
                                          <p:spTgt spid="2097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61"/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62"/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accel="50000" decel="50000" fill="hold" id="63" nodeType="withEffect" presetClass="path" presetID="42" presetSubtype="0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162 L -0.28191 -0.08472 " pathEditMode="relative" rAng="0" ptsTypes="AA">
                                      <p:cBhvr>
                                        <p:cTn dur="2000" fill="hold" id="64"/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2" y="-4167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id="65" nodeType="withEffect" presetClass="path" presetID="42" presetSubtype="0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24 0.00046 L 0.28346 -0.03773 " pathEditMode="relative" rAng="0" ptsTypes="AA">
                                      <p:cBhvr>
                                        <p:cTn dur="2000" fill="hold" id="66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-1921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id="67" nodeType="withEffect" presetClass="path" presetID="42" presetSubtype="0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30612 -0.56737 " pathEditMode="relative" rAng="0" ptsTypes="AA">
                                      <p:cBhvr>
                                        <p:cTn dur="2000" fill="hold" id="68"/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-28380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id="69" nodeType="withEffect" presetClass="path" presetID="42" presetSubtype="0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-0.20026 -0.62431 " pathEditMode="relative" rAng="0" ptsTypes="AA">
                                      <p:cBhvr>
                                        <p:cTn dur="2000" fill="hold" id="70"/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13" y="-3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1">
                            <p:stCondLst>
                              <p:cond delay="5500"/>
                            </p:stCondLst>
                            <p:childTnLst>
                              <p:par>
                                <p:cTn fill="hold" id="72" nodeType="afterEffect" presetClass="exit" presetID="10" presetSubtype="0" repeatCount="indefinite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73"/>
                                        <p:tgtEl>
                                          <p:spTgt spid="2097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5" nodeType="withEffect" presetClass="exit" presetID="10" presetSubtype="0" repeatCount="indefinite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76"/>
                                        <p:tgtEl>
                                          <p:spTgt spid="2097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8" nodeType="withEffect" presetClass="exit" presetID="10" presetSubtype="0" repeatCount="indefinite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79"/>
                                        <p:tgtEl>
                                          <p:spTgt spid="2097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1" nodeType="withEffect" presetClass="exit" presetID="10" presetSubtype="0" repeatCount="indefinite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82"/>
                                        <p:tgtEl>
                                          <p:spTgt spid="2097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4">
                            <p:stCondLst>
                              <p:cond delay="6000"/>
                            </p:stCondLst>
                            <p:childTnLst>
                              <p:par>
                                <p:cTn fill="hold" id="85" nodeType="afterEffect" presetClass="entr" presetID="10" presetSubtype="0" repeatCount="indefinite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87"/>
                                        <p:tgtEl>
                                          <p:spTgt spid="209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50000" decel="50000" fill="hold" id="88" nodeType="withEffect" presetClass="path" presetID="42" presetSubtype="0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45 -0.01621 L -0.04414 0.6125 " pathEditMode="relative" rAng="0" ptsTypes="AA">
                                      <p:cBhvr>
                                        <p:cTn dur="5000" fill="hold" id="89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3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0">
                            <p:stCondLst>
                              <p:cond delay="11000"/>
                            </p:stCondLst>
                            <p:childTnLst>
                              <p:par>
                                <p:cTn fill="hold" id="91" nodeType="afterEffect" presetClass="exit" presetID="10" presetSubtype="0" repeatCount="indefinite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92"/>
                                        <p:tgtEl>
                                          <p:spTgt spid="2097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4" grpId="0" animBg="1"/>
      <p:bldP spid="1048655" grpId="0" animBg="1"/>
      <p:bldP spid="1048656" grpId="0" animBg="1"/>
      <p:bldP spid="10486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7164925" y="257578"/>
            <a:ext cx="4569875" cy="771122"/>
          </a:xfrm>
        </p:spPr>
        <p:txBody>
          <a:bodyPr/>
          <a:p>
            <a:r>
              <a:rPr b="1" dirty="0" i="1" lang="en-US" err="1" smtClean="0"/>
              <a:t>Rumusan</a:t>
            </a:r>
            <a:r>
              <a:rPr b="1" dirty="0" i="1" lang="en-US" smtClean="0"/>
              <a:t> </a:t>
            </a:r>
            <a:r>
              <a:rPr b="1" dirty="0" i="1" lang="en-US" err="1" smtClean="0"/>
              <a:t>Masalah</a:t>
            </a:r>
            <a:endParaRPr b="1" dirty="0" i="1" lang="en-US"/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>
          <a:xfrm>
            <a:off x="1685387" y="1801453"/>
            <a:ext cx="9603325" cy="3189647"/>
          </a:xfrm>
        </p:spPr>
        <p:txBody>
          <a:bodyPr>
            <a:normAutofit fontScale="95000" lnSpcReduction="20000"/>
          </a:bodyPr>
          <a:p>
            <a:pPr indent="0" marL="0">
              <a:buNone/>
            </a:pPr>
            <a:r>
              <a:rPr dirty="0" sz="2000" lang="en-US" smtClean="0"/>
              <a:t>1</a:t>
            </a:r>
            <a:r>
              <a:rPr dirty="0" sz="2000" lang="en-US"/>
              <a:t>. </a:t>
            </a:r>
            <a:r>
              <a:rPr dirty="0" sz="2000" lang="en-US" err="1"/>
              <a:t>Bagaimana</a:t>
            </a:r>
            <a:r>
              <a:rPr dirty="0" sz="2000" lang="en-US"/>
              <a:t> </a:t>
            </a:r>
            <a:r>
              <a:rPr dirty="0" sz="2000" lang="en-US" err="1"/>
              <a:t>memanfaatkan</a:t>
            </a:r>
            <a:r>
              <a:rPr dirty="0" sz="2000" lang="en-US"/>
              <a:t> data tweet yang </a:t>
            </a:r>
            <a:r>
              <a:rPr dirty="0" sz="2000" lang="en-US" err="1"/>
              <a:t>banyak</a:t>
            </a:r>
            <a:r>
              <a:rPr dirty="0" sz="2000" lang="en-US"/>
              <a:t> </a:t>
            </a:r>
            <a:r>
              <a:rPr dirty="0" sz="2000" lang="en-US" err="1"/>
              <a:t>menjadi</a:t>
            </a:r>
            <a:r>
              <a:rPr dirty="0" sz="2000" lang="en-US"/>
              <a:t> </a:t>
            </a:r>
            <a:r>
              <a:rPr dirty="0" sz="2000" lang="en-US" err="1"/>
              <a:t>sebuah</a:t>
            </a:r>
            <a:r>
              <a:rPr dirty="0" sz="2000" lang="en-US"/>
              <a:t> </a:t>
            </a:r>
            <a:r>
              <a:rPr dirty="0" sz="2000" lang="en-US" err="1"/>
              <a:t>informasi</a:t>
            </a:r>
            <a:r>
              <a:rPr dirty="0" sz="2000" lang="en-US"/>
              <a:t> ?</a:t>
            </a:r>
          </a:p>
          <a:p>
            <a:pPr indent="0" marL="0">
              <a:buNone/>
            </a:pPr>
            <a:r>
              <a:rPr dirty="0" sz="2000" lang="en-US"/>
              <a:t>2. </a:t>
            </a:r>
            <a:r>
              <a:rPr dirty="0" sz="2000" lang="en-US" err="1"/>
              <a:t>Bagaimana</a:t>
            </a:r>
            <a:r>
              <a:rPr dirty="0" sz="2000" lang="en-US"/>
              <a:t> </a:t>
            </a:r>
            <a:r>
              <a:rPr dirty="0" sz="2000" lang="en-US" err="1"/>
              <a:t>mengelompokan</a:t>
            </a:r>
            <a:r>
              <a:rPr dirty="0" sz="2000" lang="en-US"/>
              <a:t> data tweet yang </a:t>
            </a:r>
            <a:r>
              <a:rPr dirty="0" sz="2000" lang="en-US" err="1"/>
              <a:t>bertopik</a:t>
            </a:r>
            <a:r>
              <a:rPr dirty="0" sz="2000" lang="en-US"/>
              <a:t> </a:t>
            </a:r>
            <a:r>
              <a:rPr dirty="0" sz="2000" lang="en-US" err="1"/>
              <a:t>berita</a:t>
            </a:r>
            <a:r>
              <a:rPr dirty="0" sz="2000" lang="en-US"/>
              <a:t>, </a:t>
            </a:r>
            <a:r>
              <a:rPr dirty="0" sz="2000" lang="en-US" err="1"/>
              <a:t>olahraga</a:t>
            </a:r>
            <a:r>
              <a:rPr dirty="0" sz="2000" lang="en-US"/>
              <a:t>, </a:t>
            </a:r>
            <a:r>
              <a:rPr dirty="0" sz="2000" lang="en-US" err="1"/>
              <a:t>musik</a:t>
            </a:r>
            <a:r>
              <a:rPr dirty="0" sz="2000" lang="en-US"/>
              <a:t>, </a:t>
            </a:r>
            <a:r>
              <a:rPr dirty="0" sz="2000" lang="en-US" err="1" smtClean="0"/>
              <a:t>televisi</a:t>
            </a:r>
            <a:r>
              <a:rPr dirty="0" sz="2000" lang="en-US" smtClean="0"/>
              <a:t> </a:t>
            </a:r>
            <a:r>
              <a:rPr dirty="0" sz="2000" lang="en-US" err="1"/>
              <a:t>dan</a:t>
            </a:r>
            <a:r>
              <a:rPr dirty="0" sz="2000" lang="en-US"/>
              <a:t> </a:t>
            </a:r>
            <a:r>
              <a:rPr dirty="0" sz="2000" lang="en-US" err="1"/>
              <a:t>olahraga</a:t>
            </a:r>
            <a:r>
              <a:rPr dirty="0" sz="2000" lang="en-US"/>
              <a:t> ?</a:t>
            </a:r>
          </a:p>
          <a:p>
            <a:pPr indent="0" marL="0">
              <a:buNone/>
            </a:pPr>
            <a:r>
              <a:rPr dirty="0" sz="2000" lang="sv-SE"/>
              <a:t>3. Bagaimana mendapatkan informasi tweet yang bertopik berita, olahraga, musik, </a:t>
            </a:r>
            <a:r>
              <a:rPr dirty="0" sz="2000" lang="en-US" smtClean="0"/>
              <a:t>televise </a:t>
            </a:r>
            <a:r>
              <a:rPr dirty="0" sz="2000" lang="en-US" err="1"/>
              <a:t>dan</a:t>
            </a:r>
            <a:r>
              <a:rPr dirty="0" sz="2000" lang="en-US"/>
              <a:t> </a:t>
            </a:r>
            <a:r>
              <a:rPr dirty="0" sz="2000" lang="en-US" err="1"/>
              <a:t>olahraga</a:t>
            </a:r>
            <a:r>
              <a:rPr dirty="0" sz="2000" lang="en-US"/>
              <a:t> </a:t>
            </a:r>
            <a:r>
              <a:rPr dirty="0" sz="2000" lang="en-US" smtClean="0"/>
              <a:t>?</a:t>
            </a:r>
          </a:p>
          <a:p>
            <a:pPr indent="0" marL="0">
              <a:buNone/>
            </a:pPr>
            <a:r>
              <a:rPr dirty="0" sz="2000" lang="en-US" smtClean="0"/>
              <a:t>4</a:t>
            </a:r>
            <a:r>
              <a:rPr dirty="0" sz="2000" lang="en-US"/>
              <a:t>. </a:t>
            </a:r>
            <a:r>
              <a:rPr dirty="0" sz="2000" lang="en-US" err="1"/>
              <a:t>Apakah</a:t>
            </a:r>
            <a:r>
              <a:rPr dirty="0" sz="2000" lang="en-US"/>
              <a:t> </a:t>
            </a:r>
            <a:r>
              <a:rPr dirty="0" sz="2000" lang="en-US" err="1"/>
              <a:t>dampak</a:t>
            </a:r>
            <a:r>
              <a:rPr dirty="0" sz="2000" lang="en-US"/>
              <a:t> yang </a:t>
            </a:r>
            <a:r>
              <a:rPr dirty="0" sz="2000" lang="en-US" err="1"/>
              <a:t>dihasilkan</a:t>
            </a:r>
            <a:r>
              <a:rPr dirty="0" sz="2000" lang="en-US"/>
              <a:t> </a:t>
            </a:r>
            <a:r>
              <a:rPr dirty="0" sz="2000" lang="en-US" err="1"/>
              <a:t>dari</a:t>
            </a:r>
            <a:r>
              <a:rPr dirty="0" sz="2000" lang="en-US"/>
              <a:t> </a:t>
            </a:r>
            <a:r>
              <a:rPr dirty="0" sz="2000" lang="en-US" err="1"/>
              <a:t>klasifikasi</a:t>
            </a:r>
            <a:r>
              <a:rPr dirty="0" sz="2000" lang="en-US"/>
              <a:t> tweet </a:t>
            </a:r>
            <a:r>
              <a:rPr dirty="0" sz="2000" lang="en-US" smtClean="0"/>
              <a:t>?</a:t>
            </a:r>
          </a:p>
          <a:p>
            <a:pPr indent="0" marL="0">
              <a:buNone/>
            </a:pPr>
            <a:r>
              <a:rPr dirty="0" sz="2000" lang="en-US" smtClean="0"/>
              <a:t>5</a:t>
            </a:r>
            <a:r>
              <a:rPr dirty="0" sz="2000" lang="en-US"/>
              <a:t>. </a:t>
            </a:r>
            <a:r>
              <a:rPr dirty="0" sz="2000" lang="en-US" err="1"/>
              <a:t>Apakah</a:t>
            </a:r>
            <a:r>
              <a:rPr dirty="0" sz="2000" lang="en-US"/>
              <a:t> tweet </a:t>
            </a:r>
            <a:r>
              <a:rPr dirty="0" sz="2000" lang="en-US" err="1"/>
              <a:t>bisa</a:t>
            </a:r>
            <a:r>
              <a:rPr dirty="0" sz="2000" lang="en-US"/>
              <a:t> </a:t>
            </a:r>
            <a:r>
              <a:rPr dirty="0" sz="2000" lang="en-US" err="1"/>
              <a:t>dimanfaatkan</a:t>
            </a:r>
            <a:r>
              <a:rPr dirty="0" sz="2000" lang="en-US"/>
              <a:t> </a:t>
            </a:r>
            <a:r>
              <a:rPr dirty="0" sz="2000" lang="en-US" err="1"/>
              <a:t>sebagai</a:t>
            </a:r>
            <a:r>
              <a:rPr dirty="0" sz="2000" lang="en-US"/>
              <a:t> </a:t>
            </a:r>
            <a:r>
              <a:rPr dirty="0" sz="2000" lang="en-US" err="1"/>
              <a:t>informasi</a:t>
            </a:r>
            <a:r>
              <a:rPr dirty="0" sz="2000" lang="en-US"/>
              <a:t> yang </a:t>
            </a:r>
            <a:r>
              <a:rPr dirty="0" sz="2000" lang="en-US" err="1"/>
              <a:t>berguna</a:t>
            </a:r>
            <a:r>
              <a:rPr dirty="0" sz="2000" lang="en-US"/>
              <a:t> ? </a:t>
            </a:r>
          </a:p>
          <a:p>
            <a:pPr indent="0" marL="0">
              <a:buNone/>
            </a:pPr>
            <a:r>
              <a:rPr dirty="0" sz="2000" lang="en-US"/>
              <a:t>6. </a:t>
            </a:r>
            <a:r>
              <a:rPr dirty="0" sz="2000" lang="en-US" err="1"/>
              <a:t>Bagaimana</a:t>
            </a:r>
            <a:r>
              <a:rPr dirty="0" sz="2000" lang="en-US"/>
              <a:t> </a:t>
            </a:r>
            <a:r>
              <a:rPr dirty="0" sz="2000" lang="en-US" err="1"/>
              <a:t>memaksimalkan</a:t>
            </a:r>
            <a:r>
              <a:rPr dirty="0" sz="2000" lang="en-US"/>
              <a:t> </a:t>
            </a:r>
            <a:r>
              <a:rPr dirty="0" sz="2000" lang="en-US" err="1"/>
              <a:t>dalam</a:t>
            </a:r>
            <a:r>
              <a:rPr dirty="0" sz="2000" lang="en-US"/>
              <a:t> </a:t>
            </a:r>
            <a:r>
              <a:rPr dirty="0" sz="2000" lang="en-US" err="1"/>
              <a:t>membuat</a:t>
            </a:r>
            <a:r>
              <a:rPr dirty="0" sz="2000" lang="en-US"/>
              <a:t> </a:t>
            </a:r>
            <a:r>
              <a:rPr dirty="0" sz="2000" lang="en-US" err="1"/>
              <a:t>berita</a:t>
            </a:r>
            <a:r>
              <a:rPr dirty="0" sz="2000" lang="en-US"/>
              <a:t> </a:t>
            </a:r>
            <a:r>
              <a:rPr dirty="0" sz="2000" lang="en-US" err="1"/>
              <a:t>tanpa</a:t>
            </a:r>
            <a:r>
              <a:rPr dirty="0" sz="2000" lang="en-US"/>
              <a:t> </a:t>
            </a:r>
            <a:r>
              <a:rPr dirty="0" sz="2000" lang="en-US" err="1" smtClean="0"/>
              <a:t>menggunakan</a:t>
            </a:r>
            <a:r>
              <a:rPr dirty="0" sz="2000" lang="en-US"/>
              <a:t> </a:t>
            </a:r>
            <a:r>
              <a:rPr dirty="0" sz="2000" lang="en-US" err="1" smtClean="0"/>
              <a:t>wartawan</a:t>
            </a:r>
            <a:r>
              <a:rPr dirty="0" sz="2000" lang="en-US" smtClean="0"/>
              <a:t> </a:t>
            </a:r>
            <a:r>
              <a:rPr dirty="0" sz="2000" lang="en-US"/>
              <a:t>? </a:t>
            </a:r>
          </a:p>
        </p:txBody>
      </p:sp>
      <p:sp>
        <p:nvSpPr>
          <p:cNvPr id="1048660" name="Title 1"/>
          <p:cNvSpPr txBox="1"/>
          <p:nvPr/>
        </p:nvSpPr>
        <p:spPr>
          <a:xfrm>
            <a:off x="2592925" y="3606798"/>
            <a:ext cx="8911687" cy="1280890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b="1" dirty="0" i="1" lang="en-US"/>
          </a:p>
        </p:txBody>
      </p:sp>
      <p:pic>
        <p:nvPicPr>
          <p:cNvPr id="209717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8652" y="257578"/>
            <a:ext cx="2491828" cy="872543"/>
          </a:xfrm>
          <a:prstGeom prst="rect"/>
          <a:noFill/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164925" y="257578"/>
            <a:ext cx="4569875" cy="771122"/>
          </a:xfrm>
        </p:spPr>
        <p:txBody>
          <a:bodyPr/>
          <a:p>
            <a:r>
              <a:rPr b="1" dirty="0" i="1" lang="en-US" err="1"/>
              <a:t>Tujuan</a:t>
            </a:r>
            <a:r>
              <a:rPr b="1" dirty="0" i="1" lang="en-US"/>
              <a:t> </a:t>
            </a:r>
            <a:r>
              <a:rPr b="1" dirty="0" i="1" lang="en-US" err="1"/>
              <a:t>Penulisan</a:t>
            </a:r>
            <a:endParaRPr b="1" dirty="0" i="1" lang="en-US"/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>
          <a:xfrm>
            <a:off x="1685387" y="1801453"/>
            <a:ext cx="9603325" cy="3189647"/>
          </a:xfrm>
        </p:spPr>
        <p:txBody>
          <a:bodyPr>
            <a:normAutofit/>
          </a:bodyPr>
          <a:p>
            <a:r>
              <a:rPr dirty="0" sz="2000" lang="en-US" err="1"/>
              <a:t>Tujuan</a:t>
            </a:r>
            <a:r>
              <a:rPr dirty="0" sz="2000" lang="en-US"/>
              <a:t> </a:t>
            </a:r>
            <a:r>
              <a:rPr dirty="0" sz="2000" lang="en-US" err="1"/>
              <a:t>utama</a:t>
            </a:r>
            <a:r>
              <a:rPr dirty="0" sz="2000" lang="en-US"/>
              <a:t> </a:t>
            </a:r>
            <a:r>
              <a:rPr dirty="0" sz="2000" lang="en-US" err="1"/>
              <a:t>dari</a:t>
            </a:r>
            <a:r>
              <a:rPr dirty="0" sz="2000" lang="en-US"/>
              <a:t> </a:t>
            </a:r>
            <a:r>
              <a:rPr dirty="0" sz="2000" lang="en-US" err="1"/>
              <a:t>penulisan</a:t>
            </a:r>
            <a:r>
              <a:rPr dirty="0" sz="2000" lang="en-US"/>
              <a:t> </a:t>
            </a:r>
            <a:r>
              <a:rPr dirty="0" sz="2000" lang="en-US" err="1"/>
              <a:t>ini</a:t>
            </a:r>
            <a:r>
              <a:rPr dirty="0" sz="2000" lang="en-US"/>
              <a:t> </a:t>
            </a:r>
            <a:r>
              <a:rPr dirty="0" sz="2000" lang="en-US" err="1"/>
              <a:t>adalah</a:t>
            </a:r>
            <a:r>
              <a:rPr dirty="0" sz="2000" lang="en-US"/>
              <a:t> </a:t>
            </a:r>
            <a:r>
              <a:rPr dirty="0" sz="2000" lang="en-US" err="1"/>
              <a:t>memanfaatkan</a:t>
            </a:r>
            <a:r>
              <a:rPr dirty="0" sz="2000" lang="en-US"/>
              <a:t> data tweet yang </a:t>
            </a:r>
            <a:r>
              <a:rPr dirty="0" sz="2000" lang="en-US" err="1"/>
              <a:t>sangat</a:t>
            </a:r>
            <a:r>
              <a:rPr dirty="0" sz="2000" lang="en-US"/>
              <a:t> </a:t>
            </a:r>
            <a:r>
              <a:rPr dirty="0" sz="2000" lang="en-US" err="1"/>
              <a:t>banyak</a:t>
            </a:r>
            <a:r>
              <a:rPr dirty="0" sz="2000" lang="en-US"/>
              <a:t> </a:t>
            </a:r>
            <a:r>
              <a:rPr dirty="0" sz="2000" lang="en-US" err="1"/>
              <a:t>untuk</a:t>
            </a:r>
            <a:r>
              <a:rPr dirty="0" sz="2000" lang="en-US"/>
              <a:t> </a:t>
            </a:r>
            <a:r>
              <a:rPr dirty="0" sz="2000" lang="en-US" err="1"/>
              <a:t>diklasifikasi</a:t>
            </a:r>
            <a:r>
              <a:rPr dirty="0" sz="2000" lang="en-US"/>
              <a:t> </a:t>
            </a:r>
            <a:r>
              <a:rPr dirty="0" sz="2000" lang="en-US" err="1"/>
              <a:t>dan</a:t>
            </a:r>
            <a:r>
              <a:rPr dirty="0" sz="2000" lang="en-US"/>
              <a:t> </a:t>
            </a:r>
            <a:r>
              <a:rPr dirty="0" sz="2000" lang="en-US" err="1"/>
              <a:t>dijadikan</a:t>
            </a:r>
            <a:r>
              <a:rPr dirty="0" sz="2000" lang="en-US"/>
              <a:t> </a:t>
            </a:r>
            <a:r>
              <a:rPr dirty="0" sz="2000" lang="en-US" err="1"/>
              <a:t>sebuah</a:t>
            </a:r>
            <a:r>
              <a:rPr dirty="0" sz="2000" lang="en-US"/>
              <a:t> </a:t>
            </a:r>
            <a:r>
              <a:rPr dirty="0" sz="2000" lang="en-US" err="1"/>
              <a:t>informasi</a:t>
            </a:r>
            <a:r>
              <a:rPr dirty="0" sz="2000" lang="en-US"/>
              <a:t> yang </a:t>
            </a:r>
            <a:r>
              <a:rPr dirty="0" sz="2000" lang="en-US" err="1"/>
              <a:t>berguna</a:t>
            </a:r>
            <a:r>
              <a:rPr dirty="0" sz="2000" lang="en-US"/>
              <a:t>. </a:t>
            </a:r>
          </a:p>
          <a:p>
            <a:r>
              <a:rPr dirty="0" sz="2000" lang="en-US" err="1"/>
              <a:t>Pengelompokan</a:t>
            </a:r>
            <a:r>
              <a:rPr dirty="0" sz="2000" lang="en-US"/>
              <a:t> </a:t>
            </a:r>
            <a:r>
              <a:rPr dirty="0" sz="2000" lang="en-US" err="1"/>
              <a:t>topik</a:t>
            </a:r>
            <a:r>
              <a:rPr dirty="0" sz="2000" lang="en-US"/>
              <a:t> </a:t>
            </a:r>
            <a:r>
              <a:rPr dirty="0" sz="2000" lang="en-US" err="1"/>
              <a:t>teks</a:t>
            </a:r>
            <a:r>
              <a:rPr dirty="0" sz="2000" lang="en-US"/>
              <a:t> </a:t>
            </a:r>
            <a:r>
              <a:rPr dirty="0" sz="2000" lang="en-US" err="1"/>
              <a:t>pendek</a:t>
            </a:r>
            <a:r>
              <a:rPr dirty="0" sz="2000" lang="en-US"/>
              <a:t> (tweet) Twitter </a:t>
            </a:r>
            <a:r>
              <a:rPr dirty="0" sz="2000" lang="en-US" err="1"/>
              <a:t>akan</a:t>
            </a:r>
            <a:r>
              <a:rPr dirty="0" sz="2000" lang="en-US"/>
              <a:t> </a:t>
            </a:r>
            <a:r>
              <a:rPr dirty="0" sz="2000" lang="en-US" err="1"/>
              <a:t>lebih</a:t>
            </a:r>
            <a:r>
              <a:rPr dirty="0" sz="2000" lang="en-US"/>
              <a:t> </a:t>
            </a:r>
            <a:r>
              <a:rPr dirty="0" sz="2000" lang="en-US" err="1"/>
              <a:t>efektif</a:t>
            </a:r>
            <a:r>
              <a:rPr dirty="0" sz="2000" lang="en-US"/>
              <a:t> </a:t>
            </a:r>
            <a:r>
              <a:rPr dirty="0" sz="2000" lang="en-US" err="1"/>
              <a:t>dan</a:t>
            </a:r>
            <a:r>
              <a:rPr dirty="0" sz="2000" lang="en-US"/>
              <a:t> </a:t>
            </a:r>
            <a:r>
              <a:rPr dirty="0" sz="2000" lang="en-US" err="1"/>
              <a:t>lebih</a:t>
            </a:r>
            <a:r>
              <a:rPr dirty="0" sz="2000" lang="en-US"/>
              <a:t> </a:t>
            </a:r>
            <a:r>
              <a:rPr dirty="0" sz="2000" lang="en-US" err="1"/>
              <a:t>mudah</a:t>
            </a:r>
            <a:r>
              <a:rPr dirty="0" sz="2000" lang="en-US"/>
              <a:t> </a:t>
            </a:r>
            <a:r>
              <a:rPr dirty="0" sz="2000" lang="en-US" err="1"/>
              <a:t>mengetahui</a:t>
            </a:r>
            <a:r>
              <a:rPr dirty="0" sz="2000" lang="en-US"/>
              <a:t> </a:t>
            </a:r>
            <a:r>
              <a:rPr dirty="0" sz="2000" lang="en-US" err="1"/>
              <a:t>kelompok</a:t>
            </a:r>
            <a:r>
              <a:rPr dirty="0" sz="2000" lang="en-US"/>
              <a:t> </a:t>
            </a:r>
            <a:r>
              <a:rPr dirty="0" sz="2000" lang="en-US" err="1"/>
              <a:t>topik</a:t>
            </a:r>
            <a:r>
              <a:rPr dirty="0" sz="2000" lang="en-US"/>
              <a:t> </a:t>
            </a:r>
            <a:r>
              <a:rPr dirty="0" sz="2000" lang="en-US" err="1"/>
              <a:t>teks</a:t>
            </a:r>
            <a:r>
              <a:rPr dirty="0" sz="2000" lang="en-US"/>
              <a:t> </a:t>
            </a:r>
            <a:r>
              <a:rPr dirty="0" sz="2000" lang="en-US" err="1"/>
              <a:t>pendek</a:t>
            </a:r>
            <a:r>
              <a:rPr dirty="0" sz="2000" lang="en-US"/>
              <a:t> (tweet) Twitter.</a:t>
            </a:r>
          </a:p>
          <a:p>
            <a:r>
              <a:rPr dirty="0" sz="2000" lang="en-US" err="1"/>
              <a:t>Dalam</a:t>
            </a:r>
            <a:r>
              <a:rPr dirty="0" sz="2000" lang="en-US"/>
              <a:t> </a:t>
            </a:r>
            <a:r>
              <a:rPr dirty="0" sz="2000" lang="en-US" err="1"/>
              <a:t>pengklasifikasian</a:t>
            </a:r>
            <a:r>
              <a:rPr dirty="0" sz="2000" lang="en-US"/>
              <a:t> </a:t>
            </a:r>
            <a:r>
              <a:rPr dirty="0" sz="2000" lang="en-US" err="1"/>
              <a:t>juga</a:t>
            </a:r>
            <a:r>
              <a:rPr dirty="0" sz="2000" lang="en-US"/>
              <a:t> </a:t>
            </a:r>
            <a:r>
              <a:rPr dirty="0" sz="2000" lang="en-US" err="1"/>
              <a:t>bisa</a:t>
            </a:r>
            <a:r>
              <a:rPr dirty="0" sz="2000" lang="en-US"/>
              <a:t> </a:t>
            </a:r>
            <a:r>
              <a:rPr dirty="0" sz="2000" lang="en-US" err="1"/>
              <a:t>mempermudah</a:t>
            </a:r>
            <a:r>
              <a:rPr dirty="0" sz="2000" lang="en-US"/>
              <a:t> </a:t>
            </a:r>
            <a:r>
              <a:rPr dirty="0" sz="2000" lang="en-US" err="1"/>
              <a:t>untuk</a:t>
            </a:r>
            <a:r>
              <a:rPr dirty="0" sz="2000" lang="en-US"/>
              <a:t> </a:t>
            </a:r>
            <a:r>
              <a:rPr dirty="0" sz="2000" lang="en-US" err="1"/>
              <a:t>memaksimalkan</a:t>
            </a:r>
            <a:r>
              <a:rPr dirty="0" sz="2000" lang="en-US"/>
              <a:t> </a:t>
            </a:r>
            <a:r>
              <a:rPr dirty="0" sz="2000" lang="en-US" err="1"/>
              <a:t>pencarian</a:t>
            </a:r>
            <a:r>
              <a:rPr dirty="0" sz="2000" lang="en-US"/>
              <a:t> </a:t>
            </a:r>
            <a:r>
              <a:rPr dirty="0" sz="2000" lang="en-US" err="1"/>
              <a:t>berita</a:t>
            </a:r>
            <a:r>
              <a:rPr dirty="0" sz="2000" lang="en-US"/>
              <a:t> </a:t>
            </a:r>
            <a:r>
              <a:rPr dirty="0" sz="2000" lang="en-US" err="1"/>
              <a:t>secara</a:t>
            </a:r>
            <a:r>
              <a:rPr dirty="0" sz="2000" lang="en-US"/>
              <a:t> </a:t>
            </a:r>
            <a:r>
              <a:rPr dirty="0" sz="2000" lang="en-US" err="1"/>
              <a:t>komputerisasi</a:t>
            </a:r>
            <a:r>
              <a:rPr dirty="0" sz="2000" lang="en-US"/>
              <a:t> </a:t>
            </a:r>
            <a:r>
              <a:rPr dirty="0" sz="2000" lang="en-US" err="1"/>
              <a:t>dengan</a:t>
            </a:r>
            <a:r>
              <a:rPr dirty="0" sz="2000" lang="en-US"/>
              <a:t> </a:t>
            </a:r>
            <a:r>
              <a:rPr dirty="0" sz="2000" lang="en-US" err="1"/>
              <a:t>pengumpulan</a:t>
            </a:r>
            <a:r>
              <a:rPr dirty="0" sz="2000" lang="en-US"/>
              <a:t> data </a:t>
            </a:r>
            <a:r>
              <a:rPr dirty="0" sz="2000" lang="en-US" err="1"/>
              <a:t>dari</a:t>
            </a:r>
            <a:r>
              <a:rPr dirty="0" sz="2000" lang="en-US"/>
              <a:t> Twitter. </a:t>
            </a:r>
          </a:p>
        </p:txBody>
      </p:sp>
      <p:sp>
        <p:nvSpPr>
          <p:cNvPr id="1048663" name="Title 1"/>
          <p:cNvSpPr txBox="1"/>
          <p:nvPr/>
        </p:nvSpPr>
        <p:spPr>
          <a:xfrm>
            <a:off x="2592925" y="3606798"/>
            <a:ext cx="8911687" cy="1280890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b="1" dirty="0" i="1" lang="en-US"/>
          </a:p>
        </p:txBody>
      </p:sp>
      <p:pic>
        <p:nvPicPr>
          <p:cNvPr id="2097175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8652" y="257578"/>
            <a:ext cx="2491828" cy="872543"/>
          </a:xfrm>
          <a:prstGeom prst="rect"/>
          <a:noFill/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2592925" y="1425262"/>
            <a:ext cx="8915400" cy="1536879"/>
          </a:xfrm>
        </p:spPr>
        <p:txBody>
          <a:bodyPr/>
          <a:p>
            <a:r>
              <a:rPr dirty="0" lang="en-US" err="1" smtClean="0"/>
              <a:t>Metode</a:t>
            </a:r>
            <a:r>
              <a:rPr dirty="0" lang="en-US" smtClean="0"/>
              <a:t> </a:t>
            </a:r>
            <a:r>
              <a:rPr dirty="0" lang="en-US" err="1" smtClean="0"/>
              <a:t>klasifikasi</a:t>
            </a:r>
            <a:r>
              <a:rPr dirty="0" lang="en-US" smtClean="0"/>
              <a:t> </a:t>
            </a:r>
            <a:r>
              <a:rPr dirty="0" lang="en-US" err="1" smtClean="0"/>
              <a:t>adalah</a:t>
            </a:r>
            <a:r>
              <a:rPr dirty="0" lang="en-US" smtClean="0"/>
              <a:t> </a:t>
            </a:r>
            <a:r>
              <a:rPr dirty="0" lang="en-US" err="1" smtClean="0"/>
              <a:t>sebuah</a:t>
            </a:r>
            <a:r>
              <a:rPr dirty="0" lang="en-US" smtClean="0"/>
              <a:t> </a:t>
            </a:r>
            <a:r>
              <a:rPr dirty="0" lang="en-US" err="1" smtClean="0"/>
              <a:t>pengelompokan</a:t>
            </a:r>
            <a:r>
              <a:rPr dirty="0" lang="en-US" smtClean="0"/>
              <a:t> </a:t>
            </a:r>
            <a:r>
              <a:rPr dirty="0" lang="en-US" err="1" smtClean="0"/>
              <a:t>objek</a:t>
            </a:r>
            <a:r>
              <a:rPr dirty="0" lang="en-US" smtClean="0"/>
              <a:t> </a:t>
            </a:r>
            <a:r>
              <a:rPr dirty="0" lang="en-US" err="1" smtClean="0"/>
              <a:t>dalam</a:t>
            </a:r>
            <a:r>
              <a:rPr dirty="0" lang="en-US" smtClean="0"/>
              <a:t> </a:t>
            </a:r>
            <a:r>
              <a:rPr dirty="0" lang="en-US" err="1" smtClean="0"/>
              <a:t>satu</a:t>
            </a:r>
            <a:r>
              <a:rPr dirty="0" lang="en-US" smtClean="0"/>
              <a:t> </a:t>
            </a:r>
            <a:r>
              <a:rPr dirty="0" lang="en-US" err="1" smtClean="0"/>
              <a:t>atau</a:t>
            </a:r>
            <a:r>
              <a:rPr dirty="0" lang="en-US" smtClean="0"/>
              <a:t> </a:t>
            </a:r>
            <a:r>
              <a:rPr dirty="0" lang="en-US" err="1" smtClean="0"/>
              <a:t>beberapa</a:t>
            </a:r>
            <a:r>
              <a:rPr dirty="0" lang="en-US" smtClean="0"/>
              <a:t> </a:t>
            </a:r>
            <a:r>
              <a:rPr dirty="0" lang="en-US" err="1" smtClean="0"/>
              <a:t>kelompok</a:t>
            </a:r>
            <a:r>
              <a:rPr dirty="0" lang="en-US" smtClean="0"/>
              <a:t> </a:t>
            </a:r>
            <a:r>
              <a:rPr dirty="0" lang="en-US" err="1" smtClean="0"/>
              <a:t>berdasarkan</a:t>
            </a:r>
            <a:r>
              <a:rPr dirty="0" lang="en-US" smtClean="0"/>
              <a:t> variable yang di </a:t>
            </a:r>
            <a:r>
              <a:rPr dirty="0" lang="en-US" err="1" smtClean="0"/>
              <a:t>amati</a:t>
            </a:r>
            <a:r>
              <a:rPr dirty="0" lang="en-US" smtClean="0"/>
              <a:t>. </a:t>
            </a:r>
            <a:r>
              <a:rPr dirty="0" lang="en-US" err="1"/>
              <a:t>D</a:t>
            </a:r>
            <a:r>
              <a:rPr dirty="0" lang="en-US" err="1" smtClean="0"/>
              <a:t>engan</a:t>
            </a:r>
            <a:r>
              <a:rPr dirty="0" lang="en-US" smtClean="0"/>
              <a:t> </a:t>
            </a:r>
            <a:r>
              <a:rPr dirty="0" lang="en-US" err="1" smtClean="0"/>
              <a:t>Algoritma</a:t>
            </a:r>
            <a:r>
              <a:rPr dirty="0" lang="en-US" smtClean="0"/>
              <a:t> </a:t>
            </a:r>
            <a:r>
              <a:rPr dirty="0" i="1" lang="en-US" smtClean="0"/>
              <a:t>Naïve Bayes Classifier </a:t>
            </a:r>
            <a:r>
              <a:rPr dirty="0" lang="en-US" smtClean="0"/>
              <a:t>yang </a:t>
            </a:r>
            <a:r>
              <a:rPr dirty="0" lang="en-US" err="1" smtClean="0"/>
              <a:t>merupakan</a:t>
            </a:r>
            <a:r>
              <a:rPr dirty="0" lang="en-US" smtClean="0"/>
              <a:t> </a:t>
            </a:r>
            <a:r>
              <a:rPr dirty="0" lang="en-US" err="1" smtClean="0"/>
              <a:t>salah</a:t>
            </a:r>
            <a:r>
              <a:rPr dirty="0" lang="en-US" smtClean="0"/>
              <a:t> </a:t>
            </a:r>
            <a:r>
              <a:rPr dirty="0" lang="en-US" err="1" smtClean="0"/>
              <a:t>satu</a:t>
            </a:r>
            <a:r>
              <a:rPr dirty="0" lang="en-US" smtClean="0"/>
              <a:t> </a:t>
            </a:r>
            <a:r>
              <a:rPr dirty="0" lang="en-US" err="1" smtClean="0"/>
              <a:t>algoritma</a:t>
            </a:r>
            <a:r>
              <a:rPr dirty="0" lang="en-US" smtClean="0"/>
              <a:t> yang </a:t>
            </a:r>
            <a:r>
              <a:rPr dirty="0" lang="en-US" err="1" smtClean="0"/>
              <a:t>terdapat</a:t>
            </a:r>
            <a:r>
              <a:rPr dirty="0" lang="en-US" smtClean="0"/>
              <a:t> </a:t>
            </a:r>
            <a:r>
              <a:rPr dirty="0" lang="en-US" err="1" smtClean="0"/>
              <a:t>pada</a:t>
            </a:r>
            <a:r>
              <a:rPr dirty="0" lang="en-US" smtClean="0"/>
              <a:t> </a:t>
            </a:r>
            <a:r>
              <a:rPr dirty="0" lang="en-US" err="1" smtClean="0"/>
              <a:t>teknik</a:t>
            </a:r>
            <a:r>
              <a:rPr dirty="0" lang="en-US" smtClean="0"/>
              <a:t> </a:t>
            </a:r>
            <a:r>
              <a:rPr dirty="0" lang="en-US" err="1" smtClean="0"/>
              <a:t>klasifikasi</a:t>
            </a:r>
            <a:r>
              <a:rPr dirty="0" lang="en-US" smtClean="0"/>
              <a:t> </a:t>
            </a:r>
            <a:r>
              <a:rPr dirty="0" lang="en-US" err="1" smtClean="0"/>
              <a:t>dengan</a:t>
            </a:r>
            <a:r>
              <a:rPr dirty="0" lang="en-US" smtClean="0"/>
              <a:t> </a:t>
            </a:r>
            <a:r>
              <a:rPr dirty="0" lang="en-US" err="1" smtClean="0"/>
              <a:t>menggunakan</a:t>
            </a:r>
            <a:r>
              <a:rPr dirty="0" lang="en-US" smtClean="0"/>
              <a:t> </a:t>
            </a:r>
            <a:r>
              <a:rPr dirty="0" lang="en-US" err="1" smtClean="0"/>
              <a:t>metode</a:t>
            </a:r>
            <a:r>
              <a:rPr dirty="0" lang="en-US" smtClean="0"/>
              <a:t> </a:t>
            </a:r>
            <a:r>
              <a:rPr dirty="0" lang="en-US" err="1" smtClean="0"/>
              <a:t>probabilitas</a:t>
            </a:r>
            <a:r>
              <a:rPr dirty="0" lang="en-US" smtClean="0"/>
              <a:t> </a:t>
            </a:r>
            <a:r>
              <a:rPr dirty="0" lang="en-US" err="1" smtClean="0"/>
              <a:t>dan</a:t>
            </a:r>
            <a:r>
              <a:rPr dirty="0" lang="en-US" smtClean="0"/>
              <a:t> statistic </a:t>
            </a:r>
            <a:r>
              <a:rPr dirty="0" lang="en-US" err="1" smtClean="0"/>
              <a:t>untuk</a:t>
            </a:r>
            <a:r>
              <a:rPr dirty="0" lang="en-US" smtClean="0"/>
              <a:t> </a:t>
            </a:r>
            <a:r>
              <a:rPr dirty="0" lang="en-US" err="1" smtClean="0"/>
              <a:t>memprediksi</a:t>
            </a:r>
            <a:r>
              <a:rPr dirty="0" lang="en-US" smtClean="0"/>
              <a:t> </a:t>
            </a:r>
            <a:r>
              <a:rPr dirty="0" lang="en-US" err="1" smtClean="0"/>
              <a:t>sebuah</a:t>
            </a:r>
            <a:r>
              <a:rPr dirty="0" lang="en-US" smtClean="0"/>
              <a:t> </a:t>
            </a:r>
            <a:r>
              <a:rPr dirty="0" lang="en-US" err="1" smtClean="0"/>
              <a:t>peluang</a:t>
            </a:r>
            <a:r>
              <a:rPr dirty="0" lang="en-US"/>
              <a:t>.</a:t>
            </a:r>
            <a:endParaRPr dirty="0" i="1" lang="en-US"/>
          </a:p>
        </p:txBody>
      </p:sp>
      <p:sp>
        <p:nvSpPr>
          <p:cNvPr id="1048665" name="Title 1"/>
          <p:cNvSpPr txBox="1"/>
          <p:nvPr/>
        </p:nvSpPr>
        <p:spPr>
          <a:xfrm>
            <a:off x="2745325" y="776510"/>
            <a:ext cx="4194241" cy="676656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lang="en-US" err="1" smtClean="0"/>
              <a:t>Metode</a:t>
            </a:r>
            <a:r>
              <a:rPr b="1" dirty="0" lang="en-US" smtClean="0"/>
              <a:t> </a:t>
            </a:r>
            <a:r>
              <a:rPr b="1" dirty="0" lang="en-US" err="1" smtClean="0"/>
              <a:t>Klasifikasi</a:t>
            </a:r>
            <a:endParaRPr b="1" dirty="0" lang="en-US"/>
          </a:p>
        </p:txBody>
      </p:sp>
      <p:sp>
        <p:nvSpPr>
          <p:cNvPr id="1048666" name="Title 1"/>
          <p:cNvSpPr txBox="1"/>
          <p:nvPr/>
        </p:nvSpPr>
        <p:spPr>
          <a:xfrm>
            <a:off x="2592925" y="3507345"/>
            <a:ext cx="5973673" cy="556969"/>
          </a:xfrm>
          <a:prstGeom prst="rect"/>
        </p:spPr>
        <p:txBody>
          <a:bodyPr anchor="t" bIns="45720" lIns="91440" rIns="91440" rtlCol="0" tIns="45720" vert="horz">
            <a:normAutofit fontScale="77778" lnSpcReduction="20000"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lang="en-US" err="1" smtClean="0"/>
              <a:t>Ilustrasi</a:t>
            </a:r>
            <a:r>
              <a:rPr b="1" dirty="0" lang="en-US" smtClean="0"/>
              <a:t> </a:t>
            </a:r>
            <a:r>
              <a:rPr b="1" dirty="0" lang="en-US" err="1" smtClean="0"/>
              <a:t>Alur</a:t>
            </a:r>
            <a:r>
              <a:rPr b="1" dirty="0" lang="en-US" smtClean="0"/>
              <a:t> Program </a:t>
            </a:r>
            <a:r>
              <a:rPr b="1" dirty="0" lang="en-US" err="1" smtClean="0"/>
              <a:t>secara</a:t>
            </a:r>
            <a:r>
              <a:rPr b="1" dirty="0" lang="en-US" smtClean="0"/>
              <a:t> </a:t>
            </a:r>
            <a:r>
              <a:rPr b="1" dirty="0" lang="en-US" err="1" smtClean="0"/>
              <a:t>Umum</a:t>
            </a:r>
            <a:endParaRPr b="1" dirty="0" lang="en-US"/>
          </a:p>
        </p:txBody>
      </p:sp>
      <p:sp>
        <p:nvSpPr>
          <p:cNvPr id="1048667" name="Oval 6"/>
          <p:cNvSpPr/>
          <p:nvPr/>
        </p:nvSpPr>
        <p:spPr>
          <a:xfrm>
            <a:off x="2276904" y="4325615"/>
            <a:ext cx="1508921" cy="1528345"/>
          </a:xfrm>
          <a:prstGeom prst="ellipse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sz="1600" lang="en-US" smtClean="0"/>
              <a:t>Download Tweet</a:t>
            </a:r>
            <a:endParaRPr dirty="0" sz="1600" lang="en-US"/>
          </a:p>
        </p:txBody>
      </p:sp>
      <p:sp>
        <p:nvSpPr>
          <p:cNvPr id="1048668" name="Right Arrow 7"/>
          <p:cNvSpPr/>
          <p:nvPr/>
        </p:nvSpPr>
        <p:spPr>
          <a:xfrm>
            <a:off x="3878097" y="4869955"/>
            <a:ext cx="693930" cy="330759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69" name="Oval 8"/>
          <p:cNvSpPr/>
          <p:nvPr/>
        </p:nvSpPr>
        <p:spPr>
          <a:xfrm>
            <a:off x="4658558" y="4241184"/>
            <a:ext cx="1568113" cy="1588299"/>
          </a:xfrm>
          <a:prstGeom prst="ellipse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sz="1600" lang="en-US" smtClean="0"/>
              <a:t>Preprocessing tweet</a:t>
            </a:r>
            <a:endParaRPr dirty="0" sz="1600" lang="en-US"/>
          </a:p>
        </p:txBody>
      </p:sp>
      <p:sp>
        <p:nvSpPr>
          <p:cNvPr id="1048670" name="Oval 9"/>
          <p:cNvSpPr/>
          <p:nvPr/>
        </p:nvSpPr>
        <p:spPr>
          <a:xfrm>
            <a:off x="7099404" y="4185790"/>
            <a:ext cx="1646968" cy="1668170"/>
          </a:xfrm>
          <a:prstGeom prst="ellipse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sz="1600" lang="en-US" err="1" smtClean="0"/>
              <a:t>Klasifikasi</a:t>
            </a:r>
            <a:r>
              <a:rPr dirty="0" sz="1600" lang="en-US" smtClean="0"/>
              <a:t> tweet</a:t>
            </a:r>
            <a:endParaRPr dirty="0" sz="1600" lang="en-US"/>
          </a:p>
        </p:txBody>
      </p:sp>
      <p:sp>
        <p:nvSpPr>
          <p:cNvPr id="1048671" name="Right Arrow 10"/>
          <p:cNvSpPr/>
          <p:nvPr/>
        </p:nvSpPr>
        <p:spPr>
          <a:xfrm>
            <a:off x="6313202" y="4924407"/>
            <a:ext cx="693930" cy="330759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72" name="Right Arrow 11"/>
          <p:cNvSpPr/>
          <p:nvPr/>
        </p:nvSpPr>
        <p:spPr>
          <a:xfrm>
            <a:off x="8846320" y="4924406"/>
            <a:ext cx="693930" cy="330759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73" name="Oval 12"/>
          <p:cNvSpPr/>
          <p:nvPr/>
        </p:nvSpPr>
        <p:spPr>
          <a:xfrm>
            <a:off x="9619105" y="4176778"/>
            <a:ext cx="1655866" cy="1677182"/>
          </a:xfrm>
          <a:prstGeom prst="ellipse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sz="1600" lang="en-US" err="1" smtClean="0"/>
              <a:t>Hasil</a:t>
            </a:r>
            <a:r>
              <a:rPr dirty="0" sz="1600" lang="en-US" smtClean="0"/>
              <a:t> </a:t>
            </a:r>
            <a:r>
              <a:rPr dirty="0" sz="1600" lang="en-US" err="1" smtClean="0"/>
              <a:t>Klasifikasi</a:t>
            </a:r>
            <a:endParaRPr dirty="0" sz="1600" lang="en-US"/>
          </a:p>
        </p:txBody>
      </p:sp>
      <p:pic>
        <p:nvPicPr>
          <p:cNvPr id="2097176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805" y="270457"/>
            <a:ext cx="2491828" cy="872543"/>
          </a:xfrm>
          <a:prstGeom prst="rect"/>
          <a:noFill/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7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11"/>
                                        <p:tgtEl>
                                          <p:spTgt spid="104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15"/>
                                        <p:tgtEl>
                                          <p:spTgt spid="104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6000"/>
                            </p:stCondLst>
                            <p:childTnLst>
                              <p:par>
                                <p:cTn fill="hold" grpId="0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19"/>
                                        <p:tgtEl>
                                          <p:spTgt spid="104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8000"/>
                            </p:stCondLst>
                            <p:childTnLst>
                              <p:par>
                                <p:cTn fill="hold" grpId="0" id="2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23"/>
                                        <p:tgtEl>
                                          <p:spTgt spid="104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>
                            <p:stCondLst>
                              <p:cond delay="10000"/>
                            </p:stCondLst>
                            <p:childTnLst>
                              <p:par>
                                <p:cTn fill="hold" grpId="0" id="2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27"/>
                                        <p:tgtEl>
                                          <p:spTgt spid="104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">
                            <p:stCondLst>
                              <p:cond delay="12000"/>
                            </p:stCondLst>
                            <p:childTnLst>
                              <p:par>
                                <p:cTn fill="hold" grpId="0" id="2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31"/>
                                        <p:tgtEl>
                                          <p:spTgt spid="104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7" grpId="0" animBg="1"/>
      <p:bldP spid="1048668" grpId="0" animBg="1"/>
      <p:bldP spid="1048669" grpId="0" animBg="1"/>
      <p:bldP spid="1048670" grpId="0" animBg="1"/>
      <p:bldP spid="1048671" grpId="0" animBg="1"/>
      <p:bldP spid="1048672" grpId="0" animBg="1"/>
      <p:bldP spid="10486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44"/>
          <p:cNvGrpSpPr/>
          <p:nvPr/>
        </p:nvGrpSpPr>
        <p:grpSpPr>
          <a:xfrm>
            <a:off x="8264435" y="2295482"/>
            <a:ext cx="2933673" cy="4249009"/>
            <a:chOff x="8264435" y="2295482"/>
            <a:chExt cx="2933673" cy="4249009"/>
          </a:xfrm>
        </p:grpSpPr>
        <p:sp>
          <p:nvSpPr>
            <p:cNvPr id="1048674" name="Rectangle 24"/>
            <p:cNvSpPr/>
            <p:nvPr/>
          </p:nvSpPr>
          <p:spPr>
            <a:xfrm>
              <a:off x="8264435" y="2314274"/>
              <a:ext cx="2930434" cy="4230217"/>
            </a:xfrm>
            <a:prstGeom prst="rect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75" name="TextBox 26"/>
            <p:cNvSpPr txBox="1"/>
            <p:nvPr/>
          </p:nvSpPr>
          <p:spPr>
            <a:xfrm rot="16200000">
              <a:off x="9828662" y="3295596"/>
              <a:ext cx="2369559" cy="369332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lang="en-US" smtClean="0"/>
                <a:t>Training data tweet</a:t>
              </a:r>
              <a:endParaRPr dirty="0" lang="en-US"/>
            </a:p>
          </p:txBody>
        </p:sp>
      </p:grpSp>
      <p:grpSp>
        <p:nvGrpSpPr>
          <p:cNvPr id="53" name="Group 43"/>
          <p:cNvGrpSpPr/>
          <p:nvPr/>
        </p:nvGrpSpPr>
        <p:grpSpPr>
          <a:xfrm>
            <a:off x="2586446" y="2299063"/>
            <a:ext cx="2730137" cy="3355315"/>
            <a:chOff x="2586446" y="2299063"/>
            <a:chExt cx="2730137" cy="3355315"/>
          </a:xfrm>
        </p:grpSpPr>
        <p:sp>
          <p:nvSpPr>
            <p:cNvPr id="1048676" name="Rectangle 23"/>
            <p:cNvSpPr/>
            <p:nvPr/>
          </p:nvSpPr>
          <p:spPr>
            <a:xfrm>
              <a:off x="2586446" y="2299063"/>
              <a:ext cx="2730137" cy="3355315"/>
            </a:xfrm>
            <a:prstGeom prst="rect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77" name="TextBox 25"/>
            <p:cNvSpPr txBox="1"/>
            <p:nvPr/>
          </p:nvSpPr>
          <p:spPr>
            <a:xfrm rot="16200000">
              <a:off x="3961550" y="3295596"/>
              <a:ext cx="2274982" cy="369332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lang="en-US" smtClean="0"/>
                <a:t>Testing data tweet</a:t>
              </a:r>
              <a:endParaRPr dirty="0" lang="en-US"/>
            </a:p>
          </p:txBody>
        </p:sp>
      </p:grpSp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315132" y="50910"/>
            <a:ext cx="4670025" cy="629924"/>
          </a:xfrm>
        </p:spPr>
        <p:txBody>
          <a:bodyPr>
            <a:normAutofit fontScale="90000"/>
          </a:bodyPr>
          <a:p>
            <a:r>
              <a:rPr b="1" dirty="0" lang="en-US" err="1" smtClean="0"/>
              <a:t>Perancangan</a:t>
            </a:r>
            <a:r>
              <a:rPr b="1" dirty="0" lang="en-US" smtClean="0"/>
              <a:t> Program</a:t>
            </a:r>
            <a:endParaRPr b="1" dirty="0" lang="en-US"/>
          </a:p>
        </p:txBody>
      </p:sp>
      <p:sp>
        <p:nvSpPr>
          <p:cNvPr id="1048679" name="Rectangle 5"/>
          <p:cNvSpPr/>
          <p:nvPr/>
        </p:nvSpPr>
        <p:spPr>
          <a:xfrm>
            <a:off x="5525589" y="317000"/>
            <a:ext cx="2042163" cy="727667"/>
          </a:xfrm>
          <a:prstGeom prst="rect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Download tweet</a:t>
            </a:r>
            <a:endParaRPr dirty="0" lang="en-US"/>
          </a:p>
        </p:txBody>
      </p:sp>
      <p:sp>
        <p:nvSpPr>
          <p:cNvPr id="1048680" name="Rectangle 7"/>
          <p:cNvSpPr/>
          <p:nvPr/>
        </p:nvSpPr>
        <p:spPr>
          <a:xfrm>
            <a:off x="8512629" y="1222691"/>
            <a:ext cx="2042163" cy="727667"/>
          </a:xfrm>
          <a:prstGeom prst="rect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Tweet Training</a:t>
            </a:r>
            <a:endParaRPr dirty="0" lang="en-US"/>
          </a:p>
        </p:txBody>
      </p:sp>
      <p:sp>
        <p:nvSpPr>
          <p:cNvPr id="1048681" name="Rectangle 8"/>
          <p:cNvSpPr/>
          <p:nvPr/>
        </p:nvSpPr>
        <p:spPr>
          <a:xfrm>
            <a:off x="2687157" y="1222691"/>
            <a:ext cx="2042163" cy="727667"/>
          </a:xfrm>
          <a:prstGeom prst="rect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Tweet Testing/</a:t>
            </a:r>
            <a:r>
              <a:rPr dirty="0" lang="en-US" err="1" smtClean="0"/>
              <a:t>baru</a:t>
            </a:r>
            <a:endParaRPr dirty="0" lang="en-US"/>
          </a:p>
        </p:txBody>
      </p:sp>
      <p:sp>
        <p:nvSpPr>
          <p:cNvPr id="1048682" name="Rectangle 15"/>
          <p:cNvSpPr/>
          <p:nvPr/>
        </p:nvSpPr>
        <p:spPr>
          <a:xfrm>
            <a:off x="2681125" y="2504079"/>
            <a:ext cx="2042163" cy="727667"/>
          </a:xfrm>
          <a:prstGeom prst="rect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Tweet Testing/</a:t>
            </a:r>
            <a:r>
              <a:rPr dirty="0" lang="en-US" err="1" smtClean="0"/>
              <a:t>baru</a:t>
            </a:r>
            <a:endParaRPr dirty="0" lang="en-US"/>
          </a:p>
        </p:txBody>
      </p:sp>
      <p:sp>
        <p:nvSpPr>
          <p:cNvPr id="1048683" name="Flowchart: Predefined Process 16"/>
          <p:cNvSpPr/>
          <p:nvPr/>
        </p:nvSpPr>
        <p:spPr>
          <a:xfrm>
            <a:off x="2689334" y="3628099"/>
            <a:ext cx="2042163" cy="727667"/>
          </a:xfrm>
          <a:prstGeom prst="flowChartPredefinedProcess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400" lang="en-US" smtClean="0"/>
              <a:t>Preprocessing</a:t>
            </a:r>
            <a:r>
              <a:rPr dirty="0" sz="1600" lang="en-US" smtClean="0"/>
              <a:t> &amp; </a:t>
            </a:r>
            <a:r>
              <a:rPr dirty="0" sz="1400" lang="en-US" smtClean="0"/>
              <a:t>Stemming</a:t>
            </a:r>
            <a:endParaRPr dirty="0" sz="1600" lang="en-US"/>
          </a:p>
        </p:txBody>
      </p:sp>
      <p:sp>
        <p:nvSpPr>
          <p:cNvPr id="1048684" name="Rectangle 17"/>
          <p:cNvSpPr/>
          <p:nvPr/>
        </p:nvSpPr>
        <p:spPr>
          <a:xfrm>
            <a:off x="2681124" y="4745895"/>
            <a:ext cx="2042163" cy="727667"/>
          </a:xfrm>
          <a:prstGeom prst="rect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Tweet </a:t>
            </a:r>
            <a:r>
              <a:rPr dirty="0" lang="en-US" err="1" smtClean="0"/>
              <a:t>bersih</a:t>
            </a:r>
            <a:endParaRPr dirty="0" lang="en-US"/>
          </a:p>
        </p:txBody>
      </p:sp>
      <p:sp>
        <p:nvSpPr>
          <p:cNvPr id="1048685" name="Rectangle 18"/>
          <p:cNvSpPr/>
          <p:nvPr/>
        </p:nvSpPr>
        <p:spPr>
          <a:xfrm>
            <a:off x="8447315" y="2499726"/>
            <a:ext cx="2042163" cy="727667"/>
          </a:xfrm>
          <a:prstGeom prst="rect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Tweet Training</a:t>
            </a:r>
            <a:endParaRPr dirty="0" lang="en-US"/>
          </a:p>
        </p:txBody>
      </p:sp>
      <p:sp>
        <p:nvSpPr>
          <p:cNvPr id="1048686" name="Rectangle 20"/>
          <p:cNvSpPr/>
          <p:nvPr/>
        </p:nvSpPr>
        <p:spPr>
          <a:xfrm>
            <a:off x="8447314" y="4617753"/>
            <a:ext cx="2042163" cy="727667"/>
          </a:xfrm>
          <a:prstGeom prst="rect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Tweet </a:t>
            </a:r>
            <a:r>
              <a:rPr dirty="0" lang="en-US" err="1" smtClean="0"/>
              <a:t>bersih</a:t>
            </a:r>
            <a:r>
              <a:rPr dirty="0" lang="en-US" smtClean="0"/>
              <a:t> + label</a:t>
            </a:r>
            <a:endParaRPr dirty="0" lang="en-US"/>
          </a:p>
        </p:txBody>
      </p:sp>
      <p:sp>
        <p:nvSpPr>
          <p:cNvPr id="1048687" name="Flowchart: Predefined Process 21"/>
          <p:cNvSpPr/>
          <p:nvPr/>
        </p:nvSpPr>
        <p:spPr>
          <a:xfrm>
            <a:off x="8447313" y="3578948"/>
            <a:ext cx="2042163" cy="727667"/>
          </a:xfrm>
          <a:prstGeom prst="flowChartPredefinedProcess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400" lang="en-US" smtClean="0"/>
              <a:t>Preprocessing &amp; Stemming</a:t>
            </a:r>
            <a:endParaRPr dirty="0" sz="1400" lang="en-US"/>
          </a:p>
        </p:txBody>
      </p:sp>
      <p:sp>
        <p:nvSpPr>
          <p:cNvPr id="1048688" name="Rectangle 22"/>
          <p:cNvSpPr/>
          <p:nvPr/>
        </p:nvSpPr>
        <p:spPr>
          <a:xfrm>
            <a:off x="8447312" y="5654378"/>
            <a:ext cx="2042163" cy="727667"/>
          </a:xfrm>
          <a:prstGeom prst="rect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Naïve Bayes Classifier</a:t>
            </a:r>
            <a:endParaRPr dirty="0" lang="en-US"/>
          </a:p>
        </p:txBody>
      </p:sp>
      <p:sp>
        <p:nvSpPr>
          <p:cNvPr id="1048689" name="Rectangle 28"/>
          <p:cNvSpPr/>
          <p:nvPr/>
        </p:nvSpPr>
        <p:spPr>
          <a:xfrm>
            <a:off x="5525589" y="5847587"/>
            <a:ext cx="2042163" cy="727667"/>
          </a:xfrm>
          <a:prstGeom prst="rect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Model </a:t>
            </a:r>
            <a:r>
              <a:rPr dirty="0" lang="en-US" err="1" smtClean="0"/>
              <a:t>Klasifikasi</a:t>
            </a:r>
            <a:endParaRPr dirty="0" lang="en-US"/>
          </a:p>
        </p:txBody>
      </p:sp>
      <p:sp>
        <p:nvSpPr>
          <p:cNvPr id="1048690" name="Rectangle 29"/>
          <p:cNvSpPr/>
          <p:nvPr/>
        </p:nvSpPr>
        <p:spPr>
          <a:xfrm>
            <a:off x="2663204" y="5859394"/>
            <a:ext cx="2042163" cy="727667"/>
          </a:xfrm>
          <a:prstGeom prst="rect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err="1" smtClean="0"/>
              <a:t>Hasil</a:t>
            </a:r>
            <a:r>
              <a:rPr dirty="0" lang="en-US" smtClean="0"/>
              <a:t> </a:t>
            </a:r>
            <a:r>
              <a:rPr dirty="0" lang="en-US" err="1" smtClean="0"/>
              <a:t>Klasifikasi</a:t>
            </a:r>
            <a:endParaRPr dirty="0" lang="en-US"/>
          </a:p>
        </p:txBody>
      </p:sp>
      <p:sp>
        <p:nvSpPr>
          <p:cNvPr id="1048691" name="Bent-Up Arrow 31"/>
          <p:cNvSpPr/>
          <p:nvPr/>
        </p:nvSpPr>
        <p:spPr>
          <a:xfrm flipV="1">
            <a:off x="5375924" y="5275555"/>
            <a:ext cx="914400" cy="544650"/>
          </a:xfrm>
          <a:prstGeom prst="bentUpArrow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2" name="Bent-Up Arrow 32"/>
          <p:cNvSpPr/>
          <p:nvPr/>
        </p:nvSpPr>
        <p:spPr>
          <a:xfrm rot="5400000" flipV="1">
            <a:off x="5230060" y="576585"/>
            <a:ext cx="649151" cy="1646277"/>
          </a:xfrm>
          <a:prstGeom prst="bentUpArrow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3" name="Bent-Up Arrow 33"/>
          <p:cNvSpPr/>
          <p:nvPr/>
        </p:nvSpPr>
        <p:spPr>
          <a:xfrm rot="5400000">
            <a:off x="7308491" y="554876"/>
            <a:ext cx="649151" cy="1683497"/>
          </a:xfrm>
          <a:prstGeom prst="bentUpArrow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4" name="Down Arrow 34"/>
          <p:cNvSpPr/>
          <p:nvPr/>
        </p:nvSpPr>
        <p:spPr>
          <a:xfrm>
            <a:off x="3605172" y="1999919"/>
            <a:ext cx="211178" cy="240654"/>
          </a:xfrm>
          <a:prstGeom prst="downArrow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5" name="Down Arrow 35"/>
          <p:cNvSpPr/>
          <p:nvPr/>
        </p:nvSpPr>
        <p:spPr>
          <a:xfrm>
            <a:off x="3647435" y="3296677"/>
            <a:ext cx="109537" cy="258464"/>
          </a:xfrm>
          <a:prstGeom prst="downArrow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6" name="Down Arrow 36"/>
          <p:cNvSpPr/>
          <p:nvPr/>
        </p:nvSpPr>
        <p:spPr>
          <a:xfrm>
            <a:off x="3655646" y="4414257"/>
            <a:ext cx="109537" cy="258464"/>
          </a:xfrm>
          <a:prstGeom prst="downArrow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7" name="Down Arrow 37"/>
          <p:cNvSpPr/>
          <p:nvPr/>
        </p:nvSpPr>
        <p:spPr>
          <a:xfrm>
            <a:off x="9357363" y="2004662"/>
            <a:ext cx="211178" cy="240654"/>
          </a:xfrm>
          <a:prstGeom prst="downArrow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8" name="Down Arrow 38"/>
          <p:cNvSpPr/>
          <p:nvPr/>
        </p:nvSpPr>
        <p:spPr>
          <a:xfrm>
            <a:off x="9389133" y="3267758"/>
            <a:ext cx="109537" cy="258464"/>
          </a:xfrm>
          <a:prstGeom prst="downArrow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9" name="Down Arrow 39"/>
          <p:cNvSpPr/>
          <p:nvPr/>
        </p:nvSpPr>
        <p:spPr>
          <a:xfrm>
            <a:off x="9389133" y="4324810"/>
            <a:ext cx="109537" cy="258464"/>
          </a:xfrm>
          <a:prstGeom prst="downArrow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00" name="Down Arrow 40"/>
          <p:cNvSpPr/>
          <p:nvPr/>
        </p:nvSpPr>
        <p:spPr>
          <a:xfrm>
            <a:off x="9379608" y="5363035"/>
            <a:ext cx="109537" cy="258464"/>
          </a:xfrm>
          <a:prstGeom prst="downArrow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01" name="Right Arrow 41"/>
          <p:cNvSpPr/>
          <p:nvPr/>
        </p:nvSpPr>
        <p:spPr>
          <a:xfrm flipH="1">
            <a:off x="7599038" y="6105525"/>
            <a:ext cx="535312" cy="260236"/>
          </a:xfrm>
          <a:prstGeom prst="rightArrow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02" name="Right Arrow 42"/>
          <p:cNvSpPr/>
          <p:nvPr/>
        </p:nvSpPr>
        <p:spPr>
          <a:xfrm flipH="1">
            <a:off x="4723287" y="6074208"/>
            <a:ext cx="771016" cy="260236"/>
          </a:xfrm>
          <a:prstGeom prst="rightArrow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03" name="TextBox 45"/>
          <p:cNvSpPr txBox="1"/>
          <p:nvPr/>
        </p:nvSpPr>
        <p:spPr>
          <a:xfrm>
            <a:off x="7633066" y="339986"/>
            <a:ext cx="2233304" cy="600164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100" lang="en-US" smtClean="0"/>
              <a:t>1. Download Tweet </a:t>
            </a:r>
            <a:r>
              <a:rPr dirty="0" sz="1100" lang="en-US" err="1" smtClean="0"/>
              <a:t>dari</a:t>
            </a:r>
            <a:r>
              <a:rPr dirty="0" sz="1100" lang="en-US" smtClean="0"/>
              <a:t> </a:t>
            </a:r>
          </a:p>
          <a:p>
            <a:r>
              <a:rPr dirty="0" sz="1100" lang="en-US" smtClean="0"/>
              <a:t>server </a:t>
            </a:r>
            <a:r>
              <a:rPr dirty="0" sz="1100" lang="en-US" err="1" smtClean="0"/>
              <a:t>dengan</a:t>
            </a:r>
            <a:r>
              <a:rPr dirty="0" sz="1100" lang="en-US" smtClean="0"/>
              <a:t> </a:t>
            </a:r>
            <a:r>
              <a:rPr dirty="0" sz="1100" lang="en-US" err="1" smtClean="0"/>
              <a:t>menggunakan</a:t>
            </a:r>
            <a:endParaRPr dirty="0" sz="1100" lang="en-US" smtClean="0"/>
          </a:p>
          <a:p>
            <a:r>
              <a:rPr dirty="0" sz="1100" lang="en-US" smtClean="0"/>
              <a:t>Internet </a:t>
            </a:r>
            <a:endParaRPr dirty="0" sz="1100" lang="en-US"/>
          </a:p>
        </p:txBody>
      </p:sp>
      <p:sp>
        <p:nvSpPr>
          <p:cNvPr id="1048704" name="TextBox 46"/>
          <p:cNvSpPr txBox="1"/>
          <p:nvPr/>
        </p:nvSpPr>
        <p:spPr>
          <a:xfrm>
            <a:off x="5462654" y="1802293"/>
            <a:ext cx="2510624" cy="430887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100" lang="en-US"/>
              <a:t>2</a:t>
            </a:r>
            <a:r>
              <a:rPr dirty="0" sz="1100" lang="en-US" smtClean="0"/>
              <a:t>. Tweet yang </a:t>
            </a:r>
            <a:r>
              <a:rPr dirty="0" sz="1100" lang="en-US" err="1" smtClean="0"/>
              <a:t>sudah</a:t>
            </a:r>
            <a:r>
              <a:rPr dirty="0" sz="1100" lang="en-US" smtClean="0"/>
              <a:t> </a:t>
            </a:r>
            <a:r>
              <a:rPr dirty="0" sz="1100" lang="en-US" err="1" smtClean="0"/>
              <a:t>dikumpulkan</a:t>
            </a:r>
            <a:endParaRPr dirty="0" sz="1100" lang="en-US" smtClean="0"/>
          </a:p>
          <a:p>
            <a:r>
              <a:rPr dirty="0" sz="1100" lang="en-US" err="1" smtClean="0"/>
              <a:t>Dibagi</a:t>
            </a:r>
            <a:r>
              <a:rPr dirty="0" sz="1100" lang="en-US" smtClean="0"/>
              <a:t> </a:t>
            </a:r>
            <a:r>
              <a:rPr dirty="0" sz="1100" lang="en-US" err="1" smtClean="0"/>
              <a:t>menjadi</a:t>
            </a:r>
            <a:r>
              <a:rPr dirty="0" sz="1100" lang="en-US" smtClean="0"/>
              <a:t> </a:t>
            </a:r>
            <a:r>
              <a:rPr dirty="0" sz="1100" lang="en-US" err="1" smtClean="0"/>
              <a:t>dua</a:t>
            </a:r>
            <a:r>
              <a:rPr dirty="0" sz="1100" lang="en-US" smtClean="0"/>
              <a:t> </a:t>
            </a:r>
            <a:r>
              <a:rPr dirty="0" sz="1100" lang="en-US" err="1" smtClean="0"/>
              <a:t>bagian</a:t>
            </a:r>
            <a:endParaRPr dirty="0" sz="1100" lang="en-US"/>
          </a:p>
        </p:txBody>
      </p:sp>
      <p:sp>
        <p:nvSpPr>
          <p:cNvPr id="1048705" name="TextBox 47"/>
          <p:cNvSpPr txBox="1"/>
          <p:nvPr/>
        </p:nvSpPr>
        <p:spPr>
          <a:xfrm>
            <a:off x="10639935" y="1217167"/>
            <a:ext cx="1455848" cy="938719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100" lang="en-US"/>
              <a:t>3</a:t>
            </a:r>
            <a:r>
              <a:rPr dirty="0" sz="1100" lang="en-US" smtClean="0"/>
              <a:t>. Tweet training </a:t>
            </a:r>
          </a:p>
          <a:p>
            <a:r>
              <a:rPr dirty="0" sz="1100" lang="en-US" smtClean="0"/>
              <a:t>yang </a:t>
            </a:r>
            <a:r>
              <a:rPr dirty="0" sz="1100" lang="en-US" err="1" smtClean="0"/>
              <a:t>digunakan</a:t>
            </a:r>
            <a:endParaRPr dirty="0" sz="1100" lang="en-US"/>
          </a:p>
          <a:p>
            <a:r>
              <a:rPr dirty="0" sz="1100" lang="en-US" err="1" smtClean="0"/>
              <a:t>untuk</a:t>
            </a:r>
            <a:r>
              <a:rPr dirty="0" sz="1100" lang="en-US" smtClean="0"/>
              <a:t> </a:t>
            </a:r>
            <a:r>
              <a:rPr dirty="0" sz="1100" lang="en-US" err="1" smtClean="0"/>
              <a:t>pelabelan</a:t>
            </a:r>
            <a:r>
              <a:rPr dirty="0" sz="1100" lang="en-US"/>
              <a:t> </a:t>
            </a:r>
            <a:r>
              <a:rPr dirty="0" sz="1100" lang="en-US" smtClean="0"/>
              <a:t>/ </a:t>
            </a:r>
          </a:p>
          <a:p>
            <a:r>
              <a:rPr dirty="0" sz="1100" lang="en-US" err="1" smtClean="0"/>
              <a:t>sebagain</a:t>
            </a:r>
            <a:r>
              <a:rPr dirty="0" sz="1100" lang="en-US" smtClean="0"/>
              <a:t> data </a:t>
            </a:r>
          </a:p>
          <a:p>
            <a:r>
              <a:rPr dirty="0" sz="1100" lang="en-US" smtClean="0"/>
              <a:t>training </a:t>
            </a:r>
            <a:endParaRPr dirty="0" sz="1100" lang="en-US"/>
          </a:p>
        </p:txBody>
      </p:sp>
      <p:sp>
        <p:nvSpPr>
          <p:cNvPr id="1048706" name="TextBox 48"/>
          <p:cNvSpPr txBox="1"/>
          <p:nvPr/>
        </p:nvSpPr>
        <p:spPr>
          <a:xfrm>
            <a:off x="906610" y="1301805"/>
            <a:ext cx="1737976" cy="769441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100" lang="en-US" smtClean="0"/>
              <a:t>4. Tweet testing / </a:t>
            </a:r>
            <a:r>
              <a:rPr dirty="0" sz="1100" lang="en-US" err="1" smtClean="0"/>
              <a:t>baru</a:t>
            </a:r>
            <a:endParaRPr dirty="0" sz="1100" lang="en-US" smtClean="0"/>
          </a:p>
          <a:p>
            <a:r>
              <a:rPr dirty="0" sz="1100" lang="en-US" err="1" smtClean="0"/>
              <a:t>digunakan</a:t>
            </a:r>
            <a:r>
              <a:rPr dirty="0" sz="1100" lang="en-US" smtClean="0"/>
              <a:t> </a:t>
            </a:r>
            <a:r>
              <a:rPr dirty="0" sz="1100" lang="en-US" err="1" smtClean="0"/>
              <a:t>untuk</a:t>
            </a:r>
            <a:r>
              <a:rPr dirty="0" sz="1100" lang="en-US" smtClean="0"/>
              <a:t> </a:t>
            </a:r>
            <a:endParaRPr dirty="0" sz="1100" lang="en-US"/>
          </a:p>
          <a:p>
            <a:r>
              <a:rPr dirty="0" sz="1100" lang="en-US" err="1" smtClean="0"/>
              <a:t>mengklasifikasi</a:t>
            </a:r>
            <a:r>
              <a:rPr dirty="0" sz="1100" lang="en-US" smtClean="0"/>
              <a:t> </a:t>
            </a:r>
            <a:r>
              <a:rPr dirty="0" sz="1100" lang="en-US" err="1" smtClean="0"/>
              <a:t>secara</a:t>
            </a:r>
            <a:r>
              <a:rPr dirty="0" sz="1100" lang="en-US" smtClean="0"/>
              <a:t> </a:t>
            </a:r>
          </a:p>
          <a:p>
            <a:r>
              <a:rPr dirty="0" sz="1100" lang="en-US" err="1" smtClean="0"/>
              <a:t>otomatis</a:t>
            </a:r>
            <a:endParaRPr dirty="0" sz="1100" lang="en-US"/>
          </a:p>
        </p:txBody>
      </p:sp>
      <p:sp>
        <p:nvSpPr>
          <p:cNvPr id="1048707" name="TextBox 49"/>
          <p:cNvSpPr txBox="1"/>
          <p:nvPr/>
        </p:nvSpPr>
        <p:spPr>
          <a:xfrm>
            <a:off x="5395961" y="2316989"/>
            <a:ext cx="2967479" cy="938719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100" lang="en-US" smtClean="0"/>
              <a:t>5. </a:t>
            </a:r>
            <a:r>
              <a:rPr dirty="0" sz="1100" lang="en-US" err="1" smtClean="0"/>
              <a:t>Ketika</a:t>
            </a:r>
            <a:r>
              <a:rPr dirty="0" sz="1100" lang="en-US" smtClean="0"/>
              <a:t> tweet </a:t>
            </a:r>
            <a:r>
              <a:rPr dirty="0" sz="1100" lang="en-US" err="1" smtClean="0"/>
              <a:t>sudah</a:t>
            </a:r>
            <a:r>
              <a:rPr dirty="0" sz="1100" lang="en-US" smtClean="0"/>
              <a:t> </a:t>
            </a:r>
            <a:r>
              <a:rPr dirty="0" sz="1100" lang="en-US" err="1" smtClean="0"/>
              <a:t>masuk</a:t>
            </a:r>
            <a:r>
              <a:rPr dirty="0" sz="1100" lang="en-US" smtClean="0"/>
              <a:t> </a:t>
            </a:r>
            <a:r>
              <a:rPr dirty="0" sz="1100" lang="en-US" err="1" smtClean="0"/>
              <a:t>kedalam</a:t>
            </a:r>
            <a:endParaRPr dirty="0" sz="1100" lang="en-US" smtClean="0"/>
          </a:p>
          <a:p>
            <a:r>
              <a:rPr dirty="0" sz="1100" lang="en-US" err="1" smtClean="0"/>
              <a:t>Setiap</a:t>
            </a:r>
            <a:r>
              <a:rPr dirty="0" sz="1100" lang="en-US" smtClean="0"/>
              <a:t> </a:t>
            </a:r>
            <a:r>
              <a:rPr dirty="0" sz="1100" lang="en-US" err="1" smtClean="0"/>
              <a:t>bagian</a:t>
            </a:r>
            <a:r>
              <a:rPr dirty="0" sz="1100" lang="en-US" smtClean="0"/>
              <a:t> training </a:t>
            </a:r>
            <a:r>
              <a:rPr dirty="0" sz="1100" lang="en-US" err="1" smtClean="0"/>
              <a:t>maupun</a:t>
            </a:r>
            <a:r>
              <a:rPr dirty="0" sz="1100" lang="en-US" smtClean="0"/>
              <a:t> testing</a:t>
            </a:r>
          </a:p>
          <a:p>
            <a:r>
              <a:rPr dirty="0" sz="1100" lang="en-US" err="1" smtClean="0"/>
              <a:t>Terdapat</a:t>
            </a:r>
            <a:r>
              <a:rPr dirty="0" sz="1100" lang="en-US" smtClean="0"/>
              <a:t> preprocessing &amp; stemming </a:t>
            </a:r>
            <a:r>
              <a:rPr dirty="0" sz="1100" lang="en-US" err="1" smtClean="0"/>
              <a:t>teks</a:t>
            </a:r>
            <a:endParaRPr dirty="0" sz="1100" lang="en-US"/>
          </a:p>
          <a:p>
            <a:r>
              <a:rPr dirty="0" sz="1100" lang="en-US" err="1" smtClean="0"/>
              <a:t>Untuk</a:t>
            </a:r>
            <a:r>
              <a:rPr dirty="0" sz="1100" lang="en-US" smtClean="0"/>
              <a:t> </a:t>
            </a:r>
            <a:r>
              <a:rPr dirty="0" sz="1100" lang="en-US" err="1" smtClean="0"/>
              <a:t>menyaring</a:t>
            </a:r>
            <a:r>
              <a:rPr dirty="0" sz="1100" lang="en-US" smtClean="0"/>
              <a:t> </a:t>
            </a:r>
            <a:r>
              <a:rPr dirty="0" sz="1100" lang="en-US" err="1" smtClean="0"/>
              <a:t>teks</a:t>
            </a:r>
            <a:r>
              <a:rPr dirty="0" sz="1100" lang="en-US" smtClean="0"/>
              <a:t> </a:t>
            </a:r>
            <a:r>
              <a:rPr dirty="0" sz="1100" lang="en-US" err="1" smtClean="0"/>
              <a:t>teks</a:t>
            </a:r>
            <a:r>
              <a:rPr dirty="0" sz="1100" lang="en-US" smtClean="0"/>
              <a:t> yang </a:t>
            </a:r>
            <a:r>
              <a:rPr dirty="0" sz="1100" lang="en-US" err="1" smtClean="0"/>
              <a:t>tidak</a:t>
            </a:r>
            <a:r>
              <a:rPr dirty="0" sz="1100" lang="en-US" smtClean="0"/>
              <a:t> </a:t>
            </a:r>
          </a:p>
          <a:p>
            <a:r>
              <a:rPr dirty="0" sz="1100" lang="en-US" smtClean="0"/>
              <a:t>di </a:t>
            </a:r>
            <a:r>
              <a:rPr dirty="0" sz="1100" lang="en-US" err="1" smtClean="0"/>
              <a:t>perlukan</a:t>
            </a:r>
            <a:endParaRPr dirty="0" sz="1100" lang="en-US"/>
          </a:p>
        </p:txBody>
      </p:sp>
      <p:sp>
        <p:nvSpPr>
          <p:cNvPr id="1048708" name="TextBox 2"/>
          <p:cNvSpPr txBox="1"/>
          <p:nvPr/>
        </p:nvSpPr>
        <p:spPr>
          <a:xfrm>
            <a:off x="5401009" y="3216242"/>
            <a:ext cx="2909407" cy="2677656"/>
          </a:xfrm>
          <a:prstGeom prst="rect"/>
          <a:noFill/>
        </p:spPr>
        <p:txBody>
          <a:bodyPr rtlCol="0" wrap="square">
            <a:spAutoFit/>
          </a:bodyPr>
          <a:p>
            <a:pPr lvl="0"/>
            <a:r>
              <a:rPr dirty="0" sz="1050" lang="en-US" smtClean="0"/>
              <a:t>a. </a:t>
            </a:r>
            <a:r>
              <a:rPr dirty="0" sz="1050" lang="en-US" err="1" smtClean="0"/>
              <a:t>Mengubah</a:t>
            </a:r>
            <a:r>
              <a:rPr dirty="0" sz="1050" lang="en-US" smtClean="0"/>
              <a:t> </a:t>
            </a:r>
            <a:r>
              <a:rPr dirty="0" sz="1050" i="1" lang="en-US"/>
              <a:t>tweet</a:t>
            </a:r>
            <a:r>
              <a:rPr dirty="0" sz="1050" lang="en-US"/>
              <a:t> </a:t>
            </a:r>
            <a:r>
              <a:rPr dirty="0" sz="1050" lang="en-US" err="1"/>
              <a:t>menjadi</a:t>
            </a:r>
            <a:r>
              <a:rPr dirty="0" sz="1050" lang="en-US"/>
              <a:t> </a:t>
            </a:r>
            <a:r>
              <a:rPr dirty="0" sz="1050" lang="en-US" err="1"/>
              <a:t>huruf</a:t>
            </a:r>
            <a:r>
              <a:rPr dirty="0" sz="1050" lang="en-US"/>
              <a:t> </a:t>
            </a:r>
            <a:r>
              <a:rPr dirty="0" sz="1050" lang="en-US" err="1"/>
              <a:t>kecil</a:t>
            </a:r>
            <a:r>
              <a:rPr dirty="0" sz="1050" lang="en-US"/>
              <a:t> </a:t>
            </a:r>
            <a:endParaRPr dirty="0" sz="1050" lang="en-US" smtClean="0"/>
          </a:p>
          <a:p>
            <a:pPr lvl="0"/>
            <a:r>
              <a:rPr dirty="0" sz="1050" lang="en-US" smtClean="0"/>
              <a:t>(</a:t>
            </a:r>
            <a:r>
              <a:rPr dirty="0" sz="1050" i="1" lang="id-ID"/>
              <a:t>toLowerCase</a:t>
            </a:r>
            <a:r>
              <a:rPr dirty="0" sz="1050" i="1" lang="en-US"/>
              <a:t>).</a:t>
            </a:r>
            <a:endParaRPr dirty="0" sz="1050" lang="en-US"/>
          </a:p>
          <a:p>
            <a:pPr lvl="0"/>
            <a:r>
              <a:rPr dirty="0" sz="1050" lang="en-US" smtClean="0"/>
              <a:t>b. </a:t>
            </a:r>
            <a:r>
              <a:rPr dirty="0" sz="1050" lang="en-US" err="1" smtClean="0"/>
              <a:t>Menghilangkan</a:t>
            </a:r>
            <a:r>
              <a:rPr dirty="0" sz="1050" lang="en-US" smtClean="0"/>
              <a:t> </a:t>
            </a:r>
            <a:r>
              <a:rPr dirty="0" sz="1050" i="1" lang="en-US"/>
              <a:t>Mention</a:t>
            </a:r>
            <a:r>
              <a:rPr dirty="0" sz="1050" lang="en-US"/>
              <a:t> (@</a:t>
            </a:r>
            <a:r>
              <a:rPr dirty="0" sz="1050" lang="en-US" err="1"/>
              <a:t>xxxx</a:t>
            </a:r>
            <a:r>
              <a:rPr dirty="0" sz="1050" lang="en-US"/>
              <a:t>).</a:t>
            </a:r>
          </a:p>
          <a:p>
            <a:pPr lvl="0"/>
            <a:r>
              <a:rPr dirty="0" sz="1050" lang="en-US" smtClean="0"/>
              <a:t>c. </a:t>
            </a:r>
            <a:r>
              <a:rPr dirty="0" sz="1050" lang="en-US" err="1" smtClean="0"/>
              <a:t>Menghilangkan</a:t>
            </a:r>
            <a:r>
              <a:rPr dirty="0" sz="1050" lang="en-US" smtClean="0"/>
              <a:t> </a:t>
            </a:r>
            <a:r>
              <a:rPr dirty="0" sz="1050" lang="en-US" err="1"/>
              <a:t>karakter</a:t>
            </a:r>
            <a:r>
              <a:rPr dirty="0" sz="1050" lang="en-US"/>
              <a:t> </a:t>
            </a:r>
            <a:r>
              <a:rPr dirty="0" sz="1050" lang="en-US" err="1"/>
              <a:t>selain</a:t>
            </a:r>
            <a:r>
              <a:rPr dirty="0" sz="1050" lang="en-US"/>
              <a:t> [A-Z].</a:t>
            </a:r>
          </a:p>
          <a:p>
            <a:pPr lvl="0"/>
            <a:r>
              <a:rPr dirty="0" sz="1050" lang="en-US" smtClean="0"/>
              <a:t>d. </a:t>
            </a:r>
            <a:r>
              <a:rPr dirty="0" sz="1050" lang="en-US" err="1" smtClean="0"/>
              <a:t>Menghilangkan</a:t>
            </a:r>
            <a:r>
              <a:rPr dirty="0" sz="1050" lang="en-US" smtClean="0"/>
              <a:t> </a:t>
            </a:r>
            <a:r>
              <a:rPr dirty="0" sz="1050" lang="en-US" err="1"/>
              <a:t>url</a:t>
            </a:r>
            <a:r>
              <a:rPr dirty="0" sz="1050" lang="en-US"/>
              <a:t> (http://bit.ly/mHibqV).</a:t>
            </a:r>
          </a:p>
          <a:p>
            <a:pPr lvl="0"/>
            <a:r>
              <a:rPr dirty="0" sz="1050" lang="en-US" smtClean="0"/>
              <a:t>e. </a:t>
            </a:r>
            <a:r>
              <a:rPr dirty="0" sz="1050" lang="en-US" err="1" smtClean="0"/>
              <a:t>Mengganti</a:t>
            </a:r>
            <a:r>
              <a:rPr dirty="0" sz="1050" lang="en-US" smtClean="0"/>
              <a:t> </a:t>
            </a:r>
            <a:r>
              <a:rPr dirty="0" sz="1050" lang="en-US" err="1"/>
              <a:t>sinonim</a:t>
            </a:r>
            <a:r>
              <a:rPr dirty="0" sz="1050" lang="en-US"/>
              <a:t> (</a:t>
            </a:r>
            <a:r>
              <a:rPr dirty="0" sz="1050" lang="en-US" err="1"/>
              <a:t>yg</a:t>
            </a:r>
            <a:r>
              <a:rPr dirty="0" sz="1050" lang="en-US"/>
              <a:t> = yang, </a:t>
            </a:r>
            <a:r>
              <a:rPr dirty="0" sz="1050" lang="en-US" err="1"/>
              <a:t>jln</a:t>
            </a:r>
            <a:r>
              <a:rPr dirty="0" sz="1050" lang="en-US"/>
              <a:t> = </a:t>
            </a:r>
            <a:r>
              <a:rPr dirty="0" sz="1050" lang="en-US" err="1"/>
              <a:t>jalan</a:t>
            </a:r>
            <a:r>
              <a:rPr dirty="0" sz="1050" lang="en-US"/>
              <a:t>).</a:t>
            </a:r>
          </a:p>
          <a:p>
            <a:pPr lvl="0"/>
            <a:r>
              <a:rPr dirty="0" sz="1050" lang="en-US" smtClean="0"/>
              <a:t>f. </a:t>
            </a:r>
            <a:r>
              <a:rPr dirty="0" sz="1050" lang="en-US" err="1" smtClean="0"/>
              <a:t>Menghilankan</a:t>
            </a:r>
            <a:r>
              <a:rPr dirty="0" sz="1050" lang="en-US" smtClean="0"/>
              <a:t> </a:t>
            </a:r>
            <a:r>
              <a:rPr dirty="0" sz="1050" lang="en-US"/>
              <a:t>kata yang </a:t>
            </a:r>
            <a:r>
              <a:rPr dirty="0" sz="1050" lang="en-US" err="1"/>
              <a:t>tidak</a:t>
            </a:r>
            <a:r>
              <a:rPr dirty="0" sz="1050" lang="en-US"/>
              <a:t> </a:t>
            </a:r>
            <a:r>
              <a:rPr dirty="0" sz="1050" lang="en-US" err="1"/>
              <a:t>penting</a:t>
            </a:r>
            <a:r>
              <a:rPr dirty="0" sz="1050" lang="en-US"/>
              <a:t> </a:t>
            </a:r>
            <a:endParaRPr dirty="0" sz="1050" lang="en-US" smtClean="0"/>
          </a:p>
          <a:p>
            <a:pPr lvl="0"/>
            <a:r>
              <a:rPr dirty="0" sz="1050" lang="en-US" smtClean="0"/>
              <a:t>(</a:t>
            </a:r>
            <a:r>
              <a:rPr dirty="0" sz="1050" i="1" lang="en-US" err="1"/>
              <a:t>stopword</a:t>
            </a:r>
            <a:r>
              <a:rPr dirty="0" sz="1050" lang="en-US"/>
              <a:t>).</a:t>
            </a:r>
          </a:p>
          <a:p>
            <a:pPr lvl="0"/>
            <a:r>
              <a:rPr dirty="0" sz="1050" lang="en-US" smtClean="0"/>
              <a:t>f. </a:t>
            </a:r>
            <a:r>
              <a:rPr dirty="0" sz="1050" lang="en-US" err="1" smtClean="0"/>
              <a:t>Melakukan</a:t>
            </a:r>
            <a:r>
              <a:rPr dirty="0" sz="1050" lang="en-US" smtClean="0"/>
              <a:t> </a:t>
            </a:r>
            <a:r>
              <a:rPr dirty="0" sz="1050" lang="en-US" err="1"/>
              <a:t>perbaikan</a:t>
            </a:r>
            <a:r>
              <a:rPr dirty="0" sz="1050" lang="en-US"/>
              <a:t> data </a:t>
            </a:r>
            <a:r>
              <a:rPr dirty="0" sz="1050" lang="en-US" err="1"/>
              <a:t>apabila</a:t>
            </a:r>
            <a:r>
              <a:rPr dirty="0" sz="1050" lang="en-US"/>
              <a:t> </a:t>
            </a:r>
            <a:endParaRPr dirty="0" sz="1050" lang="en-US" smtClean="0"/>
          </a:p>
          <a:p>
            <a:pPr lvl="0"/>
            <a:r>
              <a:rPr dirty="0" sz="1050" lang="en-US" err="1" smtClean="0"/>
              <a:t>ada</a:t>
            </a:r>
            <a:r>
              <a:rPr dirty="0" sz="1050" lang="en-US" smtClean="0"/>
              <a:t> </a:t>
            </a:r>
            <a:r>
              <a:rPr dirty="0" sz="1050" lang="en-US"/>
              <a:t>kata yang </a:t>
            </a:r>
            <a:r>
              <a:rPr dirty="0" sz="1050" lang="en-US" err="1"/>
              <a:t>diperlukan</a:t>
            </a:r>
            <a:r>
              <a:rPr dirty="0" sz="1050" lang="en-US"/>
              <a:t> </a:t>
            </a:r>
            <a:r>
              <a:rPr dirty="0" sz="1050" lang="en-US" err="1"/>
              <a:t>tetapi</a:t>
            </a:r>
            <a:r>
              <a:rPr dirty="0" sz="1050" lang="en-US"/>
              <a:t> </a:t>
            </a:r>
            <a:r>
              <a:rPr dirty="0" sz="1050" lang="en-US" smtClean="0"/>
              <a:t>data</a:t>
            </a:r>
          </a:p>
          <a:p>
            <a:pPr lvl="0"/>
            <a:r>
              <a:rPr dirty="0" sz="1050" lang="en-US"/>
              <a:t>	</a:t>
            </a:r>
            <a:r>
              <a:rPr dirty="0" sz="1050" lang="en-US" smtClean="0"/>
              <a:t>	</a:t>
            </a:r>
            <a:r>
              <a:rPr dirty="0" sz="1050" lang="en-US" err="1" smtClean="0"/>
              <a:t>tidak</a:t>
            </a:r>
            <a:r>
              <a:rPr dirty="0" sz="1050" lang="en-US" smtClean="0"/>
              <a:t> </a:t>
            </a:r>
            <a:r>
              <a:rPr dirty="0" sz="1050" lang="en-US" err="1"/>
              <a:t>sesuai</a:t>
            </a:r>
            <a:r>
              <a:rPr dirty="0" sz="1050" lang="en-US"/>
              <a:t> </a:t>
            </a:r>
            <a:r>
              <a:rPr dirty="0" sz="1050" lang="en-US" err="1"/>
              <a:t>misalkan</a:t>
            </a:r>
            <a:r>
              <a:rPr dirty="0" sz="1050" lang="en-US"/>
              <a:t> </a:t>
            </a:r>
            <a:r>
              <a:rPr dirty="0" sz="1050" lang="en-US" err="1"/>
              <a:t>ada</a:t>
            </a:r>
            <a:r>
              <a:rPr dirty="0" sz="1050" lang="en-US"/>
              <a:t> </a:t>
            </a:r>
            <a:r>
              <a:rPr dirty="0" sz="1050" lang="en-US" smtClean="0"/>
              <a:t>		kata “</a:t>
            </a:r>
            <a:r>
              <a:rPr dirty="0" sz="1050" lang="en-US" err="1"/>
              <a:t>bilaaaaang</a:t>
            </a:r>
            <a:r>
              <a:rPr dirty="0" sz="1050" lang="en-US"/>
              <a:t>” </a:t>
            </a:r>
            <a:endParaRPr dirty="0" sz="1050" lang="en-US" smtClean="0"/>
          </a:p>
          <a:p>
            <a:pPr lvl="0"/>
            <a:r>
              <a:rPr dirty="0" sz="1050" lang="en-US"/>
              <a:t>	</a:t>
            </a:r>
            <a:r>
              <a:rPr dirty="0" sz="1050" lang="en-US" smtClean="0"/>
              <a:t>	</a:t>
            </a:r>
            <a:r>
              <a:rPr dirty="0" sz="1050" lang="en-US" err="1" smtClean="0"/>
              <a:t>kemudian</a:t>
            </a:r>
            <a:r>
              <a:rPr dirty="0" sz="1050" lang="en-US" smtClean="0"/>
              <a:t> </a:t>
            </a:r>
            <a:r>
              <a:rPr dirty="0" sz="1050" lang="en-US" err="1" smtClean="0"/>
              <a:t>diubah</a:t>
            </a:r>
            <a:endParaRPr dirty="0" sz="1050" lang="en-US" smtClean="0"/>
          </a:p>
          <a:p>
            <a:pPr lvl="0"/>
            <a:r>
              <a:rPr dirty="0" sz="1050" lang="en-US" smtClean="0"/>
              <a:t> 		</a:t>
            </a:r>
            <a:r>
              <a:rPr dirty="0" sz="1050" lang="en-US" err="1" smtClean="0"/>
              <a:t>menjadi</a:t>
            </a:r>
            <a:r>
              <a:rPr dirty="0" sz="1050" lang="en-US" smtClean="0"/>
              <a:t> </a:t>
            </a:r>
            <a:r>
              <a:rPr dirty="0" sz="1050" lang="en-US"/>
              <a:t>“</a:t>
            </a:r>
            <a:r>
              <a:rPr dirty="0" sz="1050" lang="en-US" err="1"/>
              <a:t>bilang</a:t>
            </a:r>
            <a:r>
              <a:rPr dirty="0" sz="1050" lang="en-US" smtClean="0"/>
              <a:t>”.</a:t>
            </a:r>
            <a:endParaRPr dirty="0" sz="1050" lang="en-US"/>
          </a:p>
        </p:txBody>
      </p:sp>
      <p:sp>
        <p:nvSpPr>
          <p:cNvPr id="1048709" name="TextBox 50"/>
          <p:cNvSpPr txBox="1"/>
          <p:nvPr/>
        </p:nvSpPr>
        <p:spPr>
          <a:xfrm>
            <a:off x="113587" y="4880154"/>
            <a:ext cx="2523448" cy="769441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100" lang="en-US" smtClean="0"/>
              <a:t>6. Tweet testing yang </a:t>
            </a:r>
            <a:r>
              <a:rPr dirty="0" sz="1100" lang="en-US" err="1" smtClean="0"/>
              <a:t>sudah</a:t>
            </a:r>
            <a:r>
              <a:rPr dirty="0" sz="1100" lang="en-US" smtClean="0"/>
              <a:t> </a:t>
            </a:r>
            <a:r>
              <a:rPr dirty="0" sz="1100" lang="en-US" err="1" smtClean="0"/>
              <a:t>bersih</a:t>
            </a:r>
            <a:endParaRPr dirty="0" sz="1100" lang="en-US" smtClean="0"/>
          </a:p>
          <a:p>
            <a:r>
              <a:rPr dirty="0" sz="1100" lang="en-US" err="1" smtClean="0"/>
              <a:t>Masuk</a:t>
            </a:r>
            <a:r>
              <a:rPr dirty="0" sz="1100" lang="en-US" smtClean="0"/>
              <a:t> </a:t>
            </a:r>
            <a:r>
              <a:rPr dirty="0" sz="1100" lang="en-US" err="1" smtClean="0"/>
              <a:t>ke</a:t>
            </a:r>
            <a:r>
              <a:rPr dirty="0" sz="1100" lang="en-US"/>
              <a:t> </a:t>
            </a:r>
            <a:r>
              <a:rPr dirty="0" sz="1100" lang="en-US" smtClean="0"/>
              <a:t>proses model </a:t>
            </a:r>
            <a:r>
              <a:rPr dirty="0" sz="1100" lang="en-US" err="1" smtClean="0"/>
              <a:t>klasifikasi</a:t>
            </a:r>
            <a:endParaRPr dirty="0" sz="1100" lang="en-US" smtClean="0"/>
          </a:p>
          <a:p>
            <a:r>
              <a:rPr dirty="0" sz="1100" lang="en-US" err="1" smtClean="0"/>
              <a:t>Dengan</a:t>
            </a:r>
            <a:r>
              <a:rPr dirty="0" sz="1100" lang="en-US" smtClean="0"/>
              <a:t> data training yang </a:t>
            </a:r>
            <a:r>
              <a:rPr dirty="0" sz="1100" lang="en-US" err="1" smtClean="0"/>
              <a:t>sudah</a:t>
            </a:r>
            <a:endParaRPr dirty="0" sz="1100" lang="en-US" smtClean="0"/>
          </a:p>
          <a:p>
            <a:r>
              <a:rPr dirty="0" sz="1100" lang="en-US" smtClean="0"/>
              <a:t>Di </a:t>
            </a:r>
            <a:r>
              <a:rPr dirty="0" sz="1100" lang="en-US" err="1" smtClean="0"/>
              <a:t>labelkan</a:t>
            </a:r>
            <a:endParaRPr dirty="0" sz="1100" lang="en-US"/>
          </a:p>
        </p:txBody>
      </p:sp>
      <p:sp>
        <p:nvSpPr>
          <p:cNvPr id="1048710" name="TextBox 51"/>
          <p:cNvSpPr txBox="1"/>
          <p:nvPr/>
        </p:nvSpPr>
        <p:spPr>
          <a:xfrm>
            <a:off x="113587" y="6095558"/>
            <a:ext cx="2749471" cy="600164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100" lang="en-US" smtClean="0"/>
              <a:t>7. Tweet testing </a:t>
            </a:r>
            <a:r>
              <a:rPr dirty="0" sz="1100" lang="en-US" err="1" smtClean="0"/>
              <a:t>akan</a:t>
            </a:r>
            <a:r>
              <a:rPr dirty="0" sz="1100" lang="en-US" smtClean="0"/>
              <a:t> di </a:t>
            </a:r>
            <a:r>
              <a:rPr dirty="0" sz="1100" lang="en-US" err="1" smtClean="0"/>
              <a:t>hitung</a:t>
            </a:r>
            <a:r>
              <a:rPr dirty="0" sz="1100" lang="en-US" smtClean="0"/>
              <a:t> </a:t>
            </a:r>
            <a:r>
              <a:rPr dirty="0" sz="1100" lang="en-US" err="1" smtClean="0"/>
              <a:t>setiap</a:t>
            </a:r>
            <a:r>
              <a:rPr dirty="0" sz="1100" lang="en-US" smtClean="0"/>
              <a:t> </a:t>
            </a:r>
          </a:p>
          <a:p>
            <a:r>
              <a:rPr dirty="0" sz="1100" lang="en-US" err="1" smtClean="0"/>
              <a:t>probabilitas</a:t>
            </a:r>
            <a:r>
              <a:rPr dirty="0" sz="1100" lang="en-US" smtClean="0"/>
              <a:t> </a:t>
            </a:r>
            <a:r>
              <a:rPr dirty="0" sz="1100" lang="en-US" err="1" smtClean="0"/>
              <a:t>kategori</a:t>
            </a:r>
            <a:r>
              <a:rPr dirty="0" sz="1100" lang="en-US" smtClean="0"/>
              <a:t>/label </a:t>
            </a:r>
            <a:r>
              <a:rPr dirty="0" sz="1100" lang="en-US" err="1" smtClean="0"/>
              <a:t>dan</a:t>
            </a:r>
            <a:r>
              <a:rPr dirty="0" sz="1100" lang="en-US" smtClean="0"/>
              <a:t> </a:t>
            </a:r>
          </a:p>
          <a:p>
            <a:r>
              <a:rPr dirty="0" sz="1100" lang="en-US" err="1" smtClean="0"/>
              <a:t>Mencari</a:t>
            </a:r>
            <a:r>
              <a:rPr dirty="0" sz="1100" lang="en-US" smtClean="0"/>
              <a:t> </a:t>
            </a:r>
            <a:r>
              <a:rPr dirty="0" sz="1100" lang="en-US" err="1" smtClean="0"/>
              <a:t>nilai</a:t>
            </a:r>
            <a:r>
              <a:rPr dirty="0" sz="1100" lang="en-US" smtClean="0"/>
              <a:t> yang </a:t>
            </a:r>
            <a:r>
              <a:rPr dirty="0" sz="1100" lang="en-US" err="1" smtClean="0"/>
              <a:t>terbesar</a:t>
            </a:r>
            <a:r>
              <a:rPr dirty="0" sz="1100" lang="en-US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104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2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4"/>
                                        <p:tgtEl>
                                          <p:spTgt spid="104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6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8"/>
                                        <p:tgtEl>
                                          <p:spTgt spid="104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1"/>
                                        <p:tgtEl>
                                          <p:spTgt spid="104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2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104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6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8"/>
                                        <p:tgtEl>
                                          <p:spTgt spid="104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30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2"/>
                                        <p:tgtEl>
                                          <p:spTgt spid="104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3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5"/>
                                        <p:tgtEl>
                                          <p:spTgt spid="104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6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3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9"/>
                                        <p:tgtEl>
                                          <p:spTgt spid="104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0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2"/>
                                        <p:tgtEl>
                                          <p:spTgt spid="104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3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44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6"/>
                                        <p:tgtEl>
                                          <p:spTgt spid="104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7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9"/>
                                        <p:tgtEl>
                                          <p:spTgt spid="104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0">
                            <p:stCondLst>
                              <p:cond delay="3500"/>
                            </p:stCondLst>
                            <p:childTnLst>
                              <p:par>
                                <p:cTn fill="hold" grpId="0" id="5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3"/>
                                        <p:tgtEl>
                                          <p:spTgt spid="104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4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6"/>
                                        <p:tgtEl>
                                          <p:spTgt spid="104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7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58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60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61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63"/>
                                        <p:tgtEl>
                                          <p:spTgt spid="104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4">
                            <p:stCondLst>
                              <p:cond delay="4500"/>
                            </p:stCondLst>
                            <p:childTnLst>
                              <p:par>
                                <p:cTn fill="hold" grpId="0" id="6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67"/>
                                        <p:tgtEl>
                                          <p:spTgt spid="104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8">
                            <p:stCondLst>
                              <p:cond delay="5000"/>
                            </p:stCondLst>
                            <p:childTnLst>
                              <p:par>
                                <p:cTn fill="hold" grpId="0" id="6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1"/>
                                        <p:tgtEl>
                                          <p:spTgt spid="104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2">
                            <p:stCondLst>
                              <p:cond delay="5500"/>
                            </p:stCondLst>
                            <p:childTnLst>
                              <p:par>
                                <p:cTn fill="hold" id="7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6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8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9">
                            <p:stCondLst>
                              <p:cond delay="6000"/>
                            </p:stCondLst>
                            <p:childTnLst>
                              <p:par>
                                <p:cTn fill="hold" grpId="0" id="80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82"/>
                                        <p:tgtEl>
                                          <p:spTgt spid="104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3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85"/>
                                        <p:tgtEl>
                                          <p:spTgt spid="104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6">
                            <p:stCondLst>
                              <p:cond delay="6500"/>
                            </p:stCondLst>
                            <p:childTnLst>
                              <p:par>
                                <p:cTn fill="hold" grpId="0" id="8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89"/>
                                        <p:tgtEl>
                                          <p:spTgt spid="104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0">
                            <p:stCondLst>
                              <p:cond delay="7000"/>
                            </p:stCondLst>
                            <p:childTnLst>
                              <p:par>
                                <p:cTn fill="hold" grpId="0" id="9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93"/>
                                        <p:tgtEl>
                                          <p:spTgt spid="104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4">
                            <p:stCondLst>
                              <p:cond delay="7500"/>
                            </p:stCondLst>
                            <p:childTnLst>
                              <p:par>
                                <p:cTn fill="hold" grpId="0" id="9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97"/>
                                        <p:tgtEl>
                                          <p:spTgt spid="104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8">
                            <p:stCondLst>
                              <p:cond delay="8000"/>
                            </p:stCondLst>
                            <p:childTnLst>
                              <p:par>
                                <p:cTn fill="hold" grpId="0" id="99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01"/>
                                        <p:tgtEl>
                                          <p:spTgt spid="1048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02"/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03"/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4">
                            <p:stCondLst>
                              <p:cond delay="9000"/>
                            </p:stCondLst>
                            <p:childTnLst>
                              <p:par>
                                <p:cTn fill="hold" grpId="0" id="105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07"/>
                                        <p:tgtEl>
                                          <p:spTgt spid="1048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08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09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0">
                            <p:stCondLst>
                              <p:cond delay="10000"/>
                            </p:stCondLst>
                            <p:childTnLst>
                              <p:par>
                                <p:cTn fill="hold" grpId="0" id="111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13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14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15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6">
                            <p:stCondLst>
                              <p:cond delay="11000"/>
                            </p:stCondLst>
                            <p:childTnLst>
                              <p:par>
                                <p:cTn fill="hold" grpId="0" id="117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19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20"/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21"/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2">
                            <p:stCondLst>
                              <p:cond delay="12000"/>
                            </p:stCondLst>
                            <p:childTnLst>
                              <p:par>
                                <p:cTn fill="hold" grpId="0" id="123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25"/>
                                        <p:tgtEl>
                                          <p:spTgt spid="1048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26"/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27"/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8">
                            <p:stCondLst>
                              <p:cond delay="13000"/>
                            </p:stCondLst>
                            <p:childTnLst>
                              <p:par>
                                <p:cTn fill="hold" grpId="0" id="129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31"/>
                                        <p:tgtEl>
                                          <p:spTgt spid="1048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32"/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33"/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4">
                            <p:stCondLst>
                              <p:cond delay="14000"/>
                            </p:stCondLst>
                            <p:childTnLst>
                              <p:par>
                                <p:cTn fill="hold" grpId="0" id="135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37"/>
                                        <p:tgtEl>
                                          <p:spTgt spid="1048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38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39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0">
                            <p:stCondLst>
                              <p:cond delay="15000"/>
                            </p:stCondLst>
                            <p:childTnLst>
                              <p:par>
                                <p:cTn fill="hold" grpId="0" id="141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43"/>
                                        <p:tgtEl>
                                          <p:spTgt spid="1048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44"/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5"/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9" grpId="0" animBg="1"/>
      <p:bldP spid="1048680" grpId="0" animBg="1"/>
      <p:bldP spid="1048681" grpId="0" animBg="1"/>
      <p:bldP spid="1048682" grpId="0" animBg="1"/>
      <p:bldP spid="1048683" grpId="0" animBg="1"/>
      <p:bldP spid="1048684" grpId="0" animBg="1"/>
      <p:bldP spid="1048685" grpId="0" animBg="1"/>
      <p:bldP spid="1048686" grpId="0" animBg="1"/>
      <p:bldP spid="1048687" grpId="0" animBg="1"/>
      <p:bldP spid="1048688" grpId="0" animBg="1"/>
      <p:bldP spid="1048689" grpId="0" animBg="1"/>
      <p:bldP spid="1048690" grpId="0" animBg="1"/>
      <p:bldP spid="1048691" grpId="0" animBg="1"/>
      <p:bldP spid="1048692" grpId="0" animBg="1"/>
      <p:bldP spid="1048693" grpId="0" animBg="1"/>
      <p:bldP spid="1048694" grpId="0" animBg="1"/>
      <p:bldP spid="1048695" grpId="0" animBg="1"/>
      <p:bldP spid="1048696" grpId="0" animBg="1"/>
      <p:bldP spid="1048697" grpId="0" animBg="1"/>
      <p:bldP spid="1048698" grpId="0" animBg="1"/>
      <p:bldP spid="1048699" grpId="0" animBg="1"/>
      <p:bldP spid="1048700" grpId="0" animBg="1"/>
      <p:bldP spid="1048701" grpId="0" animBg="1"/>
      <p:bldP spid="1048702" grpId="0" animBg="1"/>
      <p:bldP spid="1048703" grpId="0"/>
      <p:bldP spid="1048704" grpId="0"/>
      <p:bldP spid="1048705" grpId="0"/>
      <p:bldP spid="1048706" grpId="0"/>
      <p:bldP spid="1048707" grpId="0"/>
      <p:bldP spid="1048708" grpId="0"/>
      <p:bldP spid="1048709" grpId="0"/>
      <p:bldP spid="10487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8" name="Content Placeholder 4"/>
          <p:cNvGraphicFramePr>
            <a:graphicFrameLocks noGrp="1"/>
          </p:cNvGraphicFramePr>
          <p:nvPr>
            <p:ph idx="1"/>
          </p:nvPr>
        </p:nvGraphicFramePr>
        <p:xfrm>
          <a:off x="3276600" y="822503"/>
          <a:ext cx="89154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7062"/>
                <a:gridCol w="6349284"/>
                <a:gridCol w="1979054"/>
              </a:tblGrid>
              <a:tr h="370840">
                <a:tc>
                  <a:txBody>
                    <a:bodyPr/>
                    <a:p>
                      <a:r>
                        <a:rPr dirty="0" lang="en-US" smtClean="0"/>
                        <a:t>No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Tweet</a:t>
                      </a:r>
                      <a:r>
                        <a:rPr baseline="0" dirty="0" lang="en-US" smtClean="0"/>
                        <a:t> Training yang </a:t>
                      </a:r>
                      <a:r>
                        <a:rPr baseline="0" dirty="0" lang="en-US" err="1" smtClean="0"/>
                        <a:t>sudah</a:t>
                      </a:r>
                      <a:r>
                        <a:rPr baseline="0" dirty="0" lang="en-US" smtClean="0"/>
                        <a:t> </a:t>
                      </a:r>
                      <a:r>
                        <a:rPr baseline="0" dirty="0" i="1" lang="en-US" err="1" smtClean="0"/>
                        <a:t>dipreprocessing</a:t>
                      </a:r>
                      <a:r>
                        <a:rPr baseline="0" dirty="0" lang="en-US" smtClean="0"/>
                        <a:t> &amp; </a:t>
                      </a:r>
                      <a:r>
                        <a:rPr baseline="0" dirty="0" i="1" lang="en-US" smtClean="0"/>
                        <a:t>stemming</a:t>
                      </a:r>
                      <a:endParaRPr dirty="0" i="1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Label/</a:t>
                      </a:r>
                      <a:r>
                        <a:rPr dirty="0" lang="en-US" err="1" smtClean="0"/>
                        <a:t>kategori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pansus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lahan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dprd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riau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kordias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temu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jokowi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Berita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selamat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cinta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persija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persija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Olahraga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yuk game online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nutrilite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tree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iphone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garmin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Teknologi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4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urusin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bandung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kang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ikutn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musik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diberesin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Musik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5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kangen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sepak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bola save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sepak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bola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 smtClean="0"/>
                        <a:t>Olahraga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711" name="Title 1"/>
          <p:cNvSpPr txBox="1"/>
          <p:nvPr/>
        </p:nvSpPr>
        <p:spPr>
          <a:xfrm>
            <a:off x="315132" y="192579"/>
            <a:ext cx="4670025" cy="629924"/>
          </a:xfrm>
          <a:prstGeom prst="rect"/>
        </p:spPr>
        <p:txBody>
          <a:bodyPr anchor="t" bIns="45720" lIns="91440" rIns="91440" rtlCol="0" tIns="45720" vert="horz">
            <a:normAutofit fontScale="77778" lnSpcReduction="20000"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lang="en-US" err="1" smtClean="0"/>
              <a:t>Ilustrasi</a:t>
            </a:r>
            <a:r>
              <a:rPr b="1" dirty="0" lang="en-US" smtClean="0"/>
              <a:t> Proses </a:t>
            </a:r>
            <a:r>
              <a:rPr b="1" dirty="0" lang="en-US" err="1" smtClean="0"/>
              <a:t>perhitungan</a:t>
            </a:r>
            <a:endParaRPr b="1" dirty="0" lang="en-US"/>
          </a:p>
        </p:txBody>
      </p:sp>
      <p:sp>
        <p:nvSpPr>
          <p:cNvPr id="1048712" name="Rectangle 6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7519" y="2379126"/>
            <a:ext cx="2614177" cy="770275"/>
          </a:xfrm>
          <a:prstGeom prst="rect"/>
          <a:blipFill rotWithShape="0"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13" name="Rectangle 7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7519" y="3403761"/>
            <a:ext cx="3884012" cy="635239"/>
          </a:xfrm>
          <a:prstGeom prst="rect"/>
          <a:blipFill rotWithShape="0">
            <a:blip xmlns:r="http://schemas.openxmlformats.org/officeDocument/2006/relationships" r:embed="rId2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194309" name="Table 1"/>
          <p:cNvGraphicFramePr>
            <a:graphicFrameLocks noGrp="1"/>
          </p:cNvGraphicFramePr>
          <p:nvPr/>
        </p:nvGraphicFramePr>
        <p:xfrm>
          <a:off x="5006933" y="3312321"/>
          <a:ext cx="6956467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4706"/>
                <a:gridCol w="6441761"/>
              </a:tblGrid>
              <a:tr h="370840">
                <a:tc>
                  <a:txBody>
                    <a:bodyPr/>
                    <a:p>
                      <a:r>
                        <a:rPr dirty="0" lang="en-US" smtClean="0"/>
                        <a:t>No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Tweet </a:t>
                      </a:r>
                      <a:r>
                        <a:rPr dirty="0" lang="en-US" err="1" smtClean="0"/>
                        <a:t>Baru</a:t>
                      </a:r>
                      <a:r>
                        <a:rPr dirty="0" lang="en-US" smtClean="0"/>
                        <a:t>/</a:t>
                      </a:r>
                      <a:r>
                        <a:rPr dirty="0" lang="en-US" err="1" smtClean="0"/>
                        <a:t>Uji</a:t>
                      </a:r>
                      <a:r>
                        <a:rPr baseline="0" dirty="0" lang="en-US" smtClean="0"/>
                        <a:t> yang </a:t>
                      </a:r>
                      <a:r>
                        <a:rPr baseline="0" dirty="0" lang="en-US" err="1" smtClean="0"/>
                        <a:t>sudah</a:t>
                      </a:r>
                      <a:r>
                        <a:rPr baseline="0" dirty="0" lang="en-US" smtClean="0"/>
                        <a:t> </a:t>
                      </a:r>
                      <a:r>
                        <a:rPr baseline="0" dirty="0" lang="en-US" err="1" smtClean="0"/>
                        <a:t>dipreprocessing</a:t>
                      </a:r>
                      <a:r>
                        <a:rPr baseline="0" dirty="0" lang="en-US" smtClean="0"/>
                        <a:t> &amp;stemming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iphone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dirty="0" sz="1800" kern="1200" lang="en-US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impi</a:t>
                      </a:r>
                      <a:r>
                        <a:rPr dirty="0" sz="1800" kern="1200" lang="en-US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fans apple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714" name="Rectangle 8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92541" y="1432740"/>
            <a:ext cx="1671290" cy="716991"/>
          </a:xfrm>
          <a:prstGeom prst="rect"/>
          <a:blipFill rotWithShape="0">
            <a:blip xmlns:r="http://schemas.openxmlformats.org/officeDocument/2006/relationships" r:embed="rId3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15" name="Rectangle 9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94689" y="1434704"/>
            <a:ext cx="1671290" cy="716991"/>
          </a:xfrm>
          <a:prstGeom prst="rect"/>
          <a:blipFill rotWithShape="0">
            <a:blip xmlns:r="http://schemas.openxmlformats.org/officeDocument/2006/relationships" r:embed="rId4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16" name="TextBox 2"/>
          <p:cNvSpPr txBox="1"/>
          <p:nvPr/>
        </p:nvSpPr>
        <p:spPr>
          <a:xfrm>
            <a:off x="592541" y="4706024"/>
            <a:ext cx="3491661" cy="64633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1. </a:t>
            </a:r>
            <a:r>
              <a:rPr dirty="0" lang="en-US" err="1" smtClean="0"/>
              <a:t>Mencari</a:t>
            </a:r>
            <a:r>
              <a:rPr dirty="0" lang="en-US" smtClean="0"/>
              <a:t> </a:t>
            </a:r>
            <a:r>
              <a:rPr dirty="0" lang="en-US" err="1" smtClean="0"/>
              <a:t>Probabilitas</a:t>
            </a:r>
            <a:r>
              <a:rPr dirty="0" lang="en-US" smtClean="0"/>
              <a:t> </a:t>
            </a:r>
            <a:r>
              <a:rPr dirty="0" lang="en-US" err="1" smtClean="0"/>
              <a:t>Setiap</a:t>
            </a:r>
            <a:endParaRPr dirty="0" lang="en-US"/>
          </a:p>
          <a:p>
            <a:r>
              <a:rPr dirty="0" lang="en-US" err="1" smtClean="0"/>
              <a:t>Kategori</a:t>
            </a:r>
            <a:endParaRPr dirty="0" lang="en-US"/>
          </a:p>
        </p:txBody>
      </p:sp>
      <p:sp>
        <p:nvSpPr>
          <p:cNvPr id="1048717" name="TextBox 11"/>
          <p:cNvSpPr txBox="1"/>
          <p:nvPr/>
        </p:nvSpPr>
        <p:spPr>
          <a:xfrm>
            <a:off x="10215154" y="1195822"/>
            <a:ext cx="819455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Berita</a:t>
            </a:r>
            <a:endParaRPr dirty="0" lang="en-US"/>
          </a:p>
        </p:txBody>
      </p:sp>
      <p:sp>
        <p:nvSpPr>
          <p:cNvPr id="1048718" name="TextBox 12"/>
          <p:cNvSpPr txBox="1"/>
          <p:nvPr/>
        </p:nvSpPr>
        <p:spPr>
          <a:xfrm>
            <a:off x="10215154" y="1567380"/>
            <a:ext cx="1268296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Olahraga</a:t>
            </a:r>
            <a:endParaRPr dirty="0" lang="en-US"/>
          </a:p>
        </p:txBody>
      </p:sp>
      <p:sp>
        <p:nvSpPr>
          <p:cNvPr id="1048719" name="TextBox 13"/>
          <p:cNvSpPr txBox="1"/>
          <p:nvPr/>
        </p:nvSpPr>
        <p:spPr>
          <a:xfrm>
            <a:off x="10215154" y="1938939"/>
            <a:ext cx="1239442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Teknologi</a:t>
            </a:r>
            <a:endParaRPr dirty="0" lang="en-US"/>
          </a:p>
        </p:txBody>
      </p:sp>
      <p:sp>
        <p:nvSpPr>
          <p:cNvPr id="1048720" name="TextBox 14"/>
          <p:cNvSpPr txBox="1"/>
          <p:nvPr/>
        </p:nvSpPr>
        <p:spPr>
          <a:xfrm>
            <a:off x="10215155" y="2312123"/>
            <a:ext cx="788999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err="1" smtClean="0"/>
              <a:t>Musik</a:t>
            </a:r>
            <a:endParaRPr dirty="0" lang="en-US"/>
          </a:p>
        </p:txBody>
      </p:sp>
      <p:sp>
        <p:nvSpPr>
          <p:cNvPr id="1048721" name="Rectangle 15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930892" y="4713742"/>
            <a:ext cx="2651402" cy="612796"/>
          </a:xfrm>
          <a:prstGeom prst="rect"/>
          <a:blipFill rotWithShape="0">
            <a:blip xmlns:r="http://schemas.openxmlformats.org/officeDocument/2006/relationships" r:embed="rId5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22" name="Rectangle 16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8582294" y="4739559"/>
            <a:ext cx="2651402" cy="612796"/>
          </a:xfrm>
          <a:prstGeom prst="rect"/>
          <a:blipFill rotWithShape="0">
            <a:blip xmlns:r="http://schemas.openxmlformats.org/officeDocument/2006/relationships" r:embed="rId6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23" name="Rectangle 17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930892" y="5558165"/>
            <a:ext cx="2651402" cy="612796"/>
          </a:xfrm>
          <a:prstGeom prst="rect"/>
          <a:blipFill rotWithShape="0">
            <a:blip xmlns:r="http://schemas.openxmlformats.org/officeDocument/2006/relationships" r:embed="rId7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24" name="Rectangle 18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8582294" y="5583982"/>
            <a:ext cx="2651402" cy="612796"/>
          </a:xfrm>
          <a:prstGeom prst="rect"/>
          <a:blipFill rotWithShape="0">
            <a:blip xmlns:r="http://schemas.openxmlformats.org/officeDocument/2006/relationships" r:embed="rId8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4194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419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419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2" id="1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4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6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104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0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2"/>
                                        <p:tgtEl>
                                          <p:spTgt spid="104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">
                            <p:stCondLst>
                              <p:cond delay="1500"/>
                            </p:stCondLst>
                            <p:childTnLst>
                              <p:par>
                                <p:cTn fill="hold" id="24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6"/>
                                        <p:tgtEl>
                                          <p:spTgt spid="4194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7"/>
                                        <p:tgtEl>
                                          <p:spTgt spid="419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8"/>
                                        <p:tgtEl>
                                          <p:spTgt spid="419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30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32"/>
                                        <p:tgtEl>
                                          <p:spTgt spid="1048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3"/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4"/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5">
                            <p:stCondLst>
                              <p:cond delay="3500"/>
                            </p:stCondLst>
                            <p:childTnLst>
                              <p:par>
                                <p:cTn fill="hold" grpId="0" id="36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38"/>
                                        <p:tgtEl>
                                          <p:spTgt spid="1048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9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0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">
                            <p:stCondLst>
                              <p:cond delay="4500"/>
                            </p:stCondLst>
                            <p:childTnLst>
                              <p:par>
                                <p:cTn fill="hold" grpId="0" id="42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44"/>
                                        <p:tgtEl>
                                          <p:spTgt spid="1048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45"/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6"/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7">
                            <p:stCondLst>
                              <p:cond delay="5500"/>
                            </p:stCondLst>
                            <p:childTnLst>
                              <p:par>
                                <p:cTn fill="hold" grpId="0" id="48" nodeType="afterEffect" presetClass="entr" presetID="10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0"/>
                                        <p:tgtEl>
                                          <p:spTgt spid="104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1">
                            <p:stCondLst>
                              <p:cond delay="6000"/>
                            </p:stCondLst>
                            <p:childTnLst>
                              <p:par>
                                <p:cTn fill="hold" grpId="0" id="52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54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55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56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7">
                            <p:stCondLst>
                              <p:cond delay="7000"/>
                            </p:stCondLst>
                            <p:childTnLst>
                              <p:par>
                                <p:cTn accel="50000" decel="50000" fill="hold" grpId="1" id="58" nodeType="afterEffect" presetClass="path" presetID="42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29167E-6 -2.59259E-6 L 0.29153 0.45857 " pathEditMode="relative" rAng="0" ptsTypes="AA">
                                      <p:cBhvr>
                                        <p:cTn dur="2000" fill="hold" id="59"/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70" y="2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0">
                            <p:stCondLst>
                              <p:cond delay="9000"/>
                            </p:stCondLst>
                            <p:childTnLst>
                              <p:par>
                                <p:cTn accel="50000" decel="50000" fill="hold" grpId="0" id="61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0.31757 0.53217 " pathEditMode="relative" rAng="0" ptsTypes="AA">
                                      <p:cBhvr>
                                        <p:cTn dur="2000" fill="hold" id="62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3">
                            <p:stCondLst>
                              <p:cond delay="11000"/>
                            </p:stCondLst>
                            <p:childTnLst>
                              <p:par>
                                <p:cTn fill="hold" grpId="1" id="64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66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68"/>
                                        <p:tgtEl>
                                          <p:spTgt spid="104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9">
                            <p:stCondLst>
                              <p:cond delay="11500"/>
                            </p:stCondLst>
                            <p:childTnLst>
                              <p:par>
                                <p:cTn accel="50000" decel="50000" fill="hold" grpId="1" id="70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11198 0.47616 " pathEditMode="relative" rAng="0" ptsTypes="AA">
                                      <p:cBhvr>
                                        <p:cTn dur="2000" fill="hold" id="71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9" y="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2">
                            <p:stCondLst>
                              <p:cond delay="13500"/>
                            </p:stCondLst>
                            <p:childTnLst>
                              <p:par>
                                <p:cTn fill="hold" grpId="2" id="73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7"/>
                                        <p:tgtEl>
                                          <p:spTgt spid="104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8">
                            <p:stCondLst>
                              <p:cond delay="14000"/>
                            </p:stCondLst>
                            <p:childTnLst>
                              <p:par>
                                <p:cTn accel="50000" decel="50000" fill="hold" grpId="1" id="79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0.33411 0.55139 " pathEditMode="relative" rAng="0" ptsTypes="AA">
                                      <p:cBhvr>
                                        <p:cTn dur="2000" fill="hold" id="80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2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1">
                            <p:stCondLst>
                              <p:cond delay="16000"/>
                            </p:stCondLst>
                            <p:childTnLst>
                              <p:par>
                                <p:cTn fill="hold" grpId="2" id="82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84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86"/>
                                        <p:tgtEl>
                                          <p:spTgt spid="104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7">
                            <p:stCondLst>
                              <p:cond delay="16500"/>
                            </p:stCondLst>
                            <p:childTnLst>
                              <p:par>
                                <p:cTn accel="50000" decel="50000" fill="hold" grpId="1" id="88" nodeType="after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09661 0.49514 " pathEditMode="relative" rAng="0" ptsTypes="AA">
                                      <p:cBhvr>
                                        <p:cTn dur="2000" fill="hold" id="89"/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2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0">
                            <p:stCondLst>
                              <p:cond delay="18500"/>
                            </p:stCondLst>
                            <p:childTnLst>
                              <p:par>
                                <p:cTn fill="hold" grpId="2" id="91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3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95"/>
                                        <p:tgtEl>
                                          <p:spTgt spid="104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2" grpId="0"/>
      <p:bldP spid="1048713" grpId="0"/>
      <p:bldP spid="1048714" grpId="0"/>
      <p:bldP spid="1048715" grpId="0"/>
      <p:bldP spid="1048715" grpId="1"/>
      <p:bldP spid="1048716" grpId="0"/>
      <p:bldP spid="1048717" grpId="0"/>
      <p:bldP spid="1048717" grpId="1"/>
      <p:bldP spid="1048717" grpId="2"/>
      <p:bldP spid="1048718" grpId="0"/>
      <p:bldP spid="1048718" grpId="1"/>
      <p:bldP spid="1048718" grpId="2"/>
      <p:bldP spid="1048719" grpId="0"/>
      <p:bldP spid="1048719" grpId="1"/>
      <p:bldP spid="1048719" grpId="2"/>
      <p:bldP spid="1048720" grpId="0"/>
      <p:bldP spid="1048720" grpId="1"/>
      <p:bldP spid="1048720" grpId="2"/>
      <p:bldP spid="1048721" grpId="0"/>
      <p:bldP spid="1048722" grpId="0"/>
      <p:bldP spid="1048723" grpId="0"/>
      <p:bldP spid="104872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lastClr="000000" val="windowText"/>
      </a:dk1>
      <a:lt1>
        <a:sysClr lastClr="FFFFFF" val="window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Klasifikasi Topik Terhadap Teks Pendek Pada Sosial Media Twitter Dengan Algoritma Naïve Bayes Classifier</dc:title>
  <dc:creator>Kaeru</dc:creator>
  <cp:lastModifiedBy>Relion</cp:lastModifiedBy>
  <dcterms:created xsi:type="dcterms:W3CDTF">2015-05-25T12:52:12Z</dcterms:created>
  <dcterms:modified xsi:type="dcterms:W3CDTF">2020-12-28T13:12:38Z</dcterms:modified>
</cp:coreProperties>
</file>