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8798039"/>
              </p:ext>
            </p:extLst>
          </p:nvPr>
        </p:nvGraphicFramePr>
        <p:xfrm>
          <a:off x="381000" y="840990"/>
          <a:ext cx="8458200" cy="5026410"/>
        </p:xfrm>
        <a:graphic>
          <a:graphicData uri="http://schemas.openxmlformats.org/drawingml/2006/table">
            <a:tbl>
              <a:tblPr firstRow="1" bandRow="1">
                <a:tableStyleId>{5C22544A-7EE6-4342-B048-85BDC9FD1C3A}</a:tableStyleId>
              </a:tblPr>
              <a:tblGrid>
                <a:gridCol w="1691640"/>
                <a:gridCol w="1691640"/>
                <a:gridCol w="1691640"/>
                <a:gridCol w="1691640"/>
                <a:gridCol w="1691640"/>
              </a:tblGrid>
              <a:tr h="664246">
                <a:tc>
                  <a:txBody>
                    <a:bodyPr/>
                    <a:lstStyle/>
                    <a:p>
                      <a:r>
                        <a:rPr lang="en-AU" dirty="0" smtClean="0"/>
                        <a:t>Bus Number</a:t>
                      </a:r>
                      <a:endParaRPr lang="en-AU" dirty="0"/>
                    </a:p>
                  </a:txBody>
                  <a:tcPr/>
                </a:tc>
                <a:tc>
                  <a:txBody>
                    <a:bodyPr/>
                    <a:lstStyle/>
                    <a:p>
                      <a:r>
                        <a:rPr lang="en-AU" dirty="0" smtClean="0"/>
                        <a:t>Bus</a:t>
                      </a:r>
                      <a:r>
                        <a:rPr lang="en-AU" baseline="0" dirty="0" smtClean="0"/>
                        <a:t> ID</a:t>
                      </a:r>
                      <a:endParaRPr lang="en-AU" dirty="0"/>
                    </a:p>
                  </a:txBody>
                  <a:tcPr/>
                </a:tc>
                <a:tc>
                  <a:txBody>
                    <a:bodyPr/>
                    <a:lstStyle/>
                    <a:p>
                      <a:r>
                        <a:rPr lang="en-AU" dirty="0" smtClean="0"/>
                        <a:t>Status</a:t>
                      </a:r>
                      <a:endParaRPr lang="en-AU" dirty="0"/>
                    </a:p>
                  </a:txBody>
                  <a:tcPr/>
                </a:tc>
                <a:tc>
                  <a:txBody>
                    <a:bodyPr/>
                    <a:lstStyle/>
                    <a:p>
                      <a:r>
                        <a:rPr lang="en-AU" dirty="0" smtClean="0"/>
                        <a:t>No. Of Passengers</a:t>
                      </a:r>
                      <a:r>
                        <a:rPr lang="en-AU" baseline="0" dirty="0" smtClean="0"/>
                        <a:t> On-board</a:t>
                      </a:r>
                      <a:endParaRPr lang="en-AU" dirty="0"/>
                    </a:p>
                  </a:txBody>
                  <a:tcPr/>
                </a:tc>
                <a:tc>
                  <a:txBody>
                    <a:bodyPr/>
                    <a:lstStyle/>
                    <a:p>
                      <a:r>
                        <a:rPr lang="en-AU" dirty="0" smtClean="0"/>
                        <a:t>Bus Current Position</a:t>
                      </a:r>
                      <a:endParaRPr lang="en-AU" dirty="0"/>
                    </a:p>
                  </a:txBody>
                  <a:tcPr/>
                </a:tc>
              </a:tr>
              <a:tr h="587430">
                <a:tc>
                  <a:txBody>
                    <a:bodyPr/>
                    <a:lstStyle/>
                    <a:p>
                      <a:r>
                        <a:rPr lang="en-AU" dirty="0" smtClean="0"/>
                        <a:t>1</a:t>
                      </a:r>
                      <a:endParaRPr lang="en-AU" dirty="0"/>
                    </a:p>
                  </a:txBody>
                  <a:tcPr/>
                </a:tc>
                <a:tc>
                  <a:txBody>
                    <a:bodyPr/>
                    <a:lstStyle/>
                    <a:p>
                      <a:r>
                        <a:rPr lang="en-AU" dirty="0" smtClean="0"/>
                        <a:t>1-001</a:t>
                      </a:r>
                      <a:endParaRPr lang="en-AU" dirty="0"/>
                    </a:p>
                  </a:txBody>
                  <a:tcPr/>
                </a:tc>
                <a:tc>
                  <a:txBody>
                    <a:bodyPr/>
                    <a:lstStyle/>
                    <a:p>
                      <a:r>
                        <a:rPr lang="en-AU" dirty="0" smtClean="0"/>
                        <a:t>T</a:t>
                      </a:r>
                      <a:endParaRPr lang="en-AU" dirty="0"/>
                    </a:p>
                  </a:txBody>
                  <a:tcPr/>
                </a:tc>
                <a:tc>
                  <a:txBody>
                    <a:bodyPr/>
                    <a:lstStyle/>
                    <a:p>
                      <a:r>
                        <a:rPr lang="en-AU" dirty="0" smtClean="0"/>
                        <a:t>2</a:t>
                      </a:r>
                      <a:endParaRPr lang="en-AU" dirty="0"/>
                    </a:p>
                  </a:txBody>
                  <a:tcPr/>
                </a:tc>
                <a:tc>
                  <a:txBody>
                    <a:bodyPr/>
                    <a:lstStyle/>
                    <a:p>
                      <a:r>
                        <a:rPr lang="en-AU" dirty="0" smtClean="0"/>
                        <a:t>10012</a:t>
                      </a:r>
                      <a:endParaRPr lang="en-AU" dirty="0"/>
                    </a:p>
                  </a:txBody>
                  <a:tcPr/>
                </a:tc>
              </a:tr>
              <a:tr h="587430">
                <a:tc>
                  <a:txBody>
                    <a:bodyPr/>
                    <a:lstStyle/>
                    <a:p>
                      <a:r>
                        <a:rPr lang="en-AU" dirty="0" smtClean="0"/>
                        <a:t>1</a:t>
                      </a:r>
                      <a:endParaRPr lang="en-AU" dirty="0"/>
                    </a:p>
                  </a:txBody>
                  <a:tcPr/>
                </a:tc>
                <a:tc>
                  <a:txBody>
                    <a:bodyPr/>
                    <a:lstStyle/>
                    <a:p>
                      <a:r>
                        <a:rPr lang="en-AU" dirty="0" smtClean="0"/>
                        <a:t>1-002</a:t>
                      </a:r>
                      <a:endParaRPr lang="en-AU" dirty="0"/>
                    </a:p>
                  </a:txBody>
                  <a:tcPr/>
                </a:tc>
                <a:tc>
                  <a:txBody>
                    <a:bodyPr/>
                    <a:lstStyle/>
                    <a:p>
                      <a:r>
                        <a:rPr lang="en-AU" dirty="0" smtClean="0"/>
                        <a:t>T</a:t>
                      </a:r>
                      <a:endParaRPr lang="en-AU" dirty="0"/>
                    </a:p>
                  </a:txBody>
                  <a:tcPr/>
                </a:tc>
                <a:tc>
                  <a:txBody>
                    <a:bodyPr/>
                    <a:lstStyle/>
                    <a:p>
                      <a:r>
                        <a:rPr lang="en-AU" dirty="0" smtClean="0"/>
                        <a:t>1</a:t>
                      </a:r>
                      <a:endParaRPr lang="en-AU" dirty="0"/>
                    </a:p>
                  </a:txBody>
                  <a:tcPr/>
                </a:tc>
                <a:tc>
                  <a:txBody>
                    <a:bodyPr/>
                    <a:lstStyle/>
                    <a:p>
                      <a:r>
                        <a:rPr lang="en-AU" dirty="0" smtClean="0"/>
                        <a:t>12332</a:t>
                      </a:r>
                      <a:endParaRPr lang="en-AU" dirty="0"/>
                    </a:p>
                  </a:txBody>
                  <a:tcPr/>
                </a:tc>
              </a:tr>
              <a:tr h="587430">
                <a:tc>
                  <a:txBody>
                    <a:bodyPr/>
                    <a:lstStyle/>
                    <a:p>
                      <a:r>
                        <a:rPr lang="en-AU" dirty="0" smtClean="0"/>
                        <a:t>1</a:t>
                      </a:r>
                      <a:endParaRPr lang="en-AU" dirty="0"/>
                    </a:p>
                  </a:txBody>
                  <a:tcPr/>
                </a:tc>
                <a:tc>
                  <a:txBody>
                    <a:bodyPr/>
                    <a:lstStyle/>
                    <a:p>
                      <a:r>
                        <a:rPr lang="en-AU" dirty="0" smtClean="0"/>
                        <a:t>1-003</a:t>
                      </a:r>
                      <a:endParaRPr lang="en-AU" dirty="0"/>
                    </a:p>
                  </a:txBody>
                  <a:tcPr/>
                </a:tc>
                <a:tc>
                  <a:txBody>
                    <a:bodyPr/>
                    <a:lstStyle/>
                    <a:p>
                      <a:r>
                        <a:rPr lang="en-AU" dirty="0" smtClean="0"/>
                        <a:t>F</a:t>
                      </a:r>
                      <a:endParaRPr lang="en-AU" dirty="0"/>
                    </a:p>
                  </a:txBody>
                  <a:tcPr/>
                </a:tc>
                <a:tc>
                  <a:txBody>
                    <a:bodyPr/>
                    <a:lstStyle/>
                    <a:p>
                      <a:r>
                        <a:rPr lang="en-AU" dirty="0" smtClean="0"/>
                        <a:t>0</a:t>
                      </a:r>
                      <a:endParaRPr lang="en-AU" dirty="0"/>
                    </a:p>
                  </a:txBody>
                  <a:tcPr/>
                </a:tc>
                <a:tc>
                  <a:txBody>
                    <a:bodyPr/>
                    <a:lstStyle/>
                    <a:p>
                      <a:r>
                        <a:rPr lang="en-AU" dirty="0" smtClean="0"/>
                        <a:t>-</a:t>
                      </a:r>
                      <a:endParaRPr lang="en-AU" dirty="0"/>
                    </a:p>
                  </a:txBody>
                  <a:tcPr/>
                </a:tc>
              </a:tr>
              <a:tr h="587430">
                <a:tc>
                  <a:txBody>
                    <a:bodyPr/>
                    <a:lstStyle/>
                    <a:p>
                      <a:r>
                        <a:rPr lang="en-AU" dirty="0" smtClean="0"/>
                        <a:t>2</a:t>
                      </a:r>
                      <a:endParaRPr lang="en-AU" dirty="0"/>
                    </a:p>
                  </a:txBody>
                  <a:tcPr/>
                </a:tc>
                <a:tc>
                  <a:txBody>
                    <a:bodyPr/>
                    <a:lstStyle/>
                    <a:p>
                      <a:r>
                        <a:rPr lang="en-AU" dirty="0" smtClean="0"/>
                        <a:t>2-001</a:t>
                      </a:r>
                      <a:endParaRPr lang="en-AU" dirty="0"/>
                    </a:p>
                  </a:txBody>
                  <a:tcPr/>
                </a:tc>
                <a:tc>
                  <a:txBody>
                    <a:bodyPr/>
                    <a:lstStyle/>
                    <a:p>
                      <a:r>
                        <a:rPr lang="en-AU" dirty="0" smtClean="0"/>
                        <a:t>T</a:t>
                      </a:r>
                      <a:endParaRPr lang="en-AU" dirty="0"/>
                    </a:p>
                  </a:txBody>
                  <a:tcPr/>
                </a:tc>
                <a:tc>
                  <a:txBody>
                    <a:bodyPr/>
                    <a:lstStyle/>
                    <a:p>
                      <a:r>
                        <a:rPr lang="en-AU" dirty="0" smtClean="0"/>
                        <a:t>8</a:t>
                      </a:r>
                      <a:endParaRPr lang="en-AU" dirty="0"/>
                    </a:p>
                  </a:txBody>
                  <a:tcPr/>
                </a:tc>
                <a:tc>
                  <a:txBody>
                    <a:bodyPr/>
                    <a:lstStyle/>
                    <a:p>
                      <a:r>
                        <a:rPr lang="en-AU" dirty="0" smtClean="0"/>
                        <a:t>34234</a:t>
                      </a:r>
                      <a:endParaRPr lang="en-AU" dirty="0"/>
                    </a:p>
                  </a:txBody>
                  <a:tcPr/>
                </a:tc>
              </a:tr>
              <a:tr h="587430">
                <a:tc>
                  <a:txBody>
                    <a:bodyPr/>
                    <a:lstStyle/>
                    <a:p>
                      <a:r>
                        <a:rPr lang="en-AU" dirty="0" smtClean="0"/>
                        <a:t>3</a:t>
                      </a:r>
                      <a:endParaRPr lang="en-AU" dirty="0"/>
                    </a:p>
                  </a:txBody>
                  <a:tcPr/>
                </a:tc>
                <a:tc>
                  <a:txBody>
                    <a:bodyPr/>
                    <a:lstStyle/>
                    <a:p>
                      <a:r>
                        <a:rPr lang="en-AU" dirty="0" smtClean="0"/>
                        <a:t>2-001</a:t>
                      </a:r>
                      <a:endParaRPr lang="en-AU" dirty="0"/>
                    </a:p>
                  </a:txBody>
                  <a:tcPr/>
                </a:tc>
                <a:tc>
                  <a:txBody>
                    <a:bodyPr/>
                    <a:lstStyle/>
                    <a:p>
                      <a:r>
                        <a:rPr lang="en-AU" dirty="0" smtClean="0"/>
                        <a:t>T</a:t>
                      </a:r>
                      <a:endParaRPr lang="en-AU" dirty="0"/>
                    </a:p>
                  </a:txBody>
                  <a:tcPr/>
                </a:tc>
                <a:tc>
                  <a:txBody>
                    <a:bodyPr/>
                    <a:lstStyle/>
                    <a:p>
                      <a:r>
                        <a:rPr lang="en-AU" dirty="0" smtClean="0"/>
                        <a:t>0</a:t>
                      </a:r>
                      <a:endParaRPr lang="en-AU" dirty="0"/>
                    </a:p>
                  </a:txBody>
                  <a:tcPr/>
                </a:tc>
                <a:tc>
                  <a:txBody>
                    <a:bodyPr/>
                    <a:lstStyle/>
                    <a:p>
                      <a:r>
                        <a:rPr lang="en-AU" dirty="0" smtClean="0"/>
                        <a:t>23432</a:t>
                      </a:r>
                      <a:endParaRPr lang="en-AU" dirty="0"/>
                    </a:p>
                  </a:txBody>
                  <a:tcPr/>
                </a:tc>
              </a:tr>
              <a:tr h="587430">
                <a:tc>
                  <a:txBody>
                    <a:bodyPr/>
                    <a:lstStyle/>
                    <a:p>
                      <a:r>
                        <a:rPr lang="en-AU" dirty="0" smtClean="0"/>
                        <a:t>3</a:t>
                      </a:r>
                      <a:endParaRPr lang="en-AU" dirty="0"/>
                    </a:p>
                  </a:txBody>
                  <a:tcPr/>
                </a:tc>
                <a:tc>
                  <a:txBody>
                    <a:bodyPr/>
                    <a:lstStyle/>
                    <a:p>
                      <a:r>
                        <a:rPr lang="en-AU" dirty="0" smtClean="0"/>
                        <a:t>2-002</a:t>
                      </a:r>
                      <a:endParaRPr lang="en-AU" dirty="0"/>
                    </a:p>
                  </a:txBody>
                  <a:tcPr/>
                </a:tc>
                <a:tc>
                  <a:txBody>
                    <a:bodyPr/>
                    <a:lstStyle/>
                    <a:p>
                      <a:r>
                        <a:rPr lang="en-AU" dirty="0" smtClean="0"/>
                        <a:t>F</a:t>
                      </a:r>
                      <a:endParaRPr lang="en-AU" dirty="0"/>
                    </a:p>
                  </a:txBody>
                  <a:tcPr/>
                </a:tc>
                <a:tc>
                  <a:txBody>
                    <a:bodyPr/>
                    <a:lstStyle/>
                    <a:p>
                      <a:r>
                        <a:rPr lang="en-AU" dirty="0" smtClean="0"/>
                        <a:t>0</a:t>
                      </a:r>
                      <a:endParaRPr lang="en-AU" dirty="0"/>
                    </a:p>
                  </a:txBody>
                  <a:tcPr/>
                </a:tc>
                <a:tc>
                  <a:txBody>
                    <a:bodyPr/>
                    <a:lstStyle/>
                    <a:p>
                      <a:r>
                        <a:rPr lang="en-AU" dirty="0" smtClean="0"/>
                        <a:t>-</a:t>
                      </a:r>
                      <a:endParaRPr lang="en-AU" dirty="0"/>
                    </a:p>
                  </a:txBody>
                  <a:tcPr/>
                </a:tc>
              </a:tr>
              <a:tr h="587430">
                <a:tc>
                  <a:txBody>
                    <a:bodyPr/>
                    <a:lstStyle/>
                    <a:p>
                      <a:r>
                        <a:rPr lang="en-AU" dirty="0" smtClean="0"/>
                        <a:t>4</a:t>
                      </a:r>
                      <a:endParaRPr lang="en-AU" dirty="0"/>
                    </a:p>
                  </a:txBody>
                  <a:tcPr/>
                </a:tc>
                <a:tc>
                  <a:txBody>
                    <a:bodyPr/>
                    <a:lstStyle/>
                    <a:p>
                      <a:r>
                        <a:rPr lang="en-AU" dirty="0" smtClean="0"/>
                        <a:t>2-001</a:t>
                      </a:r>
                      <a:endParaRPr lang="en-AU" dirty="0"/>
                    </a:p>
                  </a:txBody>
                  <a:tcPr/>
                </a:tc>
                <a:tc>
                  <a:txBody>
                    <a:bodyPr/>
                    <a:lstStyle/>
                    <a:p>
                      <a:r>
                        <a:rPr lang="en-AU" dirty="0" smtClean="0"/>
                        <a:t>T</a:t>
                      </a:r>
                      <a:endParaRPr lang="en-AU" dirty="0"/>
                    </a:p>
                  </a:txBody>
                  <a:tcPr/>
                </a:tc>
                <a:tc>
                  <a:txBody>
                    <a:bodyPr/>
                    <a:lstStyle/>
                    <a:p>
                      <a:r>
                        <a:rPr lang="en-AU" dirty="0" smtClean="0"/>
                        <a:t>10</a:t>
                      </a:r>
                      <a:endParaRPr lang="en-AU" dirty="0"/>
                    </a:p>
                  </a:txBody>
                  <a:tcPr/>
                </a:tc>
                <a:tc>
                  <a:txBody>
                    <a:bodyPr/>
                    <a:lstStyle/>
                    <a:p>
                      <a:r>
                        <a:rPr lang="en-AU" dirty="0" smtClean="0"/>
                        <a:t>44534</a:t>
                      </a:r>
                      <a:endParaRPr lang="en-AU" dirty="0"/>
                    </a:p>
                  </a:txBody>
                  <a:tcPr/>
                </a:tc>
              </a:tr>
            </a:tbl>
          </a:graphicData>
        </a:graphic>
      </p:graphicFrame>
      <p:sp>
        <p:nvSpPr>
          <p:cNvPr id="5" name="TextBox 4"/>
          <p:cNvSpPr txBox="1"/>
          <p:nvPr/>
        </p:nvSpPr>
        <p:spPr>
          <a:xfrm>
            <a:off x="457200" y="6031468"/>
            <a:ext cx="8382000" cy="369332"/>
          </a:xfrm>
          <a:prstGeom prst="rect">
            <a:avLst/>
          </a:prstGeom>
          <a:noFill/>
        </p:spPr>
        <p:txBody>
          <a:bodyPr wrap="square" rtlCol="0">
            <a:spAutoFit/>
          </a:bodyPr>
          <a:lstStyle/>
          <a:p>
            <a:r>
              <a:rPr lang="en-AU" dirty="0" smtClean="0"/>
              <a:t>Note: column ‘Status’ determines if the bus is on the road or hasn’t departed yet.</a:t>
            </a:r>
            <a:endParaRPr lang="en-AU" dirty="0"/>
          </a:p>
        </p:txBody>
      </p:sp>
      <p:sp>
        <p:nvSpPr>
          <p:cNvPr id="6" name="TextBox 5"/>
          <p:cNvSpPr txBox="1"/>
          <p:nvPr/>
        </p:nvSpPr>
        <p:spPr>
          <a:xfrm>
            <a:off x="381000" y="228600"/>
            <a:ext cx="3048000" cy="381000"/>
          </a:xfrm>
          <a:prstGeom prst="rect">
            <a:avLst/>
          </a:prstGeom>
          <a:noFill/>
        </p:spPr>
        <p:txBody>
          <a:bodyPr wrap="square" rtlCol="0">
            <a:spAutoFit/>
          </a:bodyPr>
          <a:lstStyle/>
          <a:p>
            <a:r>
              <a:rPr lang="en-AU" u="sng" dirty="0" smtClean="0"/>
              <a:t>Bus Table:</a:t>
            </a:r>
            <a:endParaRPr lang="en-AU" u="sng" dirty="0"/>
          </a:p>
        </p:txBody>
      </p:sp>
    </p:spTree>
    <p:extLst>
      <p:ext uri="{BB962C8B-B14F-4D97-AF65-F5344CB8AC3E}">
        <p14:creationId xmlns:p14="http://schemas.microsoft.com/office/powerpoint/2010/main" val="415584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49384607"/>
              </p:ext>
            </p:extLst>
          </p:nvPr>
        </p:nvGraphicFramePr>
        <p:xfrm>
          <a:off x="838200" y="838200"/>
          <a:ext cx="7086600" cy="4820920"/>
        </p:xfrm>
        <a:graphic>
          <a:graphicData uri="http://schemas.openxmlformats.org/drawingml/2006/table">
            <a:tbl>
              <a:tblPr firstRow="1" bandRow="1">
                <a:tableStyleId>{5C22544A-7EE6-4342-B048-85BDC9FD1C3A}</a:tableStyleId>
              </a:tblPr>
              <a:tblGrid>
                <a:gridCol w="1371600"/>
                <a:gridCol w="3048000"/>
                <a:gridCol w="2667000"/>
              </a:tblGrid>
              <a:tr h="370840">
                <a:tc>
                  <a:txBody>
                    <a:bodyPr/>
                    <a:lstStyle/>
                    <a:p>
                      <a:r>
                        <a:rPr lang="en-AU" dirty="0" smtClean="0"/>
                        <a:t>ID</a:t>
                      </a:r>
                      <a:endParaRPr lang="en-AU" dirty="0"/>
                    </a:p>
                  </a:txBody>
                  <a:tcPr/>
                </a:tc>
                <a:tc>
                  <a:txBody>
                    <a:bodyPr/>
                    <a:lstStyle/>
                    <a:p>
                      <a:r>
                        <a:rPr lang="en-AU" dirty="0" smtClean="0"/>
                        <a:t>Passenger Current Position</a:t>
                      </a:r>
                      <a:endParaRPr lang="en-AU" dirty="0"/>
                    </a:p>
                  </a:txBody>
                  <a:tcPr/>
                </a:tc>
                <a:tc>
                  <a:txBody>
                    <a:bodyPr/>
                    <a:lstStyle/>
                    <a:p>
                      <a:r>
                        <a:rPr lang="en-AU" dirty="0" smtClean="0"/>
                        <a:t>Bus Current</a:t>
                      </a:r>
                      <a:r>
                        <a:rPr lang="en-AU" baseline="0" dirty="0" smtClean="0"/>
                        <a:t> Position</a:t>
                      </a:r>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a:p>
                  </a:txBody>
                  <a:tcPr/>
                </a:tc>
                <a:tc>
                  <a:txBody>
                    <a:bodyPr/>
                    <a:lstStyle/>
                    <a:p>
                      <a:endParaRPr lang="en-AU"/>
                    </a:p>
                  </a:txBody>
                  <a:tcPr/>
                </a:tc>
              </a:tr>
              <a:tr h="370840">
                <a:tc>
                  <a:txBody>
                    <a:bodyPr/>
                    <a:lstStyle/>
                    <a:p>
                      <a:endParaRPr lang="en-AU" dirty="0"/>
                    </a:p>
                  </a:txBody>
                  <a:tcPr/>
                </a:tc>
                <a:tc>
                  <a:txBody>
                    <a:bodyPr/>
                    <a:lstStyle/>
                    <a:p>
                      <a:endParaRPr lang="en-AU"/>
                    </a:p>
                  </a:txBody>
                  <a:tcPr/>
                </a:tc>
                <a:tc>
                  <a:txBody>
                    <a:bodyPr/>
                    <a:lstStyle/>
                    <a:p>
                      <a:endParaRPr lang="en-AU"/>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bl>
          </a:graphicData>
        </a:graphic>
      </p:graphicFrame>
      <p:sp>
        <p:nvSpPr>
          <p:cNvPr id="6" name="TextBox 5"/>
          <p:cNvSpPr txBox="1"/>
          <p:nvPr/>
        </p:nvSpPr>
        <p:spPr>
          <a:xfrm>
            <a:off x="381000" y="228600"/>
            <a:ext cx="4419600" cy="369332"/>
          </a:xfrm>
          <a:prstGeom prst="rect">
            <a:avLst/>
          </a:prstGeom>
          <a:noFill/>
        </p:spPr>
        <p:txBody>
          <a:bodyPr wrap="square" rtlCol="0">
            <a:spAutoFit/>
          </a:bodyPr>
          <a:lstStyle/>
          <a:p>
            <a:r>
              <a:rPr lang="en-AU" u="sng" dirty="0" smtClean="0"/>
              <a:t>Passenger Current Position Table:</a:t>
            </a:r>
            <a:endParaRPr lang="en-AU" u="sng" dirty="0"/>
          </a:p>
        </p:txBody>
      </p:sp>
      <p:sp>
        <p:nvSpPr>
          <p:cNvPr id="7" name="TextBox 6"/>
          <p:cNvSpPr txBox="1"/>
          <p:nvPr/>
        </p:nvSpPr>
        <p:spPr>
          <a:xfrm>
            <a:off x="914400" y="5955268"/>
            <a:ext cx="6934200" cy="369332"/>
          </a:xfrm>
          <a:prstGeom prst="rect">
            <a:avLst/>
          </a:prstGeom>
          <a:noFill/>
        </p:spPr>
        <p:txBody>
          <a:bodyPr wrap="square" rtlCol="0">
            <a:spAutoFit/>
          </a:bodyPr>
          <a:lstStyle/>
          <a:p>
            <a:r>
              <a:rPr lang="en-AU" dirty="0" smtClean="0"/>
              <a:t>Note: Data will be filled in once passenger click on the ‘On-board’</a:t>
            </a:r>
            <a:endParaRPr lang="en-AU" dirty="0"/>
          </a:p>
        </p:txBody>
      </p:sp>
    </p:spTree>
    <p:extLst>
      <p:ext uri="{BB962C8B-B14F-4D97-AF65-F5344CB8AC3E}">
        <p14:creationId xmlns:p14="http://schemas.microsoft.com/office/powerpoint/2010/main" val="123204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2895600" cy="369332"/>
          </a:xfrm>
          <a:prstGeom prst="rect">
            <a:avLst/>
          </a:prstGeom>
          <a:noFill/>
        </p:spPr>
        <p:txBody>
          <a:bodyPr wrap="square" rtlCol="0">
            <a:spAutoFit/>
          </a:bodyPr>
          <a:lstStyle/>
          <a:p>
            <a:r>
              <a:rPr lang="en-AU" dirty="0" smtClean="0"/>
              <a:t>Waiting…</a:t>
            </a:r>
            <a:endParaRPr lang="en-AU" dirty="0"/>
          </a:p>
        </p:txBody>
      </p:sp>
      <p:sp>
        <p:nvSpPr>
          <p:cNvPr id="5" name="TextBox 4"/>
          <p:cNvSpPr txBox="1"/>
          <p:nvPr/>
        </p:nvSpPr>
        <p:spPr>
          <a:xfrm>
            <a:off x="519545" y="1447800"/>
            <a:ext cx="1676400" cy="369332"/>
          </a:xfrm>
          <a:prstGeom prst="rect">
            <a:avLst/>
          </a:prstGeom>
          <a:noFill/>
        </p:spPr>
        <p:txBody>
          <a:bodyPr wrap="square" rtlCol="0">
            <a:spAutoFit/>
          </a:bodyPr>
          <a:lstStyle/>
          <a:p>
            <a:r>
              <a:rPr lang="en-AU" dirty="0" smtClean="0"/>
              <a:t>Bus Number:</a:t>
            </a:r>
            <a:endParaRPr lang="en-AU" dirty="0"/>
          </a:p>
        </p:txBody>
      </p:sp>
      <p:sp>
        <p:nvSpPr>
          <p:cNvPr id="6" name="Rectangle 5"/>
          <p:cNvSpPr/>
          <p:nvPr/>
        </p:nvSpPr>
        <p:spPr>
          <a:xfrm>
            <a:off x="595745" y="1817132"/>
            <a:ext cx="1295400" cy="46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8310" y="1854323"/>
            <a:ext cx="381000" cy="369332"/>
          </a:xfrm>
          <a:prstGeom prst="rect">
            <a:avLst/>
          </a:prstGeom>
          <a:noFill/>
        </p:spPr>
        <p:txBody>
          <a:bodyPr wrap="square" rtlCol="0">
            <a:spAutoFit/>
          </a:bodyPr>
          <a:lstStyle/>
          <a:p>
            <a:r>
              <a:rPr lang="en-AU" dirty="0" smtClean="0"/>
              <a:t>1</a:t>
            </a:r>
            <a:endParaRPr lang="en-AU" dirty="0"/>
          </a:p>
        </p:txBody>
      </p:sp>
      <p:cxnSp>
        <p:nvCxnSpPr>
          <p:cNvPr id="9" name="Straight Arrow Connector 8"/>
          <p:cNvCxnSpPr/>
          <p:nvPr/>
        </p:nvCxnSpPr>
        <p:spPr>
          <a:xfrm>
            <a:off x="1981200" y="2038989"/>
            <a:ext cx="838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211447714"/>
              </p:ext>
            </p:extLst>
          </p:nvPr>
        </p:nvGraphicFramePr>
        <p:xfrm>
          <a:off x="2895600" y="1447800"/>
          <a:ext cx="5867400" cy="1381760"/>
        </p:xfrm>
        <a:graphic>
          <a:graphicData uri="http://schemas.openxmlformats.org/drawingml/2006/table">
            <a:tbl>
              <a:tblPr firstRow="1" bandRow="1">
                <a:tableStyleId>{5C22544A-7EE6-4342-B048-85BDC9FD1C3A}</a:tableStyleId>
              </a:tblPr>
              <a:tblGrid>
                <a:gridCol w="1955800"/>
                <a:gridCol w="1955800"/>
                <a:gridCol w="1955800"/>
              </a:tblGrid>
              <a:tr h="370840">
                <a:tc>
                  <a:txBody>
                    <a:bodyPr/>
                    <a:lstStyle/>
                    <a:p>
                      <a:r>
                        <a:rPr lang="en-AU" dirty="0" smtClean="0"/>
                        <a:t>Bus Number</a:t>
                      </a:r>
                      <a:endParaRPr lang="en-AU" dirty="0"/>
                    </a:p>
                  </a:txBody>
                  <a:tcPr/>
                </a:tc>
                <a:tc>
                  <a:txBody>
                    <a:bodyPr/>
                    <a:lstStyle/>
                    <a:p>
                      <a:r>
                        <a:rPr lang="en-AU" dirty="0" smtClean="0"/>
                        <a:t>Bus ID</a:t>
                      </a:r>
                      <a:endParaRPr lang="en-AU" dirty="0"/>
                    </a:p>
                  </a:txBody>
                  <a:tcPr/>
                </a:tc>
                <a:tc>
                  <a:txBody>
                    <a:bodyPr/>
                    <a:lstStyle/>
                    <a:p>
                      <a:r>
                        <a:rPr lang="en-AU" dirty="0" smtClean="0"/>
                        <a:t>No. Of Passengers On-board</a:t>
                      </a:r>
                      <a:endParaRPr lang="en-AU" dirty="0"/>
                    </a:p>
                  </a:txBody>
                  <a:tcPr/>
                </a:tc>
              </a:tr>
              <a:tr h="370840">
                <a:tc>
                  <a:txBody>
                    <a:bodyPr/>
                    <a:lstStyle/>
                    <a:p>
                      <a:r>
                        <a:rPr lang="en-AU" dirty="0" smtClean="0"/>
                        <a:t>1</a:t>
                      </a:r>
                      <a:endParaRPr lang="en-AU" dirty="0"/>
                    </a:p>
                  </a:txBody>
                  <a:tcPr/>
                </a:tc>
                <a:tc>
                  <a:txBody>
                    <a:bodyPr/>
                    <a:lstStyle/>
                    <a:p>
                      <a:r>
                        <a:rPr lang="en-AU" dirty="0" smtClean="0"/>
                        <a:t>1-001</a:t>
                      </a:r>
                      <a:endParaRPr lang="en-AU" dirty="0"/>
                    </a:p>
                  </a:txBody>
                  <a:tcPr/>
                </a:tc>
                <a:tc>
                  <a:txBody>
                    <a:bodyPr/>
                    <a:lstStyle/>
                    <a:p>
                      <a:r>
                        <a:rPr lang="en-AU" dirty="0" smtClean="0"/>
                        <a:t>2</a:t>
                      </a:r>
                      <a:endParaRPr lang="en-AU" dirty="0"/>
                    </a:p>
                  </a:txBody>
                  <a:tcPr/>
                </a:tc>
              </a:tr>
              <a:tr h="370840">
                <a:tc>
                  <a:txBody>
                    <a:bodyPr/>
                    <a:lstStyle/>
                    <a:p>
                      <a:r>
                        <a:rPr lang="en-AU" dirty="0" smtClean="0"/>
                        <a:t>1</a:t>
                      </a:r>
                      <a:endParaRPr lang="en-AU" dirty="0"/>
                    </a:p>
                  </a:txBody>
                  <a:tcPr/>
                </a:tc>
                <a:tc>
                  <a:txBody>
                    <a:bodyPr/>
                    <a:lstStyle/>
                    <a:p>
                      <a:r>
                        <a:rPr lang="en-AU" dirty="0" smtClean="0"/>
                        <a:t>1-002</a:t>
                      </a:r>
                      <a:endParaRPr lang="en-AU" dirty="0"/>
                    </a:p>
                  </a:txBody>
                  <a:tcPr/>
                </a:tc>
                <a:tc>
                  <a:txBody>
                    <a:bodyPr/>
                    <a:lstStyle/>
                    <a:p>
                      <a:r>
                        <a:rPr lang="en-AU" dirty="0" smtClean="0"/>
                        <a:t>1</a:t>
                      </a:r>
                      <a:endParaRPr lang="en-AU" dirty="0"/>
                    </a:p>
                  </a:txBody>
                  <a:tcPr/>
                </a:tc>
              </a:tr>
            </a:tbl>
          </a:graphicData>
        </a:graphic>
      </p:graphicFrame>
      <p:sp>
        <p:nvSpPr>
          <p:cNvPr id="11" name="TextBox 10"/>
          <p:cNvSpPr txBox="1"/>
          <p:nvPr/>
        </p:nvSpPr>
        <p:spPr>
          <a:xfrm>
            <a:off x="595745" y="3429000"/>
            <a:ext cx="8395855" cy="1477328"/>
          </a:xfrm>
          <a:prstGeom prst="rect">
            <a:avLst/>
          </a:prstGeom>
          <a:noFill/>
        </p:spPr>
        <p:txBody>
          <a:bodyPr wrap="square" rtlCol="0">
            <a:spAutoFit/>
          </a:bodyPr>
          <a:lstStyle/>
          <a:p>
            <a:r>
              <a:rPr lang="en-AU" dirty="0" smtClean="0"/>
              <a:t>If passenger clicks on ‘waiting’, they will need to fill in which bus number they are waiting for e.g. waiting for bus number 1. </a:t>
            </a:r>
          </a:p>
          <a:p>
            <a:endParaRPr lang="en-AU" dirty="0" smtClean="0"/>
          </a:p>
          <a:p>
            <a:r>
              <a:rPr lang="en-AU" dirty="0" smtClean="0"/>
              <a:t>Then, it will show up ‘Bus Number’, ‘Bus ID’ and ‘No. Of Passengers on board’ where the bus number is 1 and ‘Status’ is T.</a:t>
            </a:r>
            <a:endParaRPr lang="en-AU" dirty="0"/>
          </a:p>
        </p:txBody>
      </p:sp>
    </p:spTree>
    <p:extLst>
      <p:ext uri="{BB962C8B-B14F-4D97-AF65-F5344CB8AC3E}">
        <p14:creationId xmlns:p14="http://schemas.microsoft.com/office/powerpoint/2010/main" val="9023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2895600" cy="369332"/>
          </a:xfrm>
          <a:prstGeom prst="rect">
            <a:avLst/>
          </a:prstGeom>
          <a:noFill/>
        </p:spPr>
        <p:txBody>
          <a:bodyPr wrap="square" rtlCol="0">
            <a:spAutoFit/>
          </a:bodyPr>
          <a:lstStyle/>
          <a:p>
            <a:r>
              <a:rPr lang="en-AU" dirty="0" smtClean="0"/>
              <a:t>On-board…</a:t>
            </a:r>
            <a:endParaRPr lang="en-AU" dirty="0"/>
          </a:p>
        </p:txBody>
      </p:sp>
      <p:sp>
        <p:nvSpPr>
          <p:cNvPr id="5" name="TextBox 4"/>
          <p:cNvSpPr txBox="1"/>
          <p:nvPr/>
        </p:nvSpPr>
        <p:spPr>
          <a:xfrm>
            <a:off x="519545" y="1447800"/>
            <a:ext cx="1676400" cy="369332"/>
          </a:xfrm>
          <a:prstGeom prst="rect">
            <a:avLst/>
          </a:prstGeom>
          <a:noFill/>
        </p:spPr>
        <p:txBody>
          <a:bodyPr wrap="square" rtlCol="0">
            <a:spAutoFit/>
          </a:bodyPr>
          <a:lstStyle/>
          <a:p>
            <a:r>
              <a:rPr lang="en-AU" dirty="0" smtClean="0"/>
              <a:t>Bus Number:</a:t>
            </a:r>
            <a:endParaRPr lang="en-AU" dirty="0"/>
          </a:p>
        </p:txBody>
      </p:sp>
      <p:sp>
        <p:nvSpPr>
          <p:cNvPr id="6" name="Rectangle 5"/>
          <p:cNvSpPr/>
          <p:nvPr/>
        </p:nvSpPr>
        <p:spPr>
          <a:xfrm>
            <a:off x="595745" y="1817132"/>
            <a:ext cx="1295400" cy="46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8310" y="1854323"/>
            <a:ext cx="381000" cy="369332"/>
          </a:xfrm>
          <a:prstGeom prst="rect">
            <a:avLst/>
          </a:prstGeom>
          <a:noFill/>
        </p:spPr>
        <p:txBody>
          <a:bodyPr wrap="square" rtlCol="0">
            <a:spAutoFit/>
          </a:bodyPr>
          <a:lstStyle/>
          <a:p>
            <a:r>
              <a:rPr lang="en-AU" dirty="0" smtClean="0"/>
              <a:t>1</a:t>
            </a:r>
            <a:endParaRPr lang="en-AU" dirty="0"/>
          </a:p>
        </p:txBody>
      </p:sp>
      <p:cxnSp>
        <p:nvCxnSpPr>
          <p:cNvPr id="8" name="Straight Arrow Connector 7"/>
          <p:cNvCxnSpPr/>
          <p:nvPr/>
        </p:nvCxnSpPr>
        <p:spPr>
          <a:xfrm>
            <a:off x="1981200" y="2038989"/>
            <a:ext cx="838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596348397"/>
              </p:ext>
            </p:extLst>
          </p:nvPr>
        </p:nvGraphicFramePr>
        <p:xfrm>
          <a:off x="2971800" y="747962"/>
          <a:ext cx="5243945" cy="3235960"/>
        </p:xfrm>
        <a:graphic>
          <a:graphicData uri="http://schemas.openxmlformats.org/drawingml/2006/table">
            <a:tbl>
              <a:tblPr firstRow="1" bandRow="1">
                <a:tableStyleId>{5C22544A-7EE6-4342-B048-85BDC9FD1C3A}</a:tableStyleId>
              </a:tblPr>
              <a:tblGrid>
                <a:gridCol w="914400"/>
                <a:gridCol w="2752758"/>
                <a:gridCol w="1576787"/>
              </a:tblGrid>
              <a:tr h="370840">
                <a:tc>
                  <a:txBody>
                    <a:bodyPr/>
                    <a:lstStyle/>
                    <a:p>
                      <a:r>
                        <a:rPr lang="en-AU" dirty="0" smtClean="0"/>
                        <a:t>ID</a:t>
                      </a:r>
                      <a:endParaRPr lang="en-AU" dirty="0"/>
                    </a:p>
                  </a:txBody>
                  <a:tcPr/>
                </a:tc>
                <a:tc>
                  <a:txBody>
                    <a:bodyPr/>
                    <a:lstStyle/>
                    <a:p>
                      <a:r>
                        <a:rPr lang="en-AU" dirty="0" smtClean="0"/>
                        <a:t>Passenger Current Position</a:t>
                      </a:r>
                      <a:endParaRPr lang="en-AU" dirty="0"/>
                    </a:p>
                  </a:txBody>
                  <a:tcPr/>
                </a:tc>
                <a:tc>
                  <a:txBody>
                    <a:bodyPr/>
                    <a:lstStyle/>
                    <a:p>
                      <a:r>
                        <a:rPr lang="en-AU" dirty="0" smtClean="0"/>
                        <a:t>Bus Current Position</a:t>
                      </a:r>
                      <a:endParaRPr lang="en-AU" dirty="0"/>
                    </a:p>
                  </a:txBody>
                  <a:tcPr/>
                </a:tc>
              </a:tr>
              <a:tr h="370840">
                <a:tc>
                  <a:txBody>
                    <a:bodyPr/>
                    <a:lstStyle/>
                    <a:p>
                      <a:r>
                        <a:rPr lang="en-AU" dirty="0" smtClean="0"/>
                        <a:t>1</a:t>
                      </a:r>
                      <a:endParaRPr lang="en-AU" dirty="0"/>
                    </a:p>
                  </a:txBody>
                  <a:tcPr/>
                </a:tc>
                <a:tc>
                  <a:txBody>
                    <a:bodyPr/>
                    <a:lstStyle/>
                    <a:p>
                      <a:r>
                        <a:rPr lang="en-AU" dirty="0" smtClean="0"/>
                        <a:t>12332</a:t>
                      </a:r>
                      <a:endParaRPr lang="en-AU" dirty="0"/>
                    </a:p>
                  </a:txBody>
                  <a:tcPr/>
                </a:tc>
                <a:tc>
                  <a:txBody>
                    <a:bodyPr/>
                    <a:lstStyle/>
                    <a:p>
                      <a:r>
                        <a:rPr lang="en-AU" dirty="0" smtClean="0"/>
                        <a:t>12332</a:t>
                      </a:r>
                      <a:endParaRPr lang="en-AU" dirty="0"/>
                    </a:p>
                  </a:txBody>
                  <a:tcPr/>
                </a:tc>
              </a:tr>
              <a:tr h="370840">
                <a:tc>
                  <a:txBody>
                    <a:bodyPr/>
                    <a:lstStyle/>
                    <a:p>
                      <a:endParaRPr lang="en-AU"/>
                    </a:p>
                  </a:txBody>
                  <a:tcPr/>
                </a:tc>
                <a:tc>
                  <a:txBody>
                    <a:bodyPr/>
                    <a:lstStyle/>
                    <a:p>
                      <a:endParaRPr lang="en-AU"/>
                    </a:p>
                  </a:txBody>
                  <a:tcPr/>
                </a:tc>
                <a:tc>
                  <a:txBody>
                    <a:bodyPr/>
                    <a:lstStyle/>
                    <a:p>
                      <a:endParaRPr lang="en-AU"/>
                    </a:p>
                  </a:txBody>
                  <a:tcPr/>
                </a:tc>
              </a:tr>
              <a:tr h="370840">
                <a:tc>
                  <a:txBody>
                    <a:bodyPr/>
                    <a:lstStyle/>
                    <a:p>
                      <a:endParaRPr lang="en-AU"/>
                    </a:p>
                  </a:txBody>
                  <a:tcPr/>
                </a:tc>
                <a:tc>
                  <a:txBody>
                    <a:bodyPr/>
                    <a:lstStyle/>
                    <a:p>
                      <a:endParaRPr lang="en-AU"/>
                    </a:p>
                  </a:txBody>
                  <a:tcPr/>
                </a:tc>
                <a:tc>
                  <a:txBody>
                    <a:bodyPr/>
                    <a:lstStyle/>
                    <a:p>
                      <a:endParaRPr lang="en-AU"/>
                    </a:p>
                  </a:txBody>
                  <a:tcPr/>
                </a:tc>
              </a:tr>
              <a:tr h="370840">
                <a:tc>
                  <a:txBody>
                    <a:bodyPr/>
                    <a:lstStyle/>
                    <a:p>
                      <a:endParaRPr lang="en-AU"/>
                    </a:p>
                  </a:txBody>
                  <a:tcPr/>
                </a:tc>
                <a:tc>
                  <a:txBody>
                    <a:bodyPr/>
                    <a:lstStyle/>
                    <a:p>
                      <a:endParaRPr lang="en-AU"/>
                    </a:p>
                  </a:txBody>
                  <a:tcPr/>
                </a:tc>
                <a:tc>
                  <a:txBody>
                    <a:bodyPr/>
                    <a:lstStyle/>
                    <a:p>
                      <a:endParaRPr lang="en-AU"/>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bl>
          </a:graphicData>
        </a:graphic>
      </p:graphicFrame>
      <p:sp>
        <p:nvSpPr>
          <p:cNvPr id="10" name="TextBox 9"/>
          <p:cNvSpPr txBox="1"/>
          <p:nvPr/>
        </p:nvSpPr>
        <p:spPr>
          <a:xfrm>
            <a:off x="623454" y="4191000"/>
            <a:ext cx="7592290" cy="2031325"/>
          </a:xfrm>
          <a:prstGeom prst="rect">
            <a:avLst/>
          </a:prstGeom>
          <a:noFill/>
        </p:spPr>
        <p:txBody>
          <a:bodyPr wrap="square" rtlCol="0">
            <a:spAutoFit/>
          </a:bodyPr>
          <a:lstStyle/>
          <a:p>
            <a:r>
              <a:rPr lang="en-AU" dirty="0" smtClean="0"/>
              <a:t>If passenger click on ‘On-board’, again they will need to fill in the bus number they are board. </a:t>
            </a:r>
            <a:endParaRPr lang="en-AU" dirty="0"/>
          </a:p>
          <a:p>
            <a:r>
              <a:rPr lang="en-AU" dirty="0" smtClean="0"/>
              <a:t>Then the data of their current position will be sent to the ‘Passenger Current Position Table’ one by one. </a:t>
            </a:r>
          </a:p>
          <a:p>
            <a:r>
              <a:rPr lang="en-AU" dirty="0" smtClean="0"/>
              <a:t>Select the row from the ‘Bus Table’ which has the same bus number as the one passenger filled in, as well as the same ‘Bus Current Position’ of the bus. Then increment the ‘No. Of Passengers On-board’.  </a:t>
            </a:r>
            <a:endParaRPr lang="en-AU" dirty="0"/>
          </a:p>
        </p:txBody>
      </p:sp>
    </p:spTree>
    <p:extLst>
      <p:ext uri="{BB962C8B-B14F-4D97-AF65-F5344CB8AC3E}">
        <p14:creationId xmlns:p14="http://schemas.microsoft.com/office/powerpoint/2010/main" val="263856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8766941"/>
              </p:ext>
            </p:extLst>
          </p:nvPr>
        </p:nvGraphicFramePr>
        <p:xfrm>
          <a:off x="381000" y="840990"/>
          <a:ext cx="8458200" cy="5026410"/>
        </p:xfrm>
        <a:graphic>
          <a:graphicData uri="http://schemas.openxmlformats.org/drawingml/2006/table">
            <a:tbl>
              <a:tblPr firstRow="1" bandRow="1">
                <a:tableStyleId>{5C22544A-7EE6-4342-B048-85BDC9FD1C3A}</a:tableStyleId>
              </a:tblPr>
              <a:tblGrid>
                <a:gridCol w="1691640"/>
                <a:gridCol w="1691640"/>
                <a:gridCol w="1691640"/>
                <a:gridCol w="1691640"/>
                <a:gridCol w="1691640"/>
              </a:tblGrid>
              <a:tr h="664246">
                <a:tc>
                  <a:txBody>
                    <a:bodyPr/>
                    <a:lstStyle/>
                    <a:p>
                      <a:r>
                        <a:rPr lang="en-AU" dirty="0" smtClean="0"/>
                        <a:t>Bus Number</a:t>
                      </a:r>
                      <a:endParaRPr lang="en-AU" dirty="0"/>
                    </a:p>
                  </a:txBody>
                  <a:tcPr/>
                </a:tc>
                <a:tc>
                  <a:txBody>
                    <a:bodyPr/>
                    <a:lstStyle/>
                    <a:p>
                      <a:r>
                        <a:rPr lang="en-AU" dirty="0" smtClean="0"/>
                        <a:t>Bus</a:t>
                      </a:r>
                      <a:r>
                        <a:rPr lang="en-AU" baseline="0" dirty="0" smtClean="0"/>
                        <a:t> ID</a:t>
                      </a:r>
                      <a:endParaRPr lang="en-AU" dirty="0"/>
                    </a:p>
                  </a:txBody>
                  <a:tcPr/>
                </a:tc>
                <a:tc>
                  <a:txBody>
                    <a:bodyPr/>
                    <a:lstStyle/>
                    <a:p>
                      <a:r>
                        <a:rPr lang="en-AU" dirty="0" smtClean="0"/>
                        <a:t>Status</a:t>
                      </a:r>
                      <a:endParaRPr lang="en-AU" dirty="0"/>
                    </a:p>
                  </a:txBody>
                  <a:tcPr/>
                </a:tc>
                <a:tc>
                  <a:txBody>
                    <a:bodyPr/>
                    <a:lstStyle/>
                    <a:p>
                      <a:r>
                        <a:rPr lang="en-AU" dirty="0" smtClean="0"/>
                        <a:t>No. Of Passengers</a:t>
                      </a:r>
                      <a:r>
                        <a:rPr lang="en-AU" baseline="0" dirty="0" smtClean="0"/>
                        <a:t> On-board</a:t>
                      </a:r>
                      <a:endParaRPr lang="en-AU" dirty="0"/>
                    </a:p>
                  </a:txBody>
                  <a:tcPr/>
                </a:tc>
                <a:tc>
                  <a:txBody>
                    <a:bodyPr/>
                    <a:lstStyle/>
                    <a:p>
                      <a:r>
                        <a:rPr lang="en-AU" dirty="0" smtClean="0"/>
                        <a:t>Bus Current Position</a:t>
                      </a:r>
                      <a:endParaRPr lang="en-AU" dirty="0"/>
                    </a:p>
                  </a:txBody>
                  <a:tcPr/>
                </a:tc>
              </a:tr>
              <a:tr h="587430">
                <a:tc>
                  <a:txBody>
                    <a:bodyPr/>
                    <a:lstStyle/>
                    <a:p>
                      <a:r>
                        <a:rPr lang="en-AU" dirty="0" smtClean="0"/>
                        <a:t>1</a:t>
                      </a:r>
                      <a:endParaRPr lang="en-AU" dirty="0"/>
                    </a:p>
                  </a:txBody>
                  <a:tcPr/>
                </a:tc>
                <a:tc>
                  <a:txBody>
                    <a:bodyPr/>
                    <a:lstStyle/>
                    <a:p>
                      <a:r>
                        <a:rPr lang="en-AU" dirty="0" smtClean="0"/>
                        <a:t>001</a:t>
                      </a:r>
                      <a:endParaRPr lang="en-AU" dirty="0"/>
                    </a:p>
                  </a:txBody>
                  <a:tcPr/>
                </a:tc>
                <a:tc>
                  <a:txBody>
                    <a:bodyPr/>
                    <a:lstStyle/>
                    <a:p>
                      <a:r>
                        <a:rPr lang="en-AU" dirty="0" smtClean="0"/>
                        <a:t>T</a:t>
                      </a:r>
                      <a:endParaRPr lang="en-AU" dirty="0"/>
                    </a:p>
                  </a:txBody>
                  <a:tcPr/>
                </a:tc>
                <a:tc>
                  <a:txBody>
                    <a:bodyPr/>
                    <a:lstStyle/>
                    <a:p>
                      <a:r>
                        <a:rPr lang="en-AU" dirty="0" smtClean="0"/>
                        <a:t>2</a:t>
                      </a:r>
                      <a:endParaRPr lang="en-AU" dirty="0"/>
                    </a:p>
                  </a:txBody>
                  <a:tcPr/>
                </a:tc>
                <a:tc>
                  <a:txBody>
                    <a:bodyPr/>
                    <a:lstStyle/>
                    <a:p>
                      <a:r>
                        <a:rPr lang="en-AU" dirty="0" smtClean="0"/>
                        <a:t>10012</a:t>
                      </a:r>
                      <a:endParaRPr lang="en-AU" dirty="0"/>
                    </a:p>
                  </a:txBody>
                  <a:tcPr/>
                </a:tc>
              </a:tr>
              <a:tr h="587430">
                <a:tc>
                  <a:txBody>
                    <a:bodyPr/>
                    <a:lstStyle/>
                    <a:p>
                      <a:r>
                        <a:rPr lang="en-AU" dirty="0" smtClean="0"/>
                        <a:t>1</a:t>
                      </a:r>
                      <a:endParaRPr lang="en-AU" dirty="0"/>
                    </a:p>
                  </a:txBody>
                  <a:tcPr/>
                </a:tc>
                <a:tc>
                  <a:txBody>
                    <a:bodyPr/>
                    <a:lstStyle/>
                    <a:p>
                      <a:r>
                        <a:rPr lang="en-AU" dirty="0" smtClean="0"/>
                        <a:t>002</a:t>
                      </a:r>
                      <a:endParaRPr lang="en-AU" dirty="0"/>
                    </a:p>
                  </a:txBody>
                  <a:tcPr/>
                </a:tc>
                <a:tc>
                  <a:txBody>
                    <a:bodyPr/>
                    <a:lstStyle/>
                    <a:p>
                      <a:r>
                        <a:rPr lang="en-AU" dirty="0" smtClean="0"/>
                        <a:t>T</a:t>
                      </a:r>
                      <a:endParaRPr lang="en-AU" dirty="0"/>
                    </a:p>
                  </a:txBody>
                  <a:tcPr/>
                </a:tc>
                <a:tc>
                  <a:txBody>
                    <a:bodyPr/>
                    <a:lstStyle/>
                    <a:p>
                      <a:r>
                        <a:rPr lang="en-AU" dirty="0" smtClean="0"/>
                        <a:t>2</a:t>
                      </a:r>
                      <a:endParaRPr lang="en-AU" dirty="0"/>
                    </a:p>
                  </a:txBody>
                  <a:tcPr/>
                </a:tc>
                <a:tc>
                  <a:txBody>
                    <a:bodyPr/>
                    <a:lstStyle/>
                    <a:p>
                      <a:r>
                        <a:rPr lang="en-AU" dirty="0" smtClean="0"/>
                        <a:t>12332</a:t>
                      </a:r>
                      <a:endParaRPr lang="en-AU" dirty="0"/>
                    </a:p>
                  </a:txBody>
                  <a:tcPr/>
                </a:tc>
              </a:tr>
              <a:tr h="587430">
                <a:tc>
                  <a:txBody>
                    <a:bodyPr/>
                    <a:lstStyle/>
                    <a:p>
                      <a:r>
                        <a:rPr lang="en-AU" dirty="0" smtClean="0"/>
                        <a:t>1</a:t>
                      </a:r>
                      <a:endParaRPr lang="en-AU" dirty="0"/>
                    </a:p>
                  </a:txBody>
                  <a:tcPr/>
                </a:tc>
                <a:tc>
                  <a:txBody>
                    <a:bodyPr/>
                    <a:lstStyle/>
                    <a:p>
                      <a:r>
                        <a:rPr lang="en-AU" dirty="0" smtClean="0"/>
                        <a:t>003</a:t>
                      </a:r>
                      <a:endParaRPr lang="en-AU" dirty="0"/>
                    </a:p>
                  </a:txBody>
                  <a:tcPr/>
                </a:tc>
                <a:tc>
                  <a:txBody>
                    <a:bodyPr/>
                    <a:lstStyle/>
                    <a:p>
                      <a:r>
                        <a:rPr lang="en-AU" dirty="0" smtClean="0"/>
                        <a:t>F</a:t>
                      </a:r>
                      <a:endParaRPr lang="en-AU" dirty="0"/>
                    </a:p>
                  </a:txBody>
                  <a:tcPr/>
                </a:tc>
                <a:tc>
                  <a:txBody>
                    <a:bodyPr/>
                    <a:lstStyle/>
                    <a:p>
                      <a:r>
                        <a:rPr lang="en-AU" dirty="0" smtClean="0"/>
                        <a:t>0</a:t>
                      </a:r>
                      <a:endParaRPr lang="en-AU" dirty="0"/>
                    </a:p>
                  </a:txBody>
                  <a:tcPr/>
                </a:tc>
                <a:tc>
                  <a:txBody>
                    <a:bodyPr/>
                    <a:lstStyle/>
                    <a:p>
                      <a:r>
                        <a:rPr lang="en-AU" dirty="0" smtClean="0"/>
                        <a:t>-</a:t>
                      </a:r>
                      <a:endParaRPr lang="en-AU" dirty="0"/>
                    </a:p>
                  </a:txBody>
                  <a:tcPr/>
                </a:tc>
              </a:tr>
              <a:tr h="587430">
                <a:tc>
                  <a:txBody>
                    <a:bodyPr/>
                    <a:lstStyle/>
                    <a:p>
                      <a:r>
                        <a:rPr lang="en-AU" dirty="0" smtClean="0"/>
                        <a:t>2</a:t>
                      </a:r>
                      <a:endParaRPr lang="en-AU" dirty="0"/>
                    </a:p>
                  </a:txBody>
                  <a:tcPr/>
                </a:tc>
                <a:tc>
                  <a:txBody>
                    <a:bodyPr/>
                    <a:lstStyle/>
                    <a:p>
                      <a:r>
                        <a:rPr lang="en-AU" dirty="0" smtClean="0"/>
                        <a:t>001</a:t>
                      </a:r>
                      <a:endParaRPr lang="en-AU" dirty="0"/>
                    </a:p>
                  </a:txBody>
                  <a:tcPr/>
                </a:tc>
                <a:tc>
                  <a:txBody>
                    <a:bodyPr/>
                    <a:lstStyle/>
                    <a:p>
                      <a:r>
                        <a:rPr lang="en-AU" dirty="0" smtClean="0"/>
                        <a:t>T</a:t>
                      </a:r>
                      <a:endParaRPr lang="en-AU" dirty="0"/>
                    </a:p>
                  </a:txBody>
                  <a:tcPr/>
                </a:tc>
                <a:tc>
                  <a:txBody>
                    <a:bodyPr/>
                    <a:lstStyle/>
                    <a:p>
                      <a:r>
                        <a:rPr lang="en-AU" dirty="0" smtClean="0"/>
                        <a:t>8</a:t>
                      </a:r>
                      <a:endParaRPr lang="en-AU" dirty="0"/>
                    </a:p>
                  </a:txBody>
                  <a:tcPr/>
                </a:tc>
                <a:tc>
                  <a:txBody>
                    <a:bodyPr/>
                    <a:lstStyle/>
                    <a:p>
                      <a:r>
                        <a:rPr lang="en-AU" dirty="0" smtClean="0"/>
                        <a:t>34234</a:t>
                      </a:r>
                      <a:endParaRPr lang="en-AU" dirty="0"/>
                    </a:p>
                  </a:txBody>
                  <a:tcPr/>
                </a:tc>
              </a:tr>
              <a:tr h="587430">
                <a:tc>
                  <a:txBody>
                    <a:bodyPr/>
                    <a:lstStyle/>
                    <a:p>
                      <a:r>
                        <a:rPr lang="en-AU" dirty="0" smtClean="0"/>
                        <a:t>3</a:t>
                      </a:r>
                      <a:endParaRPr lang="en-AU" dirty="0"/>
                    </a:p>
                  </a:txBody>
                  <a:tcPr/>
                </a:tc>
                <a:tc>
                  <a:txBody>
                    <a:bodyPr/>
                    <a:lstStyle/>
                    <a:p>
                      <a:r>
                        <a:rPr lang="en-AU" dirty="0" smtClean="0"/>
                        <a:t>001</a:t>
                      </a:r>
                      <a:endParaRPr lang="en-AU" dirty="0"/>
                    </a:p>
                  </a:txBody>
                  <a:tcPr/>
                </a:tc>
                <a:tc>
                  <a:txBody>
                    <a:bodyPr/>
                    <a:lstStyle/>
                    <a:p>
                      <a:r>
                        <a:rPr lang="en-AU" dirty="0" smtClean="0"/>
                        <a:t>T</a:t>
                      </a:r>
                      <a:endParaRPr lang="en-AU" dirty="0"/>
                    </a:p>
                  </a:txBody>
                  <a:tcPr/>
                </a:tc>
                <a:tc>
                  <a:txBody>
                    <a:bodyPr/>
                    <a:lstStyle/>
                    <a:p>
                      <a:r>
                        <a:rPr lang="en-AU" dirty="0" smtClean="0"/>
                        <a:t>0</a:t>
                      </a:r>
                      <a:endParaRPr lang="en-AU" dirty="0"/>
                    </a:p>
                  </a:txBody>
                  <a:tcPr/>
                </a:tc>
                <a:tc>
                  <a:txBody>
                    <a:bodyPr/>
                    <a:lstStyle/>
                    <a:p>
                      <a:r>
                        <a:rPr lang="en-AU" dirty="0" smtClean="0"/>
                        <a:t>23432</a:t>
                      </a:r>
                      <a:endParaRPr lang="en-AU" dirty="0"/>
                    </a:p>
                  </a:txBody>
                  <a:tcPr/>
                </a:tc>
              </a:tr>
              <a:tr h="587430">
                <a:tc>
                  <a:txBody>
                    <a:bodyPr/>
                    <a:lstStyle/>
                    <a:p>
                      <a:r>
                        <a:rPr lang="en-AU" dirty="0" smtClean="0"/>
                        <a:t>3</a:t>
                      </a:r>
                      <a:endParaRPr lang="en-AU" dirty="0"/>
                    </a:p>
                  </a:txBody>
                  <a:tcPr/>
                </a:tc>
                <a:tc>
                  <a:txBody>
                    <a:bodyPr/>
                    <a:lstStyle/>
                    <a:p>
                      <a:r>
                        <a:rPr lang="en-AU" dirty="0" smtClean="0"/>
                        <a:t>002</a:t>
                      </a:r>
                      <a:endParaRPr lang="en-AU" dirty="0"/>
                    </a:p>
                  </a:txBody>
                  <a:tcPr/>
                </a:tc>
                <a:tc>
                  <a:txBody>
                    <a:bodyPr/>
                    <a:lstStyle/>
                    <a:p>
                      <a:r>
                        <a:rPr lang="en-AU" dirty="0" smtClean="0"/>
                        <a:t>F</a:t>
                      </a:r>
                      <a:endParaRPr lang="en-AU" dirty="0"/>
                    </a:p>
                  </a:txBody>
                  <a:tcPr/>
                </a:tc>
                <a:tc>
                  <a:txBody>
                    <a:bodyPr/>
                    <a:lstStyle/>
                    <a:p>
                      <a:r>
                        <a:rPr lang="en-AU" dirty="0" smtClean="0"/>
                        <a:t>0</a:t>
                      </a:r>
                      <a:endParaRPr lang="en-AU" dirty="0"/>
                    </a:p>
                  </a:txBody>
                  <a:tcPr/>
                </a:tc>
                <a:tc>
                  <a:txBody>
                    <a:bodyPr/>
                    <a:lstStyle/>
                    <a:p>
                      <a:r>
                        <a:rPr lang="en-AU" dirty="0" smtClean="0"/>
                        <a:t>-</a:t>
                      </a:r>
                      <a:endParaRPr lang="en-AU" dirty="0"/>
                    </a:p>
                  </a:txBody>
                  <a:tcPr/>
                </a:tc>
              </a:tr>
              <a:tr h="587430">
                <a:tc>
                  <a:txBody>
                    <a:bodyPr/>
                    <a:lstStyle/>
                    <a:p>
                      <a:r>
                        <a:rPr lang="en-AU" dirty="0" smtClean="0"/>
                        <a:t>4</a:t>
                      </a:r>
                      <a:endParaRPr lang="en-AU" dirty="0"/>
                    </a:p>
                  </a:txBody>
                  <a:tcPr/>
                </a:tc>
                <a:tc>
                  <a:txBody>
                    <a:bodyPr/>
                    <a:lstStyle/>
                    <a:p>
                      <a:r>
                        <a:rPr lang="en-AU" dirty="0" smtClean="0"/>
                        <a:t>001</a:t>
                      </a:r>
                      <a:endParaRPr lang="en-AU" dirty="0"/>
                    </a:p>
                  </a:txBody>
                  <a:tcPr/>
                </a:tc>
                <a:tc>
                  <a:txBody>
                    <a:bodyPr/>
                    <a:lstStyle/>
                    <a:p>
                      <a:r>
                        <a:rPr lang="en-AU" dirty="0" smtClean="0"/>
                        <a:t>T</a:t>
                      </a:r>
                      <a:endParaRPr lang="en-AU" dirty="0"/>
                    </a:p>
                  </a:txBody>
                  <a:tcPr/>
                </a:tc>
                <a:tc>
                  <a:txBody>
                    <a:bodyPr/>
                    <a:lstStyle/>
                    <a:p>
                      <a:r>
                        <a:rPr lang="en-AU" dirty="0" smtClean="0"/>
                        <a:t>10</a:t>
                      </a:r>
                      <a:endParaRPr lang="en-AU" dirty="0"/>
                    </a:p>
                  </a:txBody>
                  <a:tcPr/>
                </a:tc>
                <a:tc>
                  <a:txBody>
                    <a:bodyPr/>
                    <a:lstStyle/>
                    <a:p>
                      <a:r>
                        <a:rPr lang="en-AU" dirty="0" smtClean="0"/>
                        <a:t>44534</a:t>
                      </a:r>
                      <a:endParaRPr lang="en-AU" dirty="0"/>
                    </a:p>
                  </a:txBody>
                  <a:tcPr/>
                </a:tc>
              </a:tr>
            </a:tbl>
          </a:graphicData>
        </a:graphic>
      </p:graphicFrame>
      <p:sp>
        <p:nvSpPr>
          <p:cNvPr id="6" name="TextBox 5"/>
          <p:cNvSpPr txBox="1"/>
          <p:nvPr/>
        </p:nvSpPr>
        <p:spPr>
          <a:xfrm>
            <a:off x="381000" y="228600"/>
            <a:ext cx="3048000" cy="381000"/>
          </a:xfrm>
          <a:prstGeom prst="rect">
            <a:avLst/>
          </a:prstGeom>
          <a:noFill/>
        </p:spPr>
        <p:txBody>
          <a:bodyPr wrap="square" rtlCol="0">
            <a:spAutoFit/>
          </a:bodyPr>
          <a:lstStyle/>
          <a:p>
            <a:r>
              <a:rPr lang="en-AU" u="sng" dirty="0" smtClean="0"/>
              <a:t>Bus Table:</a:t>
            </a:r>
            <a:endParaRPr lang="en-AU" u="sng" dirty="0"/>
          </a:p>
        </p:txBody>
      </p:sp>
      <p:sp>
        <p:nvSpPr>
          <p:cNvPr id="2" name="Oval 1"/>
          <p:cNvSpPr/>
          <p:nvPr/>
        </p:nvSpPr>
        <p:spPr>
          <a:xfrm>
            <a:off x="228600" y="2209800"/>
            <a:ext cx="822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p:cNvSpPr/>
          <p:nvPr/>
        </p:nvSpPr>
        <p:spPr>
          <a:xfrm>
            <a:off x="5396345" y="2286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0705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3819310"/>
              </p:ext>
            </p:extLst>
          </p:nvPr>
        </p:nvGraphicFramePr>
        <p:xfrm>
          <a:off x="914400" y="762000"/>
          <a:ext cx="7086600" cy="2225040"/>
        </p:xfrm>
        <a:graphic>
          <a:graphicData uri="http://schemas.openxmlformats.org/drawingml/2006/table">
            <a:tbl>
              <a:tblPr firstRow="1" bandRow="1">
                <a:tableStyleId>{5C22544A-7EE6-4342-B048-85BDC9FD1C3A}</a:tableStyleId>
              </a:tblPr>
              <a:tblGrid>
                <a:gridCol w="1371600"/>
                <a:gridCol w="3352800"/>
                <a:gridCol w="2362200"/>
              </a:tblGrid>
              <a:tr h="370840">
                <a:tc>
                  <a:txBody>
                    <a:bodyPr/>
                    <a:lstStyle/>
                    <a:p>
                      <a:r>
                        <a:rPr lang="en-AU" dirty="0" smtClean="0"/>
                        <a:t>ID</a:t>
                      </a:r>
                      <a:endParaRPr lang="en-AU" dirty="0"/>
                    </a:p>
                  </a:txBody>
                  <a:tcPr/>
                </a:tc>
                <a:tc>
                  <a:txBody>
                    <a:bodyPr/>
                    <a:lstStyle/>
                    <a:p>
                      <a:r>
                        <a:rPr lang="en-AU" dirty="0" smtClean="0"/>
                        <a:t>Passenger Current Position</a:t>
                      </a:r>
                      <a:endParaRPr lang="en-AU" dirty="0"/>
                    </a:p>
                  </a:txBody>
                  <a:tcPr/>
                </a:tc>
                <a:tc>
                  <a:txBody>
                    <a:bodyPr/>
                    <a:lstStyle/>
                    <a:p>
                      <a:r>
                        <a:rPr lang="en-AU" dirty="0" smtClean="0"/>
                        <a:t>Bus Current</a:t>
                      </a:r>
                      <a:r>
                        <a:rPr lang="en-AU" baseline="0" dirty="0" smtClean="0"/>
                        <a:t> Position</a:t>
                      </a:r>
                      <a:endParaRPr lang="en-AU" dirty="0"/>
                    </a:p>
                  </a:txBody>
                  <a:tcPr/>
                </a:tc>
              </a:tr>
              <a:tr h="370840">
                <a:tc>
                  <a:txBody>
                    <a:bodyPr/>
                    <a:lstStyle/>
                    <a:p>
                      <a:r>
                        <a:rPr lang="en-AU" dirty="0" smtClean="0"/>
                        <a:t>1</a:t>
                      </a:r>
                      <a:endParaRPr lang="en-AU" dirty="0"/>
                    </a:p>
                  </a:txBody>
                  <a:tcPr/>
                </a:tc>
                <a:tc>
                  <a:txBody>
                    <a:bodyPr/>
                    <a:lstStyle/>
                    <a:p>
                      <a:r>
                        <a:rPr lang="en-AU" dirty="0" smtClean="0"/>
                        <a:t>9876</a:t>
                      </a:r>
                      <a:endParaRPr lang="en-AU" dirty="0"/>
                    </a:p>
                  </a:txBody>
                  <a:tcPr/>
                </a:tc>
                <a:tc>
                  <a:txBody>
                    <a:bodyPr/>
                    <a:lstStyle/>
                    <a:p>
                      <a:r>
                        <a:rPr lang="en-AU" dirty="0" smtClean="0"/>
                        <a:t>1111</a:t>
                      </a:r>
                      <a:endParaRPr lang="en-AU" dirty="0"/>
                    </a:p>
                  </a:txBody>
                  <a:tcPr/>
                </a:tc>
              </a:tr>
              <a:tr h="370840">
                <a:tc>
                  <a:txBody>
                    <a:bodyPr/>
                    <a:lstStyle/>
                    <a:p>
                      <a:r>
                        <a:rPr lang="en-AU" dirty="0" smtClean="0"/>
                        <a:t>2</a:t>
                      </a:r>
                      <a:endParaRPr lang="en-AU" dirty="0"/>
                    </a:p>
                  </a:txBody>
                  <a:tcPr/>
                </a:tc>
                <a:tc>
                  <a:txBody>
                    <a:bodyPr/>
                    <a:lstStyle/>
                    <a:p>
                      <a:r>
                        <a:rPr lang="en-AU" dirty="0" smtClean="0"/>
                        <a:t>2222</a:t>
                      </a:r>
                      <a:endParaRPr lang="en-AU" dirty="0"/>
                    </a:p>
                  </a:txBody>
                  <a:tcPr/>
                </a:tc>
                <a:tc>
                  <a:txBody>
                    <a:bodyPr/>
                    <a:lstStyle/>
                    <a:p>
                      <a:r>
                        <a:rPr lang="en-AU" dirty="0" smtClean="0"/>
                        <a:t>2222</a:t>
                      </a:r>
                      <a:endParaRPr lang="en-AU" dirty="0"/>
                    </a:p>
                  </a:txBody>
                  <a:tcPr/>
                </a:tc>
              </a:tr>
              <a:tr h="370840">
                <a:tc>
                  <a:txBody>
                    <a:bodyPr/>
                    <a:lstStyle/>
                    <a:p>
                      <a:r>
                        <a:rPr lang="en-AU" dirty="0" smtClean="0"/>
                        <a:t>3</a:t>
                      </a:r>
                      <a:endParaRPr lang="en-AU" dirty="0"/>
                    </a:p>
                  </a:txBody>
                  <a:tcPr/>
                </a:tc>
                <a:tc>
                  <a:txBody>
                    <a:bodyPr/>
                    <a:lstStyle/>
                    <a:p>
                      <a:r>
                        <a:rPr lang="en-AU" dirty="0" smtClean="0"/>
                        <a:t>3333</a:t>
                      </a:r>
                      <a:endParaRPr lang="en-AU" dirty="0"/>
                    </a:p>
                  </a:txBody>
                  <a:tcPr/>
                </a:tc>
                <a:tc>
                  <a:txBody>
                    <a:bodyPr/>
                    <a:lstStyle/>
                    <a:p>
                      <a:r>
                        <a:rPr lang="en-AU" dirty="0" smtClean="0"/>
                        <a:t>3333</a:t>
                      </a:r>
                      <a:endParaRPr lang="en-AU" dirty="0"/>
                    </a:p>
                  </a:txBody>
                  <a:tcPr/>
                </a:tc>
              </a:tr>
              <a:tr h="370840">
                <a:tc>
                  <a:txBody>
                    <a:bodyPr/>
                    <a:lstStyle/>
                    <a:p>
                      <a:r>
                        <a:rPr lang="en-AU" dirty="0" smtClean="0"/>
                        <a:t>4</a:t>
                      </a:r>
                      <a:endParaRPr lang="en-AU" dirty="0"/>
                    </a:p>
                  </a:txBody>
                  <a:tcPr/>
                </a:tc>
                <a:tc>
                  <a:txBody>
                    <a:bodyPr/>
                    <a:lstStyle/>
                    <a:p>
                      <a:r>
                        <a:rPr lang="en-AU" dirty="0" smtClean="0"/>
                        <a:t>4444</a:t>
                      </a:r>
                      <a:endParaRPr lang="en-AU" dirty="0"/>
                    </a:p>
                  </a:txBody>
                  <a:tcPr/>
                </a:tc>
                <a:tc>
                  <a:txBody>
                    <a:bodyPr/>
                    <a:lstStyle/>
                    <a:p>
                      <a:r>
                        <a:rPr lang="en-AU" dirty="0" smtClean="0"/>
                        <a:t>4444</a:t>
                      </a:r>
                      <a:endParaRPr lang="en-AU" dirty="0"/>
                    </a:p>
                  </a:txBody>
                  <a:tcPr/>
                </a:tc>
              </a:tr>
              <a:tr h="370840">
                <a:tc>
                  <a:txBody>
                    <a:bodyPr/>
                    <a:lstStyle/>
                    <a:p>
                      <a:endParaRPr lang="en-AU" dirty="0"/>
                    </a:p>
                  </a:txBody>
                  <a:tcPr/>
                </a:tc>
                <a:tc>
                  <a:txBody>
                    <a:bodyPr/>
                    <a:lstStyle/>
                    <a:p>
                      <a:endParaRPr lang="en-AU" dirty="0"/>
                    </a:p>
                  </a:txBody>
                  <a:tcPr/>
                </a:tc>
                <a:tc>
                  <a:txBody>
                    <a:bodyPr/>
                    <a:lstStyle/>
                    <a:p>
                      <a:endParaRPr lang="en-AU" dirty="0"/>
                    </a:p>
                  </a:txBody>
                  <a:tcPr/>
                </a:tc>
              </a:tr>
            </a:tbl>
          </a:graphicData>
        </a:graphic>
      </p:graphicFrame>
      <p:sp>
        <p:nvSpPr>
          <p:cNvPr id="5" name="Oval 4"/>
          <p:cNvSpPr/>
          <p:nvPr/>
        </p:nvSpPr>
        <p:spPr>
          <a:xfrm>
            <a:off x="228600" y="990600"/>
            <a:ext cx="822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914400" y="3733800"/>
            <a:ext cx="7239000" cy="923330"/>
          </a:xfrm>
          <a:prstGeom prst="rect">
            <a:avLst/>
          </a:prstGeom>
          <a:noFill/>
        </p:spPr>
        <p:txBody>
          <a:bodyPr wrap="square" rtlCol="0">
            <a:spAutoFit/>
          </a:bodyPr>
          <a:lstStyle/>
          <a:p>
            <a:r>
              <a:rPr lang="en-AU" dirty="0" smtClean="0"/>
              <a:t>In the ‘Passenger Current Position Table’, if the ‘Passenger Current Position’ and ‘Bus Current Position’ are different (means the passenger has got off the bus), remove that row.</a:t>
            </a:r>
            <a:endParaRPr lang="en-AU" dirty="0"/>
          </a:p>
        </p:txBody>
      </p:sp>
      <p:sp>
        <p:nvSpPr>
          <p:cNvPr id="2" name="TextBox 1"/>
          <p:cNvSpPr txBox="1"/>
          <p:nvPr/>
        </p:nvSpPr>
        <p:spPr>
          <a:xfrm>
            <a:off x="914400" y="5181600"/>
            <a:ext cx="7239000" cy="923330"/>
          </a:xfrm>
          <a:prstGeom prst="rect">
            <a:avLst/>
          </a:prstGeom>
          <a:noFill/>
        </p:spPr>
        <p:txBody>
          <a:bodyPr wrap="square" rtlCol="0">
            <a:spAutoFit/>
          </a:bodyPr>
          <a:lstStyle/>
          <a:p>
            <a:r>
              <a:rPr lang="en-AU" dirty="0" smtClean="0"/>
              <a:t>Once the bus arrives terminal point, that bus will be reset in the Bus Table: the ‘Status’ will become ‘F’ and ‘No. Of Passengers On-board’ will be set to 0.</a:t>
            </a:r>
            <a:endParaRPr lang="en-AU" dirty="0"/>
          </a:p>
        </p:txBody>
      </p:sp>
    </p:spTree>
    <p:extLst>
      <p:ext uri="{BB962C8B-B14F-4D97-AF65-F5344CB8AC3E}">
        <p14:creationId xmlns:p14="http://schemas.microsoft.com/office/powerpoint/2010/main" val="132447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38200"/>
            <a:ext cx="7620000" cy="646331"/>
          </a:xfrm>
          <a:prstGeom prst="rect">
            <a:avLst/>
          </a:prstGeom>
          <a:noFill/>
        </p:spPr>
        <p:txBody>
          <a:bodyPr wrap="square" rtlCol="0">
            <a:spAutoFit/>
          </a:bodyPr>
          <a:lstStyle/>
          <a:p>
            <a:r>
              <a:rPr lang="en-AU" dirty="0" smtClean="0"/>
              <a:t>When the passenger click on ‘On-board’, there will be an alert message, asking for the passenger to answer if the bus has come on time or delayed.</a:t>
            </a:r>
          </a:p>
        </p:txBody>
      </p:sp>
      <p:sp>
        <p:nvSpPr>
          <p:cNvPr id="5" name="TextBox 4"/>
          <p:cNvSpPr txBox="1"/>
          <p:nvPr/>
        </p:nvSpPr>
        <p:spPr>
          <a:xfrm>
            <a:off x="762000" y="2221468"/>
            <a:ext cx="5181600" cy="369332"/>
          </a:xfrm>
          <a:prstGeom prst="rect">
            <a:avLst/>
          </a:prstGeom>
          <a:noFill/>
        </p:spPr>
        <p:txBody>
          <a:bodyPr wrap="square" rtlCol="0">
            <a:spAutoFit/>
          </a:bodyPr>
          <a:lstStyle/>
          <a:p>
            <a:r>
              <a:rPr lang="en-AU" dirty="0" smtClean="0"/>
              <a:t>Did the bus arrive on time?</a:t>
            </a:r>
          </a:p>
        </p:txBody>
      </p:sp>
      <p:sp>
        <p:nvSpPr>
          <p:cNvPr id="6" name="Oval 5"/>
          <p:cNvSpPr/>
          <p:nvPr/>
        </p:nvSpPr>
        <p:spPr>
          <a:xfrm>
            <a:off x="914400" y="28194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219200" y="2775648"/>
            <a:ext cx="914400" cy="369332"/>
          </a:xfrm>
          <a:prstGeom prst="rect">
            <a:avLst/>
          </a:prstGeom>
          <a:noFill/>
        </p:spPr>
        <p:txBody>
          <a:bodyPr wrap="square" rtlCol="0">
            <a:spAutoFit/>
          </a:bodyPr>
          <a:lstStyle/>
          <a:p>
            <a:r>
              <a:rPr lang="en-AU" dirty="0" smtClean="0"/>
              <a:t>Yes</a:t>
            </a:r>
            <a:endParaRPr lang="en-AU" dirty="0"/>
          </a:p>
        </p:txBody>
      </p:sp>
      <p:sp>
        <p:nvSpPr>
          <p:cNvPr id="8" name="Oval 7"/>
          <p:cNvSpPr/>
          <p:nvPr/>
        </p:nvSpPr>
        <p:spPr>
          <a:xfrm>
            <a:off x="2743200" y="282633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3048000" y="2782578"/>
            <a:ext cx="914400" cy="369332"/>
          </a:xfrm>
          <a:prstGeom prst="rect">
            <a:avLst/>
          </a:prstGeom>
          <a:noFill/>
        </p:spPr>
        <p:txBody>
          <a:bodyPr wrap="square" rtlCol="0">
            <a:spAutoFit/>
          </a:bodyPr>
          <a:lstStyle/>
          <a:p>
            <a:r>
              <a:rPr lang="en-AU" dirty="0" smtClean="0"/>
              <a:t>No</a:t>
            </a:r>
            <a:endParaRPr lang="en-AU" dirty="0"/>
          </a:p>
        </p:txBody>
      </p:sp>
      <p:sp>
        <p:nvSpPr>
          <p:cNvPr id="10" name="TextBox 9"/>
          <p:cNvSpPr txBox="1"/>
          <p:nvPr/>
        </p:nvSpPr>
        <p:spPr>
          <a:xfrm>
            <a:off x="762000" y="3429000"/>
            <a:ext cx="4114800" cy="369332"/>
          </a:xfrm>
          <a:prstGeom prst="rect">
            <a:avLst/>
          </a:prstGeom>
          <a:noFill/>
        </p:spPr>
        <p:txBody>
          <a:bodyPr wrap="square" rtlCol="0">
            <a:spAutoFit/>
          </a:bodyPr>
          <a:lstStyle/>
          <a:p>
            <a:r>
              <a:rPr lang="en-AU" dirty="0" smtClean="0"/>
              <a:t>If no, how long did the bus get delayed?</a:t>
            </a:r>
            <a:endParaRPr lang="en-AU" dirty="0"/>
          </a:p>
        </p:txBody>
      </p:sp>
      <p:sp>
        <p:nvSpPr>
          <p:cNvPr id="11" name="Rectangle 10"/>
          <p:cNvSpPr/>
          <p:nvPr/>
        </p:nvSpPr>
        <p:spPr>
          <a:xfrm>
            <a:off x="876300" y="4038600"/>
            <a:ext cx="15621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683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485</Words>
  <Application>Microsoft Office PowerPoint</Application>
  <PresentationFormat>On-screen Show (4:3)</PresentationFormat>
  <Paragraphs>137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Aili</dc:creator>
  <cp:lastModifiedBy>Aili</cp:lastModifiedBy>
  <cp:revision>40</cp:revision>
  <dcterms:created xsi:type="dcterms:W3CDTF">2006-08-16T00:00:00Z</dcterms:created>
  <dcterms:modified xsi:type="dcterms:W3CDTF">2014-08-09T12:31:18Z</dcterms:modified>
</cp:coreProperties>
</file>