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BB28B-CE0D-4081-90F3-4FD611796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864EB2-C406-41D7-AFFB-6AFD2EBC6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A55C58-B6F5-485F-91E4-95FA6794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31C6-DBFC-49E3-A054-F9F3F17D6C0E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62EF63-0221-4DB0-BE5B-F7E0D17E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4A484-5810-44B6-AFC8-F75CEB0E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0C6-3564-4D99-87D3-67991B71D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92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782F8-0C5D-495C-AD24-2A8BE8B75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5CB515-CBA4-4983-A2FF-59CF6C281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895FB3-DDB0-445C-B1DD-E4FC59D7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31C6-DBFC-49E3-A054-F9F3F17D6C0E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C42BC-EA2F-45B2-BC15-38D8AFAC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C8D67D-FCBA-4D9F-AFB1-8D029E0A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0C6-3564-4D99-87D3-67991B71D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577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01222C-203C-46D5-B969-1603A3AA7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B065D8-431E-4034-9E75-C982139C0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EF44CF-4EDA-4CB1-A814-0D308263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31C6-DBFC-49E3-A054-F9F3F17D6C0E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87DCD-EE3B-4140-A714-CFEC0D9A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F3FA48-8FCF-4A06-B295-EA6CF00F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0C6-3564-4D99-87D3-67991B71D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02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A97FE-29FC-4DE1-AA39-323FEA90D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D56A0-FDF9-4770-B5A5-C7F51CFDD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790050-C5DF-4FB0-8FA6-9D21D4E7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31C6-DBFC-49E3-A054-F9F3F17D6C0E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DDE6BD-D240-4F5C-86A4-8E844E6F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2A0F0-DFB6-4638-925F-320CAEF2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0C6-3564-4D99-87D3-67991B71D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90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DF9D5-45CE-447F-8C02-303D71FD4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3692A5-A597-45D2-BBA9-206D27074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D541A-234C-400A-AD7E-4073D9C2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31C6-DBFC-49E3-A054-F9F3F17D6C0E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E73D87-C667-4B83-A985-E56C059F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7A4C1-5B80-4E4D-970A-A22E1CA5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0C6-3564-4D99-87D3-67991B71D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53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617B2-369A-46F7-B2CD-5D611871F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0A8C66-94C1-4C8B-84BA-378383E6F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F59958-D21C-482B-88DB-5CDD285B8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78FEA8-B793-4361-9076-2ECB1902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31C6-DBFC-49E3-A054-F9F3F17D6C0E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9B3730-7F76-41C7-819E-CBD90AE1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60F832-9F5E-47E1-A171-307F5AF25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0C6-3564-4D99-87D3-67991B71D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99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18C4D-EF45-4BD1-BB5E-09A435E3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44F83E-E823-4BFD-BF20-CC52ECDF8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999FF6-8D77-4E9F-B317-83C5FF2B1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436A7B-12D2-4B48-8E13-E6469D4CE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6D1829-DBBC-408E-BDDA-5689EF22F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785406-7BF2-42EE-8606-3E9DB8553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31C6-DBFC-49E3-A054-F9F3F17D6C0E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94B122-337B-4AED-90B7-831358C93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43CA1D-91B4-47B6-9809-A90EF3FB3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0C6-3564-4D99-87D3-67991B71D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6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7CE3B-0B40-4D31-9E27-8DE4C0D81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67B85C-C3B5-4E62-B55C-7CA87C09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31C6-DBFC-49E3-A054-F9F3F17D6C0E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BC6356-2ECD-4794-853A-1D079C6F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A9B9B5-E1DA-415D-BDDE-49B04EC44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0C6-3564-4D99-87D3-67991B71D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43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1F9F17-6AD2-438A-859F-C15A53B66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31C6-DBFC-49E3-A054-F9F3F17D6C0E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C1A688-2FFB-48C9-9590-B9CF4A3A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AC1290-0DE2-46BF-BFB2-BADEC212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0C6-3564-4D99-87D3-67991B71D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16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54406-2C3E-4473-A640-0DE80167D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2156A2-C706-4A49-9DD2-DDA28D20D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0786B4-416C-426E-9216-F6C1AB227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2818F8-C061-4175-A6A6-51FA0F731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31C6-DBFC-49E3-A054-F9F3F17D6C0E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9DAF89-8706-4AD3-8F16-73C1B678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AF9FEB-7D26-4E99-81C4-9E52A61D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0C6-3564-4D99-87D3-67991B71D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72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A8ADF-53E5-4895-A430-25775210B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052709-C9A1-4EC1-8423-7DCB79F47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203633-509B-47E1-9946-A15876628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1466B0-63FF-4F28-A561-336EE1895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31C6-DBFC-49E3-A054-F9F3F17D6C0E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6758CD-E810-4A30-B01F-06867977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FEFB87-435C-43AE-8CF2-E6335D28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0C6-3564-4D99-87D3-67991B71D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40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095C0A-BFD2-4CEC-8E4A-31AA93B6B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55D5E0-E2AD-4086-98A2-DF190ECB3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629B6-43BB-46FB-8DB4-CB6E514C9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731C6-DBFC-49E3-A054-F9F3F17D6C0E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92DA62-C961-4983-82D2-F910866B0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48958-D380-4BA4-BE3D-86A585595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EE0C6-3564-4D99-87D3-67991B71D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68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E593C-536C-40E3-BED6-8680C8BF5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4230" y="2103928"/>
            <a:ext cx="9103540" cy="1786359"/>
          </a:xfrm>
        </p:spPr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HW3: Street View House Number Recognition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9717E0-579F-4333-B1B8-2CEA88B70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334" y="4265585"/>
            <a:ext cx="1348673" cy="452072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陈薇</a:t>
            </a:r>
          </a:p>
        </p:txBody>
      </p:sp>
    </p:spTree>
    <p:extLst>
      <p:ext uri="{BB962C8B-B14F-4D97-AF65-F5344CB8AC3E}">
        <p14:creationId xmlns:p14="http://schemas.microsoft.com/office/powerpoint/2010/main" val="128315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7D0396E-3EE0-403D-88F4-98217458FC47}"/>
              </a:ext>
            </a:extLst>
          </p:cNvPr>
          <p:cNvSpPr txBox="1">
            <a:spLocks/>
          </p:cNvSpPr>
          <p:nvPr/>
        </p:nvSpPr>
        <p:spPr>
          <a:xfrm>
            <a:off x="546887" y="397494"/>
            <a:ext cx="5641642" cy="840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网络结构与超参数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2D4DE6-CE86-4BA3-A8D1-DD35DCDFCC0E}"/>
              </a:ext>
            </a:extLst>
          </p:cNvPr>
          <p:cNvSpPr txBox="1"/>
          <p:nvPr/>
        </p:nvSpPr>
        <p:spPr>
          <a:xfrm>
            <a:off x="621400" y="1412233"/>
            <a:ext cx="11306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由于数据集较小，因此采用了迁移预训练好的</a:t>
            </a:r>
            <a:r>
              <a:rPr lang="en-US" altLang="zh-CN" sz="2000" b="1" dirty="0"/>
              <a:t>YOLOv5</a:t>
            </a:r>
            <a:r>
              <a:rPr lang="zh-CN" altLang="en-US" sz="2000" b="1" dirty="0"/>
              <a:t>模型的方案。根据下表的推理速度和效果，经过权衡，选用了</a:t>
            </a:r>
            <a:r>
              <a:rPr lang="en-US" altLang="zh-CN" sz="2000" b="1" dirty="0"/>
              <a:t>YOLOv5s</a:t>
            </a:r>
            <a:r>
              <a:rPr lang="zh-CN" altLang="en-US" sz="2000" b="1" dirty="0"/>
              <a:t>架构，其网络结构如右图所示。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BD08A08-157A-468F-BA35-C6D2CB5F2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01" y="2295295"/>
            <a:ext cx="5092134" cy="39019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C3AAFCD-3D57-422C-B21F-692DAA97C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830" y="2759935"/>
            <a:ext cx="5963830" cy="329969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9F07EE9-5063-4A8F-9A5F-BD4B1FCB0B28}"/>
              </a:ext>
            </a:extLst>
          </p:cNvPr>
          <p:cNvSpPr txBox="1"/>
          <p:nvPr/>
        </p:nvSpPr>
        <p:spPr>
          <a:xfrm>
            <a:off x="621400" y="6372371"/>
            <a:ext cx="3727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YOLOv5: </a:t>
            </a:r>
            <a:r>
              <a:rPr lang="zh-CN" altLang="en-US" sz="1400" dirty="0"/>
              <a:t>https://github.com/ultralytics/yolov5</a:t>
            </a:r>
          </a:p>
        </p:txBody>
      </p:sp>
    </p:spTree>
    <p:extLst>
      <p:ext uri="{BB962C8B-B14F-4D97-AF65-F5344CB8AC3E}">
        <p14:creationId xmlns:p14="http://schemas.microsoft.com/office/powerpoint/2010/main" val="14361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23C506B-D85A-4F7F-BCA6-341253313302}"/>
              </a:ext>
            </a:extLst>
          </p:cNvPr>
          <p:cNvSpPr txBox="1">
            <a:spLocks/>
          </p:cNvSpPr>
          <p:nvPr/>
        </p:nvSpPr>
        <p:spPr>
          <a:xfrm>
            <a:off x="546887" y="397494"/>
            <a:ext cx="5641642" cy="840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训练方法与优化方法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C7F379-A353-499D-B1CB-CDF678EF92C1}"/>
              </a:ext>
            </a:extLst>
          </p:cNvPr>
          <p:cNvSpPr txBox="1"/>
          <p:nvPr/>
        </p:nvSpPr>
        <p:spPr>
          <a:xfrm>
            <a:off x="635710" y="1753121"/>
            <a:ext cx="7473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采用</a:t>
            </a:r>
            <a:r>
              <a:rPr lang="en-US" altLang="zh-CN" sz="2400" b="1" dirty="0"/>
              <a:t>SGD</a:t>
            </a:r>
            <a:r>
              <a:rPr lang="zh-CN" altLang="en-US" sz="2400" b="1" dirty="0"/>
              <a:t>优化器与带</a:t>
            </a:r>
            <a:r>
              <a:rPr lang="en-US" altLang="zh-CN" sz="2400" b="1" dirty="0"/>
              <a:t>warmup</a:t>
            </a:r>
            <a:r>
              <a:rPr lang="zh-CN" altLang="en-US" sz="2400" b="1" dirty="0"/>
              <a:t>的余弦退火学习率衰减。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13E123-0DB6-4027-B6BA-226EF9DF9EEA}"/>
              </a:ext>
            </a:extLst>
          </p:cNvPr>
          <p:cNvSpPr txBox="1"/>
          <p:nvPr/>
        </p:nvSpPr>
        <p:spPr>
          <a:xfrm>
            <a:off x="946502" y="3412067"/>
            <a:ext cx="3425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Epochs=150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Batch Size=32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Learning Rate=1e-2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Warmup Epochs=2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Image Size=320x320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91C5828-54F2-492A-8F47-E377FBFF8D7F}"/>
              </a:ext>
            </a:extLst>
          </p:cNvPr>
          <p:cNvSpPr txBox="1"/>
          <p:nvPr/>
        </p:nvSpPr>
        <p:spPr>
          <a:xfrm>
            <a:off x="635710" y="2720838"/>
            <a:ext cx="3200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具体训练参数如下：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9595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3F563A76-19E2-4522-AED2-F8D4FBFD4D50}"/>
              </a:ext>
            </a:extLst>
          </p:cNvPr>
          <p:cNvSpPr txBox="1">
            <a:spLocks/>
          </p:cNvSpPr>
          <p:nvPr/>
        </p:nvSpPr>
        <p:spPr>
          <a:xfrm>
            <a:off x="546887" y="397494"/>
            <a:ext cx="2974426" cy="840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训练曲线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1644F8-AC86-4FAE-87F0-72CDE5582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390" y="1350637"/>
            <a:ext cx="2974426" cy="252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2FAFE5C-B87D-4938-828E-35B5AF58E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160" y="1350637"/>
            <a:ext cx="2937910" cy="252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E22D50D-609D-42F6-B686-755734CE1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414" y="1350637"/>
            <a:ext cx="2941377" cy="252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4AED7BE-C3C8-4377-AABC-564C9F73F7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18" y="4088843"/>
            <a:ext cx="2849569" cy="2520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D56D1D1-5071-40C9-9577-BD93197FEE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980" y="4088843"/>
            <a:ext cx="2856270" cy="2520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21CCB1B-9FCF-4FFC-83A6-4294103700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957" y="4088843"/>
            <a:ext cx="2878834" cy="2520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5E02841E-4F8D-48A4-A8BE-E26CD74E5E28}"/>
              </a:ext>
            </a:extLst>
          </p:cNvPr>
          <p:cNvSpPr txBox="1"/>
          <p:nvPr/>
        </p:nvSpPr>
        <p:spPr>
          <a:xfrm>
            <a:off x="694227" y="2241305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Loss</a:t>
            </a:r>
            <a:endParaRPr lang="zh-CN" altLang="en-US" sz="24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55E60CF-F48E-42D4-B5AF-701D5ECB209A}"/>
              </a:ext>
            </a:extLst>
          </p:cNvPr>
          <p:cNvSpPr txBox="1"/>
          <p:nvPr/>
        </p:nvSpPr>
        <p:spPr>
          <a:xfrm>
            <a:off x="694227" y="4882243"/>
            <a:ext cx="108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Metric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2888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1C902-DFEC-4B76-9A8A-32D06E3A9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87" y="397494"/>
            <a:ext cx="2673743" cy="840588"/>
          </a:xfrm>
        </p:spPr>
        <p:txBody>
          <a:bodyPr/>
          <a:lstStyle/>
          <a:p>
            <a:r>
              <a:rPr lang="zh-CN" altLang="en-US" b="1" dirty="0"/>
              <a:t>测试结果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7D04B98-868C-4CAD-A9A8-8E1F67447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762916"/>
              </p:ext>
            </p:extLst>
          </p:nvPr>
        </p:nvGraphicFramePr>
        <p:xfrm>
          <a:off x="797740" y="1593584"/>
          <a:ext cx="7253835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428">
                  <a:extLst>
                    <a:ext uri="{9D8B030D-6E8A-4147-A177-3AD203B41FA5}">
                      <a16:colId xmlns:a16="http://schemas.microsoft.com/office/drawing/2014/main" val="952469528"/>
                    </a:ext>
                  </a:extLst>
                </a:gridCol>
                <a:gridCol w="971045">
                  <a:extLst>
                    <a:ext uri="{9D8B030D-6E8A-4147-A177-3AD203B41FA5}">
                      <a16:colId xmlns:a16="http://schemas.microsoft.com/office/drawing/2014/main" val="3768022617"/>
                    </a:ext>
                  </a:extLst>
                </a:gridCol>
                <a:gridCol w="922492">
                  <a:extLst>
                    <a:ext uri="{9D8B030D-6E8A-4147-A177-3AD203B41FA5}">
                      <a16:colId xmlns:a16="http://schemas.microsoft.com/office/drawing/2014/main" val="3781427651"/>
                    </a:ext>
                  </a:extLst>
                </a:gridCol>
                <a:gridCol w="857755">
                  <a:extLst>
                    <a:ext uri="{9D8B030D-6E8A-4147-A177-3AD203B41FA5}">
                      <a16:colId xmlns:a16="http://schemas.microsoft.com/office/drawing/2014/main" val="3834864496"/>
                    </a:ext>
                  </a:extLst>
                </a:gridCol>
                <a:gridCol w="817296">
                  <a:extLst>
                    <a:ext uri="{9D8B030D-6E8A-4147-A177-3AD203B41FA5}">
                      <a16:colId xmlns:a16="http://schemas.microsoft.com/office/drawing/2014/main" val="3812194437"/>
                    </a:ext>
                  </a:extLst>
                </a:gridCol>
                <a:gridCol w="1246173">
                  <a:extLst>
                    <a:ext uri="{9D8B030D-6E8A-4147-A177-3AD203B41FA5}">
                      <a16:colId xmlns:a16="http://schemas.microsoft.com/office/drawing/2014/main" val="3033762076"/>
                    </a:ext>
                  </a:extLst>
                </a:gridCol>
                <a:gridCol w="1375646">
                  <a:extLst>
                    <a:ext uri="{9D8B030D-6E8A-4147-A177-3AD203B41FA5}">
                      <a16:colId xmlns:a16="http://schemas.microsoft.com/office/drawing/2014/main" val="1002252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Class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Images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Labels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mAP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IoU</a:t>
                      </a:r>
                      <a:r>
                        <a:rPr lang="en-US" altLang="zh-CN" dirty="0"/>
                        <a:t>=0.5)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mAP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IoU</a:t>
                      </a:r>
                      <a:r>
                        <a:rPr lang="en-US" altLang="zh-CN" dirty="0"/>
                        <a:t>=0.95)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066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13067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26030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90.2%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89.9%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90.3%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41.9%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46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13067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89.8%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91.3%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91.4%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43.6%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852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13067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85.6%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85.8%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84.7%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33.2%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88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13067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92.4%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91.5%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92.1%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43.6%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940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13067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90.7%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87.7%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89.9%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41.8%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281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13067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90.3%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91.9%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91.3%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40.2%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18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13067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91.7%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91.2%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91.7%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43.6%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515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13067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90.3%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89.7%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90.8%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43.7%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41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13067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90.2%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90.0%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90.5%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41.8%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803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13067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91.6%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90.3%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91.5%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44.2%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724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13067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89.0%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89.8%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89.3%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43.0%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00119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B9596F7-17AB-4CDD-9D2A-CC1A2B82728F}"/>
              </a:ext>
            </a:extLst>
          </p:cNvPr>
          <p:cNvSpPr txBox="1"/>
          <p:nvPr/>
        </p:nvSpPr>
        <p:spPr>
          <a:xfrm>
            <a:off x="8270061" y="1584945"/>
            <a:ext cx="36933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所有类别的平均准确率为</a:t>
            </a:r>
            <a:r>
              <a:rPr lang="en-US" altLang="zh-CN" sz="2000" b="1" dirty="0"/>
              <a:t>90.2%</a:t>
            </a:r>
            <a:r>
              <a:rPr lang="zh-CN" altLang="en-US" sz="2000" b="1" dirty="0"/>
              <a:t>；</a:t>
            </a:r>
            <a:endParaRPr lang="en-US" altLang="zh-CN" sz="2000" b="1" dirty="0"/>
          </a:p>
          <a:p>
            <a:r>
              <a:rPr lang="en-US" altLang="zh-CN" sz="2000" b="1" dirty="0" err="1"/>
              <a:t>IoU</a:t>
            </a:r>
            <a:r>
              <a:rPr lang="zh-CN" altLang="en-US" sz="2000" b="1" dirty="0"/>
              <a:t>为</a:t>
            </a:r>
            <a:r>
              <a:rPr lang="en-US" altLang="zh-CN" sz="2000" b="1" dirty="0"/>
              <a:t>0.5</a:t>
            </a:r>
            <a:r>
              <a:rPr lang="zh-CN" altLang="en-US" sz="2000" b="1" dirty="0"/>
              <a:t>时的</a:t>
            </a:r>
            <a:r>
              <a:rPr lang="en-US" altLang="zh-CN" sz="2000" b="1" dirty="0" err="1"/>
              <a:t>mAP</a:t>
            </a:r>
            <a:r>
              <a:rPr lang="zh-CN" altLang="en-US" sz="2000" b="1" dirty="0"/>
              <a:t>为</a:t>
            </a:r>
            <a:r>
              <a:rPr lang="en-US" altLang="zh-CN" sz="2000" b="1" dirty="0"/>
              <a:t>90.3%</a:t>
            </a:r>
            <a:r>
              <a:rPr lang="zh-CN" altLang="en-US" sz="2000" b="1" dirty="0"/>
              <a:t>；</a:t>
            </a:r>
            <a:endParaRPr lang="en-US" altLang="zh-CN" sz="2000" b="1" dirty="0"/>
          </a:p>
          <a:p>
            <a:r>
              <a:rPr lang="en-US" altLang="zh-CN" sz="2000" b="1" dirty="0" err="1"/>
              <a:t>IoU</a:t>
            </a:r>
            <a:r>
              <a:rPr lang="zh-CN" altLang="en-US" sz="2000" b="1" dirty="0"/>
              <a:t>为</a:t>
            </a:r>
            <a:r>
              <a:rPr lang="en-US" altLang="zh-CN" sz="2000" b="1" dirty="0"/>
              <a:t>0.95</a:t>
            </a:r>
            <a:r>
              <a:rPr lang="zh-CN" altLang="en-US" sz="2000" b="1" dirty="0"/>
              <a:t>时的</a:t>
            </a:r>
            <a:r>
              <a:rPr lang="en-US" altLang="zh-CN" sz="2000" b="1" dirty="0" err="1"/>
              <a:t>mAP</a:t>
            </a:r>
            <a:r>
              <a:rPr lang="zh-CN" altLang="en-US" sz="2000" b="1" dirty="0"/>
              <a:t>为</a:t>
            </a:r>
            <a:r>
              <a:rPr lang="en-US" altLang="zh-CN" sz="2000" b="1" dirty="0"/>
              <a:t>41.9%</a:t>
            </a:r>
            <a:r>
              <a:rPr lang="zh-CN" altLang="en-US" sz="2000" b="1" dirty="0"/>
              <a:t>。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zh-CN" altLang="en-US" sz="2000" b="1" dirty="0"/>
              <a:t>此外，还统计了要求预测的数字完全与</a:t>
            </a:r>
            <a:r>
              <a:rPr lang="en-US" altLang="zh-CN" sz="2000" b="1" dirty="0"/>
              <a:t>Ground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Truth</a:t>
            </a:r>
            <a:r>
              <a:rPr lang="zh-CN" altLang="en-US" sz="2000" b="1" dirty="0"/>
              <a:t>相同的准确率（即数字一个不多一个不少），为</a:t>
            </a:r>
            <a:r>
              <a:rPr lang="en-US" altLang="zh-CN" sz="2000" b="1" dirty="0"/>
              <a:t>59.04%</a:t>
            </a:r>
            <a:r>
              <a:rPr lang="zh-CN" altLang="en-US" sz="2000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3281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1C902-DFEC-4B76-9A8A-32D06E3A9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87" y="397494"/>
            <a:ext cx="3500180" cy="840588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测试结果示例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69652F-631A-45DC-A90A-8860B9577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905" y="1622269"/>
            <a:ext cx="8525568" cy="20425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D4686F-755C-4C75-AB04-D5BCD157A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905" y="4214439"/>
            <a:ext cx="8525568" cy="204258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1B70EEE-0ADC-4BAF-82F5-64E1A095C46E}"/>
              </a:ext>
            </a:extLst>
          </p:cNvPr>
          <p:cNvSpPr txBox="1"/>
          <p:nvPr/>
        </p:nvSpPr>
        <p:spPr>
          <a:xfrm>
            <a:off x="616527" y="2412728"/>
            <a:ext cx="225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Ground Truth</a:t>
            </a:r>
            <a:r>
              <a:rPr lang="zh-CN" altLang="en-US" sz="2400" b="1" dirty="0"/>
              <a:t>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824189-CC32-44CD-9FEA-C67CEE7D9C24}"/>
              </a:ext>
            </a:extLst>
          </p:cNvPr>
          <p:cNvSpPr txBox="1"/>
          <p:nvPr/>
        </p:nvSpPr>
        <p:spPr>
          <a:xfrm>
            <a:off x="1058456" y="5004898"/>
            <a:ext cx="1817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Prediction</a:t>
            </a:r>
            <a:r>
              <a:rPr lang="zh-CN" altLang="en-US" sz="2400" b="1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693041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327</Words>
  <Application>Microsoft Macintosh PowerPoint</Application>
  <PresentationFormat>宽屏</PresentationFormat>
  <Paragraphs>111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HW3: Street View House Number Recognition</vt:lpstr>
      <vt:lpstr>PowerPoint 演示文稿</vt:lpstr>
      <vt:lpstr>PowerPoint 演示文稿</vt:lpstr>
      <vt:lpstr>PowerPoint 演示文稿</vt:lpstr>
      <vt:lpstr>测试结果</vt:lpstr>
      <vt:lpstr>测试结果示例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HW3: Street View House Number Recognition</dc:title>
  <cp:lastModifiedBy>邹 龙威</cp:lastModifiedBy>
  <cp:revision>15</cp:revision>
  <dcterms:created xsi:type="dcterms:W3CDTF">2023-05-18T11:59:25Z</dcterms:created>
  <dcterms:modified xsi:type="dcterms:W3CDTF">2023-05-19T00:30:36Z</dcterms:modified>
</cp:coreProperties>
</file>