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 id="2147483674" r:id="rId2"/>
  </p:sldMasterIdLst>
  <p:notesMasterIdLst>
    <p:notesMasterId r:id="rId20"/>
  </p:notesMasterIdLst>
  <p:handoutMasterIdLst>
    <p:handoutMasterId r:id="rId21"/>
  </p:handoutMasterIdLst>
  <p:sldIdLst>
    <p:sldId id="311" r:id="rId3"/>
    <p:sldId id="312" r:id="rId4"/>
    <p:sldId id="315" r:id="rId5"/>
    <p:sldId id="320" r:id="rId6"/>
    <p:sldId id="327" r:id="rId7"/>
    <p:sldId id="329" r:id="rId8"/>
    <p:sldId id="336" r:id="rId9"/>
    <p:sldId id="340" r:id="rId10"/>
    <p:sldId id="322" r:id="rId11"/>
    <p:sldId id="330" r:id="rId12"/>
    <p:sldId id="331" r:id="rId13"/>
    <p:sldId id="332" r:id="rId14"/>
    <p:sldId id="323" r:id="rId15"/>
    <p:sldId id="335" r:id="rId16"/>
    <p:sldId id="341" r:id="rId17"/>
    <p:sldId id="338" r:id="rId18"/>
    <p:sldId id="317" r:id="rId1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B87"/>
    <a:srgbClr val="EFF0E7"/>
    <a:srgbClr val="C0504D"/>
    <a:srgbClr val="FF8200"/>
    <a:srgbClr val="BF5700"/>
    <a:srgbClr val="1D1A36"/>
    <a:srgbClr val="262626"/>
    <a:srgbClr val="1B306B"/>
    <a:srgbClr val="FFCC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2" autoAdjust="0"/>
    <p:restoredTop sz="87453" autoAdjust="0"/>
  </p:normalViewPr>
  <p:slideViewPr>
    <p:cSldViewPr>
      <p:cViewPr varScale="1">
        <p:scale>
          <a:sx n="75" d="100"/>
          <a:sy n="75" d="100"/>
        </p:scale>
        <p:origin x="792" y="53"/>
      </p:cViewPr>
      <p:guideLst>
        <p:guide orient="horz" pos="2160"/>
        <p:guide pos="3840"/>
      </p:guideLst>
    </p:cSldViewPr>
  </p:slideViewPr>
  <p:outlineViewPr>
    <p:cViewPr>
      <p:scale>
        <a:sx n="33" d="100"/>
        <a:sy n="33" d="100"/>
      </p:scale>
      <p:origin x="0" y="-5658"/>
    </p:cViewPr>
  </p:outlineViewPr>
  <p:notesTextViewPr>
    <p:cViewPr>
      <p:scale>
        <a:sx n="1" d="1"/>
        <a:sy n="1" d="1"/>
      </p:scale>
      <p:origin x="0" y="-24"/>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3/4/2019</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dirty="0"/>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3/4/2019</a:t>
            </a:fld>
            <a:endParaRPr lang="en-US" dirty="0"/>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5747" tIns="47873" rIns="95747" bIns="47873" numCol="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dirty="0"/>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fontAlgn="ctr"/>
            <a:r>
              <a:rPr lang="en-US" sz="1200" b="1" i="0" kern="1200" dirty="0">
                <a:solidFill>
                  <a:schemeClr val="tx1"/>
                </a:solidFill>
                <a:effectLst/>
                <a:latin typeface="+mn-lt"/>
                <a:ea typeface="+mn-ea"/>
                <a:cs typeface="+mn-cs"/>
              </a:rPr>
              <a:t>Motivate</a:t>
            </a:r>
            <a:endParaRPr lang="en-US" sz="1200" b="0" i="0" kern="1200" dirty="0">
              <a:solidFill>
                <a:schemeClr val="tx1"/>
              </a:solidFill>
              <a:effectLst/>
              <a:latin typeface="+mn-lt"/>
              <a:ea typeface="+mn-ea"/>
              <a:cs typeface="+mn-cs"/>
            </a:endParaRPr>
          </a:p>
          <a:p>
            <a:pPr fontAlgn="ctr"/>
            <a:r>
              <a:rPr lang="en-US" sz="1200" b="0" i="0" kern="1200" dirty="0">
                <a:solidFill>
                  <a:schemeClr val="tx1"/>
                </a:solidFill>
                <a:effectLst/>
                <a:latin typeface="+mn-lt"/>
                <a:ea typeface="+mn-ea"/>
                <a:cs typeface="+mn-cs"/>
              </a:rPr>
              <a:t>o    </a:t>
            </a:r>
            <a:r>
              <a:rPr lang="en-US" sz="1200" b="1" i="0" kern="1200" dirty="0">
                <a:solidFill>
                  <a:schemeClr val="tx1"/>
                </a:solidFill>
                <a:effectLst/>
                <a:latin typeface="+mn-lt"/>
                <a:ea typeface="+mn-ea"/>
                <a:cs typeface="+mn-cs"/>
              </a:rPr>
              <a:t>Let me take a poll - just play along - have any of you considered pursuing a higher education degree, whether that means a bachelor's degree, if you don't have that yet, or a master's degree if you have a bachelors or a PHD if you already have a masters</a:t>
            </a:r>
            <a:endParaRPr lang="en-US" sz="1200" b="0" i="0" kern="1200" dirty="0">
              <a:solidFill>
                <a:schemeClr val="tx1"/>
              </a:solidFill>
              <a:effectLst/>
              <a:latin typeface="+mn-lt"/>
              <a:ea typeface="+mn-ea"/>
              <a:cs typeface="+mn-cs"/>
            </a:endParaRPr>
          </a:p>
          <a:p>
            <a:pPr fontAlgn="ctr"/>
            <a:r>
              <a:rPr lang="en-US" sz="1200" b="0" i="0" kern="1200" dirty="0">
                <a:solidFill>
                  <a:schemeClr val="tx1"/>
                </a:solidFill>
                <a:effectLst/>
                <a:latin typeface="+mn-lt"/>
                <a:ea typeface="+mn-ea"/>
                <a:cs typeface="+mn-cs"/>
              </a:rPr>
              <a:t>o    </a:t>
            </a:r>
            <a:r>
              <a:rPr lang="en-US" sz="1200" b="1" i="0" kern="1200" dirty="0">
                <a:solidFill>
                  <a:schemeClr val="tx1"/>
                </a:solidFill>
                <a:effectLst/>
                <a:latin typeface="+mn-lt"/>
                <a:ea typeface="+mn-ea"/>
                <a:cs typeface="+mn-cs"/>
              </a:rPr>
              <a:t> Raise your hand please</a:t>
            </a:r>
            <a:endParaRPr lang="en-US" sz="1200" b="0" i="0" kern="1200" dirty="0">
              <a:solidFill>
                <a:schemeClr val="tx1"/>
              </a:solidFill>
              <a:effectLst/>
              <a:latin typeface="+mn-lt"/>
              <a:ea typeface="+mn-ea"/>
              <a:cs typeface="+mn-cs"/>
            </a:endParaRPr>
          </a:p>
          <a:p>
            <a:pPr fontAlgn="ctr"/>
            <a:r>
              <a:rPr lang="en-US" sz="1200" b="0" i="0" kern="1200" dirty="0">
                <a:solidFill>
                  <a:schemeClr val="tx1"/>
                </a:solidFill>
                <a:effectLst/>
                <a:latin typeface="+mn-lt"/>
                <a:ea typeface="+mn-ea"/>
                <a:cs typeface="+mn-cs"/>
              </a:rPr>
              <a:t>o    </a:t>
            </a:r>
            <a:r>
              <a:rPr lang="en-US" sz="1200" b="1" i="0" kern="1200" dirty="0">
                <a:solidFill>
                  <a:schemeClr val="tx1"/>
                </a:solidFill>
                <a:effectLst/>
                <a:latin typeface="+mn-lt"/>
                <a:ea typeface="+mn-ea"/>
                <a:cs typeface="+mn-cs"/>
              </a:rPr>
              <a:t>For those of you that have you'll find this presentation interesting, because we are going to help you figure out the whether there is financial benefit of pursing a higher education degree or not.  Those of you that haven't or are not you can snooze now.</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dirty="0"/>
          </a:p>
        </p:txBody>
      </p:sp>
    </p:spTree>
    <p:extLst>
      <p:ext uri="{BB962C8B-B14F-4D97-AF65-F5344CB8AC3E}">
        <p14:creationId xmlns:p14="http://schemas.microsoft.com/office/powerpoint/2010/main" val="1596230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not a large enough gap to show the difference in the median incomes across each of the categories within the maps.</a:t>
            </a:r>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dirty="0"/>
          </a:p>
        </p:txBody>
      </p:sp>
    </p:spTree>
    <p:extLst>
      <p:ext uri="{BB962C8B-B14F-4D97-AF65-F5344CB8AC3E}">
        <p14:creationId xmlns:p14="http://schemas.microsoft.com/office/powerpoint/2010/main" val="3884893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Maura – it looks like the bottom graph was cutoff and “degree” is not fully showing. </a:t>
            </a:r>
          </a:p>
        </p:txBody>
      </p:sp>
      <p:sp>
        <p:nvSpPr>
          <p:cNvPr id="4" name="Slide Number Placeholder 3"/>
          <p:cNvSpPr>
            <a:spLocks noGrp="1"/>
          </p:cNvSpPr>
          <p:nvPr>
            <p:ph type="sldNum" sz="quarter" idx="5"/>
          </p:nvPr>
        </p:nvSpPr>
        <p:spPr/>
        <p:txBody>
          <a:bodyPr/>
          <a:lstStyle/>
          <a:p>
            <a:fld id="{F4EE911A-504C-45E1-9DD1-A7318D673F80}" type="slidenum">
              <a:rPr lang="en-US" smtClean="0"/>
              <a:t>16</a:t>
            </a:fld>
            <a:endParaRPr lang="en-US" dirty="0"/>
          </a:p>
        </p:txBody>
      </p:sp>
    </p:spTree>
    <p:extLst>
      <p:ext uri="{BB962C8B-B14F-4D97-AF65-F5344CB8AC3E}">
        <p14:creationId xmlns:p14="http://schemas.microsoft.com/office/powerpoint/2010/main" val="1971686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b="0" i="0" kern="1200" dirty="0">
                <a:solidFill>
                  <a:schemeClr val="tx1"/>
                </a:solidFill>
                <a:effectLst/>
                <a:latin typeface="+mn-lt"/>
                <a:ea typeface="+mn-ea"/>
                <a:cs typeface="+mn-cs"/>
              </a:rPr>
              <a:t>Before we jump into the details, I'd like to connect you to what to expect from this presentation and what you will hopefully learn as well.</a:t>
            </a:r>
          </a:p>
          <a:p>
            <a:pPr fontAlgn="ctr"/>
            <a:r>
              <a:rPr lang="en-US" sz="1200" b="0" i="0" kern="1200" dirty="0">
                <a:solidFill>
                  <a:schemeClr val="tx1"/>
                </a:solidFill>
                <a:effectLst/>
                <a:latin typeface="+mn-lt"/>
                <a:ea typeface="+mn-ea"/>
                <a:cs typeface="+mn-cs"/>
              </a:rPr>
              <a:t>o    Now go into the problem slide</a:t>
            </a:r>
          </a:p>
          <a:p>
            <a:pPr fontAlgn="ctr"/>
            <a:r>
              <a:rPr lang="en-US" sz="1200" b="0" i="0" kern="1200" dirty="0">
                <a:solidFill>
                  <a:schemeClr val="tx1"/>
                </a:solidFill>
                <a:effectLst/>
                <a:latin typeface="+mn-lt"/>
                <a:ea typeface="+mn-ea"/>
                <a:cs typeface="+mn-cs"/>
              </a:rPr>
              <a:t>·         The 2 main questions we will be answering are: </a:t>
            </a:r>
          </a:p>
          <a:p>
            <a:pPr fontAlgn="ctr"/>
            <a:r>
              <a:rPr lang="en-US" sz="1200" b="0" i="0" kern="1200" dirty="0">
                <a:solidFill>
                  <a:schemeClr val="tx1"/>
                </a:solidFill>
                <a:effectLst/>
                <a:latin typeface="+mn-lt"/>
                <a:ea typeface="+mn-ea"/>
                <a:cs typeface="+mn-cs"/>
              </a:rPr>
              <a:t>·         And our hypothesis is:</a:t>
            </a:r>
          </a:p>
          <a:p>
            <a:pPr fontAlgn="ctr"/>
            <a:r>
              <a:rPr lang="en-US" sz="1200" b="0" i="0" kern="1200" dirty="0">
                <a:solidFill>
                  <a:schemeClr val="tx1"/>
                </a:solidFill>
                <a:effectLst/>
                <a:latin typeface="+mn-lt"/>
                <a:ea typeface="+mn-ea"/>
                <a:cs typeface="+mn-cs"/>
              </a:rPr>
              <a:t>·         Also, for honesty purposes, we did not start with this hypothesis. Initially our hypothesis was that lower county density would show less variance on income</a:t>
            </a:r>
          </a:p>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2</a:t>
            </a:fld>
            <a:endParaRPr lang="en-US" dirty="0"/>
          </a:p>
        </p:txBody>
      </p:sp>
    </p:spTree>
    <p:extLst>
      <p:ext uri="{BB962C8B-B14F-4D97-AF65-F5344CB8AC3E}">
        <p14:creationId xmlns:p14="http://schemas.microsoft.com/office/powerpoint/2010/main" val="446391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b="0" i="0" kern="1200" dirty="0">
                <a:solidFill>
                  <a:schemeClr val="tx1"/>
                </a:solidFill>
                <a:effectLst/>
                <a:latin typeface="+mn-lt"/>
                <a:ea typeface="+mn-ea"/>
                <a:cs typeface="+mn-cs"/>
              </a:rPr>
              <a:t> The majority of our analysis was driven by using the US Census American results data from the Census Bureau</a:t>
            </a:r>
          </a:p>
          <a:p>
            <a:pPr fontAlgn="ctr"/>
            <a:r>
              <a:rPr lang="en-US" sz="1200" b="0" i="0" kern="1200" dirty="0">
                <a:solidFill>
                  <a:schemeClr val="tx1"/>
                </a:solidFill>
                <a:effectLst/>
                <a:latin typeface="+mn-lt"/>
                <a:ea typeface="+mn-ea"/>
                <a:cs typeface="+mn-cs"/>
              </a:rPr>
              <a:t>·         The location based analysis you will see came about from using the Google maps API</a:t>
            </a:r>
          </a:p>
          <a:p>
            <a:pPr fontAlgn="ctr"/>
            <a:r>
              <a:rPr lang="en-US" sz="1200" b="0" i="0" kern="1200" dirty="0">
                <a:solidFill>
                  <a:schemeClr val="tx1"/>
                </a:solidFill>
                <a:effectLst/>
                <a:latin typeface="+mn-lt"/>
                <a:ea typeface="+mn-ea"/>
                <a:cs typeface="+mn-cs"/>
              </a:rPr>
              <a:t>·         In order to better analyze the data we decided as a team to group the data into categories by county. As you can see in the slide the groupings were…you will hear more details on this throughout our presentation</a:t>
            </a:r>
          </a:p>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3</a:t>
            </a:fld>
            <a:endParaRPr lang="en-US" dirty="0"/>
          </a:p>
        </p:txBody>
      </p:sp>
    </p:spTree>
    <p:extLst>
      <p:ext uri="{BB962C8B-B14F-4D97-AF65-F5344CB8AC3E}">
        <p14:creationId xmlns:p14="http://schemas.microsoft.com/office/powerpoint/2010/main" val="3275821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Income under HS and Post Graduate had bad values in some cases and were excluded from the data where needed, but the impact was not enough to create a issue in the analysis.</a:t>
            </a:r>
          </a:p>
          <a:p>
            <a:endParaRPr lang="en-US" dirty="0"/>
          </a:p>
          <a:p>
            <a:pPr fontAlgn="ctr"/>
            <a:r>
              <a:rPr lang="en-US" sz="1200" b="0" i="0" kern="1200" dirty="0">
                <a:solidFill>
                  <a:schemeClr val="tx1"/>
                </a:solidFill>
                <a:effectLst/>
                <a:latin typeface="+mn-lt"/>
                <a:ea typeface="+mn-ea"/>
                <a:cs typeface="+mn-cs"/>
              </a:rPr>
              <a:t>To give you a bit of insight on what each of our team members did. I will only make a few highlights, because the reality is that our project was collaborative for the majority of the project. Meaning that we each would work together to solve any of the issues we were facing while writing the code</a:t>
            </a:r>
          </a:p>
        </p:txBody>
      </p:sp>
      <p:sp>
        <p:nvSpPr>
          <p:cNvPr id="4" name="Slide Number Placeholder 3"/>
          <p:cNvSpPr>
            <a:spLocks noGrp="1"/>
          </p:cNvSpPr>
          <p:nvPr>
            <p:ph type="sldNum" sz="quarter" idx="5"/>
          </p:nvPr>
        </p:nvSpPr>
        <p:spPr/>
        <p:txBody>
          <a:bodyPr/>
          <a:lstStyle/>
          <a:p>
            <a:fld id="{F4EE911A-504C-45E1-9DD1-A7318D673F80}" type="slidenum">
              <a:rPr lang="en-US" smtClean="0"/>
              <a:t>4</a:t>
            </a:fld>
            <a:endParaRPr lang="en-US" dirty="0"/>
          </a:p>
        </p:txBody>
      </p:sp>
    </p:spTree>
    <p:extLst>
      <p:ext uri="{BB962C8B-B14F-4D97-AF65-F5344CB8AC3E}">
        <p14:creationId xmlns:p14="http://schemas.microsoft.com/office/powerpoint/2010/main" val="4206091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5</a:t>
            </a:fld>
            <a:endParaRPr lang="en-US" dirty="0"/>
          </a:p>
        </p:txBody>
      </p:sp>
    </p:spTree>
    <p:extLst>
      <p:ext uri="{BB962C8B-B14F-4D97-AF65-F5344CB8AC3E}">
        <p14:creationId xmlns:p14="http://schemas.microsoft.com/office/powerpoint/2010/main" val="2258323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dirty="0"/>
          </a:p>
        </p:txBody>
      </p:sp>
    </p:spTree>
    <p:extLst>
      <p:ext uri="{BB962C8B-B14F-4D97-AF65-F5344CB8AC3E}">
        <p14:creationId xmlns:p14="http://schemas.microsoft.com/office/powerpoint/2010/main" val="2371581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determined that 11% of the population has a graduate degree accounting over 30% of the total median income</a:t>
            </a:r>
          </a:p>
          <a:p>
            <a:r>
              <a:rPr lang="en-US" dirty="0"/>
              <a:t>We can see 26% of the population has a HS diploma but only accounts of 15% of the total median income</a:t>
            </a:r>
          </a:p>
        </p:txBody>
      </p:sp>
      <p:sp>
        <p:nvSpPr>
          <p:cNvPr id="4" name="Slide Number Placeholder 3"/>
          <p:cNvSpPr>
            <a:spLocks noGrp="1"/>
          </p:cNvSpPr>
          <p:nvPr>
            <p:ph type="sldNum" sz="quarter" idx="5"/>
          </p:nvPr>
        </p:nvSpPr>
        <p:spPr/>
        <p:txBody>
          <a:bodyPr/>
          <a:lstStyle/>
          <a:p>
            <a:fld id="{F4EE911A-504C-45E1-9DD1-A7318D673F80}" type="slidenum">
              <a:rPr lang="en-US" smtClean="0"/>
              <a:t>7</a:t>
            </a:fld>
            <a:endParaRPr lang="en-US" dirty="0"/>
          </a:p>
        </p:txBody>
      </p:sp>
    </p:spTree>
    <p:extLst>
      <p:ext uri="{BB962C8B-B14F-4D97-AF65-F5344CB8AC3E}">
        <p14:creationId xmlns:p14="http://schemas.microsoft.com/office/powerpoint/2010/main" val="1348389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9</a:t>
            </a:fld>
            <a:endParaRPr lang="en-US" dirty="0"/>
          </a:p>
        </p:txBody>
      </p:sp>
    </p:spTree>
    <p:extLst>
      <p:ext uri="{BB962C8B-B14F-4D97-AF65-F5344CB8AC3E}">
        <p14:creationId xmlns:p14="http://schemas.microsoft.com/office/powerpoint/2010/main" val="3553428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dirty="0"/>
          </a:p>
        </p:txBody>
      </p:sp>
    </p:spTree>
    <p:extLst>
      <p:ext uri="{BB962C8B-B14F-4D97-AF65-F5344CB8AC3E}">
        <p14:creationId xmlns:p14="http://schemas.microsoft.com/office/powerpoint/2010/main" val="1596587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 y="0"/>
            <a:ext cx="12200084" cy="6871933"/>
          </a:xfrm>
          <a:prstGeom prst="rect">
            <a:avLst/>
          </a:prstGeom>
        </p:spPr>
      </p:pic>
      <p:sp>
        <p:nvSpPr>
          <p:cNvPr id="21" name="Rectangle 20"/>
          <p:cNvSpPr/>
          <p:nvPr userDrawn="1"/>
        </p:nvSpPr>
        <p:spPr>
          <a:xfrm rot="10800000">
            <a:off x="-9" y="3951977"/>
            <a:ext cx="12200088" cy="2596793"/>
          </a:xfrm>
          <a:prstGeom prst="rect">
            <a:avLst/>
          </a:prstGeom>
          <a:solidFill>
            <a:srgbClr val="000000">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 name="Title 1"/>
          <p:cNvSpPr>
            <a:spLocks noGrp="1"/>
          </p:cNvSpPr>
          <p:nvPr userDrawn="1">
            <p:ph type="ctrTitle" hasCustomPrompt="1"/>
          </p:nvPr>
        </p:nvSpPr>
        <p:spPr>
          <a:xfrm>
            <a:off x="386813" y="4279680"/>
            <a:ext cx="10986891" cy="1163565"/>
          </a:xfrm>
        </p:spPr>
        <p:txBody>
          <a:bodyPr anchor="b">
            <a:noAutofit/>
          </a:bodyPr>
          <a:lstStyle>
            <a:lvl1pPr algn="l">
              <a:defRPr sz="3733" b="1" baseline="0">
                <a:solidFill>
                  <a:srgbClr val="48D597"/>
                </a:solidFill>
                <a:latin typeface="Arial" panose="020B0604020202020204" pitchFamily="34" charset="0"/>
                <a:cs typeface="Arial" panose="020B0604020202020204" pitchFamily="34" charset="0"/>
              </a:defRPr>
            </a:lvl1pPr>
          </a:lstStyle>
          <a:p>
            <a:r>
              <a:rPr lang="en-US" dirty="0"/>
              <a:t>Presentation Title</a:t>
            </a:r>
            <a:br>
              <a:rPr lang="en-US" dirty="0"/>
            </a:br>
            <a:r>
              <a:rPr lang="en-US" dirty="0"/>
              <a:t>Presentation Title</a:t>
            </a:r>
          </a:p>
        </p:txBody>
      </p:sp>
      <p:sp>
        <p:nvSpPr>
          <p:cNvPr id="3" name="Subtitle 2"/>
          <p:cNvSpPr>
            <a:spLocks noGrp="1"/>
          </p:cNvSpPr>
          <p:nvPr userDrawn="1">
            <p:ph type="subTitle" idx="1" hasCustomPrompt="1"/>
          </p:nvPr>
        </p:nvSpPr>
        <p:spPr>
          <a:xfrm>
            <a:off x="386814" y="5422963"/>
            <a:ext cx="8777284" cy="525516"/>
          </a:xfrm>
          <a:prstGeom prst="rect">
            <a:avLst/>
          </a:prstGeom>
        </p:spPr>
        <p:txBody>
          <a:bodyPr anchor="t">
            <a:noAutofit/>
          </a:bodyPr>
          <a:lstStyle>
            <a:lvl1pPr marL="0" indent="0" algn="l">
              <a:buNone/>
              <a:defRPr sz="2400">
                <a:solidFill>
                  <a:schemeClr val="tx2"/>
                </a:solidFill>
                <a:latin typeface="Arial" panose="020B0604020202020204" pitchFamily="34" charset="0"/>
                <a:cs typeface="Arial" panose="020B0604020202020204" pitchFamily="34" charset="0"/>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Presentation Sub-Titles</a:t>
            </a:r>
          </a:p>
        </p:txBody>
      </p:sp>
      <p:sp>
        <p:nvSpPr>
          <p:cNvPr id="14" name="Rectangle 13"/>
          <p:cNvSpPr/>
          <p:nvPr userDrawn="1"/>
        </p:nvSpPr>
        <p:spPr>
          <a:xfrm rot="10800000" flipV="1">
            <a:off x="-1" y="3936324"/>
            <a:ext cx="12200079" cy="85344"/>
          </a:xfrm>
          <a:prstGeom prst="rect">
            <a:avLst/>
          </a:prstGeom>
          <a:solidFill>
            <a:srgbClr val="48D59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6" name="Rectangle 15"/>
          <p:cNvSpPr/>
          <p:nvPr userDrawn="1"/>
        </p:nvSpPr>
        <p:spPr>
          <a:xfrm rot="10800000" flipV="1">
            <a:off x="-10" y="3936325"/>
            <a:ext cx="1365745" cy="85344"/>
          </a:xfrm>
          <a:prstGeom prst="rect">
            <a:avLst/>
          </a:prstGeom>
          <a:solidFill>
            <a:srgbClr val="001E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7" name="Rectangle 16"/>
          <p:cNvSpPr/>
          <p:nvPr userDrawn="1"/>
        </p:nvSpPr>
        <p:spPr>
          <a:xfrm rot="10800000" flipV="1">
            <a:off x="1365735" y="3936324"/>
            <a:ext cx="2384211" cy="85344"/>
          </a:xfrm>
          <a:prstGeom prst="rect">
            <a:avLst/>
          </a:prstGeom>
          <a:solidFill>
            <a:srgbClr val="0047B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 name="Text Placeholder 4">
            <a:extLst>
              <a:ext uri="{FF2B5EF4-FFF2-40B4-BE49-F238E27FC236}">
                <a16:creationId xmlns:a16="http://schemas.microsoft.com/office/drawing/2014/main" id="{9C8BC0C9-CBE0-4789-9341-6E8570AEFC8E}"/>
              </a:ext>
            </a:extLst>
          </p:cNvPr>
          <p:cNvSpPr>
            <a:spLocks noGrp="1"/>
          </p:cNvSpPr>
          <p:nvPr>
            <p:ph type="body" sz="quarter" idx="10" hasCustomPrompt="1"/>
          </p:nvPr>
        </p:nvSpPr>
        <p:spPr>
          <a:xfrm>
            <a:off x="386814" y="5975546"/>
            <a:ext cx="2187909" cy="356287"/>
          </a:xfrm>
        </p:spPr>
        <p:txBody>
          <a:bodyPr>
            <a:normAutofit/>
          </a:bodyPr>
          <a:lstStyle>
            <a:lvl1pPr marL="0" indent="0">
              <a:buNone/>
              <a:defRPr sz="1600">
                <a:solidFill>
                  <a:schemeClr val="tx2">
                    <a:lumMod val="75000"/>
                  </a:schemeClr>
                </a:solidFill>
              </a:defRPr>
            </a:lvl1pPr>
          </a:lstStyle>
          <a:p>
            <a:pPr lvl="0"/>
            <a:r>
              <a:rPr lang="en-US" dirty="0"/>
              <a:t>Date</a:t>
            </a:r>
          </a:p>
        </p:txBody>
      </p:sp>
    </p:spTree>
    <p:extLst>
      <p:ext uri="{BB962C8B-B14F-4D97-AF65-F5344CB8AC3E}">
        <p14:creationId xmlns:p14="http://schemas.microsoft.com/office/powerpoint/2010/main" val="4603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5C9255-9F07-4181-9AD2-897FFC0A3B7E}" type="datetimeFigureOut">
              <a:rPr lang="en-US" smtClean="0"/>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dirty="0"/>
          </a:p>
        </p:txBody>
      </p:sp>
    </p:spTree>
    <p:extLst>
      <p:ext uri="{BB962C8B-B14F-4D97-AF65-F5344CB8AC3E}">
        <p14:creationId xmlns:p14="http://schemas.microsoft.com/office/powerpoint/2010/main" val="107757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5C9255-9F07-4181-9AD2-897FFC0A3B7E}" type="datetimeFigureOut">
              <a:rPr lang="en-US" smtClean="0"/>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dirty="0"/>
          </a:p>
        </p:txBody>
      </p:sp>
    </p:spTree>
    <p:extLst>
      <p:ext uri="{BB962C8B-B14F-4D97-AF65-F5344CB8AC3E}">
        <p14:creationId xmlns:p14="http://schemas.microsoft.com/office/powerpoint/2010/main" val="1000139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5C9255-9F07-4181-9AD2-897FFC0A3B7E}" type="datetimeFigureOut">
              <a:rPr lang="en-US" smtClean="0"/>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dirty="0"/>
          </a:p>
        </p:txBody>
      </p:sp>
    </p:spTree>
    <p:extLst>
      <p:ext uri="{BB962C8B-B14F-4D97-AF65-F5344CB8AC3E}">
        <p14:creationId xmlns:p14="http://schemas.microsoft.com/office/powerpoint/2010/main" val="3570389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5C9255-9F07-4181-9AD2-897FFC0A3B7E}" type="datetimeFigureOut">
              <a:rPr lang="en-US" smtClean="0"/>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538348-225F-4A43-A9B7-C9ABE3CA2066}" type="slidenum">
              <a:rPr lang="en-US" smtClean="0"/>
              <a:t>‹#›</a:t>
            </a:fld>
            <a:endParaRPr lang="en-US" dirty="0"/>
          </a:p>
        </p:txBody>
      </p:sp>
    </p:spTree>
    <p:extLst>
      <p:ext uri="{BB962C8B-B14F-4D97-AF65-F5344CB8AC3E}">
        <p14:creationId xmlns:p14="http://schemas.microsoft.com/office/powerpoint/2010/main" val="1082559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5C9255-9F07-4181-9AD2-897FFC0A3B7E}" type="datetimeFigureOut">
              <a:rPr lang="en-US" smtClean="0"/>
              <a:t>3/4/2019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538348-225F-4A43-A9B7-C9ABE3CA2066}" type="slidenum">
              <a:rPr lang="en-US" smtClean="0"/>
              <a:t>‹#›</a:t>
            </a:fld>
            <a:endParaRPr lang="en-US" dirty="0"/>
          </a:p>
        </p:txBody>
      </p:sp>
    </p:spTree>
    <p:extLst>
      <p:ext uri="{BB962C8B-B14F-4D97-AF65-F5344CB8AC3E}">
        <p14:creationId xmlns:p14="http://schemas.microsoft.com/office/powerpoint/2010/main" val="4258117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5C9255-9F07-4181-9AD2-897FFC0A3B7E}" type="datetimeFigureOut">
              <a:rPr lang="en-US" smtClean="0"/>
              <a:t>3/4/2019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538348-225F-4A43-A9B7-C9ABE3CA2066}" type="slidenum">
              <a:rPr lang="en-US" smtClean="0"/>
              <a:t>‹#›</a:t>
            </a:fld>
            <a:endParaRPr lang="en-US" dirty="0"/>
          </a:p>
        </p:txBody>
      </p:sp>
      <p:sp>
        <p:nvSpPr>
          <p:cNvPr id="6" name="Flowchart: Process 5">
            <a:extLst>
              <a:ext uri="{FF2B5EF4-FFF2-40B4-BE49-F238E27FC236}">
                <a16:creationId xmlns:a16="http://schemas.microsoft.com/office/drawing/2014/main" id="{6A46D754-38F9-4061-B544-B64DF3820656}"/>
              </a:ext>
            </a:extLst>
          </p:cNvPr>
          <p:cNvSpPr/>
          <p:nvPr userDrawn="1"/>
        </p:nvSpPr>
        <p:spPr>
          <a:xfrm>
            <a:off x="1" y="6418964"/>
            <a:ext cx="12207655"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dirty="0">
              <a:latin typeface="Arial" panose="020B0604020202020204" pitchFamily="34" charset="0"/>
              <a:cs typeface="Arial" panose="020B0604020202020204" pitchFamily="34" charset="0"/>
            </a:endParaRPr>
          </a:p>
        </p:txBody>
      </p:sp>
      <p:sp>
        <p:nvSpPr>
          <p:cNvPr id="7" name="Title 13">
            <a:extLst>
              <a:ext uri="{FF2B5EF4-FFF2-40B4-BE49-F238E27FC236}">
                <a16:creationId xmlns:a16="http://schemas.microsoft.com/office/drawing/2014/main" id="{16652C82-D25A-4B1E-B9E0-BC9A1AE47846}"/>
              </a:ext>
            </a:extLst>
          </p:cNvPr>
          <p:cNvSpPr txBox="1">
            <a:spLocks/>
          </p:cNvSpPr>
          <p:nvPr userDrawn="1"/>
        </p:nvSpPr>
        <p:spPr>
          <a:xfrm>
            <a:off x="914400" y="0"/>
            <a:ext cx="10007600" cy="653854"/>
          </a:xfrm>
          <a:prstGeom prst="rect">
            <a:avLst/>
          </a:prstGeom>
        </p:spPr>
        <p:txBody>
          <a:bodyPr vert="horz" lIns="91440" tIns="45720" rIns="91440" bIns="45720" numCol="1" rtlCol="0" anchor="ctr">
            <a:normAutofit/>
          </a:bodyPr>
          <a:lstStyle>
            <a:lvl1pPr algn="l" defTabSz="914400"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en-US" dirty="0"/>
              <a:t>Click to edit Master text styles</a:t>
            </a:r>
          </a:p>
        </p:txBody>
      </p:sp>
      <p:sp>
        <p:nvSpPr>
          <p:cNvPr id="8" name="TextBox 7">
            <a:extLst>
              <a:ext uri="{FF2B5EF4-FFF2-40B4-BE49-F238E27FC236}">
                <a16:creationId xmlns:a16="http://schemas.microsoft.com/office/drawing/2014/main" id="{72DB7112-D9D7-4473-AA6F-45CB21352283}"/>
              </a:ext>
            </a:extLst>
          </p:cNvPr>
          <p:cNvSpPr txBox="1"/>
          <p:nvPr userDrawn="1"/>
        </p:nvSpPr>
        <p:spPr>
          <a:xfrm>
            <a:off x="8329991" y="6540236"/>
            <a:ext cx="3716867"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2019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Project 1</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9" name="Straight Connector 8">
            <a:extLst>
              <a:ext uri="{FF2B5EF4-FFF2-40B4-BE49-F238E27FC236}">
                <a16:creationId xmlns:a16="http://schemas.microsoft.com/office/drawing/2014/main" id="{A8ECADBF-B8BA-45D6-A7D9-D766CACBAC7A}"/>
              </a:ext>
            </a:extLst>
          </p:cNvPr>
          <p:cNvCxnSpPr/>
          <p:nvPr userDrawn="1"/>
        </p:nvCxnSpPr>
        <p:spPr>
          <a:xfrm>
            <a:off x="0" y="653854"/>
            <a:ext cx="12192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010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3/4/2019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dirty="0"/>
          </a:p>
        </p:txBody>
      </p:sp>
    </p:spTree>
    <p:extLst>
      <p:ext uri="{BB962C8B-B14F-4D97-AF65-F5344CB8AC3E}">
        <p14:creationId xmlns:p14="http://schemas.microsoft.com/office/powerpoint/2010/main" val="3326400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5C9255-9F07-4181-9AD2-897FFC0A3B7E}" type="datetimeFigureOut">
              <a:rPr lang="en-US" smtClean="0"/>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538348-225F-4A43-A9B7-C9ABE3CA2066}" type="slidenum">
              <a:rPr lang="en-US" smtClean="0"/>
              <a:t>‹#›</a:t>
            </a:fld>
            <a:endParaRPr lang="en-US" dirty="0"/>
          </a:p>
        </p:txBody>
      </p:sp>
    </p:spTree>
    <p:extLst>
      <p:ext uri="{BB962C8B-B14F-4D97-AF65-F5344CB8AC3E}">
        <p14:creationId xmlns:p14="http://schemas.microsoft.com/office/powerpoint/2010/main" val="1294954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5C9255-9F07-4181-9AD2-897FFC0A3B7E}" type="datetimeFigureOut">
              <a:rPr lang="en-US" smtClean="0"/>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538348-225F-4A43-A9B7-C9ABE3CA2066}" type="slidenum">
              <a:rPr lang="en-US" smtClean="0"/>
              <a:t>‹#›</a:t>
            </a:fld>
            <a:endParaRPr lang="en-US" dirty="0"/>
          </a:p>
        </p:txBody>
      </p:sp>
    </p:spTree>
    <p:extLst>
      <p:ext uri="{BB962C8B-B14F-4D97-AF65-F5344CB8AC3E}">
        <p14:creationId xmlns:p14="http://schemas.microsoft.com/office/powerpoint/2010/main" val="198226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5C9255-9F07-4181-9AD2-897FFC0A3B7E}" type="datetimeFigureOut">
              <a:rPr lang="en-US" smtClean="0"/>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dirty="0"/>
          </a:p>
        </p:txBody>
      </p:sp>
    </p:spTree>
    <p:extLst>
      <p:ext uri="{BB962C8B-B14F-4D97-AF65-F5344CB8AC3E}">
        <p14:creationId xmlns:p14="http://schemas.microsoft.com/office/powerpoint/2010/main" val="426787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1" y="0"/>
            <a:ext cx="1221946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800" dirty="0"/>
          </a:p>
        </p:txBody>
      </p:sp>
      <p:sp>
        <p:nvSpPr>
          <p:cNvPr id="8" name="Flowchart: Process 7"/>
          <p:cNvSpPr/>
          <p:nvPr userDrawn="1"/>
        </p:nvSpPr>
        <p:spPr>
          <a:xfrm>
            <a:off x="569189" y="3737612"/>
            <a:ext cx="8447811"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dirty="0">
              <a:latin typeface="Arial" panose="020B0604020202020204" pitchFamily="34" charset="0"/>
              <a:cs typeface="Arial" panose="020B0604020202020204" pitchFamily="34" charset="0"/>
            </a:endParaRPr>
          </a:p>
        </p:txBody>
      </p:sp>
      <p:sp>
        <p:nvSpPr>
          <p:cNvPr id="18" name="TextBox 17"/>
          <p:cNvSpPr txBox="1"/>
          <p:nvPr userDrawn="1"/>
        </p:nvSpPr>
        <p:spPr>
          <a:xfrm>
            <a:off x="8329991" y="6540236"/>
            <a:ext cx="3716867"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2019 The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Project 1</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520808" y="2953542"/>
            <a:ext cx="109728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529322" y="2504043"/>
            <a:ext cx="3600449"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565152" y="3962400"/>
            <a:ext cx="2990849"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3556001" y="3962400"/>
            <a:ext cx="3600449"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5C9255-9F07-4181-9AD2-897FFC0A3B7E}" type="datetimeFigureOut">
              <a:rPr lang="en-US" smtClean="0"/>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dirty="0"/>
          </a:p>
        </p:txBody>
      </p:sp>
    </p:spTree>
    <p:extLst>
      <p:ext uri="{BB962C8B-B14F-4D97-AF65-F5344CB8AC3E}">
        <p14:creationId xmlns:p14="http://schemas.microsoft.com/office/powerpoint/2010/main" val="16343506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28C5932-73E6-438B-A10B-C24178F5DB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 y="-1"/>
            <a:ext cx="12219460" cy="6882847"/>
          </a:xfrm>
          <a:prstGeom prst="rect">
            <a:avLst/>
          </a:prstGeom>
        </p:spPr>
      </p:pic>
      <p:sp>
        <p:nvSpPr>
          <p:cNvPr id="8" name="Flowchart: Process 7"/>
          <p:cNvSpPr/>
          <p:nvPr userDrawn="1"/>
        </p:nvSpPr>
        <p:spPr>
          <a:xfrm>
            <a:off x="569189" y="3737612"/>
            <a:ext cx="8447811"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dirty="0">
              <a:latin typeface="Arial" panose="020B0604020202020204" pitchFamily="34" charset="0"/>
              <a:cs typeface="Arial" panose="020B0604020202020204" pitchFamily="34" charset="0"/>
            </a:endParaRPr>
          </a:p>
        </p:txBody>
      </p:sp>
      <p:sp>
        <p:nvSpPr>
          <p:cNvPr id="18" name="TextBox 17"/>
          <p:cNvSpPr txBox="1"/>
          <p:nvPr userDrawn="1"/>
        </p:nvSpPr>
        <p:spPr>
          <a:xfrm>
            <a:off x="8329991" y="6540236"/>
            <a:ext cx="3716867"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2019 The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Project 1</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520808" y="2953542"/>
            <a:ext cx="109728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529322" y="2504043"/>
            <a:ext cx="3600449"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565152" y="3962400"/>
            <a:ext cx="2990849"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3556001" y="3962400"/>
            <a:ext cx="3600449"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9301031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Default">
    <p:bg>
      <p:bgPr>
        <a:solidFill>
          <a:srgbClr val="FFFFFF"/>
        </a:solidFill>
        <a:effectLst/>
      </p:bgPr>
    </p:bg>
    <p:spTree>
      <p:nvGrpSpPr>
        <p:cNvPr id="1" name=""/>
        <p:cNvGrpSpPr/>
        <p:nvPr/>
      </p:nvGrpSpPr>
      <p:grpSpPr>
        <a:xfrm>
          <a:off x="0" y="0"/>
          <a:ext cx="0" cy="0"/>
          <a:chOff x="0" y="0"/>
          <a:chExt cx="0" cy="0"/>
        </a:xfrm>
      </p:grpSpPr>
      <p:sp>
        <p:nvSpPr>
          <p:cNvPr id="35"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375224878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800" dirty="0"/>
          </a:p>
        </p:txBody>
      </p:sp>
      <p:sp>
        <p:nvSpPr>
          <p:cNvPr id="17" name="Flowchart: Process 16"/>
          <p:cNvSpPr/>
          <p:nvPr userDrawn="1"/>
        </p:nvSpPr>
        <p:spPr>
          <a:xfrm>
            <a:off x="569189" y="3737612"/>
            <a:ext cx="8447811"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dirty="0"/>
          </a:p>
        </p:txBody>
      </p:sp>
      <p:sp>
        <p:nvSpPr>
          <p:cNvPr id="19" name="Title 1"/>
          <p:cNvSpPr txBox="1">
            <a:spLocks/>
          </p:cNvSpPr>
          <p:nvPr userDrawn="1"/>
        </p:nvSpPr>
        <p:spPr>
          <a:xfrm>
            <a:off x="1900381" y="3851912"/>
            <a:ext cx="861060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8329991" y="6540236"/>
            <a:ext cx="3716867"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The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520808" y="2953542"/>
            <a:ext cx="109728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1" y="6418964"/>
            <a:ext cx="12207655"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dirty="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914400" y="0"/>
            <a:ext cx="10007600"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8329991" y="6540236"/>
            <a:ext cx="3716867"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2019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Project 1</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12192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8BE2F015-DD83-4FF1-9998-05EC5B4E1DC3}"/>
              </a:ext>
            </a:extLst>
          </p:cNvPr>
          <p:cNvSpPr>
            <a:spLocks noGrp="1"/>
          </p:cNvSpPr>
          <p:nvPr>
            <p:ph idx="1"/>
          </p:nvPr>
        </p:nvSpPr>
        <p:spPr>
          <a:xfrm>
            <a:off x="914400" y="990600"/>
            <a:ext cx="100076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1" y="6418964"/>
            <a:ext cx="12207655"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dirty="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406400" y="0"/>
            <a:ext cx="7294035"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8329991" y="6540236"/>
            <a:ext cx="3716867"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The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12192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5654" y="689615"/>
            <a:ext cx="12207655"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8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406400" y="688975"/>
            <a:ext cx="114808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left objec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5A242E-67EA-4A01-A63F-5987BA50B50B}"/>
              </a:ext>
            </a:extLst>
          </p:cNvPr>
          <p:cNvSpPr/>
          <p:nvPr userDrawn="1"/>
        </p:nvSpPr>
        <p:spPr>
          <a:xfrm>
            <a:off x="5791200" y="0"/>
            <a:ext cx="6400800" cy="6790267"/>
          </a:xfrm>
          <a:prstGeom prst="rect">
            <a:avLst/>
          </a:prstGeom>
          <a:solidFill>
            <a:srgbClr val="1E4B87"/>
          </a:solidFill>
          <a:ln>
            <a:solidFill>
              <a:srgbClr val="1E4B8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48D597"/>
              </a:solidFill>
              <a:latin typeface="Arial" panose="020B0604020202020204" pitchFamily="34" charset="0"/>
            </a:endParaRPr>
          </a:p>
        </p:txBody>
      </p:sp>
      <p:sp>
        <p:nvSpPr>
          <p:cNvPr id="6" name="Slide Number Placeholder 2">
            <a:extLst>
              <a:ext uri="{FF2B5EF4-FFF2-40B4-BE49-F238E27FC236}">
                <a16:creationId xmlns:a16="http://schemas.microsoft.com/office/drawing/2014/main" id="{3EEAD070-D876-47A9-902C-79494F27EA48}"/>
              </a:ext>
            </a:extLst>
          </p:cNvPr>
          <p:cNvSpPr txBox="1">
            <a:spLocks/>
          </p:cNvSpPr>
          <p:nvPr userDrawn="1"/>
        </p:nvSpPr>
        <p:spPr>
          <a:xfrm>
            <a:off x="72273" y="6397719"/>
            <a:ext cx="594547" cy="365125"/>
          </a:xfrm>
          <a:prstGeom prst="rect">
            <a:avLst/>
          </a:prstGeom>
        </p:spPr>
        <p:txBody>
          <a:bodyPr vert="horz" lIns="121920" tIns="60960" rIns="121920" bIns="60960" rtlCol="0" anchor="ctr"/>
          <a:lstStyle>
            <a:defPPr>
              <a:defRPr lang="en-US"/>
            </a:defPPr>
            <a:lvl1pPr marL="0" algn="l" defTabSz="457200" rtl="0" eaLnBrk="1" latinLnBrk="0" hangingPunct="1">
              <a:defRPr sz="700" kern="1200">
                <a:solidFill>
                  <a:srgbClr val="53565A"/>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85C2901-FBA6-BB4C-9E37-0DE277938E89}" type="slidenum">
              <a:rPr lang="en-US" sz="933" smtClean="0"/>
              <a:pPr/>
              <a:t>‹#›</a:t>
            </a:fld>
            <a:endParaRPr lang="en-US" sz="933" dirty="0"/>
          </a:p>
        </p:txBody>
      </p:sp>
      <p:sp>
        <p:nvSpPr>
          <p:cNvPr id="10" name="Content Placeholder 4">
            <a:extLst>
              <a:ext uri="{FF2B5EF4-FFF2-40B4-BE49-F238E27FC236}">
                <a16:creationId xmlns:a16="http://schemas.microsoft.com/office/drawing/2014/main" id="{0EF35166-B9B7-4592-99B4-D69BFD0FAD43}"/>
              </a:ext>
            </a:extLst>
          </p:cNvPr>
          <p:cNvSpPr>
            <a:spLocks noGrp="1"/>
          </p:cNvSpPr>
          <p:nvPr>
            <p:ph sz="quarter" idx="16"/>
          </p:nvPr>
        </p:nvSpPr>
        <p:spPr>
          <a:xfrm>
            <a:off x="6539098" y="615577"/>
            <a:ext cx="5043303" cy="5171017"/>
          </a:xfrm>
        </p:spPr>
        <p:txBody>
          <a:bodyPr/>
          <a:lstStyle>
            <a:lvl1pPr marL="0" indent="0">
              <a:buNone/>
              <a:defRPr/>
            </a:lvl1pPr>
          </a:lstStyle>
          <a:p>
            <a:pPr lvl="0"/>
            <a:endParaRPr lang="en-US" dirty="0"/>
          </a:p>
        </p:txBody>
      </p:sp>
      <p:sp>
        <p:nvSpPr>
          <p:cNvPr id="9" name="Title 1">
            <a:extLst>
              <a:ext uri="{FF2B5EF4-FFF2-40B4-BE49-F238E27FC236}">
                <a16:creationId xmlns:a16="http://schemas.microsoft.com/office/drawing/2014/main" id="{6EFEDAD7-156A-4164-9230-48C3F83AAB2A}"/>
              </a:ext>
            </a:extLst>
          </p:cNvPr>
          <p:cNvSpPr>
            <a:spLocks noGrp="1"/>
          </p:cNvSpPr>
          <p:nvPr>
            <p:ph type="title"/>
          </p:nvPr>
        </p:nvSpPr>
        <p:spPr>
          <a:xfrm>
            <a:off x="609601" y="487679"/>
            <a:ext cx="5043540" cy="883921"/>
          </a:xfrm>
        </p:spPr>
        <p:txBody>
          <a:bodyPr>
            <a:normAutofit/>
          </a:bodyPr>
          <a:lstStyle>
            <a:lvl1pPr>
              <a:defRPr sz="2800" b="1" i="0"/>
            </a:lvl1pPr>
          </a:lstStyle>
          <a:p>
            <a:r>
              <a:rPr lang="en-US" dirty="0"/>
              <a:t>Click to edit Master title style</a:t>
            </a:r>
          </a:p>
        </p:txBody>
      </p:sp>
      <p:sp>
        <p:nvSpPr>
          <p:cNvPr id="11" name="Text Placeholder 5">
            <a:extLst>
              <a:ext uri="{FF2B5EF4-FFF2-40B4-BE49-F238E27FC236}">
                <a16:creationId xmlns:a16="http://schemas.microsoft.com/office/drawing/2014/main" id="{2863EA8D-684E-49A9-A9B8-3B3E4D0C2E75}"/>
              </a:ext>
            </a:extLst>
          </p:cNvPr>
          <p:cNvSpPr>
            <a:spLocks noGrp="1"/>
          </p:cNvSpPr>
          <p:nvPr>
            <p:ph type="body" sz="quarter" idx="12"/>
          </p:nvPr>
        </p:nvSpPr>
        <p:spPr>
          <a:xfrm>
            <a:off x="609601" y="1981201"/>
            <a:ext cx="5043303" cy="380539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689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8329991" y="6540236"/>
            <a:ext cx="3716867"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2017 The Coding Boot</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3/4/2019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dirty="0"/>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dirty="0"/>
          </a:p>
        </p:txBody>
      </p:sp>
    </p:spTree>
    <p:extLst>
      <p:ext uri="{BB962C8B-B14F-4D97-AF65-F5344CB8AC3E}">
        <p14:creationId xmlns:p14="http://schemas.microsoft.com/office/powerpoint/2010/main" val="12545708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3/4/2019</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dirty="0"/>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88" r:id="rId1"/>
    <p:sldLayoutId id="2147483651" r:id="rId2"/>
    <p:sldLayoutId id="2147483652" r:id="rId3"/>
    <p:sldLayoutId id="2147483653" r:id="rId4"/>
    <p:sldLayoutId id="2147483670" r:id="rId5"/>
    <p:sldLayoutId id="2147483689" r:id="rId6"/>
    <p:sldLayoutId id="2147483669" r:id="rId7"/>
    <p:sldLayoutId id="2147483671" r:id="rId8"/>
    <p:sldLayoutId id="2147483672" r:id="rId9"/>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3/4/2019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dirty="0"/>
          </a:p>
        </p:txBody>
      </p:sp>
    </p:spTree>
    <p:extLst>
      <p:ext uri="{BB962C8B-B14F-4D97-AF65-F5344CB8AC3E}">
        <p14:creationId xmlns:p14="http://schemas.microsoft.com/office/powerpoint/2010/main" val="157488836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factfinder.census.gov/faces/nav/jsf/pages/index.xhtml"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8CC20F1-31E2-4E6C-B500-390B37EF05D9}"/>
              </a:ext>
            </a:extLst>
          </p:cNvPr>
          <p:cNvSpPr/>
          <p:nvPr/>
        </p:nvSpPr>
        <p:spPr>
          <a:xfrm rot="10800000">
            <a:off x="457200" y="3328430"/>
            <a:ext cx="10972800" cy="2767569"/>
          </a:xfrm>
          <a:prstGeom prst="rect">
            <a:avLst/>
          </a:prstGeom>
          <a:solidFill>
            <a:srgbClr val="000000">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09600" y="4676930"/>
            <a:ext cx="10972800" cy="871860"/>
          </a:xfrm>
        </p:spPr>
        <p:txBody>
          <a:bodyPr>
            <a:normAutofit/>
          </a:bodyPr>
          <a:lstStyle/>
          <a:p>
            <a:r>
              <a:rPr lang="en-US" sz="2400" b="0" dirty="0"/>
              <a:t>My Little Pandas </a:t>
            </a:r>
            <a:br>
              <a:rPr lang="en-US" sz="2400" b="0" dirty="0"/>
            </a:br>
            <a:r>
              <a:rPr lang="en-US" sz="2400" b="0" dirty="0"/>
              <a:t>(Maura Wernimont, Alissa Waddell, Claudia Gomez-Beltran, Ryan Gfeller)</a:t>
            </a:r>
            <a:endParaRPr lang="en-US" sz="2000" b="0" dirty="0"/>
          </a:p>
        </p:txBody>
      </p:sp>
      <p:sp>
        <p:nvSpPr>
          <p:cNvPr id="4" name="Title 1">
            <a:extLst>
              <a:ext uri="{FF2B5EF4-FFF2-40B4-BE49-F238E27FC236}">
                <a16:creationId xmlns:a16="http://schemas.microsoft.com/office/drawing/2014/main" id="{031FC770-371F-486E-B97F-BBE1DE785253}"/>
              </a:ext>
            </a:extLst>
          </p:cNvPr>
          <p:cNvSpPr txBox="1">
            <a:spLocks/>
          </p:cNvSpPr>
          <p:nvPr/>
        </p:nvSpPr>
        <p:spPr>
          <a:xfrm>
            <a:off x="609600" y="3810000"/>
            <a:ext cx="11125200" cy="1019330"/>
          </a:xfrm>
          <a:prstGeom prst="rect">
            <a:avLst/>
          </a:prstGeom>
        </p:spPr>
        <p:txBody>
          <a:bodyPr vert="horz" lIns="91440" tIns="45720" rIns="91440" bIns="45720" numCol="1" rtlCol="0" anchor="b">
            <a:noAutofit/>
          </a:bodyPr>
          <a:lstStyle>
            <a:lvl1pPr algn="l" defTabSz="914400" rtl="0" eaLnBrk="1" latinLnBrk="0" hangingPunct="1">
              <a:lnSpc>
                <a:spcPct val="90000"/>
              </a:lnSpc>
              <a:spcBef>
                <a:spcPct val="0"/>
              </a:spcBef>
              <a:buNone/>
              <a:defRPr sz="2800" b="1" i="0" kern="1200" baseline="0">
                <a:solidFill>
                  <a:srgbClr val="48D597"/>
                </a:solidFill>
                <a:latin typeface="Arial" panose="020B0604020202020204" pitchFamily="34" charset="0"/>
                <a:ea typeface="+mj-ea"/>
                <a:cs typeface="Arial" panose="020B0604020202020204" pitchFamily="34" charset="0"/>
              </a:defRPr>
            </a:lvl1pPr>
          </a:lstStyle>
          <a:p>
            <a:r>
              <a:rPr lang="en-US" sz="3600" dirty="0">
                <a:solidFill>
                  <a:srgbClr val="1E4B87"/>
                </a:solidFill>
                <a:effectLst>
                  <a:outerShdw blurRad="38100" dist="38100" dir="2700000" algn="tl">
                    <a:srgbClr val="000000">
                      <a:alpha val="43137"/>
                    </a:srgbClr>
                  </a:outerShdw>
                </a:effectLst>
              </a:rPr>
              <a:t>Kansas Education Level in Relation to Income</a:t>
            </a:r>
            <a:br>
              <a:rPr lang="en-US" sz="3600" dirty="0">
                <a:solidFill>
                  <a:srgbClr val="1E4B87"/>
                </a:solidFill>
                <a:effectLst>
                  <a:outerShdw blurRad="38100" dist="38100" dir="2700000" algn="tl">
                    <a:srgbClr val="000000">
                      <a:alpha val="43137"/>
                    </a:srgbClr>
                  </a:outerShdw>
                </a:effectLst>
              </a:rPr>
            </a:br>
            <a:endParaRPr lang="en-US" dirty="0">
              <a:solidFill>
                <a:srgbClr val="1E4B87"/>
              </a:solidFill>
              <a:effectLst>
                <a:outerShdw blurRad="38100" dist="38100" dir="2700000" algn="tl">
                  <a:srgbClr val="000000">
                    <a:alpha val="43137"/>
                  </a:srgbClr>
                </a:outerShdw>
              </a:effectLst>
            </a:endParaRPr>
          </a:p>
        </p:txBody>
      </p:sp>
      <p:sp>
        <p:nvSpPr>
          <p:cNvPr id="5" name="Text Placeholder 4">
            <a:extLst>
              <a:ext uri="{FF2B5EF4-FFF2-40B4-BE49-F238E27FC236}">
                <a16:creationId xmlns:a16="http://schemas.microsoft.com/office/drawing/2014/main" id="{583D56C2-CA75-40FE-BE08-A6C43A1FF37A}"/>
              </a:ext>
            </a:extLst>
          </p:cNvPr>
          <p:cNvSpPr>
            <a:spLocks noGrp="1"/>
          </p:cNvSpPr>
          <p:nvPr>
            <p:ph type="body" sz="quarter" idx="10" hasCustomPrompt="1"/>
          </p:nvPr>
        </p:nvSpPr>
        <p:spPr>
          <a:xfrm>
            <a:off x="609600" y="5718321"/>
            <a:ext cx="2121976" cy="377784"/>
          </a:xfrm>
        </p:spPr>
        <p:txBody>
          <a:bodyPr>
            <a:normAutofit/>
          </a:bodyPr>
          <a:lstStyle>
            <a:lvl1pPr marL="0" indent="0">
              <a:buNone/>
              <a:defRPr sz="1200">
                <a:solidFill>
                  <a:schemeClr val="tx2">
                    <a:lumMod val="75000"/>
                  </a:schemeClr>
                </a:solidFill>
              </a:defRPr>
            </a:lvl1pPr>
          </a:lstStyle>
          <a:p>
            <a:pPr lvl="0"/>
            <a:r>
              <a:rPr lang="en-US" sz="1600" dirty="0">
                <a:solidFill>
                  <a:schemeClr val="bg1"/>
                </a:solidFill>
              </a:rPr>
              <a:t>March 4, 2019</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1925-B0E9-45D4-B530-5928E1ABC589}"/>
              </a:ext>
            </a:extLst>
          </p:cNvPr>
          <p:cNvSpPr>
            <a:spLocks noGrp="1"/>
          </p:cNvSpPr>
          <p:nvPr>
            <p:ph type="title"/>
          </p:nvPr>
        </p:nvSpPr>
        <p:spPr>
          <a:xfrm>
            <a:off x="609362" y="147817"/>
            <a:ext cx="5043540" cy="923589"/>
          </a:xfrm>
        </p:spPr>
        <p:txBody>
          <a:bodyPr>
            <a:normAutofit/>
          </a:bodyPr>
          <a:lstStyle/>
          <a:p>
            <a:r>
              <a:rPr lang="en-US" sz="3200" dirty="0"/>
              <a:t>Kansas Population</a:t>
            </a:r>
          </a:p>
        </p:txBody>
      </p:sp>
      <p:sp>
        <p:nvSpPr>
          <p:cNvPr id="3" name="Content Placeholder 2">
            <a:extLst>
              <a:ext uri="{FF2B5EF4-FFF2-40B4-BE49-F238E27FC236}">
                <a16:creationId xmlns:a16="http://schemas.microsoft.com/office/drawing/2014/main" id="{4C3928D3-2F9A-4693-81EE-CB03D2F80C14}"/>
              </a:ext>
            </a:extLst>
          </p:cNvPr>
          <p:cNvSpPr>
            <a:spLocks noGrp="1"/>
          </p:cNvSpPr>
          <p:nvPr>
            <p:ph type="body" sz="quarter" idx="12"/>
          </p:nvPr>
        </p:nvSpPr>
        <p:spPr>
          <a:xfrm>
            <a:off x="609601" y="1219201"/>
            <a:ext cx="5043303" cy="4567394"/>
          </a:xfrm>
        </p:spPr>
        <p:txBody>
          <a:bodyPr>
            <a:normAutofit/>
          </a:bodyPr>
          <a:lstStyle/>
          <a:p>
            <a:r>
              <a:rPr lang="en-US" dirty="0"/>
              <a:t>The figure (above) shows across total population per county the rural communities in Kansas</a:t>
            </a:r>
          </a:p>
          <a:p>
            <a:endParaRPr lang="en-US" dirty="0"/>
          </a:p>
          <a:p>
            <a:r>
              <a:rPr lang="en-US" dirty="0"/>
              <a:t>The figure (below) shows for age 25 and above the trend towards the more urban counties.</a:t>
            </a:r>
          </a:p>
          <a:p>
            <a:endParaRPr lang="en-US" dirty="0"/>
          </a:p>
          <a:p>
            <a:endParaRPr lang="en-US" dirty="0"/>
          </a:p>
        </p:txBody>
      </p:sp>
      <p:pic>
        <p:nvPicPr>
          <p:cNvPr id="4" name="Picture 3">
            <a:extLst>
              <a:ext uri="{FF2B5EF4-FFF2-40B4-BE49-F238E27FC236}">
                <a16:creationId xmlns:a16="http://schemas.microsoft.com/office/drawing/2014/main" id="{65508F82-6135-40C9-AD49-32F9F3C58779}"/>
              </a:ext>
            </a:extLst>
          </p:cNvPr>
          <p:cNvPicPr>
            <a:picLocks noChangeAspect="1"/>
          </p:cNvPicPr>
          <p:nvPr/>
        </p:nvPicPr>
        <p:blipFill>
          <a:blip r:embed="rId3"/>
          <a:stretch>
            <a:fillRect/>
          </a:stretch>
        </p:blipFill>
        <p:spPr>
          <a:xfrm>
            <a:off x="6053136" y="145096"/>
            <a:ext cx="5880183" cy="3360104"/>
          </a:xfrm>
          <a:prstGeom prst="rect">
            <a:avLst/>
          </a:prstGeom>
          <a:solidFill>
            <a:srgbClr val="000000">
              <a:shade val="95000"/>
            </a:srgbClr>
          </a:solidFill>
          <a:ln w="57150" cap="sq">
            <a:solidFill>
              <a:srgbClr val="000000"/>
            </a:solidFill>
            <a:miter lim="800000"/>
          </a:ln>
          <a:effectLst>
            <a:outerShdw blurRad="254000" dist="190500" dir="2700000" sy="90000" algn="bl" rotWithShape="0">
              <a:srgbClr val="000000">
                <a:alpha val="40000"/>
              </a:srgbClr>
            </a:outerShdw>
          </a:effectLst>
        </p:spPr>
      </p:pic>
      <p:pic>
        <p:nvPicPr>
          <p:cNvPr id="5" name="Picture 4">
            <a:extLst>
              <a:ext uri="{FF2B5EF4-FFF2-40B4-BE49-F238E27FC236}">
                <a16:creationId xmlns:a16="http://schemas.microsoft.com/office/drawing/2014/main" id="{CAFB0E08-62B1-45C3-8BB2-C6E7859138CC}"/>
              </a:ext>
            </a:extLst>
          </p:cNvPr>
          <p:cNvPicPr>
            <a:picLocks noChangeAspect="1"/>
          </p:cNvPicPr>
          <p:nvPr/>
        </p:nvPicPr>
        <p:blipFill>
          <a:blip r:embed="rId4"/>
          <a:stretch>
            <a:fillRect/>
          </a:stretch>
        </p:blipFill>
        <p:spPr>
          <a:xfrm>
            <a:off x="6053136" y="3733800"/>
            <a:ext cx="5837319" cy="2948728"/>
          </a:xfrm>
          <a:prstGeom prst="rect">
            <a:avLst/>
          </a:prstGeom>
          <a:solidFill>
            <a:srgbClr val="000000">
              <a:shade val="95000"/>
            </a:srgbClr>
          </a:solidFill>
          <a:ln w="5715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88473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C33627-B6CC-4F53-B9B3-16BF7F2D85EA}"/>
              </a:ext>
            </a:extLst>
          </p:cNvPr>
          <p:cNvPicPr>
            <a:picLocks noChangeAspect="1"/>
          </p:cNvPicPr>
          <p:nvPr/>
        </p:nvPicPr>
        <p:blipFill>
          <a:blip r:embed="rId2"/>
          <a:stretch>
            <a:fillRect/>
          </a:stretch>
        </p:blipFill>
        <p:spPr>
          <a:xfrm>
            <a:off x="5863378" y="1066800"/>
            <a:ext cx="6252422" cy="3954236"/>
          </a:xfrm>
          <a:prstGeom prst="rect">
            <a:avLst/>
          </a:prstGeom>
          <a:solidFill>
            <a:srgbClr val="000000">
              <a:shade val="95000"/>
            </a:srgbClr>
          </a:solidFill>
          <a:ln w="57150" cap="sq">
            <a:solidFill>
              <a:srgbClr val="000000"/>
            </a:solidFill>
            <a:miter lim="800000"/>
          </a:ln>
          <a:effectLst>
            <a:outerShdw blurRad="254000" dist="190500" dir="2700000" sy="90000" algn="bl" rotWithShape="0">
              <a:srgbClr val="000000">
                <a:alpha val="40000"/>
              </a:srgbClr>
            </a:outerShdw>
          </a:effectLst>
        </p:spPr>
      </p:pic>
      <p:sp>
        <p:nvSpPr>
          <p:cNvPr id="2" name="Title 1">
            <a:extLst>
              <a:ext uri="{FF2B5EF4-FFF2-40B4-BE49-F238E27FC236}">
                <a16:creationId xmlns:a16="http://schemas.microsoft.com/office/drawing/2014/main" id="{7EAA1925-B0E9-45D4-B530-5928E1ABC589}"/>
              </a:ext>
            </a:extLst>
          </p:cNvPr>
          <p:cNvSpPr>
            <a:spLocks noGrp="1"/>
          </p:cNvSpPr>
          <p:nvPr>
            <p:ph type="title"/>
          </p:nvPr>
        </p:nvSpPr>
        <p:spPr>
          <a:xfrm>
            <a:off x="282229" y="147817"/>
            <a:ext cx="5370673" cy="537983"/>
          </a:xfrm>
        </p:spPr>
        <p:txBody>
          <a:bodyPr>
            <a:normAutofit/>
          </a:bodyPr>
          <a:lstStyle/>
          <a:p>
            <a:r>
              <a:rPr lang="en-US" sz="3200" dirty="0"/>
              <a:t>Kansas Average Income</a:t>
            </a:r>
          </a:p>
        </p:txBody>
      </p:sp>
      <p:sp>
        <p:nvSpPr>
          <p:cNvPr id="3" name="Content Placeholder 2">
            <a:extLst>
              <a:ext uri="{FF2B5EF4-FFF2-40B4-BE49-F238E27FC236}">
                <a16:creationId xmlns:a16="http://schemas.microsoft.com/office/drawing/2014/main" id="{4C3928D3-2F9A-4693-81EE-CB03D2F80C14}"/>
              </a:ext>
            </a:extLst>
          </p:cNvPr>
          <p:cNvSpPr>
            <a:spLocks noGrp="1"/>
          </p:cNvSpPr>
          <p:nvPr>
            <p:ph type="body" sz="quarter" idx="12"/>
          </p:nvPr>
        </p:nvSpPr>
        <p:spPr>
          <a:xfrm>
            <a:off x="152400" y="685800"/>
            <a:ext cx="5500501" cy="5486399"/>
          </a:xfrm>
        </p:spPr>
        <p:txBody>
          <a:bodyPr>
            <a:normAutofit/>
          </a:bodyPr>
          <a:lstStyle/>
          <a:p>
            <a:r>
              <a:rPr lang="en-US" sz="2200" dirty="0"/>
              <a:t>Total Median earnings is slightly higher in the Metro areas, but does appear relatively consistent.</a:t>
            </a:r>
          </a:p>
          <a:p>
            <a:r>
              <a:rPr lang="en-US" sz="2200" dirty="0"/>
              <a:t>The data shows on average a difference in the income levels between the HS and Associates compared with those with Bachelors and Graduate degrees.</a:t>
            </a:r>
          </a:p>
          <a:p>
            <a:r>
              <a:rPr lang="en-US" sz="2200" dirty="0"/>
              <a:t>There is no noticeable transition of median income as a whole when looking it on a heat map.</a:t>
            </a:r>
          </a:p>
          <a:p>
            <a:pPr marL="0" indent="0">
              <a:buNone/>
            </a:pPr>
            <a:endParaRPr lang="en-US" dirty="0"/>
          </a:p>
          <a:p>
            <a:pPr marL="0" indent="0">
              <a:buNone/>
            </a:pPr>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F62396B3-82D0-414B-B080-D087018CC056}"/>
              </a:ext>
            </a:extLst>
          </p:cNvPr>
          <p:cNvPicPr>
            <a:picLocks noChangeAspect="1"/>
          </p:cNvPicPr>
          <p:nvPr/>
        </p:nvPicPr>
        <p:blipFill>
          <a:blip r:embed="rId3"/>
          <a:stretch>
            <a:fillRect/>
          </a:stretch>
        </p:blipFill>
        <p:spPr>
          <a:xfrm>
            <a:off x="421149" y="4191000"/>
            <a:ext cx="5092831" cy="2397332"/>
          </a:xfrm>
          <a:prstGeom prst="rect">
            <a:avLst/>
          </a:prstGeom>
          <a:solidFill>
            <a:srgbClr val="000000">
              <a:shade val="95000"/>
            </a:srgbClr>
          </a:solidFill>
          <a:ln w="5715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56902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1925-B0E9-45D4-B530-5928E1ABC589}"/>
              </a:ext>
            </a:extLst>
          </p:cNvPr>
          <p:cNvSpPr>
            <a:spLocks noGrp="1"/>
          </p:cNvSpPr>
          <p:nvPr>
            <p:ph type="title"/>
          </p:nvPr>
        </p:nvSpPr>
        <p:spPr>
          <a:xfrm>
            <a:off x="609362" y="147817"/>
            <a:ext cx="5043540" cy="923589"/>
          </a:xfrm>
        </p:spPr>
        <p:txBody>
          <a:bodyPr>
            <a:normAutofit/>
          </a:bodyPr>
          <a:lstStyle/>
          <a:p>
            <a:r>
              <a:rPr lang="en-US" sz="3200" dirty="0"/>
              <a:t>Kansas Average Income</a:t>
            </a:r>
          </a:p>
        </p:txBody>
      </p:sp>
      <p:sp>
        <p:nvSpPr>
          <p:cNvPr id="3" name="Content Placeholder 2">
            <a:extLst>
              <a:ext uri="{FF2B5EF4-FFF2-40B4-BE49-F238E27FC236}">
                <a16:creationId xmlns:a16="http://schemas.microsoft.com/office/drawing/2014/main" id="{4C3928D3-2F9A-4693-81EE-CB03D2F80C14}"/>
              </a:ext>
            </a:extLst>
          </p:cNvPr>
          <p:cNvSpPr>
            <a:spLocks noGrp="1"/>
          </p:cNvSpPr>
          <p:nvPr>
            <p:ph type="body" sz="quarter" idx="12"/>
          </p:nvPr>
        </p:nvSpPr>
        <p:spPr>
          <a:xfrm>
            <a:off x="457201" y="914400"/>
            <a:ext cx="5195704" cy="5795783"/>
          </a:xfrm>
        </p:spPr>
        <p:txBody>
          <a:bodyPr>
            <a:normAutofit fontScale="92500" lnSpcReduction="10000"/>
          </a:bodyPr>
          <a:lstStyle/>
          <a:p>
            <a:r>
              <a:rPr lang="en-US" dirty="0"/>
              <a:t>Income disparity in the Urban and Metro areas are noticeable</a:t>
            </a:r>
          </a:p>
          <a:p>
            <a:r>
              <a:rPr lang="en-US" dirty="0"/>
              <a:t>Bachelors and Graduates median income is above the overall median income.</a:t>
            </a:r>
          </a:p>
          <a:p>
            <a:r>
              <a:rPr lang="en-US" dirty="0"/>
              <a:t>Degrees appear to influence income more in the larger counties possibly due to additional competition.</a:t>
            </a:r>
          </a:p>
          <a:p>
            <a:r>
              <a:rPr lang="en-US" dirty="0"/>
              <a:t>There is a benefit to getting a masters or professional degree regardless of the county.</a:t>
            </a:r>
          </a:p>
          <a:p>
            <a:r>
              <a:rPr lang="en-US" dirty="0"/>
              <a:t>High school degrees are critical to remaining above the poverty line especially in the Urban and Metro counties.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4879F205-8CE5-40E7-B29D-06AA6B71DA2D}"/>
              </a:ext>
            </a:extLst>
          </p:cNvPr>
          <p:cNvPicPr>
            <a:picLocks noChangeAspect="1"/>
          </p:cNvPicPr>
          <p:nvPr/>
        </p:nvPicPr>
        <p:blipFill>
          <a:blip r:embed="rId2"/>
          <a:stretch>
            <a:fillRect/>
          </a:stretch>
        </p:blipFill>
        <p:spPr>
          <a:xfrm>
            <a:off x="5917952" y="1071407"/>
            <a:ext cx="6145953" cy="4033994"/>
          </a:xfrm>
          <a:prstGeom prst="rect">
            <a:avLst/>
          </a:prstGeom>
          <a:solidFill>
            <a:srgbClr val="000000">
              <a:shade val="95000"/>
            </a:srgbClr>
          </a:solidFill>
          <a:ln w="762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18275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D4B898D-14D8-4051-A17F-F827D24B9F49}"/>
              </a:ext>
            </a:extLst>
          </p:cNvPr>
          <p:cNvSpPr>
            <a:spLocks noGrp="1"/>
          </p:cNvSpPr>
          <p:nvPr>
            <p:ph type="title"/>
          </p:nvPr>
        </p:nvSpPr>
        <p:spPr>
          <a:xfrm>
            <a:off x="609600" y="0"/>
            <a:ext cx="10312400" cy="653854"/>
          </a:xfrm>
        </p:spPr>
        <p:txBody>
          <a:bodyPr/>
          <a:lstStyle/>
          <a:p>
            <a:r>
              <a:rPr lang="en-US" dirty="0"/>
              <a:t>Income Level Maps by Education Type and County</a:t>
            </a:r>
          </a:p>
        </p:txBody>
      </p:sp>
      <p:sp>
        <p:nvSpPr>
          <p:cNvPr id="3" name="Content Placeholder 2">
            <a:extLst>
              <a:ext uri="{FF2B5EF4-FFF2-40B4-BE49-F238E27FC236}">
                <a16:creationId xmlns:a16="http://schemas.microsoft.com/office/drawing/2014/main" id="{4C3928D3-2F9A-4693-81EE-CB03D2F80C14}"/>
              </a:ext>
            </a:extLst>
          </p:cNvPr>
          <p:cNvSpPr>
            <a:spLocks noGrp="1"/>
          </p:cNvSpPr>
          <p:nvPr>
            <p:ph idx="1"/>
          </p:nvPr>
        </p:nvSpPr>
        <p:spPr>
          <a:xfrm>
            <a:off x="207772" y="5396820"/>
            <a:ext cx="3349093" cy="1003980"/>
          </a:xfrm>
        </p:spPr>
        <p:txBody>
          <a:bodyPr>
            <a:noAutofit/>
          </a:bodyPr>
          <a:lstStyle/>
          <a:p>
            <a:pPr marL="514350" indent="-514350">
              <a:buFont typeface="+mj-lt"/>
              <a:buAutoNum type="alphaUcPeriod"/>
            </a:pPr>
            <a:r>
              <a:rPr lang="en-US" sz="1800" b="1" dirty="0">
                <a:latin typeface="Arial Black" panose="020B0A04020102020204" pitchFamily="34" charset="0"/>
              </a:rPr>
              <a:t>Less than HS</a:t>
            </a:r>
          </a:p>
          <a:p>
            <a:pPr marL="514350" indent="-514350">
              <a:buFont typeface="+mj-lt"/>
              <a:buAutoNum type="alphaUcPeriod"/>
            </a:pPr>
            <a:r>
              <a:rPr lang="en-US" sz="1800" b="1" dirty="0">
                <a:latin typeface="Arial Black" panose="020B0A04020102020204" pitchFamily="34" charset="0"/>
              </a:rPr>
              <a:t>High School</a:t>
            </a:r>
          </a:p>
          <a:p>
            <a:pPr marL="514350" indent="-514350">
              <a:buFont typeface="+mj-lt"/>
              <a:buAutoNum type="alphaUcPeriod"/>
            </a:pPr>
            <a:r>
              <a:rPr lang="en-US" sz="1800" b="1" dirty="0">
                <a:latin typeface="Arial Black" panose="020B0A04020102020204" pitchFamily="34" charset="0"/>
              </a:rPr>
              <a:t>Associates</a:t>
            </a:r>
          </a:p>
          <a:p>
            <a:endParaRPr lang="en-US" sz="1800" dirty="0"/>
          </a:p>
        </p:txBody>
      </p:sp>
      <p:sp>
        <p:nvSpPr>
          <p:cNvPr id="15" name="TextBox 14">
            <a:extLst>
              <a:ext uri="{FF2B5EF4-FFF2-40B4-BE49-F238E27FC236}">
                <a16:creationId xmlns:a16="http://schemas.microsoft.com/office/drawing/2014/main" id="{EA8083D8-E3D6-4647-92A1-C1CB76CBABC3}"/>
              </a:ext>
            </a:extLst>
          </p:cNvPr>
          <p:cNvSpPr txBox="1"/>
          <p:nvPr/>
        </p:nvSpPr>
        <p:spPr>
          <a:xfrm>
            <a:off x="76199" y="621268"/>
            <a:ext cx="351378" cy="369332"/>
          </a:xfrm>
          <a:prstGeom prst="rect">
            <a:avLst/>
          </a:prstGeom>
          <a:noFill/>
        </p:spPr>
        <p:txBody>
          <a:bodyPr wrap="none" rtlCol="0">
            <a:spAutoFit/>
          </a:bodyPr>
          <a:lstStyle/>
          <a:p>
            <a:r>
              <a:rPr lang="en-US" b="1" dirty="0"/>
              <a:t>A</a:t>
            </a:r>
          </a:p>
        </p:txBody>
      </p:sp>
      <p:sp>
        <p:nvSpPr>
          <p:cNvPr id="16" name="TextBox 15">
            <a:extLst>
              <a:ext uri="{FF2B5EF4-FFF2-40B4-BE49-F238E27FC236}">
                <a16:creationId xmlns:a16="http://schemas.microsoft.com/office/drawing/2014/main" id="{008DF6CA-AC21-4F12-92C4-12BEC00447C7}"/>
              </a:ext>
            </a:extLst>
          </p:cNvPr>
          <p:cNvSpPr txBox="1"/>
          <p:nvPr/>
        </p:nvSpPr>
        <p:spPr>
          <a:xfrm>
            <a:off x="3928187" y="609600"/>
            <a:ext cx="351378" cy="369332"/>
          </a:xfrm>
          <a:prstGeom prst="rect">
            <a:avLst/>
          </a:prstGeom>
          <a:noFill/>
        </p:spPr>
        <p:txBody>
          <a:bodyPr wrap="none" rtlCol="0">
            <a:spAutoFit/>
          </a:bodyPr>
          <a:lstStyle/>
          <a:p>
            <a:r>
              <a:rPr lang="en-US" b="1" dirty="0"/>
              <a:t>B</a:t>
            </a:r>
          </a:p>
        </p:txBody>
      </p:sp>
      <p:sp>
        <p:nvSpPr>
          <p:cNvPr id="17" name="TextBox 16">
            <a:extLst>
              <a:ext uri="{FF2B5EF4-FFF2-40B4-BE49-F238E27FC236}">
                <a16:creationId xmlns:a16="http://schemas.microsoft.com/office/drawing/2014/main" id="{EDF047D7-25A4-44EC-92C3-5FA63691C720}"/>
              </a:ext>
            </a:extLst>
          </p:cNvPr>
          <p:cNvSpPr txBox="1"/>
          <p:nvPr/>
        </p:nvSpPr>
        <p:spPr>
          <a:xfrm>
            <a:off x="8199663" y="609600"/>
            <a:ext cx="351378" cy="369332"/>
          </a:xfrm>
          <a:prstGeom prst="rect">
            <a:avLst/>
          </a:prstGeom>
          <a:noFill/>
        </p:spPr>
        <p:txBody>
          <a:bodyPr wrap="none" rtlCol="0">
            <a:spAutoFit/>
          </a:bodyPr>
          <a:lstStyle/>
          <a:p>
            <a:r>
              <a:rPr lang="en-US" b="1" dirty="0"/>
              <a:t>C</a:t>
            </a:r>
          </a:p>
        </p:txBody>
      </p:sp>
      <p:sp>
        <p:nvSpPr>
          <p:cNvPr id="18" name="TextBox 17">
            <a:extLst>
              <a:ext uri="{FF2B5EF4-FFF2-40B4-BE49-F238E27FC236}">
                <a16:creationId xmlns:a16="http://schemas.microsoft.com/office/drawing/2014/main" id="{A40714FD-6FB3-47CF-9267-504371E52EEA}"/>
              </a:ext>
            </a:extLst>
          </p:cNvPr>
          <p:cNvSpPr txBox="1"/>
          <p:nvPr/>
        </p:nvSpPr>
        <p:spPr>
          <a:xfrm>
            <a:off x="32083" y="3132100"/>
            <a:ext cx="351378" cy="369332"/>
          </a:xfrm>
          <a:prstGeom prst="rect">
            <a:avLst/>
          </a:prstGeom>
          <a:noFill/>
        </p:spPr>
        <p:txBody>
          <a:bodyPr wrap="none" rtlCol="0">
            <a:spAutoFit/>
          </a:bodyPr>
          <a:lstStyle/>
          <a:p>
            <a:r>
              <a:rPr lang="en-US" b="1" dirty="0"/>
              <a:t>D</a:t>
            </a:r>
          </a:p>
        </p:txBody>
      </p:sp>
      <p:sp>
        <p:nvSpPr>
          <p:cNvPr id="19" name="TextBox 18">
            <a:extLst>
              <a:ext uri="{FF2B5EF4-FFF2-40B4-BE49-F238E27FC236}">
                <a16:creationId xmlns:a16="http://schemas.microsoft.com/office/drawing/2014/main" id="{B12F38B9-8954-411C-B336-762A2C4B9B84}"/>
              </a:ext>
            </a:extLst>
          </p:cNvPr>
          <p:cNvSpPr txBox="1"/>
          <p:nvPr/>
        </p:nvSpPr>
        <p:spPr>
          <a:xfrm>
            <a:off x="4224787" y="3252447"/>
            <a:ext cx="338554" cy="369332"/>
          </a:xfrm>
          <a:prstGeom prst="rect">
            <a:avLst/>
          </a:prstGeom>
          <a:noFill/>
        </p:spPr>
        <p:txBody>
          <a:bodyPr wrap="none" rtlCol="0">
            <a:spAutoFit/>
          </a:bodyPr>
          <a:lstStyle/>
          <a:p>
            <a:r>
              <a:rPr lang="en-US" b="1" dirty="0"/>
              <a:t>E</a:t>
            </a:r>
          </a:p>
        </p:txBody>
      </p:sp>
      <p:sp>
        <p:nvSpPr>
          <p:cNvPr id="20" name="TextBox 19">
            <a:extLst>
              <a:ext uri="{FF2B5EF4-FFF2-40B4-BE49-F238E27FC236}">
                <a16:creationId xmlns:a16="http://schemas.microsoft.com/office/drawing/2014/main" id="{DDD845C8-EAD3-4C83-9302-C4256D48C40E}"/>
              </a:ext>
            </a:extLst>
          </p:cNvPr>
          <p:cNvSpPr txBox="1"/>
          <p:nvPr/>
        </p:nvSpPr>
        <p:spPr>
          <a:xfrm>
            <a:off x="7467600" y="3059668"/>
            <a:ext cx="338554" cy="369332"/>
          </a:xfrm>
          <a:prstGeom prst="rect">
            <a:avLst/>
          </a:prstGeom>
          <a:noFill/>
        </p:spPr>
        <p:txBody>
          <a:bodyPr wrap="none" rtlCol="0">
            <a:spAutoFit/>
          </a:bodyPr>
          <a:lstStyle/>
          <a:p>
            <a:r>
              <a:rPr lang="en-US" b="1" dirty="0"/>
              <a:t>F</a:t>
            </a:r>
          </a:p>
        </p:txBody>
      </p:sp>
      <p:pic>
        <p:nvPicPr>
          <p:cNvPr id="4" name="Picture 3">
            <a:extLst>
              <a:ext uri="{FF2B5EF4-FFF2-40B4-BE49-F238E27FC236}">
                <a16:creationId xmlns:a16="http://schemas.microsoft.com/office/drawing/2014/main" id="{E5CA45EF-E17F-4D63-B028-60A85D29F840}"/>
              </a:ext>
            </a:extLst>
          </p:cNvPr>
          <p:cNvPicPr>
            <a:picLocks noChangeAspect="1"/>
          </p:cNvPicPr>
          <p:nvPr/>
        </p:nvPicPr>
        <p:blipFill>
          <a:blip r:embed="rId3"/>
          <a:stretch>
            <a:fillRect/>
          </a:stretch>
        </p:blipFill>
        <p:spPr>
          <a:xfrm>
            <a:off x="137057" y="981407"/>
            <a:ext cx="3860095" cy="2076840"/>
          </a:xfrm>
          <a:prstGeom prst="rect">
            <a:avLst/>
          </a:prstGeom>
          <a:solidFill>
            <a:srgbClr val="000000">
              <a:shade val="95000"/>
            </a:srgbClr>
          </a:solidFill>
          <a:ln w="38100" cap="sq">
            <a:solidFill>
              <a:srgbClr val="000000"/>
            </a:solidFill>
            <a:miter lim="800000"/>
          </a:ln>
          <a:effectLst>
            <a:outerShdw blurRad="254000" dist="190500" dir="2700000" sy="90000" algn="bl" rotWithShape="0">
              <a:srgbClr val="000000">
                <a:alpha val="40000"/>
              </a:srgbClr>
            </a:outerShdw>
          </a:effectLst>
        </p:spPr>
      </p:pic>
      <p:pic>
        <p:nvPicPr>
          <p:cNvPr id="5" name="Picture 4">
            <a:extLst>
              <a:ext uri="{FF2B5EF4-FFF2-40B4-BE49-F238E27FC236}">
                <a16:creationId xmlns:a16="http://schemas.microsoft.com/office/drawing/2014/main" id="{719EC0D8-412B-44B5-AA24-4E542016A07E}"/>
              </a:ext>
            </a:extLst>
          </p:cNvPr>
          <p:cNvPicPr>
            <a:picLocks noChangeAspect="1"/>
          </p:cNvPicPr>
          <p:nvPr/>
        </p:nvPicPr>
        <p:blipFill>
          <a:blip r:embed="rId4"/>
          <a:stretch>
            <a:fillRect/>
          </a:stretch>
        </p:blipFill>
        <p:spPr>
          <a:xfrm>
            <a:off x="4136475" y="971161"/>
            <a:ext cx="4118871" cy="2076839"/>
          </a:xfrm>
          <a:prstGeom prst="rect">
            <a:avLst/>
          </a:prstGeom>
          <a:solidFill>
            <a:srgbClr val="000000">
              <a:shade val="95000"/>
            </a:srgbClr>
          </a:solidFill>
          <a:ln w="38100" cap="sq">
            <a:solidFill>
              <a:srgbClr val="000000"/>
            </a:solidFill>
            <a:miter lim="800000"/>
          </a:ln>
          <a:effectLst>
            <a:outerShdw blurRad="254000" dist="190500" dir="2700000" sy="90000" algn="bl" rotWithShape="0">
              <a:srgbClr val="000000">
                <a:alpha val="40000"/>
              </a:srgbClr>
            </a:outerShdw>
          </a:effectLst>
        </p:spPr>
      </p:pic>
      <p:pic>
        <p:nvPicPr>
          <p:cNvPr id="6" name="Picture 5">
            <a:extLst>
              <a:ext uri="{FF2B5EF4-FFF2-40B4-BE49-F238E27FC236}">
                <a16:creationId xmlns:a16="http://schemas.microsoft.com/office/drawing/2014/main" id="{44343CF0-D1AF-4F03-A45B-3975EB070AE5}"/>
              </a:ext>
            </a:extLst>
          </p:cNvPr>
          <p:cNvPicPr>
            <a:picLocks noChangeAspect="1"/>
          </p:cNvPicPr>
          <p:nvPr/>
        </p:nvPicPr>
        <p:blipFill>
          <a:blip r:embed="rId5"/>
          <a:stretch>
            <a:fillRect/>
          </a:stretch>
        </p:blipFill>
        <p:spPr>
          <a:xfrm>
            <a:off x="8366794" y="990600"/>
            <a:ext cx="3758699" cy="2014400"/>
          </a:xfrm>
          <a:prstGeom prst="rect">
            <a:avLst/>
          </a:prstGeom>
          <a:solidFill>
            <a:srgbClr val="000000">
              <a:shade val="95000"/>
            </a:srgbClr>
          </a:solidFill>
          <a:ln w="38100" cap="sq">
            <a:solidFill>
              <a:srgbClr val="000000"/>
            </a:solidFill>
            <a:miter lim="800000"/>
          </a:ln>
          <a:effectLst>
            <a:outerShdw blurRad="254000" dist="190500" dir="2700000" sy="90000" algn="bl" rotWithShape="0">
              <a:srgbClr val="000000">
                <a:alpha val="40000"/>
              </a:srgbClr>
            </a:outerShdw>
          </a:effectLst>
        </p:spPr>
      </p:pic>
      <p:pic>
        <p:nvPicPr>
          <p:cNvPr id="13" name="Picture 12">
            <a:extLst>
              <a:ext uri="{FF2B5EF4-FFF2-40B4-BE49-F238E27FC236}">
                <a16:creationId xmlns:a16="http://schemas.microsoft.com/office/drawing/2014/main" id="{C004BB58-6452-473C-B445-22B70C455F60}"/>
              </a:ext>
            </a:extLst>
          </p:cNvPr>
          <p:cNvPicPr>
            <a:picLocks noChangeAspect="1"/>
          </p:cNvPicPr>
          <p:nvPr/>
        </p:nvPicPr>
        <p:blipFill>
          <a:blip r:embed="rId6"/>
          <a:stretch>
            <a:fillRect/>
          </a:stretch>
        </p:blipFill>
        <p:spPr>
          <a:xfrm>
            <a:off x="372970" y="3182651"/>
            <a:ext cx="3489159" cy="1844837"/>
          </a:xfrm>
          <a:prstGeom prst="rect">
            <a:avLst/>
          </a:prstGeom>
          <a:solidFill>
            <a:srgbClr val="000000">
              <a:shade val="95000"/>
            </a:srgbClr>
          </a:solidFill>
          <a:ln w="38100" cap="sq">
            <a:solidFill>
              <a:srgbClr val="000000"/>
            </a:solidFill>
            <a:miter lim="800000"/>
          </a:ln>
          <a:effectLst>
            <a:outerShdw blurRad="254000" dist="190500" dir="2700000" sy="90000" algn="bl" rotWithShape="0">
              <a:srgbClr val="000000">
                <a:alpha val="40000"/>
              </a:srgbClr>
            </a:outerShdw>
          </a:effectLst>
        </p:spPr>
      </p:pic>
      <p:pic>
        <p:nvPicPr>
          <p:cNvPr id="23" name="Picture 22">
            <a:extLst>
              <a:ext uri="{FF2B5EF4-FFF2-40B4-BE49-F238E27FC236}">
                <a16:creationId xmlns:a16="http://schemas.microsoft.com/office/drawing/2014/main" id="{4F115356-00BB-46EE-AB90-9715B1FB8D87}"/>
              </a:ext>
            </a:extLst>
          </p:cNvPr>
          <p:cNvPicPr>
            <a:picLocks noChangeAspect="1"/>
          </p:cNvPicPr>
          <p:nvPr/>
        </p:nvPicPr>
        <p:blipFill>
          <a:blip r:embed="rId7"/>
          <a:stretch>
            <a:fillRect/>
          </a:stretch>
        </p:blipFill>
        <p:spPr>
          <a:xfrm>
            <a:off x="7239000" y="3379464"/>
            <a:ext cx="4836347" cy="2582900"/>
          </a:xfrm>
          <a:prstGeom prst="rect">
            <a:avLst/>
          </a:prstGeom>
          <a:solidFill>
            <a:srgbClr val="000000">
              <a:shade val="95000"/>
            </a:srgbClr>
          </a:solidFill>
          <a:ln w="38100" cap="sq">
            <a:solidFill>
              <a:srgbClr val="000000"/>
            </a:solidFill>
            <a:miter lim="800000"/>
          </a:ln>
          <a:effectLst>
            <a:outerShdw blurRad="254000" dist="190500" dir="2700000" sy="90000" algn="bl" rotWithShape="0">
              <a:srgbClr val="000000">
                <a:alpha val="40000"/>
              </a:srgbClr>
            </a:outerShdw>
          </a:effectLst>
        </p:spPr>
      </p:pic>
      <p:pic>
        <p:nvPicPr>
          <p:cNvPr id="24" name="Picture 23">
            <a:extLst>
              <a:ext uri="{FF2B5EF4-FFF2-40B4-BE49-F238E27FC236}">
                <a16:creationId xmlns:a16="http://schemas.microsoft.com/office/drawing/2014/main" id="{0BDCF8B4-A654-4B6A-9069-6154299F5C64}"/>
              </a:ext>
            </a:extLst>
          </p:cNvPr>
          <p:cNvPicPr>
            <a:picLocks noChangeAspect="1"/>
          </p:cNvPicPr>
          <p:nvPr/>
        </p:nvPicPr>
        <p:blipFill>
          <a:blip r:embed="rId8"/>
          <a:stretch>
            <a:fillRect/>
          </a:stretch>
        </p:blipFill>
        <p:spPr>
          <a:xfrm>
            <a:off x="4107369" y="3621779"/>
            <a:ext cx="2907739" cy="1570663"/>
          </a:xfrm>
          <a:prstGeom prst="rect">
            <a:avLst/>
          </a:prstGeom>
          <a:solidFill>
            <a:srgbClr val="000000">
              <a:shade val="95000"/>
            </a:srgbClr>
          </a:solidFill>
          <a:ln w="38100" cap="sq">
            <a:solidFill>
              <a:srgbClr val="000000"/>
            </a:solidFill>
            <a:miter lim="800000"/>
          </a:ln>
          <a:effectLst>
            <a:outerShdw blurRad="254000" dist="190500" dir="2700000" sy="90000" algn="bl" rotWithShape="0">
              <a:srgbClr val="000000">
                <a:alpha val="40000"/>
              </a:srgbClr>
            </a:outerShdw>
          </a:effectLst>
        </p:spPr>
      </p:pic>
      <p:sp>
        <p:nvSpPr>
          <p:cNvPr id="7" name="Rectangle 6">
            <a:extLst>
              <a:ext uri="{FF2B5EF4-FFF2-40B4-BE49-F238E27FC236}">
                <a16:creationId xmlns:a16="http://schemas.microsoft.com/office/drawing/2014/main" id="{A07106B1-C82D-4990-94E0-536C70FC3C23}"/>
              </a:ext>
            </a:extLst>
          </p:cNvPr>
          <p:cNvSpPr/>
          <p:nvPr/>
        </p:nvSpPr>
        <p:spPr>
          <a:xfrm>
            <a:off x="3566708" y="5396820"/>
            <a:ext cx="2907739" cy="923330"/>
          </a:xfrm>
          <a:prstGeom prst="rect">
            <a:avLst/>
          </a:prstGeom>
        </p:spPr>
        <p:txBody>
          <a:bodyPr wrap="square">
            <a:spAutoFit/>
          </a:bodyPr>
          <a:lstStyle/>
          <a:p>
            <a:r>
              <a:rPr lang="en-US" b="1" dirty="0">
                <a:latin typeface="Arial Black" panose="020B0A04020102020204" pitchFamily="34" charset="0"/>
              </a:rPr>
              <a:t>D.    Bachelors</a:t>
            </a:r>
          </a:p>
          <a:p>
            <a:r>
              <a:rPr lang="en-US" b="1" dirty="0">
                <a:latin typeface="Arial Black" panose="020B0A04020102020204" pitchFamily="34" charset="0"/>
              </a:rPr>
              <a:t>E.    Professional (PD)</a:t>
            </a:r>
          </a:p>
          <a:p>
            <a:r>
              <a:rPr lang="en-US" b="1" dirty="0">
                <a:latin typeface="Arial Black" panose="020B0A04020102020204" pitchFamily="34" charset="0"/>
              </a:rPr>
              <a:t>F.     HS and PD</a:t>
            </a:r>
          </a:p>
        </p:txBody>
      </p:sp>
    </p:spTree>
    <p:extLst>
      <p:ext uri="{BB962C8B-B14F-4D97-AF65-F5344CB8AC3E}">
        <p14:creationId xmlns:p14="http://schemas.microsoft.com/office/powerpoint/2010/main" val="39520261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1925-B0E9-45D4-B530-5928E1ABC589}"/>
              </a:ext>
            </a:extLst>
          </p:cNvPr>
          <p:cNvSpPr>
            <a:spLocks noGrp="1"/>
          </p:cNvSpPr>
          <p:nvPr>
            <p:ph type="title"/>
          </p:nvPr>
        </p:nvSpPr>
        <p:spPr>
          <a:xfrm>
            <a:off x="609362" y="147817"/>
            <a:ext cx="5043540" cy="923589"/>
          </a:xfrm>
        </p:spPr>
        <p:txBody>
          <a:bodyPr>
            <a:normAutofit fontScale="90000"/>
          </a:bodyPr>
          <a:lstStyle/>
          <a:p>
            <a:pPr algn="ctr"/>
            <a:r>
              <a:rPr lang="en-US" sz="3200" dirty="0"/>
              <a:t>Top and Bottom 5 Counties by Population</a:t>
            </a:r>
          </a:p>
        </p:txBody>
      </p:sp>
      <p:sp>
        <p:nvSpPr>
          <p:cNvPr id="3" name="Content Placeholder 2">
            <a:extLst>
              <a:ext uri="{FF2B5EF4-FFF2-40B4-BE49-F238E27FC236}">
                <a16:creationId xmlns:a16="http://schemas.microsoft.com/office/drawing/2014/main" id="{4C3928D3-2F9A-4693-81EE-CB03D2F80C14}"/>
              </a:ext>
            </a:extLst>
          </p:cNvPr>
          <p:cNvSpPr>
            <a:spLocks noGrp="1"/>
          </p:cNvSpPr>
          <p:nvPr>
            <p:ph type="body" sz="quarter" idx="12"/>
          </p:nvPr>
        </p:nvSpPr>
        <p:spPr>
          <a:xfrm>
            <a:off x="457198" y="1219200"/>
            <a:ext cx="5195704" cy="5181599"/>
          </a:xfrm>
        </p:spPr>
        <p:txBody>
          <a:bodyPr>
            <a:normAutofit/>
          </a:bodyPr>
          <a:lstStyle/>
          <a:p>
            <a:r>
              <a:rPr lang="en-US" dirty="0"/>
              <a:t>The top 5 counties accounted for 53.9% of the population</a:t>
            </a:r>
          </a:p>
          <a:p>
            <a:r>
              <a:rPr lang="en-US" dirty="0"/>
              <a:t>The bottom 5 counties accounted for 0.27% of the population</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33D39E4E-B2DC-47CD-B620-E6E6EBACD714}"/>
              </a:ext>
            </a:extLst>
          </p:cNvPr>
          <p:cNvPicPr>
            <a:picLocks noChangeAspect="1"/>
          </p:cNvPicPr>
          <p:nvPr/>
        </p:nvPicPr>
        <p:blipFill>
          <a:blip r:embed="rId2"/>
          <a:stretch>
            <a:fillRect/>
          </a:stretch>
        </p:blipFill>
        <p:spPr>
          <a:xfrm>
            <a:off x="7010400" y="346453"/>
            <a:ext cx="4324048" cy="2833967"/>
          </a:xfrm>
          <a:prstGeom prst="rect">
            <a:avLst/>
          </a:prstGeom>
          <a:solidFill>
            <a:srgbClr val="000000">
              <a:shade val="95000"/>
            </a:srgbClr>
          </a:solidFill>
          <a:ln w="76200" cap="sq">
            <a:solidFill>
              <a:srgbClr val="000000"/>
            </a:solidFill>
            <a:miter lim="800000"/>
          </a:ln>
          <a:effectLst>
            <a:outerShdw blurRad="254000" dist="190500" dir="2700000" sy="90000" algn="bl" rotWithShape="0">
              <a:srgbClr val="000000">
                <a:alpha val="40000"/>
              </a:srgbClr>
            </a:outerShdw>
          </a:effectLst>
        </p:spPr>
      </p:pic>
      <p:pic>
        <p:nvPicPr>
          <p:cNvPr id="7" name="Picture 6">
            <a:extLst>
              <a:ext uri="{FF2B5EF4-FFF2-40B4-BE49-F238E27FC236}">
                <a16:creationId xmlns:a16="http://schemas.microsoft.com/office/drawing/2014/main" id="{4094EDB6-3193-432B-84C7-2C0A0B361C4D}"/>
              </a:ext>
            </a:extLst>
          </p:cNvPr>
          <p:cNvPicPr>
            <a:picLocks noChangeAspect="1"/>
          </p:cNvPicPr>
          <p:nvPr/>
        </p:nvPicPr>
        <p:blipFill>
          <a:blip r:embed="rId3"/>
          <a:stretch>
            <a:fillRect/>
          </a:stretch>
        </p:blipFill>
        <p:spPr>
          <a:xfrm>
            <a:off x="7044813" y="3505200"/>
            <a:ext cx="4324048" cy="3045956"/>
          </a:xfrm>
          <a:prstGeom prst="rect">
            <a:avLst/>
          </a:prstGeom>
          <a:solidFill>
            <a:srgbClr val="000000">
              <a:shade val="95000"/>
            </a:srgbClr>
          </a:solidFill>
          <a:ln w="762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39842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1925-B0E9-45D4-B530-5928E1ABC589}"/>
              </a:ext>
            </a:extLst>
          </p:cNvPr>
          <p:cNvSpPr>
            <a:spLocks noGrp="1"/>
          </p:cNvSpPr>
          <p:nvPr>
            <p:ph type="title"/>
          </p:nvPr>
        </p:nvSpPr>
        <p:spPr>
          <a:xfrm>
            <a:off x="609361" y="147817"/>
            <a:ext cx="11125438" cy="918983"/>
          </a:xfrm>
        </p:spPr>
        <p:txBody>
          <a:bodyPr>
            <a:normAutofit/>
          </a:bodyPr>
          <a:lstStyle/>
          <a:p>
            <a:pPr algn="ctr"/>
            <a:r>
              <a:rPr lang="en-US" sz="3200" dirty="0"/>
              <a:t>Earnings by County Size</a:t>
            </a:r>
          </a:p>
        </p:txBody>
      </p:sp>
      <p:sp>
        <p:nvSpPr>
          <p:cNvPr id="3" name="Content Placeholder 2">
            <a:extLst>
              <a:ext uri="{FF2B5EF4-FFF2-40B4-BE49-F238E27FC236}">
                <a16:creationId xmlns:a16="http://schemas.microsoft.com/office/drawing/2014/main" id="{4C3928D3-2F9A-4693-81EE-CB03D2F80C14}"/>
              </a:ext>
            </a:extLst>
          </p:cNvPr>
          <p:cNvSpPr>
            <a:spLocks noGrp="1"/>
          </p:cNvSpPr>
          <p:nvPr>
            <p:ph type="body" sz="quarter" idx="12"/>
          </p:nvPr>
        </p:nvSpPr>
        <p:spPr>
          <a:xfrm>
            <a:off x="457201" y="914400"/>
            <a:ext cx="5195704" cy="5795783"/>
          </a:xfrm>
        </p:spPr>
        <p:txBody>
          <a:bodyPr>
            <a:normAutofit/>
          </a:bodyPr>
          <a:lstStyle/>
          <a:p>
            <a:endParaRPr lang="en-US" dirty="0"/>
          </a:p>
          <a:p>
            <a:endParaRPr lang="en-US" dirty="0"/>
          </a:p>
        </p:txBody>
      </p:sp>
      <p:pic>
        <p:nvPicPr>
          <p:cNvPr id="5" name="Picture 4">
            <a:extLst>
              <a:ext uri="{FF2B5EF4-FFF2-40B4-BE49-F238E27FC236}">
                <a16:creationId xmlns:a16="http://schemas.microsoft.com/office/drawing/2014/main" id="{D3C09BB6-ED5B-4FD9-8B3D-090E6031E2B9}"/>
              </a:ext>
            </a:extLst>
          </p:cNvPr>
          <p:cNvPicPr>
            <a:picLocks noChangeAspect="1"/>
          </p:cNvPicPr>
          <p:nvPr/>
        </p:nvPicPr>
        <p:blipFill>
          <a:blip r:embed="rId2"/>
          <a:stretch>
            <a:fillRect/>
          </a:stretch>
        </p:blipFill>
        <p:spPr>
          <a:xfrm>
            <a:off x="152400" y="1371600"/>
            <a:ext cx="5501267" cy="2819400"/>
          </a:xfrm>
          <a:prstGeom prst="rect">
            <a:avLst/>
          </a:prstGeom>
          <a:solidFill>
            <a:srgbClr val="000000">
              <a:shade val="95000"/>
            </a:srgbClr>
          </a:solidFill>
          <a:ln w="76200" cap="sq">
            <a:solidFill>
              <a:srgbClr val="000000"/>
            </a:solidFill>
            <a:miter lim="800000"/>
          </a:ln>
          <a:effectLst>
            <a:outerShdw blurRad="254000" dist="190500" dir="2700000" sy="90000" algn="bl" rotWithShape="0">
              <a:srgbClr val="000000">
                <a:alpha val="40000"/>
              </a:srgbClr>
            </a:outerShdw>
          </a:effectLst>
        </p:spPr>
      </p:pic>
      <p:pic>
        <p:nvPicPr>
          <p:cNvPr id="4" name="Picture 3">
            <a:extLst>
              <a:ext uri="{FF2B5EF4-FFF2-40B4-BE49-F238E27FC236}">
                <a16:creationId xmlns:a16="http://schemas.microsoft.com/office/drawing/2014/main" id="{518F900F-48B4-4180-8EAA-52AB61FF3115}"/>
              </a:ext>
            </a:extLst>
          </p:cNvPr>
          <p:cNvPicPr>
            <a:picLocks noChangeAspect="1"/>
          </p:cNvPicPr>
          <p:nvPr/>
        </p:nvPicPr>
        <p:blipFill>
          <a:blip r:embed="rId3"/>
          <a:stretch>
            <a:fillRect/>
          </a:stretch>
        </p:blipFill>
        <p:spPr>
          <a:xfrm>
            <a:off x="5943228" y="3048000"/>
            <a:ext cx="6114870" cy="2995612"/>
          </a:xfrm>
          <a:prstGeom prst="rect">
            <a:avLst/>
          </a:prstGeom>
          <a:solidFill>
            <a:srgbClr val="000000">
              <a:shade val="95000"/>
            </a:srgbClr>
          </a:solidFill>
          <a:ln w="762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11064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1925-B0E9-45D4-B530-5928E1ABC589}"/>
              </a:ext>
            </a:extLst>
          </p:cNvPr>
          <p:cNvSpPr>
            <a:spLocks noGrp="1"/>
          </p:cNvSpPr>
          <p:nvPr>
            <p:ph type="title"/>
          </p:nvPr>
        </p:nvSpPr>
        <p:spPr>
          <a:xfrm>
            <a:off x="609362" y="147817"/>
            <a:ext cx="11049238" cy="923589"/>
          </a:xfrm>
        </p:spPr>
        <p:txBody>
          <a:bodyPr>
            <a:normAutofit/>
          </a:bodyPr>
          <a:lstStyle/>
          <a:p>
            <a:pPr algn="ctr"/>
            <a:r>
              <a:rPr lang="en-US" sz="3200" dirty="0"/>
              <a:t>Earnings Differential by Education Level</a:t>
            </a:r>
          </a:p>
        </p:txBody>
      </p:sp>
      <p:sp>
        <p:nvSpPr>
          <p:cNvPr id="3" name="Content Placeholder 2">
            <a:extLst>
              <a:ext uri="{FF2B5EF4-FFF2-40B4-BE49-F238E27FC236}">
                <a16:creationId xmlns:a16="http://schemas.microsoft.com/office/drawing/2014/main" id="{4C3928D3-2F9A-4693-81EE-CB03D2F80C14}"/>
              </a:ext>
            </a:extLst>
          </p:cNvPr>
          <p:cNvSpPr>
            <a:spLocks noGrp="1"/>
          </p:cNvSpPr>
          <p:nvPr>
            <p:ph type="body" sz="quarter" idx="12"/>
          </p:nvPr>
        </p:nvSpPr>
        <p:spPr>
          <a:xfrm>
            <a:off x="457201" y="1219200"/>
            <a:ext cx="5195704" cy="5181599"/>
          </a:xfrm>
        </p:spPr>
        <p:txBody>
          <a:bodyPr>
            <a:normAutofit/>
          </a:bodyPr>
          <a:lstStyle/>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72F7754-8D69-4691-BAEF-C2E793752D54}"/>
              </a:ext>
            </a:extLst>
          </p:cNvPr>
          <p:cNvPicPr>
            <a:picLocks noChangeAspect="1"/>
          </p:cNvPicPr>
          <p:nvPr/>
        </p:nvPicPr>
        <p:blipFill>
          <a:blip r:embed="rId3"/>
          <a:stretch>
            <a:fillRect/>
          </a:stretch>
        </p:blipFill>
        <p:spPr>
          <a:xfrm>
            <a:off x="228600" y="1143001"/>
            <a:ext cx="5362122" cy="3429886"/>
          </a:xfrm>
          <a:prstGeom prst="rect">
            <a:avLst/>
          </a:prstGeom>
          <a:solidFill>
            <a:srgbClr val="000000">
              <a:shade val="95000"/>
            </a:srgbClr>
          </a:solidFill>
          <a:ln w="57150" cap="sq">
            <a:solidFill>
              <a:srgbClr val="000000"/>
            </a:solidFill>
            <a:miter lim="800000"/>
          </a:ln>
          <a:effectLst>
            <a:outerShdw blurRad="254000" dist="190500" dir="2700000" sy="90000" algn="bl" rotWithShape="0">
              <a:srgbClr val="000000">
                <a:alpha val="40000"/>
              </a:srgbClr>
            </a:outerShdw>
          </a:effectLst>
        </p:spPr>
      </p:pic>
      <p:pic>
        <p:nvPicPr>
          <p:cNvPr id="7" name="Picture 6">
            <a:extLst>
              <a:ext uri="{FF2B5EF4-FFF2-40B4-BE49-F238E27FC236}">
                <a16:creationId xmlns:a16="http://schemas.microsoft.com/office/drawing/2014/main" id="{AF3AAC4B-92E5-4A9B-B62F-0A8F1701FC5C}"/>
              </a:ext>
            </a:extLst>
          </p:cNvPr>
          <p:cNvPicPr>
            <a:picLocks noChangeAspect="1"/>
          </p:cNvPicPr>
          <p:nvPr/>
        </p:nvPicPr>
        <p:blipFill>
          <a:blip r:embed="rId4"/>
          <a:stretch>
            <a:fillRect/>
          </a:stretch>
        </p:blipFill>
        <p:spPr>
          <a:xfrm>
            <a:off x="6062028" y="2683663"/>
            <a:ext cx="5825172" cy="3968448"/>
          </a:xfrm>
          <a:prstGeom prst="rect">
            <a:avLst/>
          </a:prstGeom>
          <a:solidFill>
            <a:srgbClr val="000000">
              <a:shade val="95000"/>
            </a:srgbClr>
          </a:solidFill>
          <a:ln w="5715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91044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193CDD-2B32-4FEF-A339-57654A86F3CE}"/>
              </a:ext>
            </a:extLst>
          </p:cNvPr>
          <p:cNvSpPr>
            <a:spLocks noGrp="1"/>
          </p:cNvSpPr>
          <p:nvPr>
            <p:ph idx="1"/>
          </p:nvPr>
        </p:nvSpPr>
        <p:spPr/>
        <p:txBody>
          <a:bodyPr>
            <a:normAutofit/>
          </a:bodyPr>
          <a:lstStyle/>
          <a:p>
            <a:pPr marL="0" indent="0" algn="ctr">
              <a:buNone/>
            </a:pPr>
            <a:endParaRPr lang="en-US" sz="10000" dirty="0"/>
          </a:p>
          <a:p>
            <a:pPr marL="0" indent="0" algn="ctr">
              <a:buNone/>
            </a:pPr>
            <a:r>
              <a:rPr lang="en-US" sz="10000" dirty="0"/>
              <a:t>Q&amp;A </a:t>
            </a:r>
          </a:p>
        </p:txBody>
      </p:sp>
    </p:spTree>
    <p:extLst>
      <p:ext uri="{BB962C8B-B14F-4D97-AF65-F5344CB8AC3E}">
        <p14:creationId xmlns:p14="http://schemas.microsoft.com/office/powerpoint/2010/main" val="38810368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1925-B0E9-45D4-B530-5928E1ABC589}"/>
              </a:ext>
            </a:extLst>
          </p:cNvPr>
          <p:cNvSpPr>
            <a:spLocks noGrp="1"/>
          </p:cNvSpPr>
          <p:nvPr>
            <p:ph type="title"/>
          </p:nvPr>
        </p:nvSpPr>
        <p:spPr>
          <a:xfrm>
            <a:off x="711200" y="0"/>
            <a:ext cx="10210800" cy="653854"/>
          </a:xfrm>
        </p:spPr>
        <p:txBody>
          <a:bodyPr>
            <a:normAutofit/>
          </a:bodyPr>
          <a:lstStyle/>
          <a:p>
            <a:r>
              <a:rPr lang="en-US" sz="3200" dirty="0"/>
              <a:t>Problem</a:t>
            </a:r>
          </a:p>
        </p:txBody>
      </p:sp>
      <p:sp>
        <p:nvSpPr>
          <p:cNvPr id="3" name="Content Placeholder 2">
            <a:extLst>
              <a:ext uri="{FF2B5EF4-FFF2-40B4-BE49-F238E27FC236}">
                <a16:creationId xmlns:a16="http://schemas.microsoft.com/office/drawing/2014/main" id="{4C3928D3-2F9A-4693-81EE-CB03D2F80C14}"/>
              </a:ext>
            </a:extLst>
          </p:cNvPr>
          <p:cNvSpPr>
            <a:spLocks noGrp="1"/>
          </p:cNvSpPr>
          <p:nvPr>
            <p:ph type="body" sz="quarter" idx="4294967295"/>
          </p:nvPr>
        </p:nvSpPr>
        <p:spPr>
          <a:xfrm>
            <a:off x="711200" y="914400"/>
            <a:ext cx="10718800" cy="5257800"/>
          </a:xfrm>
        </p:spPr>
        <p:txBody>
          <a:bodyPr>
            <a:normAutofit/>
          </a:bodyPr>
          <a:lstStyle/>
          <a:p>
            <a:r>
              <a:rPr lang="en-US" dirty="0"/>
              <a:t>Is there a financial benefit of pursuing higher level education? </a:t>
            </a:r>
          </a:p>
          <a:p>
            <a:r>
              <a:rPr lang="en-US" dirty="0"/>
              <a:t>How does the county size impact median earnings? </a:t>
            </a:r>
          </a:p>
          <a:p>
            <a:pPr marL="0" indent="0">
              <a:buNone/>
            </a:pPr>
            <a:endParaRPr lang="en-US" dirty="0"/>
          </a:p>
          <a:p>
            <a:r>
              <a:rPr lang="en-US" dirty="0"/>
              <a:t>Hypothesis: there is a positive correlation between higher earnings and higher levels of education.</a:t>
            </a:r>
          </a:p>
          <a:p>
            <a:endParaRPr lang="en-US" dirty="0"/>
          </a:p>
        </p:txBody>
      </p:sp>
    </p:spTree>
    <p:extLst>
      <p:ext uri="{BB962C8B-B14F-4D97-AF65-F5344CB8AC3E}">
        <p14:creationId xmlns:p14="http://schemas.microsoft.com/office/powerpoint/2010/main" val="25945331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1925-B0E9-45D4-B530-5928E1ABC589}"/>
              </a:ext>
            </a:extLst>
          </p:cNvPr>
          <p:cNvSpPr>
            <a:spLocks noGrp="1"/>
          </p:cNvSpPr>
          <p:nvPr>
            <p:ph type="title"/>
          </p:nvPr>
        </p:nvSpPr>
        <p:spPr>
          <a:xfrm>
            <a:off x="838200" y="31946"/>
            <a:ext cx="10210800" cy="653854"/>
          </a:xfrm>
        </p:spPr>
        <p:txBody>
          <a:bodyPr>
            <a:normAutofit/>
          </a:bodyPr>
          <a:lstStyle/>
          <a:p>
            <a:r>
              <a:rPr lang="en-US" sz="3200" dirty="0"/>
              <a:t>Data Used</a:t>
            </a:r>
          </a:p>
        </p:txBody>
      </p:sp>
      <p:sp>
        <p:nvSpPr>
          <p:cNvPr id="3" name="Content Placeholder 2">
            <a:extLst>
              <a:ext uri="{FF2B5EF4-FFF2-40B4-BE49-F238E27FC236}">
                <a16:creationId xmlns:a16="http://schemas.microsoft.com/office/drawing/2014/main" id="{4C3928D3-2F9A-4693-81EE-CB03D2F80C14}"/>
              </a:ext>
            </a:extLst>
          </p:cNvPr>
          <p:cNvSpPr>
            <a:spLocks noGrp="1"/>
          </p:cNvSpPr>
          <p:nvPr>
            <p:ph type="body" sz="quarter" idx="4294967295"/>
          </p:nvPr>
        </p:nvSpPr>
        <p:spPr>
          <a:xfrm>
            <a:off x="711200" y="914400"/>
            <a:ext cx="10718800" cy="5257800"/>
          </a:xfrm>
        </p:spPr>
        <p:txBody>
          <a:bodyPr>
            <a:normAutofit/>
          </a:bodyPr>
          <a:lstStyle/>
          <a:p>
            <a:r>
              <a:rPr lang="en-US" dirty="0">
                <a:hlinkClick r:id="rId3"/>
              </a:rPr>
              <a:t>United State Census American Fact Results </a:t>
            </a:r>
            <a:endParaRPr lang="en-US" dirty="0"/>
          </a:p>
          <a:p>
            <a:r>
              <a:rPr lang="en-US" dirty="0"/>
              <a:t>Google maps API</a:t>
            </a:r>
          </a:p>
          <a:p>
            <a:endParaRPr lang="en-US" dirty="0"/>
          </a:p>
        </p:txBody>
      </p:sp>
    </p:spTree>
    <p:extLst>
      <p:ext uri="{BB962C8B-B14F-4D97-AF65-F5344CB8AC3E}">
        <p14:creationId xmlns:p14="http://schemas.microsoft.com/office/powerpoint/2010/main" val="2854895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1925-B0E9-45D4-B530-5928E1ABC589}"/>
              </a:ext>
            </a:extLst>
          </p:cNvPr>
          <p:cNvSpPr>
            <a:spLocks noGrp="1"/>
          </p:cNvSpPr>
          <p:nvPr>
            <p:ph type="title"/>
          </p:nvPr>
        </p:nvSpPr>
        <p:spPr>
          <a:xfrm>
            <a:off x="711200" y="0"/>
            <a:ext cx="10210800" cy="653854"/>
          </a:xfrm>
        </p:spPr>
        <p:txBody>
          <a:bodyPr>
            <a:normAutofit/>
          </a:bodyPr>
          <a:lstStyle/>
          <a:p>
            <a:r>
              <a:rPr lang="en-US" sz="3200" dirty="0"/>
              <a:t>Analysis Notes</a:t>
            </a:r>
          </a:p>
        </p:txBody>
      </p:sp>
      <p:sp>
        <p:nvSpPr>
          <p:cNvPr id="3" name="Content Placeholder 2">
            <a:extLst>
              <a:ext uri="{FF2B5EF4-FFF2-40B4-BE49-F238E27FC236}">
                <a16:creationId xmlns:a16="http://schemas.microsoft.com/office/drawing/2014/main" id="{4C3928D3-2F9A-4693-81EE-CB03D2F80C14}"/>
              </a:ext>
            </a:extLst>
          </p:cNvPr>
          <p:cNvSpPr>
            <a:spLocks noGrp="1"/>
          </p:cNvSpPr>
          <p:nvPr>
            <p:ph type="body" sz="quarter" idx="4294967295"/>
          </p:nvPr>
        </p:nvSpPr>
        <p:spPr>
          <a:xfrm>
            <a:off x="711200" y="914400"/>
            <a:ext cx="10718800" cy="5257800"/>
          </a:xfrm>
        </p:spPr>
        <p:txBody>
          <a:bodyPr>
            <a:normAutofit/>
          </a:bodyPr>
          <a:lstStyle/>
          <a:p>
            <a:r>
              <a:rPr lang="en-US" dirty="0"/>
              <a:t>Grouped counties into categories:</a:t>
            </a:r>
          </a:p>
          <a:p>
            <a:pPr lvl="1"/>
            <a:r>
              <a:rPr lang="en-US" dirty="0"/>
              <a:t>Rural: 0 to 10k</a:t>
            </a:r>
          </a:p>
          <a:p>
            <a:pPr lvl="1"/>
            <a:r>
              <a:rPr lang="en-US" dirty="0"/>
              <a:t>Suburban: 10 – 20k</a:t>
            </a:r>
          </a:p>
          <a:p>
            <a:pPr lvl="1"/>
            <a:r>
              <a:rPr lang="en-US" dirty="0"/>
              <a:t>Urban: 20 – 100k</a:t>
            </a:r>
          </a:p>
          <a:p>
            <a:pPr lvl="1"/>
            <a:r>
              <a:rPr lang="en-US" dirty="0"/>
              <a:t>Metro: 100k+</a:t>
            </a:r>
          </a:p>
          <a:p>
            <a:r>
              <a:rPr lang="en-US" dirty="0"/>
              <a:t>Our analysis include a data population of income earners ages 25 and over.</a:t>
            </a:r>
          </a:p>
          <a:p>
            <a:r>
              <a:rPr lang="en-US" dirty="0"/>
              <a:t>Census data used was 2017</a:t>
            </a:r>
          </a:p>
          <a:p>
            <a:r>
              <a:rPr lang="en-US" dirty="0"/>
              <a:t> Earnings data used was aggregate 2013 - 2017</a:t>
            </a:r>
          </a:p>
          <a:p>
            <a:pPr marL="0" indent="0">
              <a:buNone/>
            </a:pPr>
            <a:endParaRPr lang="en-US" dirty="0"/>
          </a:p>
          <a:p>
            <a:pPr lvl="1"/>
            <a:endParaRPr lang="en-US" dirty="0"/>
          </a:p>
          <a:p>
            <a:endParaRPr lang="en-US" dirty="0"/>
          </a:p>
        </p:txBody>
      </p:sp>
    </p:spTree>
    <p:extLst>
      <p:ext uri="{BB962C8B-B14F-4D97-AF65-F5344CB8AC3E}">
        <p14:creationId xmlns:p14="http://schemas.microsoft.com/office/powerpoint/2010/main" val="39430574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3928D3-2F9A-4693-81EE-CB03D2F80C14}"/>
              </a:ext>
            </a:extLst>
          </p:cNvPr>
          <p:cNvSpPr>
            <a:spLocks noGrp="1"/>
          </p:cNvSpPr>
          <p:nvPr>
            <p:ph type="body" sz="quarter" idx="4294967295"/>
          </p:nvPr>
        </p:nvSpPr>
        <p:spPr>
          <a:xfrm>
            <a:off x="711200" y="914400"/>
            <a:ext cx="10718800" cy="5257800"/>
          </a:xfrm>
        </p:spPr>
        <p:txBody>
          <a:bodyPr>
            <a:normAutofit/>
          </a:bodyPr>
          <a:lstStyle/>
          <a:p>
            <a:pPr marL="0" indent="0" algn="ctr">
              <a:buNone/>
            </a:pPr>
            <a:endParaRPr lang="en-US" sz="3500" b="1" dirty="0"/>
          </a:p>
          <a:p>
            <a:pPr marL="0" indent="0" algn="ctr">
              <a:buNone/>
            </a:pPr>
            <a:endParaRPr lang="en-US" sz="3500" b="1" dirty="0"/>
          </a:p>
          <a:p>
            <a:pPr marL="0" indent="0" algn="ctr">
              <a:buNone/>
            </a:pPr>
            <a:endParaRPr lang="en-US" sz="3500" b="1" dirty="0"/>
          </a:p>
          <a:p>
            <a:pPr marL="0" indent="0" algn="ctr">
              <a:buNone/>
            </a:pPr>
            <a:r>
              <a:rPr lang="en-US" sz="3500" b="1" dirty="0"/>
              <a:t>Is there a financial benefit of pursuing a higher level education? </a:t>
            </a:r>
          </a:p>
        </p:txBody>
      </p:sp>
    </p:spTree>
    <p:extLst>
      <p:ext uri="{BB962C8B-B14F-4D97-AF65-F5344CB8AC3E}">
        <p14:creationId xmlns:p14="http://schemas.microsoft.com/office/powerpoint/2010/main" val="15023322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1925-B0E9-45D4-B530-5928E1ABC589}"/>
              </a:ext>
            </a:extLst>
          </p:cNvPr>
          <p:cNvSpPr>
            <a:spLocks noGrp="1"/>
          </p:cNvSpPr>
          <p:nvPr>
            <p:ph type="title"/>
          </p:nvPr>
        </p:nvSpPr>
        <p:spPr>
          <a:xfrm>
            <a:off x="609362" y="147817"/>
            <a:ext cx="5043540" cy="923589"/>
          </a:xfrm>
        </p:spPr>
        <p:txBody>
          <a:bodyPr>
            <a:normAutofit fontScale="90000"/>
          </a:bodyPr>
          <a:lstStyle/>
          <a:p>
            <a:r>
              <a:rPr lang="en-US" sz="3200" dirty="0"/>
              <a:t>Income Summary Description</a:t>
            </a:r>
          </a:p>
        </p:txBody>
      </p:sp>
      <p:sp>
        <p:nvSpPr>
          <p:cNvPr id="3" name="Content Placeholder 2">
            <a:extLst>
              <a:ext uri="{FF2B5EF4-FFF2-40B4-BE49-F238E27FC236}">
                <a16:creationId xmlns:a16="http://schemas.microsoft.com/office/drawing/2014/main" id="{4C3928D3-2F9A-4693-81EE-CB03D2F80C14}"/>
              </a:ext>
            </a:extLst>
          </p:cNvPr>
          <p:cNvSpPr>
            <a:spLocks noGrp="1"/>
          </p:cNvSpPr>
          <p:nvPr>
            <p:ph type="body" sz="quarter" idx="12"/>
          </p:nvPr>
        </p:nvSpPr>
        <p:spPr>
          <a:xfrm>
            <a:off x="381001" y="1219200"/>
            <a:ext cx="5271904" cy="5257799"/>
          </a:xfrm>
        </p:spPr>
        <p:txBody>
          <a:bodyPr>
            <a:normAutofit/>
          </a:bodyPr>
          <a:lstStyle/>
          <a:p>
            <a:r>
              <a:rPr lang="en-US" dirty="0"/>
              <a:t>Higher median income through the education categories increases.</a:t>
            </a:r>
          </a:p>
          <a:p>
            <a:pPr marL="0" indent="0">
              <a:buNone/>
            </a:pPr>
            <a:endParaRPr lang="en-US" dirty="0"/>
          </a:p>
          <a:p>
            <a:endParaRPr lang="en-US" dirty="0"/>
          </a:p>
        </p:txBody>
      </p:sp>
      <p:graphicFrame>
        <p:nvGraphicFramePr>
          <p:cNvPr id="7" name="Content Placeholder 6">
            <a:extLst>
              <a:ext uri="{FF2B5EF4-FFF2-40B4-BE49-F238E27FC236}">
                <a16:creationId xmlns:a16="http://schemas.microsoft.com/office/drawing/2014/main" id="{DE9F2F33-EC54-4134-A257-03033FA12361}"/>
              </a:ext>
            </a:extLst>
          </p:cNvPr>
          <p:cNvGraphicFramePr>
            <a:graphicFrameLocks noGrp="1"/>
          </p:cNvGraphicFramePr>
          <p:nvPr>
            <p:ph sz="quarter" idx="16"/>
            <p:extLst>
              <p:ext uri="{D42A27DB-BD31-4B8C-83A1-F6EECF244321}">
                <p14:modId xmlns:p14="http://schemas.microsoft.com/office/powerpoint/2010/main" val="3210024634"/>
              </p:ext>
            </p:extLst>
          </p:nvPr>
        </p:nvGraphicFramePr>
        <p:xfrm>
          <a:off x="5867403" y="990600"/>
          <a:ext cx="6248397" cy="4590408"/>
        </p:xfrm>
        <a:graphic>
          <a:graphicData uri="http://schemas.openxmlformats.org/drawingml/2006/table">
            <a:tbl>
              <a:tblPr>
                <a:tableStyleId>{5C22544A-7EE6-4342-B048-85BDC9FD1C3A}</a:tableStyleId>
              </a:tblPr>
              <a:tblGrid>
                <a:gridCol w="738272">
                  <a:extLst>
                    <a:ext uri="{9D8B030D-6E8A-4147-A177-3AD203B41FA5}">
                      <a16:colId xmlns:a16="http://schemas.microsoft.com/office/drawing/2014/main" val="4250894903"/>
                    </a:ext>
                  </a:extLst>
                </a:gridCol>
                <a:gridCol w="911305">
                  <a:extLst>
                    <a:ext uri="{9D8B030D-6E8A-4147-A177-3AD203B41FA5}">
                      <a16:colId xmlns:a16="http://schemas.microsoft.com/office/drawing/2014/main" val="1369345447"/>
                    </a:ext>
                  </a:extLst>
                </a:gridCol>
                <a:gridCol w="953600">
                  <a:extLst>
                    <a:ext uri="{9D8B030D-6E8A-4147-A177-3AD203B41FA5}">
                      <a16:colId xmlns:a16="http://schemas.microsoft.com/office/drawing/2014/main" val="1528480434"/>
                    </a:ext>
                  </a:extLst>
                </a:gridCol>
                <a:gridCol w="911305">
                  <a:extLst>
                    <a:ext uri="{9D8B030D-6E8A-4147-A177-3AD203B41FA5}">
                      <a16:colId xmlns:a16="http://schemas.microsoft.com/office/drawing/2014/main" val="1488343029"/>
                    </a:ext>
                  </a:extLst>
                </a:gridCol>
                <a:gridCol w="911305">
                  <a:extLst>
                    <a:ext uri="{9D8B030D-6E8A-4147-A177-3AD203B41FA5}">
                      <a16:colId xmlns:a16="http://schemas.microsoft.com/office/drawing/2014/main" val="3177700919"/>
                    </a:ext>
                  </a:extLst>
                </a:gridCol>
                <a:gridCol w="911305">
                  <a:extLst>
                    <a:ext uri="{9D8B030D-6E8A-4147-A177-3AD203B41FA5}">
                      <a16:colId xmlns:a16="http://schemas.microsoft.com/office/drawing/2014/main" val="598590830"/>
                    </a:ext>
                  </a:extLst>
                </a:gridCol>
                <a:gridCol w="911305">
                  <a:extLst>
                    <a:ext uri="{9D8B030D-6E8A-4147-A177-3AD203B41FA5}">
                      <a16:colId xmlns:a16="http://schemas.microsoft.com/office/drawing/2014/main" val="3247575004"/>
                    </a:ext>
                  </a:extLst>
                </a:gridCol>
              </a:tblGrid>
              <a:tr h="1219200">
                <a:tc>
                  <a:txBody>
                    <a:bodyPr/>
                    <a:lstStyle/>
                    <a:p>
                      <a:pPr algn="l" fontAlgn="b"/>
                      <a:endParaRPr lang="en-US" sz="1400" b="0" i="0" u="none" strike="noStrike" dirty="0">
                        <a:solidFill>
                          <a:schemeClr val="bg1"/>
                        </a:solidFill>
                        <a:effectLst/>
                        <a:latin typeface="Calibri" panose="020F0502020204030204" pitchFamily="34" charset="0"/>
                      </a:endParaRPr>
                    </a:p>
                  </a:txBody>
                  <a:tcPr marL="9340" marR="9340" marT="9340" marB="0" anchor="b">
                    <a:noFill/>
                  </a:tcPr>
                </a:tc>
                <a:tc>
                  <a:txBody>
                    <a:bodyPr/>
                    <a:lstStyle/>
                    <a:p>
                      <a:pPr algn="ctr" fontAlgn="ctr"/>
                      <a:r>
                        <a:rPr lang="en-US" sz="1400" u="none" strike="noStrike" dirty="0">
                          <a:solidFill>
                            <a:schemeClr val="bg1"/>
                          </a:solidFill>
                          <a:effectLst/>
                        </a:rPr>
                        <a:t>Total Median Earnings</a:t>
                      </a:r>
                      <a:endParaRPr lang="en-US" sz="1400" b="1"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Total Median Earning Less than HS</a:t>
                      </a:r>
                      <a:endParaRPr lang="en-US" sz="1400" b="1"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Total Median Earning HS</a:t>
                      </a:r>
                      <a:endParaRPr lang="en-US" sz="1400" b="1"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Total Median Earning Assoc</a:t>
                      </a:r>
                      <a:endParaRPr lang="en-US" sz="1400" b="1"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Total Median Earning Bach</a:t>
                      </a:r>
                      <a:endParaRPr lang="en-US" sz="1400" b="1"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Total Median Earning Grad</a:t>
                      </a:r>
                      <a:endParaRPr lang="en-US" sz="1400" b="1" i="0" u="none" strike="noStrike" dirty="0">
                        <a:solidFill>
                          <a:schemeClr val="bg1"/>
                        </a:solidFill>
                        <a:effectLst/>
                        <a:latin typeface="Arial" panose="020B0604020202020204" pitchFamily="34" charset="0"/>
                      </a:endParaRPr>
                    </a:p>
                  </a:txBody>
                  <a:tcPr marL="9340" marR="9340" marT="9340" marB="0" anchor="ctr">
                    <a:noFill/>
                  </a:tcPr>
                </a:tc>
                <a:extLst>
                  <a:ext uri="{0D108BD9-81ED-4DB2-BD59-A6C34878D82A}">
                    <a16:rowId xmlns:a16="http://schemas.microsoft.com/office/drawing/2014/main" val="2848784041"/>
                  </a:ext>
                </a:extLst>
              </a:tr>
              <a:tr h="421401">
                <a:tc>
                  <a:txBody>
                    <a:bodyPr/>
                    <a:lstStyle/>
                    <a:p>
                      <a:pPr algn="ctr" fontAlgn="ctr"/>
                      <a:r>
                        <a:rPr lang="en-US" sz="1400" u="none" strike="noStrike" dirty="0">
                          <a:solidFill>
                            <a:schemeClr val="bg1"/>
                          </a:solidFill>
                          <a:effectLst/>
                        </a:rPr>
                        <a:t>count</a:t>
                      </a:r>
                      <a:endParaRPr lang="en-US" sz="1400" b="1"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99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99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99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99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99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99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extLst>
                  <a:ext uri="{0D108BD9-81ED-4DB2-BD59-A6C34878D82A}">
                    <a16:rowId xmlns:a16="http://schemas.microsoft.com/office/drawing/2014/main" val="3944934072"/>
                  </a:ext>
                </a:extLst>
              </a:tr>
              <a:tr h="421401">
                <a:tc>
                  <a:txBody>
                    <a:bodyPr/>
                    <a:lstStyle/>
                    <a:p>
                      <a:pPr algn="ctr" fontAlgn="ctr"/>
                      <a:r>
                        <a:rPr lang="en-US" sz="1400" u="none" strike="noStrike" dirty="0">
                          <a:solidFill>
                            <a:schemeClr val="bg1"/>
                          </a:solidFill>
                          <a:effectLst/>
                        </a:rPr>
                        <a:t>mean</a:t>
                      </a:r>
                      <a:endParaRPr lang="en-US" sz="1400" b="1"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33,582.20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25,196.74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28,809.30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32,536.15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41,630.52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49,075.33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extLst>
                  <a:ext uri="{0D108BD9-81ED-4DB2-BD59-A6C34878D82A}">
                    <a16:rowId xmlns:a16="http://schemas.microsoft.com/office/drawing/2014/main" val="2971470980"/>
                  </a:ext>
                </a:extLst>
              </a:tr>
              <a:tr h="421401">
                <a:tc>
                  <a:txBody>
                    <a:bodyPr/>
                    <a:lstStyle/>
                    <a:p>
                      <a:pPr algn="ctr" fontAlgn="ctr"/>
                      <a:r>
                        <a:rPr lang="en-US" sz="1400" u="none" strike="noStrike" dirty="0">
                          <a:solidFill>
                            <a:schemeClr val="bg1"/>
                          </a:solidFill>
                          <a:effectLst/>
                        </a:rPr>
                        <a:t>std</a:t>
                      </a:r>
                      <a:endParaRPr lang="en-US" sz="1400" b="1"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3,771.39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6,293.39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3,727.50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3,950.15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6,288.43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8,334.12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extLst>
                  <a:ext uri="{0D108BD9-81ED-4DB2-BD59-A6C34878D82A}">
                    <a16:rowId xmlns:a16="http://schemas.microsoft.com/office/drawing/2014/main" val="3262774089"/>
                  </a:ext>
                </a:extLst>
              </a:tr>
              <a:tr h="421401">
                <a:tc>
                  <a:txBody>
                    <a:bodyPr/>
                    <a:lstStyle/>
                    <a:p>
                      <a:pPr algn="ctr" fontAlgn="ctr"/>
                      <a:r>
                        <a:rPr lang="en-US" sz="1400" u="none" strike="noStrike" dirty="0">
                          <a:solidFill>
                            <a:schemeClr val="bg1"/>
                          </a:solidFill>
                          <a:effectLst/>
                        </a:rPr>
                        <a:t>min</a:t>
                      </a:r>
                      <a:endParaRPr lang="en-US" sz="1400" b="1"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25,186.00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14,141.00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20,819.00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21,339.00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23,750.00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27,361.00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extLst>
                  <a:ext uri="{0D108BD9-81ED-4DB2-BD59-A6C34878D82A}">
                    <a16:rowId xmlns:a16="http://schemas.microsoft.com/office/drawing/2014/main" val="957073079"/>
                  </a:ext>
                </a:extLst>
              </a:tr>
              <a:tr h="421401">
                <a:tc>
                  <a:txBody>
                    <a:bodyPr/>
                    <a:lstStyle/>
                    <a:p>
                      <a:pPr algn="ctr" fontAlgn="ctr"/>
                      <a:r>
                        <a:rPr lang="en-US" sz="1400" u="none" strike="noStrike" dirty="0">
                          <a:solidFill>
                            <a:schemeClr val="bg1"/>
                          </a:solidFill>
                          <a:effectLst/>
                        </a:rPr>
                        <a:t>25%</a:t>
                      </a:r>
                      <a:endParaRPr lang="en-US" sz="1400" b="1"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30,989.50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20,180.00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26,355.00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30,129.50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38,745.50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44,020.50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extLst>
                  <a:ext uri="{0D108BD9-81ED-4DB2-BD59-A6C34878D82A}">
                    <a16:rowId xmlns:a16="http://schemas.microsoft.com/office/drawing/2014/main" val="440644679"/>
                  </a:ext>
                </a:extLst>
              </a:tr>
              <a:tr h="421401">
                <a:tc>
                  <a:txBody>
                    <a:bodyPr/>
                    <a:lstStyle/>
                    <a:p>
                      <a:pPr algn="ctr" fontAlgn="ctr"/>
                      <a:r>
                        <a:rPr lang="en-US" sz="1400" u="none" strike="noStrike" dirty="0">
                          <a:solidFill>
                            <a:schemeClr val="bg1"/>
                          </a:solidFill>
                          <a:effectLst/>
                        </a:rPr>
                        <a:t>50%</a:t>
                      </a:r>
                      <a:endParaRPr lang="en-US" sz="1400" b="1"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32,406.00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23,571.00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28,616.00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31,871.00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41,375.00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49,107.00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extLst>
                  <a:ext uri="{0D108BD9-81ED-4DB2-BD59-A6C34878D82A}">
                    <a16:rowId xmlns:a16="http://schemas.microsoft.com/office/drawing/2014/main" val="2051005569"/>
                  </a:ext>
                </a:extLst>
              </a:tr>
              <a:tr h="421401">
                <a:tc>
                  <a:txBody>
                    <a:bodyPr/>
                    <a:lstStyle/>
                    <a:p>
                      <a:pPr algn="ctr" fontAlgn="ctr"/>
                      <a:r>
                        <a:rPr lang="en-US" sz="1400" u="none" strike="noStrike" dirty="0">
                          <a:solidFill>
                            <a:schemeClr val="bg1"/>
                          </a:solidFill>
                          <a:effectLst/>
                        </a:rPr>
                        <a:t>75%</a:t>
                      </a:r>
                      <a:endParaRPr lang="en-US" sz="1400" b="1"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35,996.00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28,551.00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31,013.00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34,698.50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43,906.50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53,417.00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extLst>
                  <a:ext uri="{0D108BD9-81ED-4DB2-BD59-A6C34878D82A}">
                    <a16:rowId xmlns:a16="http://schemas.microsoft.com/office/drawing/2014/main" val="1449917092"/>
                  </a:ext>
                </a:extLst>
              </a:tr>
              <a:tr h="421401">
                <a:tc>
                  <a:txBody>
                    <a:bodyPr/>
                    <a:lstStyle/>
                    <a:p>
                      <a:pPr algn="ctr" fontAlgn="ctr"/>
                      <a:r>
                        <a:rPr lang="en-US" sz="1400" u="none" strike="noStrike" dirty="0">
                          <a:solidFill>
                            <a:schemeClr val="bg1"/>
                          </a:solidFill>
                          <a:effectLst/>
                        </a:rPr>
                        <a:t>max</a:t>
                      </a:r>
                      <a:endParaRPr lang="en-US" sz="1400" b="1"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48,850.00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42,542.00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38,611.00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43,125.00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74,375.00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tc>
                  <a:txBody>
                    <a:bodyPr/>
                    <a:lstStyle/>
                    <a:p>
                      <a:pPr algn="ctr" fontAlgn="ctr"/>
                      <a:r>
                        <a:rPr lang="en-US" sz="1400" u="none" strike="noStrike" dirty="0">
                          <a:solidFill>
                            <a:schemeClr val="bg1"/>
                          </a:solidFill>
                          <a:effectLst/>
                        </a:rPr>
                        <a:t> 75,949.00 </a:t>
                      </a:r>
                      <a:endParaRPr lang="en-US" sz="1400" b="0" i="0" u="none" strike="noStrike" dirty="0">
                        <a:solidFill>
                          <a:schemeClr val="bg1"/>
                        </a:solidFill>
                        <a:effectLst/>
                        <a:latin typeface="Arial" panose="020B0604020202020204" pitchFamily="34" charset="0"/>
                      </a:endParaRPr>
                    </a:p>
                  </a:txBody>
                  <a:tcPr marL="9340" marR="9340" marT="9340" marB="0" anchor="ctr">
                    <a:noFill/>
                  </a:tcPr>
                </a:tc>
                <a:extLst>
                  <a:ext uri="{0D108BD9-81ED-4DB2-BD59-A6C34878D82A}">
                    <a16:rowId xmlns:a16="http://schemas.microsoft.com/office/drawing/2014/main" val="3351117348"/>
                  </a:ext>
                </a:extLst>
              </a:tr>
            </a:tbl>
          </a:graphicData>
        </a:graphic>
      </p:graphicFrame>
    </p:spTree>
    <p:extLst>
      <p:ext uri="{BB962C8B-B14F-4D97-AF65-F5344CB8AC3E}">
        <p14:creationId xmlns:p14="http://schemas.microsoft.com/office/powerpoint/2010/main" val="403426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1925-B0E9-45D4-B530-5928E1ABC589}"/>
              </a:ext>
            </a:extLst>
          </p:cNvPr>
          <p:cNvSpPr>
            <a:spLocks noGrp="1"/>
          </p:cNvSpPr>
          <p:nvPr>
            <p:ph type="title"/>
          </p:nvPr>
        </p:nvSpPr>
        <p:spPr>
          <a:xfrm>
            <a:off x="609361" y="147817"/>
            <a:ext cx="11092285" cy="923589"/>
          </a:xfrm>
        </p:spPr>
        <p:txBody>
          <a:bodyPr>
            <a:normAutofit fontScale="90000"/>
          </a:bodyPr>
          <a:lstStyle/>
          <a:p>
            <a:pPr algn="ctr"/>
            <a:r>
              <a:rPr lang="en-US" sz="3200" dirty="0"/>
              <a:t>Income Percentages Compared to Education Percentages</a:t>
            </a:r>
          </a:p>
        </p:txBody>
      </p:sp>
      <p:sp>
        <p:nvSpPr>
          <p:cNvPr id="3" name="Content Placeholder 2">
            <a:extLst>
              <a:ext uri="{FF2B5EF4-FFF2-40B4-BE49-F238E27FC236}">
                <a16:creationId xmlns:a16="http://schemas.microsoft.com/office/drawing/2014/main" id="{4C3928D3-2F9A-4693-81EE-CB03D2F80C14}"/>
              </a:ext>
            </a:extLst>
          </p:cNvPr>
          <p:cNvSpPr>
            <a:spLocks noGrp="1"/>
          </p:cNvSpPr>
          <p:nvPr>
            <p:ph type="body" sz="quarter" idx="12"/>
          </p:nvPr>
        </p:nvSpPr>
        <p:spPr>
          <a:xfrm>
            <a:off x="457201" y="1219200"/>
            <a:ext cx="5195704" cy="5181599"/>
          </a:xfrm>
        </p:spPr>
        <p:txBody>
          <a:bodyPr>
            <a:normAutofit/>
          </a:bodyPr>
          <a:lstStyle/>
          <a:p>
            <a:pPr marL="0" indent="0">
              <a:buNone/>
            </a:pP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FF4985F-1179-47A4-BF51-8CF054FB7759}"/>
              </a:ext>
            </a:extLst>
          </p:cNvPr>
          <p:cNvPicPr>
            <a:picLocks noChangeAspect="1"/>
          </p:cNvPicPr>
          <p:nvPr/>
        </p:nvPicPr>
        <p:blipFill>
          <a:blip r:embed="rId3"/>
          <a:stretch>
            <a:fillRect/>
          </a:stretch>
        </p:blipFill>
        <p:spPr>
          <a:xfrm>
            <a:off x="6539097" y="1219200"/>
            <a:ext cx="5162550" cy="4562475"/>
          </a:xfrm>
          <a:prstGeom prst="rect">
            <a:avLst/>
          </a:prstGeom>
          <a:solidFill>
            <a:srgbClr val="000000">
              <a:shade val="95000"/>
            </a:srgbClr>
          </a:solidFill>
          <a:ln w="57150" cap="sq">
            <a:solidFill>
              <a:srgbClr val="000000"/>
            </a:solidFill>
            <a:miter lim="800000"/>
          </a:ln>
          <a:effectLst>
            <a:outerShdw blurRad="254000" dist="190500" dir="2700000" sy="90000" algn="bl" rotWithShape="0">
              <a:srgbClr val="000000">
                <a:alpha val="40000"/>
              </a:srgbClr>
            </a:outerShdw>
          </a:effectLst>
        </p:spPr>
      </p:pic>
      <p:pic>
        <p:nvPicPr>
          <p:cNvPr id="5" name="Picture 4">
            <a:extLst>
              <a:ext uri="{FF2B5EF4-FFF2-40B4-BE49-F238E27FC236}">
                <a16:creationId xmlns:a16="http://schemas.microsoft.com/office/drawing/2014/main" id="{53FC609F-3709-4D08-821D-7602E18BBF9F}"/>
              </a:ext>
            </a:extLst>
          </p:cNvPr>
          <p:cNvPicPr>
            <a:picLocks noChangeAspect="1"/>
          </p:cNvPicPr>
          <p:nvPr/>
        </p:nvPicPr>
        <p:blipFill>
          <a:blip r:embed="rId4"/>
          <a:stretch>
            <a:fillRect/>
          </a:stretch>
        </p:blipFill>
        <p:spPr>
          <a:xfrm>
            <a:off x="381000" y="1219200"/>
            <a:ext cx="4894449" cy="4562475"/>
          </a:xfrm>
          <a:prstGeom prst="rect">
            <a:avLst/>
          </a:prstGeom>
          <a:solidFill>
            <a:srgbClr val="000000">
              <a:shade val="95000"/>
            </a:srgbClr>
          </a:solidFill>
          <a:ln w="5715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00189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1925-B0E9-45D4-B530-5928E1ABC589}"/>
              </a:ext>
            </a:extLst>
          </p:cNvPr>
          <p:cNvSpPr>
            <a:spLocks noGrp="1"/>
          </p:cNvSpPr>
          <p:nvPr>
            <p:ph type="title"/>
          </p:nvPr>
        </p:nvSpPr>
        <p:spPr>
          <a:xfrm>
            <a:off x="609361" y="147817"/>
            <a:ext cx="11092285" cy="923589"/>
          </a:xfrm>
        </p:spPr>
        <p:txBody>
          <a:bodyPr>
            <a:normAutofit/>
          </a:bodyPr>
          <a:lstStyle/>
          <a:p>
            <a:pPr algn="ctr"/>
            <a:r>
              <a:rPr lang="en-US" sz="3200" dirty="0"/>
              <a:t>Kansas Median Income by Education Level</a:t>
            </a:r>
          </a:p>
        </p:txBody>
      </p:sp>
      <p:sp>
        <p:nvSpPr>
          <p:cNvPr id="3" name="Content Placeholder 2">
            <a:extLst>
              <a:ext uri="{FF2B5EF4-FFF2-40B4-BE49-F238E27FC236}">
                <a16:creationId xmlns:a16="http://schemas.microsoft.com/office/drawing/2014/main" id="{4C3928D3-2F9A-4693-81EE-CB03D2F80C14}"/>
              </a:ext>
            </a:extLst>
          </p:cNvPr>
          <p:cNvSpPr>
            <a:spLocks noGrp="1"/>
          </p:cNvSpPr>
          <p:nvPr>
            <p:ph type="body" sz="quarter" idx="12"/>
          </p:nvPr>
        </p:nvSpPr>
        <p:spPr>
          <a:xfrm>
            <a:off x="457201" y="1219200"/>
            <a:ext cx="5195704" cy="5181599"/>
          </a:xfrm>
        </p:spPr>
        <p:txBody>
          <a:bodyPr>
            <a:normAutofit/>
          </a:bodyPr>
          <a:lstStyle/>
          <a:p>
            <a:r>
              <a:rPr lang="en-US" dirty="0"/>
              <a:t>Higher levels of education lead to higher median income.</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0B92E7C3-7BE2-4B31-8EE3-8F134F748FDC}"/>
              </a:ext>
            </a:extLst>
          </p:cNvPr>
          <p:cNvPicPr>
            <a:picLocks noChangeAspect="1"/>
          </p:cNvPicPr>
          <p:nvPr/>
        </p:nvPicPr>
        <p:blipFill>
          <a:blip r:embed="rId2"/>
          <a:stretch>
            <a:fillRect/>
          </a:stretch>
        </p:blipFill>
        <p:spPr>
          <a:xfrm>
            <a:off x="5994906" y="1524000"/>
            <a:ext cx="6039079" cy="4518059"/>
          </a:xfrm>
          <a:prstGeom prst="rect">
            <a:avLst/>
          </a:prstGeom>
          <a:solidFill>
            <a:srgbClr val="000000">
              <a:shade val="95000"/>
            </a:srgbClr>
          </a:solidFill>
          <a:ln w="5715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42708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3928D3-2F9A-4693-81EE-CB03D2F80C14}"/>
              </a:ext>
            </a:extLst>
          </p:cNvPr>
          <p:cNvSpPr>
            <a:spLocks noGrp="1"/>
          </p:cNvSpPr>
          <p:nvPr>
            <p:ph type="body" sz="quarter" idx="4294967295"/>
          </p:nvPr>
        </p:nvSpPr>
        <p:spPr>
          <a:xfrm>
            <a:off x="711200" y="914400"/>
            <a:ext cx="10718800" cy="5257800"/>
          </a:xfrm>
        </p:spPr>
        <p:txBody>
          <a:bodyPr>
            <a:normAutofit/>
          </a:bodyPr>
          <a:lstStyle/>
          <a:p>
            <a:pPr marL="0" indent="0" algn="ctr">
              <a:buNone/>
            </a:pPr>
            <a:endParaRPr lang="en-US" sz="3500" b="1" dirty="0"/>
          </a:p>
          <a:p>
            <a:pPr marL="0" indent="0" algn="ctr">
              <a:buNone/>
            </a:pPr>
            <a:endParaRPr lang="en-US" sz="3500" b="1" dirty="0"/>
          </a:p>
          <a:p>
            <a:pPr marL="0" indent="0" algn="ctr">
              <a:buNone/>
            </a:pPr>
            <a:endParaRPr lang="en-US" sz="3500" b="1" dirty="0"/>
          </a:p>
          <a:p>
            <a:pPr marL="0" indent="0" algn="ctr">
              <a:buNone/>
            </a:pPr>
            <a:r>
              <a:rPr lang="en-US" sz="3500" b="1" dirty="0"/>
              <a:t>How does the county size impact median earnings?</a:t>
            </a:r>
          </a:p>
        </p:txBody>
      </p:sp>
    </p:spTree>
    <p:extLst>
      <p:ext uri="{BB962C8B-B14F-4D97-AF65-F5344CB8AC3E}">
        <p14:creationId xmlns:p14="http://schemas.microsoft.com/office/powerpoint/2010/main" val="18103858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Unbrande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780</Words>
  <Application>Microsoft Office PowerPoint</Application>
  <PresentationFormat>Widescreen</PresentationFormat>
  <Paragraphs>170</Paragraphs>
  <Slides>17</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Arial Black</vt:lpstr>
      <vt:lpstr>Calibri</vt:lpstr>
      <vt:lpstr>Calibri Light</vt:lpstr>
      <vt:lpstr>1_Unbranded</vt:lpstr>
      <vt:lpstr>2_Unbranded</vt:lpstr>
      <vt:lpstr>My Little Pandas  (Maura Wernimont, Alissa Waddell, Claudia Gomez-Beltran, Ryan Gfeller)</vt:lpstr>
      <vt:lpstr>Problem</vt:lpstr>
      <vt:lpstr>Data Used</vt:lpstr>
      <vt:lpstr>Analysis Notes</vt:lpstr>
      <vt:lpstr>PowerPoint Presentation</vt:lpstr>
      <vt:lpstr>Income Summary Description</vt:lpstr>
      <vt:lpstr>Income Percentages Compared to Education Percentages</vt:lpstr>
      <vt:lpstr>Kansas Median Income by Education Level</vt:lpstr>
      <vt:lpstr>PowerPoint Presentation</vt:lpstr>
      <vt:lpstr>Kansas Population</vt:lpstr>
      <vt:lpstr>Kansas Average Income</vt:lpstr>
      <vt:lpstr>Kansas Average Income</vt:lpstr>
      <vt:lpstr>Income Level Maps by Education Type and County</vt:lpstr>
      <vt:lpstr>Top and Bottom 5 Counties by Population</vt:lpstr>
      <vt:lpstr>Earnings by County Size</vt:lpstr>
      <vt:lpstr>Earnings Differential by Education Level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Little Pandas  (Maura Wernimont, Alissa Waddell, Claudia Gomez-Beltran, Ryan Gfeller)</dc:title>
  <dc:creator>Claudia Gomez-Beltran</dc:creator>
  <cp:lastModifiedBy>Claudia Gomez-Beltran</cp:lastModifiedBy>
  <cp:revision>51</cp:revision>
  <dcterms:created xsi:type="dcterms:W3CDTF">2019-03-03T17:08:19Z</dcterms:created>
  <dcterms:modified xsi:type="dcterms:W3CDTF">2019-03-05T00:14:52Z</dcterms:modified>
</cp:coreProperties>
</file>