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84" r:id="rId1"/>
  </p:sldMasterIdLst>
  <p:notesMasterIdLst>
    <p:notesMasterId r:id="rId19"/>
  </p:notesMasterIdLst>
  <p:handoutMasterIdLst>
    <p:handoutMasterId r:id="rId20"/>
  </p:handoutMasterIdLst>
  <p:sldIdLst>
    <p:sldId id="289" r:id="rId2"/>
    <p:sldId id="258" r:id="rId3"/>
    <p:sldId id="288" r:id="rId4"/>
    <p:sldId id="278" r:id="rId5"/>
    <p:sldId id="260" r:id="rId6"/>
    <p:sldId id="261" r:id="rId7"/>
    <p:sldId id="262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81" r:id="rId16"/>
    <p:sldId id="282" r:id="rId17"/>
    <p:sldId id="259" r:id="rId18"/>
  </p:sldIdLst>
  <p:sldSz cx="12192000" cy="6858000"/>
  <p:notesSz cx="7099300" cy="10234613"/>
  <p:embeddedFontLst>
    <p:embeddedFont>
      <p:font typeface="Archivo Narrow" panose="020B0506020202020B04" pitchFamily="34" charset="0"/>
      <p:regular r:id="rId21"/>
      <p:bold r:id="rId22"/>
    </p:embeddedFont>
    <p:embeddedFont>
      <p:font typeface="Blogger Sans" panose="02000506030000020004" pitchFamily="50" charset="0"/>
      <p:regular r:id="rId23"/>
      <p:bold r:id="rId24"/>
      <p:italic r:id="rId25"/>
    </p:embeddedFont>
    <p:embeddedFont>
      <p:font typeface="Calibri" panose="020F0502020204030204" pitchFamily="34" charset="0"/>
      <p:regular r:id="rId26"/>
      <p:bold r:id="rId27"/>
      <p:italic r:id="rId28"/>
      <p:boldItalic r:id="rId29"/>
    </p:embeddedFont>
    <p:embeddedFont>
      <p:font typeface="Times" panose="02020603050405020304" pitchFamily="18" charset="0"/>
      <p:regular r:id="rId30"/>
      <p:bold r:id="rId31"/>
      <p:italic r:id="rId32"/>
      <p:boldItalic r:id="rId33"/>
    </p:embeddedFont>
  </p:embeddedFontLst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4A8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Stijl, gemiddeld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Stijl, licht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Stijl, licht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651" y="22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2028" y="-120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21" Type="http://schemas.openxmlformats.org/officeDocument/2006/relationships/font" Target="fonts/font1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32E88DC-C69A-4DCB-86A0-0AC52C816CB2}" type="doc">
      <dgm:prSet loTypeId="urn:microsoft.com/office/officeart/2005/8/layout/hierarchy1" loCatId="hierarchy" qsTypeId="urn:microsoft.com/office/officeart/2005/8/quickstyle/simple5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BC90830-2167-4FE5-AD6C-4CC8F8D9516A}">
      <dgm:prSet/>
      <dgm:spPr/>
      <dgm:t>
        <a:bodyPr/>
        <a:lstStyle/>
        <a:p>
          <a:r>
            <a:rPr lang="nl-BE"/>
            <a:t>Gehele getallen: sbyte, byte, short, ushort, int, uint, long</a:t>
          </a:r>
          <a:endParaRPr lang="en-US"/>
        </a:p>
      </dgm:t>
    </dgm:pt>
    <dgm:pt modelId="{31683608-E0AF-447E-AE0A-3F72262F1C51}" type="parTrans" cxnId="{6AB4D599-75B4-41B2-9461-2F5FD8DC17BA}">
      <dgm:prSet/>
      <dgm:spPr/>
      <dgm:t>
        <a:bodyPr/>
        <a:lstStyle/>
        <a:p>
          <a:endParaRPr lang="en-US"/>
        </a:p>
      </dgm:t>
    </dgm:pt>
    <dgm:pt modelId="{2EB8E5F5-CAE2-4B0E-94B5-BCF8C3D2D9BE}" type="sibTrans" cxnId="{6AB4D599-75B4-41B2-9461-2F5FD8DC17BA}">
      <dgm:prSet/>
      <dgm:spPr/>
      <dgm:t>
        <a:bodyPr/>
        <a:lstStyle/>
        <a:p>
          <a:endParaRPr lang="en-US"/>
        </a:p>
      </dgm:t>
    </dgm:pt>
    <dgm:pt modelId="{766FD678-FF5C-4E42-9852-41CA39D42070}">
      <dgm:prSet/>
      <dgm:spPr/>
      <dgm:t>
        <a:bodyPr/>
        <a:lstStyle/>
        <a:p>
          <a:r>
            <a:rPr lang="nl-BE"/>
            <a:t>Kommagetallen: double , float, decimal</a:t>
          </a:r>
          <a:endParaRPr lang="en-US"/>
        </a:p>
      </dgm:t>
    </dgm:pt>
    <dgm:pt modelId="{56930A46-D144-4E01-A725-060B078182AD}" type="parTrans" cxnId="{7B094E38-B2C7-44D0-8E36-F5D5ABFA9665}">
      <dgm:prSet/>
      <dgm:spPr/>
      <dgm:t>
        <a:bodyPr/>
        <a:lstStyle/>
        <a:p>
          <a:endParaRPr lang="en-US"/>
        </a:p>
      </dgm:t>
    </dgm:pt>
    <dgm:pt modelId="{D8FC1002-146A-4F58-B572-80E64487422E}" type="sibTrans" cxnId="{7B094E38-B2C7-44D0-8E36-F5D5ABFA9665}">
      <dgm:prSet/>
      <dgm:spPr/>
      <dgm:t>
        <a:bodyPr/>
        <a:lstStyle/>
        <a:p>
          <a:endParaRPr lang="en-US"/>
        </a:p>
      </dgm:t>
    </dgm:pt>
    <dgm:pt modelId="{AAD9CAC3-14CC-48C5-9C61-0DBD4FFF51FB}">
      <dgm:prSet/>
      <dgm:spPr/>
      <dgm:t>
        <a:bodyPr/>
        <a:lstStyle/>
        <a:p>
          <a:r>
            <a:rPr lang="nl-BE"/>
            <a:t>Tekst: char,string</a:t>
          </a:r>
          <a:endParaRPr lang="en-US"/>
        </a:p>
      </dgm:t>
    </dgm:pt>
    <dgm:pt modelId="{1E370F23-7B11-4333-AE99-CB9CEADA203C}" type="parTrans" cxnId="{80D88321-F614-4085-853B-5FD43F480BF1}">
      <dgm:prSet/>
      <dgm:spPr/>
      <dgm:t>
        <a:bodyPr/>
        <a:lstStyle/>
        <a:p>
          <a:endParaRPr lang="en-US"/>
        </a:p>
      </dgm:t>
    </dgm:pt>
    <dgm:pt modelId="{1452B62B-D4B0-473E-B5D0-47D442C9205F}" type="sibTrans" cxnId="{80D88321-F614-4085-853B-5FD43F480BF1}">
      <dgm:prSet/>
      <dgm:spPr/>
      <dgm:t>
        <a:bodyPr/>
        <a:lstStyle/>
        <a:p>
          <a:endParaRPr lang="en-US"/>
        </a:p>
      </dgm:t>
    </dgm:pt>
    <dgm:pt modelId="{C13C31AB-834B-4798-9487-50D6A27258B5}">
      <dgm:prSet/>
      <dgm:spPr/>
      <dgm:t>
        <a:bodyPr/>
        <a:lstStyle/>
        <a:p>
          <a:r>
            <a:rPr lang="nl-BE"/>
            <a:t>Booleans: bool</a:t>
          </a:r>
          <a:endParaRPr lang="en-US"/>
        </a:p>
      </dgm:t>
    </dgm:pt>
    <dgm:pt modelId="{CFDAD898-A1B0-4B44-B7CC-A1C5E016781F}" type="parTrans" cxnId="{9A1C7FC3-4F2E-448B-BF3A-84D30466F46A}">
      <dgm:prSet/>
      <dgm:spPr/>
      <dgm:t>
        <a:bodyPr/>
        <a:lstStyle/>
        <a:p>
          <a:endParaRPr lang="en-US"/>
        </a:p>
      </dgm:t>
    </dgm:pt>
    <dgm:pt modelId="{DC13148A-92CC-4E14-95CC-8EE58DC310EE}" type="sibTrans" cxnId="{9A1C7FC3-4F2E-448B-BF3A-84D30466F46A}">
      <dgm:prSet/>
      <dgm:spPr/>
      <dgm:t>
        <a:bodyPr/>
        <a:lstStyle/>
        <a:p>
          <a:endParaRPr lang="en-US"/>
        </a:p>
      </dgm:t>
    </dgm:pt>
    <dgm:pt modelId="{3B127065-15D7-478C-AB98-CE024FA26DF3}" type="pres">
      <dgm:prSet presAssocID="{132E88DC-C69A-4DCB-86A0-0AC52C816CB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24A84FD-E545-4601-A070-5B4DF6112E5E}" type="pres">
      <dgm:prSet presAssocID="{8BC90830-2167-4FE5-AD6C-4CC8F8D9516A}" presName="hierRoot1" presStyleCnt="0"/>
      <dgm:spPr/>
    </dgm:pt>
    <dgm:pt modelId="{E8A3BA85-31B2-4B58-B151-94266993ACA0}" type="pres">
      <dgm:prSet presAssocID="{8BC90830-2167-4FE5-AD6C-4CC8F8D9516A}" presName="composite" presStyleCnt="0"/>
      <dgm:spPr/>
    </dgm:pt>
    <dgm:pt modelId="{22C6B2C2-E38E-4102-BE89-D2E8159BFDE3}" type="pres">
      <dgm:prSet presAssocID="{8BC90830-2167-4FE5-AD6C-4CC8F8D9516A}" presName="background" presStyleLbl="node0" presStyleIdx="0" presStyleCnt="4"/>
      <dgm:spPr/>
    </dgm:pt>
    <dgm:pt modelId="{CED1F5C4-76D2-4096-9130-70605FCCC6C4}" type="pres">
      <dgm:prSet presAssocID="{8BC90830-2167-4FE5-AD6C-4CC8F8D9516A}" presName="text" presStyleLbl="fgAcc0" presStyleIdx="0" presStyleCnt="4">
        <dgm:presLayoutVars>
          <dgm:chPref val="3"/>
        </dgm:presLayoutVars>
      </dgm:prSet>
      <dgm:spPr/>
    </dgm:pt>
    <dgm:pt modelId="{78A7493F-985A-4A0D-9F20-98EE3AAE8D38}" type="pres">
      <dgm:prSet presAssocID="{8BC90830-2167-4FE5-AD6C-4CC8F8D9516A}" presName="hierChild2" presStyleCnt="0"/>
      <dgm:spPr/>
    </dgm:pt>
    <dgm:pt modelId="{5793C4CB-3CAC-4F80-88D6-FDC8D0B70222}" type="pres">
      <dgm:prSet presAssocID="{766FD678-FF5C-4E42-9852-41CA39D42070}" presName="hierRoot1" presStyleCnt="0"/>
      <dgm:spPr/>
    </dgm:pt>
    <dgm:pt modelId="{3126D9CF-7BD5-4F5B-A567-52A04A8615D3}" type="pres">
      <dgm:prSet presAssocID="{766FD678-FF5C-4E42-9852-41CA39D42070}" presName="composite" presStyleCnt="0"/>
      <dgm:spPr/>
    </dgm:pt>
    <dgm:pt modelId="{9C437790-1FBC-4F43-8631-9BD6D8305420}" type="pres">
      <dgm:prSet presAssocID="{766FD678-FF5C-4E42-9852-41CA39D42070}" presName="background" presStyleLbl="node0" presStyleIdx="1" presStyleCnt="4"/>
      <dgm:spPr/>
    </dgm:pt>
    <dgm:pt modelId="{3595842B-89AD-4D13-8835-DCEA9E496419}" type="pres">
      <dgm:prSet presAssocID="{766FD678-FF5C-4E42-9852-41CA39D42070}" presName="text" presStyleLbl="fgAcc0" presStyleIdx="1" presStyleCnt="4">
        <dgm:presLayoutVars>
          <dgm:chPref val="3"/>
        </dgm:presLayoutVars>
      </dgm:prSet>
      <dgm:spPr/>
    </dgm:pt>
    <dgm:pt modelId="{483DC738-2FC6-4013-8CB3-E37D76762E85}" type="pres">
      <dgm:prSet presAssocID="{766FD678-FF5C-4E42-9852-41CA39D42070}" presName="hierChild2" presStyleCnt="0"/>
      <dgm:spPr/>
    </dgm:pt>
    <dgm:pt modelId="{E4252163-CBFC-45AF-851B-6ACA76A330AD}" type="pres">
      <dgm:prSet presAssocID="{AAD9CAC3-14CC-48C5-9C61-0DBD4FFF51FB}" presName="hierRoot1" presStyleCnt="0"/>
      <dgm:spPr/>
    </dgm:pt>
    <dgm:pt modelId="{CA697618-9E9A-4DBF-ACF5-2E79F5B5ED28}" type="pres">
      <dgm:prSet presAssocID="{AAD9CAC3-14CC-48C5-9C61-0DBD4FFF51FB}" presName="composite" presStyleCnt="0"/>
      <dgm:spPr/>
    </dgm:pt>
    <dgm:pt modelId="{5E747772-8FD2-4A10-B171-36FD3B3B7570}" type="pres">
      <dgm:prSet presAssocID="{AAD9CAC3-14CC-48C5-9C61-0DBD4FFF51FB}" presName="background" presStyleLbl="node0" presStyleIdx="2" presStyleCnt="4"/>
      <dgm:spPr/>
    </dgm:pt>
    <dgm:pt modelId="{25B60AE0-8924-4463-94B0-6831CA150BDD}" type="pres">
      <dgm:prSet presAssocID="{AAD9CAC3-14CC-48C5-9C61-0DBD4FFF51FB}" presName="text" presStyleLbl="fgAcc0" presStyleIdx="2" presStyleCnt="4">
        <dgm:presLayoutVars>
          <dgm:chPref val="3"/>
        </dgm:presLayoutVars>
      </dgm:prSet>
      <dgm:spPr/>
    </dgm:pt>
    <dgm:pt modelId="{780F7F43-37AA-435B-BD84-36D6CCF97633}" type="pres">
      <dgm:prSet presAssocID="{AAD9CAC3-14CC-48C5-9C61-0DBD4FFF51FB}" presName="hierChild2" presStyleCnt="0"/>
      <dgm:spPr/>
    </dgm:pt>
    <dgm:pt modelId="{6D63F0CA-73B4-42FA-9DE8-9C731D9F5EEE}" type="pres">
      <dgm:prSet presAssocID="{C13C31AB-834B-4798-9487-50D6A27258B5}" presName="hierRoot1" presStyleCnt="0"/>
      <dgm:spPr/>
    </dgm:pt>
    <dgm:pt modelId="{B81B16D1-D518-4CC3-9196-077F16E664DD}" type="pres">
      <dgm:prSet presAssocID="{C13C31AB-834B-4798-9487-50D6A27258B5}" presName="composite" presStyleCnt="0"/>
      <dgm:spPr/>
    </dgm:pt>
    <dgm:pt modelId="{B019EC0E-C8EA-44C5-9F4E-E58A5536462A}" type="pres">
      <dgm:prSet presAssocID="{C13C31AB-834B-4798-9487-50D6A27258B5}" presName="background" presStyleLbl="node0" presStyleIdx="3" presStyleCnt="4"/>
      <dgm:spPr/>
    </dgm:pt>
    <dgm:pt modelId="{07B6DB93-426C-415C-830E-0B278BEBDE52}" type="pres">
      <dgm:prSet presAssocID="{C13C31AB-834B-4798-9487-50D6A27258B5}" presName="text" presStyleLbl="fgAcc0" presStyleIdx="3" presStyleCnt="4">
        <dgm:presLayoutVars>
          <dgm:chPref val="3"/>
        </dgm:presLayoutVars>
      </dgm:prSet>
      <dgm:spPr/>
    </dgm:pt>
    <dgm:pt modelId="{E08AD3DB-3737-4B67-9397-CAACEA8B67B6}" type="pres">
      <dgm:prSet presAssocID="{C13C31AB-834B-4798-9487-50D6A27258B5}" presName="hierChild2" presStyleCnt="0"/>
      <dgm:spPr/>
    </dgm:pt>
  </dgm:ptLst>
  <dgm:cxnLst>
    <dgm:cxn modelId="{80D88321-F614-4085-853B-5FD43F480BF1}" srcId="{132E88DC-C69A-4DCB-86A0-0AC52C816CB2}" destId="{AAD9CAC3-14CC-48C5-9C61-0DBD4FFF51FB}" srcOrd="2" destOrd="0" parTransId="{1E370F23-7B11-4333-AE99-CB9CEADA203C}" sibTransId="{1452B62B-D4B0-473E-B5D0-47D442C9205F}"/>
    <dgm:cxn modelId="{7B094E38-B2C7-44D0-8E36-F5D5ABFA9665}" srcId="{132E88DC-C69A-4DCB-86A0-0AC52C816CB2}" destId="{766FD678-FF5C-4E42-9852-41CA39D42070}" srcOrd="1" destOrd="0" parTransId="{56930A46-D144-4E01-A725-060B078182AD}" sibTransId="{D8FC1002-146A-4F58-B572-80E64487422E}"/>
    <dgm:cxn modelId="{D734A25B-E694-42CA-946F-DAB7A4D2EEC2}" type="presOf" srcId="{C13C31AB-834B-4798-9487-50D6A27258B5}" destId="{07B6DB93-426C-415C-830E-0B278BEBDE52}" srcOrd="0" destOrd="0" presId="urn:microsoft.com/office/officeart/2005/8/layout/hierarchy1"/>
    <dgm:cxn modelId="{A0CBFD61-4798-4B39-98D3-CCF59C16879A}" type="presOf" srcId="{8BC90830-2167-4FE5-AD6C-4CC8F8D9516A}" destId="{CED1F5C4-76D2-4096-9130-70605FCCC6C4}" srcOrd="0" destOrd="0" presId="urn:microsoft.com/office/officeart/2005/8/layout/hierarchy1"/>
    <dgm:cxn modelId="{11A4CC63-2A96-4C9E-B634-D378F8E46A57}" type="presOf" srcId="{132E88DC-C69A-4DCB-86A0-0AC52C816CB2}" destId="{3B127065-15D7-478C-AB98-CE024FA26DF3}" srcOrd="0" destOrd="0" presId="urn:microsoft.com/office/officeart/2005/8/layout/hierarchy1"/>
    <dgm:cxn modelId="{912D3247-BD4D-446F-9B57-424F5C0956D9}" type="presOf" srcId="{766FD678-FF5C-4E42-9852-41CA39D42070}" destId="{3595842B-89AD-4D13-8835-DCEA9E496419}" srcOrd="0" destOrd="0" presId="urn:microsoft.com/office/officeart/2005/8/layout/hierarchy1"/>
    <dgm:cxn modelId="{6AB4D599-75B4-41B2-9461-2F5FD8DC17BA}" srcId="{132E88DC-C69A-4DCB-86A0-0AC52C816CB2}" destId="{8BC90830-2167-4FE5-AD6C-4CC8F8D9516A}" srcOrd="0" destOrd="0" parTransId="{31683608-E0AF-447E-AE0A-3F72262F1C51}" sibTransId="{2EB8E5F5-CAE2-4B0E-94B5-BCF8C3D2D9BE}"/>
    <dgm:cxn modelId="{9A1C7FC3-4F2E-448B-BF3A-84D30466F46A}" srcId="{132E88DC-C69A-4DCB-86A0-0AC52C816CB2}" destId="{C13C31AB-834B-4798-9487-50D6A27258B5}" srcOrd="3" destOrd="0" parTransId="{CFDAD898-A1B0-4B44-B7CC-A1C5E016781F}" sibTransId="{DC13148A-92CC-4E14-95CC-8EE58DC310EE}"/>
    <dgm:cxn modelId="{B80797EB-4105-4E3A-A41F-E645C07CC0ED}" type="presOf" srcId="{AAD9CAC3-14CC-48C5-9C61-0DBD4FFF51FB}" destId="{25B60AE0-8924-4463-94B0-6831CA150BDD}" srcOrd="0" destOrd="0" presId="urn:microsoft.com/office/officeart/2005/8/layout/hierarchy1"/>
    <dgm:cxn modelId="{95EF050B-CFC7-483D-AED0-BC4D85B141C3}" type="presParOf" srcId="{3B127065-15D7-478C-AB98-CE024FA26DF3}" destId="{E24A84FD-E545-4601-A070-5B4DF6112E5E}" srcOrd="0" destOrd="0" presId="urn:microsoft.com/office/officeart/2005/8/layout/hierarchy1"/>
    <dgm:cxn modelId="{7A310597-0459-49C3-8AB9-457B655CA6A8}" type="presParOf" srcId="{E24A84FD-E545-4601-A070-5B4DF6112E5E}" destId="{E8A3BA85-31B2-4B58-B151-94266993ACA0}" srcOrd="0" destOrd="0" presId="urn:microsoft.com/office/officeart/2005/8/layout/hierarchy1"/>
    <dgm:cxn modelId="{23711A33-45A3-4CE6-AFB6-EBE1EA8DFD02}" type="presParOf" srcId="{E8A3BA85-31B2-4B58-B151-94266993ACA0}" destId="{22C6B2C2-E38E-4102-BE89-D2E8159BFDE3}" srcOrd="0" destOrd="0" presId="urn:microsoft.com/office/officeart/2005/8/layout/hierarchy1"/>
    <dgm:cxn modelId="{302514C6-33AB-46AC-8CDD-A533F9C2A8E4}" type="presParOf" srcId="{E8A3BA85-31B2-4B58-B151-94266993ACA0}" destId="{CED1F5C4-76D2-4096-9130-70605FCCC6C4}" srcOrd="1" destOrd="0" presId="urn:microsoft.com/office/officeart/2005/8/layout/hierarchy1"/>
    <dgm:cxn modelId="{DBF2ADC3-30F5-4DA1-93AD-62689202B6E4}" type="presParOf" srcId="{E24A84FD-E545-4601-A070-5B4DF6112E5E}" destId="{78A7493F-985A-4A0D-9F20-98EE3AAE8D38}" srcOrd="1" destOrd="0" presId="urn:microsoft.com/office/officeart/2005/8/layout/hierarchy1"/>
    <dgm:cxn modelId="{A1D0A533-4073-4377-BDB3-5708C294FAC8}" type="presParOf" srcId="{3B127065-15D7-478C-AB98-CE024FA26DF3}" destId="{5793C4CB-3CAC-4F80-88D6-FDC8D0B70222}" srcOrd="1" destOrd="0" presId="urn:microsoft.com/office/officeart/2005/8/layout/hierarchy1"/>
    <dgm:cxn modelId="{EAB144B1-06AB-44F0-906C-558087650E48}" type="presParOf" srcId="{5793C4CB-3CAC-4F80-88D6-FDC8D0B70222}" destId="{3126D9CF-7BD5-4F5B-A567-52A04A8615D3}" srcOrd="0" destOrd="0" presId="urn:microsoft.com/office/officeart/2005/8/layout/hierarchy1"/>
    <dgm:cxn modelId="{6E8C6FB2-659D-4BDF-8CD6-8A11EA104AF0}" type="presParOf" srcId="{3126D9CF-7BD5-4F5B-A567-52A04A8615D3}" destId="{9C437790-1FBC-4F43-8631-9BD6D8305420}" srcOrd="0" destOrd="0" presId="urn:microsoft.com/office/officeart/2005/8/layout/hierarchy1"/>
    <dgm:cxn modelId="{037016DD-31B7-4D86-BD57-2AE5EF0B1699}" type="presParOf" srcId="{3126D9CF-7BD5-4F5B-A567-52A04A8615D3}" destId="{3595842B-89AD-4D13-8835-DCEA9E496419}" srcOrd="1" destOrd="0" presId="urn:microsoft.com/office/officeart/2005/8/layout/hierarchy1"/>
    <dgm:cxn modelId="{1BE43892-5C10-4A16-8706-5E99B82E8460}" type="presParOf" srcId="{5793C4CB-3CAC-4F80-88D6-FDC8D0B70222}" destId="{483DC738-2FC6-4013-8CB3-E37D76762E85}" srcOrd="1" destOrd="0" presId="urn:microsoft.com/office/officeart/2005/8/layout/hierarchy1"/>
    <dgm:cxn modelId="{85C2F6ED-B12D-4CC5-BB4C-F5AFE8529FF3}" type="presParOf" srcId="{3B127065-15D7-478C-AB98-CE024FA26DF3}" destId="{E4252163-CBFC-45AF-851B-6ACA76A330AD}" srcOrd="2" destOrd="0" presId="urn:microsoft.com/office/officeart/2005/8/layout/hierarchy1"/>
    <dgm:cxn modelId="{5C39222B-AEA8-4184-8EF6-E555CA5E5983}" type="presParOf" srcId="{E4252163-CBFC-45AF-851B-6ACA76A330AD}" destId="{CA697618-9E9A-4DBF-ACF5-2E79F5B5ED28}" srcOrd="0" destOrd="0" presId="urn:microsoft.com/office/officeart/2005/8/layout/hierarchy1"/>
    <dgm:cxn modelId="{433E6A30-78AD-468F-9740-ECAEFFE3E4F5}" type="presParOf" srcId="{CA697618-9E9A-4DBF-ACF5-2E79F5B5ED28}" destId="{5E747772-8FD2-4A10-B171-36FD3B3B7570}" srcOrd="0" destOrd="0" presId="urn:microsoft.com/office/officeart/2005/8/layout/hierarchy1"/>
    <dgm:cxn modelId="{C3320625-92D8-40BC-85DF-52296EEF4F56}" type="presParOf" srcId="{CA697618-9E9A-4DBF-ACF5-2E79F5B5ED28}" destId="{25B60AE0-8924-4463-94B0-6831CA150BDD}" srcOrd="1" destOrd="0" presId="urn:microsoft.com/office/officeart/2005/8/layout/hierarchy1"/>
    <dgm:cxn modelId="{C659C7EB-B356-4842-B3D6-A2C41D138F89}" type="presParOf" srcId="{E4252163-CBFC-45AF-851B-6ACA76A330AD}" destId="{780F7F43-37AA-435B-BD84-36D6CCF97633}" srcOrd="1" destOrd="0" presId="urn:microsoft.com/office/officeart/2005/8/layout/hierarchy1"/>
    <dgm:cxn modelId="{02764471-0FA4-43D0-B7FE-0A3DF821C9F6}" type="presParOf" srcId="{3B127065-15D7-478C-AB98-CE024FA26DF3}" destId="{6D63F0CA-73B4-42FA-9DE8-9C731D9F5EEE}" srcOrd="3" destOrd="0" presId="urn:microsoft.com/office/officeart/2005/8/layout/hierarchy1"/>
    <dgm:cxn modelId="{F4BA0151-BA52-4A3B-AEC9-0A8CB1B720BC}" type="presParOf" srcId="{6D63F0CA-73B4-42FA-9DE8-9C731D9F5EEE}" destId="{B81B16D1-D518-4CC3-9196-077F16E664DD}" srcOrd="0" destOrd="0" presId="urn:microsoft.com/office/officeart/2005/8/layout/hierarchy1"/>
    <dgm:cxn modelId="{C8F99B2B-E8DF-4585-A65A-FAFB2938D495}" type="presParOf" srcId="{B81B16D1-D518-4CC3-9196-077F16E664DD}" destId="{B019EC0E-C8EA-44C5-9F4E-E58A5536462A}" srcOrd="0" destOrd="0" presId="urn:microsoft.com/office/officeart/2005/8/layout/hierarchy1"/>
    <dgm:cxn modelId="{16285E96-4EE6-4DBC-8F44-BCEBA990DA89}" type="presParOf" srcId="{B81B16D1-D518-4CC3-9196-077F16E664DD}" destId="{07B6DB93-426C-415C-830E-0B278BEBDE52}" srcOrd="1" destOrd="0" presId="urn:microsoft.com/office/officeart/2005/8/layout/hierarchy1"/>
    <dgm:cxn modelId="{18E83C18-591C-4BBA-A6FE-531CEE05C04F}" type="presParOf" srcId="{6D63F0CA-73B4-42FA-9DE8-9C731D9F5EEE}" destId="{E08AD3DB-3737-4B67-9397-CAACEA8B67B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C6B2C2-E38E-4102-BE89-D2E8159BFDE3}">
      <dsp:nvSpPr>
        <dsp:cNvPr id="0" name=""/>
        <dsp:cNvSpPr/>
      </dsp:nvSpPr>
      <dsp:spPr>
        <a:xfrm>
          <a:off x="2964" y="781891"/>
          <a:ext cx="2116764" cy="134414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ED1F5C4-76D2-4096-9130-70605FCCC6C4}">
      <dsp:nvSpPr>
        <dsp:cNvPr id="0" name=""/>
        <dsp:cNvSpPr/>
      </dsp:nvSpPr>
      <dsp:spPr>
        <a:xfrm>
          <a:off x="238160" y="1005327"/>
          <a:ext cx="2116764" cy="13441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1900" kern="1200"/>
            <a:t>Gehele getallen: sbyte, byte, short, ushort, int, uint, long</a:t>
          </a:r>
          <a:endParaRPr lang="en-US" sz="1900" kern="1200"/>
        </a:p>
      </dsp:txBody>
      <dsp:txXfrm>
        <a:off x="277529" y="1044696"/>
        <a:ext cx="2038026" cy="1265407"/>
      </dsp:txXfrm>
    </dsp:sp>
    <dsp:sp modelId="{9C437790-1FBC-4F43-8631-9BD6D8305420}">
      <dsp:nvSpPr>
        <dsp:cNvPr id="0" name=""/>
        <dsp:cNvSpPr/>
      </dsp:nvSpPr>
      <dsp:spPr>
        <a:xfrm>
          <a:off x="2590121" y="781891"/>
          <a:ext cx="2116764" cy="134414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595842B-89AD-4D13-8835-DCEA9E496419}">
      <dsp:nvSpPr>
        <dsp:cNvPr id="0" name=""/>
        <dsp:cNvSpPr/>
      </dsp:nvSpPr>
      <dsp:spPr>
        <a:xfrm>
          <a:off x="2825317" y="1005327"/>
          <a:ext cx="2116764" cy="13441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1900" kern="1200"/>
            <a:t>Kommagetallen: double , float, decimal</a:t>
          </a:r>
          <a:endParaRPr lang="en-US" sz="1900" kern="1200"/>
        </a:p>
      </dsp:txBody>
      <dsp:txXfrm>
        <a:off x="2864686" y="1044696"/>
        <a:ext cx="2038026" cy="1265407"/>
      </dsp:txXfrm>
    </dsp:sp>
    <dsp:sp modelId="{5E747772-8FD2-4A10-B171-36FD3B3B7570}">
      <dsp:nvSpPr>
        <dsp:cNvPr id="0" name=""/>
        <dsp:cNvSpPr/>
      </dsp:nvSpPr>
      <dsp:spPr>
        <a:xfrm>
          <a:off x="5177278" y="781891"/>
          <a:ext cx="2116764" cy="134414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5B60AE0-8924-4463-94B0-6831CA150BDD}">
      <dsp:nvSpPr>
        <dsp:cNvPr id="0" name=""/>
        <dsp:cNvSpPr/>
      </dsp:nvSpPr>
      <dsp:spPr>
        <a:xfrm>
          <a:off x="5412474" y="1005327"/>
          <a:ext cx="2116764" cy="13441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1900" kern="1200"/>
            <a:t>Tekst: char,string</a:t>
          </a:r>
          <a:endParaRPr lang="en-US" sz="1900" kern="1200"/>
        </a:p>
      </dsp:txBody>
      <dsp:txXfrm>
        <a:off x="5451843" y="1044696"/>
        <a:ext cx="2038026" cy="1265407"/>
      </dsp:txXfrm>
    </dsp:sp>
    <dsp:sp modelId="{B019EC0E-C8EA-44C5-9F4E-E58A5536462A}">
      <dsp:nvSpPr>
        <dsp:cNvPr id="0" name=""/>
        <dsp:cNvSpPr/>
      </dsp:nvSpPr>
      <dsp:spPr>
        <a:xfrm>
          <a:off x="7764434" y="781891"/>
          <a:ext cx="2116764" cy="134414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7B6DB93-426C-415C-830E-0B278BEBDE52}">
      <dsp:nvSpPr>
        <dsp:cNvPr id="0" name=""/>
        <dsp:cNvSpPr/>
      </dsp:nvSpPr>
      <dsp:spPr>
        <a:xfrm>
          <a:off x="7999630" y="1005327"/>
          <a:ext cx="2116764" cy="13441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1900" kern="1200"/>
            <a:t>Booleans: bool</a:t>
          </a:r>
          <a:endParaRPr lang="en-US" sz="1900" kern="1200"/>
        </a:p>
      </dsp:txBody>
      <dsp:txXfrm>
        <a:off x="8038999" y="1044696"/>
        <a:ext cx="2038026" cy="12654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85EE1F57-E73E-475C-872F-886F27274373}" type="datetimeFigureOut">
              <a:rPr lang="nl-BE" smtClean="0"/>
              <a:t>10/09/2020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4160378C-E38A-434D-8215-83F3AE123DD2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771931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E0BBF532-A5DD-4E27-82A5-D972027CDA5D}" type="datetimeFigureOut">
              <a:rPr lang="nl-BE" smtClean="0"/>
              <a:t>10/09/2020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C7D837DF-155B-4E54-960E-E6A2C77B6EA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54733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>
            <a:extLst>
              <a:ext uri="{FF2B5EF4-FFF2-40B4-BE49-F238E27FC236}">
                <a16:creationId xmlns:a16="http://schemas.microsoft.com/office/drawing/2014/main" id="{BB4E0A59-AC5E-4BF7-A172-03B9126A3D3F}"/>
              </a:ext>
            </a:extLst>
          </p:cNvPr>
          <p:cNvSpPr/>
          <p:nvPr/>
        </p:nvSpPr>
        <p:spPr>
          <a:xfrm>
            <a:off x="-66503" y="-55562"/>
            <a:ext cx="12518967" cy="3657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E81773F8-747F-4DB8-869A-30EE55502AF6}"/>
              </a:ext>
            </a:extLst>
          </p:cNvPr>
          <p:cNvSpPr/>
          <p:nvPr/>
        </p:nvSpPr>
        <p:spPr>
          <a:xfrm>
            <a:off x="-66502" y="3602038"/>
            <a:ext cx="12518967" cy="325596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6780E7B-6347-428E-9965-E1E54D7784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6525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nl-BE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F4AD66E2-DACF-4235-AD2C-BAA9DFEF48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3F6A1CD-5EA8-4193-B23C-9717C769A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03702-A101-4BD4-8AD7-96FBD908EC64}" type="datetime1">
              <a:rPr lang="nl-BE" smtClean="0"/>
              <a:t>10/09/2020</a:t>
            </a:fld>
            <a:endParaRPr lang="nl-BE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741BD09-7970-442C-A1A1-B86377CB7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  <a:endParaRPr lang="nl-BE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8B1A799-4AA9-4556-A585-E1DA33460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  <p:pic>
        <p:nvPicPr>
          <p:cNvPr id="11" name="Picture 2" descr="Huisstijl | AP Hogeschool">
            <a:extLst>
              <a:ext uri="{FF2B5EF4-FFF2-40B4-BE49-F238E27FC236}">
                <a16:creationId xmlns:a16="http://schemas.microsoft.com/office/drawing/2014/main" id="{7BDC3559-A25B-405A-914F-BA7F85567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41" y="6378084"/>
            <a:ext cx="513792" cy="285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Afbeelding 12">
            <a:extLst>
              <a:ext uri="{FF2B5EF4-FFF2-40B4-BE49-F238E27FC236}">
                <a16:creationId xmlns:a16="http://schemas.microsoft.com/office/drawing/2014/main" id="{011958E0-A483-4667-85CC-ADE850A08F0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5367" y="4638922"/>
            <a:ext cx="1421265" cy="1418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992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CA75D8-30CC-4149-B0EE-6C11B19BA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EA66E83B-B9D4-47F4-9EBF-0A4626AECA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3BA7F98-DF99-4920-8C1F-D468B384F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8F814-2EAF-4B96-B142-924E89393194}" type="datetime1">
              <a:rPr lang="nl-BE" smtClean="0"/>
              <a:t>10/09/2020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F88D253-8A58-4125-A227-13E738D48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FA5504E-511A-417A-A6BA-EF7240883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4443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A79AEEB0-02B2-447D-B1FD-D25D55DD56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A47050A7-1669-4805-929E-741E4C4CF3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9C78FC2-A4A1-4447-98A1-FB656BDDD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59EBD-FFD9-445F-B912-4E503465C563}" type="datetime1">
              <a:rPr lang="nl-BE" smtClean="0"/>
              <a:t>10/09/2020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463AC9B-1104-4245-83B2-941B2D352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51C8C71-ADCE-408A-BD03-6A3026513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369704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916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8BAD38-7922-4925-9B1E-C8B9824AB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646D84E-4957-4D2C-BDD6-C478B3F04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67BED60-0F65-4F2B-B5B9-7CDC70E73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7ECAD-8DA2-43C1-842C-D0D11BFA3E62}" type="datetime1">
              <a:rPr lang="nl-BE" smtClean="0"/>
              <a:t>10/09/2020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C5970C4-1407-4452-9148-636A126C9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  <a:endParaRPr lang="nl-BE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5C57E89-1D0D-4354-8F65-63804968C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97055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7D09DE-9877-4775-9EA0-3FAF25053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E204716-6C27-4458-A66E-7D0C8675C9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66AC9EB-DEAD-42CF-AD23-439C5DA97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292AA-4D98-48DA-84F8-7773EDEEC1C5}" type="datetime1">
              <a:rPr lang="nl-BE" smtClean="0"/>
              <a:t>10/09/2020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E272174-F617-485C-8862-B67278A66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D7AC59F-8095-4C85-89CD-7324AA678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42506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F8B325-2136-406D-BF0A-E575C7306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12A1A84-3D08-49DA-A4A4-7023BFE6C8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91B5DB36-3733-4D71-9D2B-5502BA30CF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A884AE63-C510-4ABD-BCB9-469A9F65E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49EFB-2A16-4E33-ADA4-B7C7BAA10166}" type="datetime1">
              <a:rPr lang="nl-BE" smtClean="0"/>
              <a:t>10/09/2020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0A8498C-B6A6-4DC9-8255-569230952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68D77CFB-1B09-43DB-9177-427CFFA2B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22306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918494-5C63-47C0-84BE-8ED0D3FF6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C63C31E-AB27-4678-9D54-B1D0D3466F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5F81428D-6F2B-4A4F-BE3B-04884F6C65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EF87D035-5B4E-4F7A-A699-252D6B1852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D354858C-4DA6-4DAE-93E2-3D7E0C6E07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C3997C63-4B1E-4009-A760-23659F6D4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F7464-58A2-4AC3-8D4F-E9B9A6A49E96}" type="datetime1">
              <a:rPr lang="nl-BE" smtClean="0"/>
              <a:t>10/09/2020</a:t>
            </a:fld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2D13070B-C3A5-4C21-93A3-2901C5275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1C467616-5346-4858-8558-4E5248921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74700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F3B850-D9CF-469D-8F6A-E2BDD637A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A18378AF-4848-4FF4-8280-7D9ECB8B1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8A232-6BEF-468D-B04A-87BCBA00D5E7}" type="datetime1">
              <a:rPr lang="nl-BE" smtClean="0"/>
              <a:t>10/09/2020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00949076-FEA0-4733-9BD4-144121369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EEBC9A3-1316-4097-A51D-A3E7C9F05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8D29619C-55B2-4FAA-9A42-5CF6EC59F346}"/>
              </a:ext>
            </a:extLst>
          </p:cNvPr>
          <p:cNvSpPr/>
          <p:nvPr userDrawn="1"/>
        </p:nvSpPr>
        <p:spPr>
          <a:xfrm>
            <a:off x="10032440" y="-233248"/>
            <a:ext cx="3264361" cy="186204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algn="ctr" defTabSz="914400" rtl="0" eaLnBrk="1" latinLnBrk="0" hangingPunct="1"/>
            <a:r>
              <a:rPr lang="nl-NL" sz="11500" b="1" kern="1200" cap="none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rPr>
              <a:t>#</a:t>
            </a:r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BA7EF41C-BC27-4FC2-B30C-B5E2640F380E}"/>
              </a:ext>
            </a:extLst>
          </p:cNvPr>
          <p:cNvSpPr/>
          <p:nvPr userDrawn="1"/>
        </p:nvSpPr>
        <p:spPr>
          <a:xfrm>
            <a:off x="9238408" y="-803215"/>
            <a:ext cx="2976331" cy="221599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nl-NL" sz="13800" b="1" cap="none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360147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A9D634B5-8C2D-48AE-91EA-C4594F8C1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1E5E8-EEEF-4E29-B9EB-77DAD026F701}" type="datetime1">
              <a:rPr lang="nl-BE" smtClean="0"/>
              <a:t>10/09/2020</a:t>
            </a:fld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E0A0C514-A640-4C96-B201-54186C9AF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9500356-ABD5-4B99-B278-E17553C15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66076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C76E74-348C-48C3-A13E-74C76572A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BBF6845-2F60-4F6C-831E-1BAF210E6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9B303079-BF21-44E3-8E18-CFA9C16974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D763318B-D3A7-4D55-82AF-7D19CCD01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BBD82-3B46-4282-B60F-51C2629A47DD}" type="datetime1">
              <a:rPr lang="nl-BE" smtClean="0"/>
              <a:t>10/09/2020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16126F0-267A-413E-A20B-7214BF146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EE8EF28-8D87-4E29-987A-25E61C23C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16865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068CD6-8C62-40B2-A334-AB8A4A31F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5C519671-7768-46CF-9589-EC18A631F5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43BB512F-050B-486A-BF60-FAF904A258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13014279-A0D6-4628-B04E-B73C6A41F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B961-B8A7-465C-8CC9-583443A068E0}" type="datetime1">
              <a:rPr lang="nl-BE" smtClean="0"/>
              <a:t>10/09/2020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9E1844A0-29A9-431A-BC59-A681E7C22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68B01B68-315D-4275-93E7-1CD101EBA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48451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00694DA2-4E03-486D-860B-097381549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85C7508-DC72-4533-8509-4CD8946504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31C0E2D-36AC-4651-B5A5-7C24D95AAA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D9E0E5-F898-4E08-991D-8BBA1600FDF0}" type="datetime1">
              <a:rPr lang="nl-BE" smtClean="0"/>
              <a:t>10/09/2020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2F3C7A1-BCFE-4981-8966-87B26FEB7E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l-BE"/>
              <a:t>Zie Scherp</a:t>
            </a:r>
            <a:endParaRPr lang="nl-BE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C052746-846E-4603-B721-809D7198C9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68D9A7F4-42E3-4B0A-82BD-605C2DE65CFF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7487" y="0"/>
            <a:ext cx="513792" cy="512965"/>
          </a:xfrm>
          <a:prstGeom prst="rect">
            <a:avLst/>
          </a:prstGeom>
        </p:spPr>
      </p:pic>
      <p:pic>
        <p:nvPicPr>
          <p:cNvPr id="1026" name="Picture 2" descr="Huisstijl | AP Hogeschool">
            <a:extLst>
              <a:ext uri="{FF2B5EF4-FFF2-40B4-BE49-F238E27FC236}">
                <a16:creationId xmlns:a16="http://schemas.microsoft.com/office/drawing/2014/main" id="{A63DCC07-2517-4A2E-85D4-1179A0BDB0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41" y="6378084"/>
            <a:ext cx="513792" cy="285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8578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BE6AC7-D445-455A-9CE4-EA4C18C002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68466" y="1484784"/>
            <a:ext cx="6105194" cy="2031055"/>
          </a:xfrm>
        </p:spPr>
        <p:txBody>
          <a:bodyPr>
            <a:normAutofit/>
          </a:bodyPr>
          <a:lstStyle/>
          <a:p>
            <a:r>
              <a:rPr lang="nl-BE">
                <a:solidFill>
                  <a:srgbClr val="FFFFFF"/>
                </a:solidFill>
              </a:rPr>
              <a:t>2. Datatypes</a:t>
            </a:r>
            <a:endParaRPr lang="nl-BE" dirty="0">
              <a:solidFill>
                <a:srgbClr val="FFFFFF"/>
              </a:solidFill>
            </a:endParaRP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493B8DC-625F-4E4E-86FF-FCC12D9749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nl-BE" dirty="0">
                <a:solidFill>
                  <a:srgbClr val="FFFFFF"/>
                </a:solidFill>
              </a:rPr>
              <a:t>H2 -  De </a:t>
            </a:r>
            <a:r>
              <a:rPr lang="nl-BE" dirty="0" err="1">
                <a:solidFill>
                  <a:srgbClr val="FFFFFF"/>
                </a:solidFill>
              </a:rPr>
              <a:t>basiconcepten</a:t>
            </a:r>
            <a:r>
              <a:rPr lang="nl-BE" dirty="0">
                <a:solidFill>
                  <a:srgbClr val="FFFFFF"/>
                </a:solidFill>
              </a:rPr>
              <a:t> van C#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2176C6B1-7646-4F5A-985A-057DE3B3F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5661" y="6223702"/>
            <a:ext cx="3832203" cy="314067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nl-BE" sz="1000">
                <a:solidFill>
                  <a:srgbClr val="898989"/>
                </a:solidFill>
              </a:rPr>
              <a:t>Zie Scherp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69F30FAF-F4C3-4F1E-B5DF-3BC1A3D3F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5930" y="6223702"/>
            <a:ext cx="570728" cy="31406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8A62353-F7CD-46ED-8877-B27D0E33FCF8}" type="slidenum">
              <a:rPr lang="nl-BE" sz="1000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1</a:t>
            </a:fld>
            <a:endParaRPr lang="nl-BE" sz="1000">
              <a:solidFill>
                <a:srgbClr val="898989"/>
              </a:solidFill>
            </a:endParaRPr>
          </a:p>
        </p:txBody>
      </p:sp>
      <p:pic>
        <p:nvPicPr>
          <p:cNvPr id="7" name="Picture 5">
            <a:extLst>
              <a:ext uri="{FF2B5EF4-FFF2-40B4-BE49-F238E27FC236}">
                <a16:creationId xmlns:a16="http://schemas.microsoft.com/office/drawing/2014/main" id="{1C383B76-9135-400A-A9D9-0D63E5D1D5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2" b="12257"/>
          <a:stretch/>
        </p:blipFill>
        <p:spPr bwMode="auto">
          <a:xfrm>
            <a:off x="-96688" y="2641515"/>
            <a:ext cx="3676366" cy="4230563"/>
          </a:xfrm>
          <a:custGeom>
            <a:avLst/>
            <a:gdLst>
              <a:gd name="connsiteX0" fmla="*/ 2178155 w 5298683"/>
              <a:gd name="connsiteY0" fmla="*/ 0 h 6097438"/>
              <a:gd name="connsiteX1" fmla="*/ 5298683 w 5298683"/>
              <a:gd name="connsiteY1" fmla="*/ 3120527 h 6097438"/>
              <a:gd name="connsiteX2" fmla="*/ 3392805 w 5298683"/>
              <a:gd name="connsiteY2" fmla="*/ 5995828 h 6097438"/>
              <a:gd name="connsiteX3" fmla="*/ 3115184 w 5298683"/>
              <a:gd name="connsiteY3" fmla="*/ 6097438 h 6097438"/>
              <a:gd name="connsiteX4" fmla="*/ 1241127 w 5298683"/>
              <a:gd name="connsiteY4" fmla="*/ 6097438 h 6097438"/>
              <a:gd name="connsiteX5" fmla="*/ 963506 w 5298683"/>
              <a:gd name="connsiteY5" fmla="*/ 5995828 h 6097438"/>
              <a:gd name="connsiteX6" fmla="*/ 193210 w 5298683"/>
              <a:gd name="connsiteY6" fmla="*/ 5528477 h 6097438"/>
              <a:gd name="connsiteX7" fmla="*/ 0 w 5298683"/>
              <a:gd name="connsiteY7" fmla="*/ 5352876 h 6097438"/>
              <a:gd name="connsiteX8" fmla="*/ 0 w 5298683"/>
              <a:gd name="connsiteY8" fmla="*/ 888178 h 6097438"/>
              <a:gd name="connsiteX9" fmla="*/ 193210 w 5298683"/>
              <a:gd name="connsiteY9" fmla="*/ 712577 h 6097438"/>
              <a:gd name="connsiteX10" fmla="*/ 2178155 w 5298683"/>
              <a:gd name="connsiteY10" fmla="*/ 0 h 6097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98683" h="6097438">
                <a:moveTo>
                  <a:pt x="2178155" y="0"/>
                </a:moveTo>
                <a:cubicBezTo>
                  <a:pt x="3901575" y="0"/>
                  <a:pt x="5298683" y="1397108"/>
                  <a:pt x="5298683" y="3120527"/>
                </a:cubicBezTo>
                <a:cubicBezTo>
                  <a:pt x="5298683" y="4413092"/>
                  <a:pt x="4512810" y="5522106"/>
                  <a:pt x="3392805" y="5995828"/>
                </a:cubicBezTo>
                <a:lnTo>
                  <a:pt x="3115184" y="6097438"/>
                </a:lnTo>
                <a:lnTo>
                  <a:pt x="1241127" y="6097438"/>
                </a:lnTo>
                <a:lnTo>
                  <a:pt x="963506" y="5995828"/>
                </a:lnTo>
                <a:cubicBezTo>
                  <a:pt x="683504" y="5877397"/>
                  <a:pt x="424387" y="5719261"/>
                  <a:pt x="193210" y="5528477"/>
                </a:cubicBezTo>
                <a:lnTo>
                  <a:pt x="0" y="5352876"/>
                </a:lnTo>
                <a:lnTo>
                  <a:pt x="0" y="888178"/>
                </a:lnTo>
                <a:lnTo>
                  <a:pt x="193210" y="712577"/>
                </a:lnTo>
                <a:cubicBezTo>
                  <a:pt x="732621" y="267415"/>
                  <a:pt x="1424159" y="0"/>
                  <a:pt x="2178155" y="0"/>
                </a:cubicBezTo>
                <a:close/>
              </a:path>
            </a:pathLst>
          </a:cu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9313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Real values bewaren</a:t>
            </a:r>
          </a:p>
        </p:txBody>
      </p:sp>
      <p:sp>
        <p:nvSpPr>
          <p:cNvPr id="116739" name="Tijdelijke aanduiding voor inhoud 2"/>
          <p:cNvSpPr>
            <a:spLocks noGrp="1"/>
          </p:cNvSpPr>
          <p:nvPr>
            <p:ph idx="1"/>
          </p:nvPr>
        </p:nvSpPr>
        <p:spPr>
          <a:xfrm>
            <a:off x="767408" y="1628800"/>
            <a:ext cx="10515600" cy="4351338"/>
          </a:xfrm>
        </p:spPr>
        <p:txBody>
          <a:bodyPr/>
          <a:lstStyle/>
          <a:p>
            <a:r>
              <a:rPr lang="nl-BE"/>
              <a:t>Real = alle niet-gehele getallen</a:t>
            </a:r>
          </a:p>
          <a:p>
            <a:endParaRPr lang="nl-BE"/>
          </a:p>
          <a:p>
            <a:endParaRPr lang="nl-BE"/>
          </a:p>
          <a:p>
            <a:endParaRPr lang="nl-BE"/>
          </a:p>
          <a:p>
            <a:endParaRPr lang="nl-BE"/>
          </a:p>
          <a:p>
            <a:endParaRPr lang="nl-BE"/>
          </a:p>
          <a:p>
            <a:endParaRPr lang="nl-BE"/>
          </a:p>
          <a:p>
            <a:r>
              <a:rPr lang="nl-BE"/>
              <a:t>Voordeel in vet </a:t>
            </a:r>
          </a:p>
        </p:txBody>
      </p:sp>
      <p:graphicFrame>
        <p:nvGraphicFramePr>
          <p:cNvPr id="5" name="Tabel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8335476"/>
              </p:ext>
            </p:extLst>
          </p:nvPr>
        </p:nvGraphicFramePr>
        <p:xfrm>
          <a:off x="2247106" y="2780928"/>
          <a:ext cx="7697788" cy="14716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72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81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90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733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7903">
                <a:tc>
                  <a:txBody>
                    <a:bodyPr/>
                    <a:lstStyle/>
                    <a:p>
                      <a:r>
                        <a:rPr lang="nl-BE" sz="1800"/>
                        <a:t>Type</a:t>
                      </a:r>
                      <a:endParaRPr lang="nl-BE" sz="1800" dirty="0"/>
                    </a:p>
                  </a:txBody>
                  <a:tcPr marL="91433" marR="91433" marT="45698" marB="45698"/>
                </a:tc>
                <a:tc>
                  <a:txBody>
                    <a:bodyPr/>
                    <a:lstStyle/>
                    <a:p>
                      <a:r>
                        <a:rPr lang="nl-BE" sz="1800"/>
                        <a:t>Geheugen</a:t>
                      </a:r>
                      <a:endParaRPr lang="nl-BE" sz="1800" dirty="0"/>
                    </a:p>
                  </a:txBody>
                  <a:tcPr marL="91433" marR="91433" marT="45698" marB="45698"/>
                </a:tc>
                <a:tc>
                  <a:txBody>
                    <a:bodyPr/>
                    <a:lstStyle/>
                    <a:p>
                      <a:r>
                        <a:rPr lang="nl-BE" sz="1800"/>
                        <a:t>Range</a:t>
                      </a:r>
                      <a:endParaRPr lang="nl-BE" sz="1800" dirty="0"/>
                    </a:p>
                  </a:txBody>
                  <a:tcPr marL="91433" marR="91433" marT="45698" marB="45698"/>
                </a:tc>
                <a:tc>
                  <a:txBody>
                    <a:bodyPr/>
                    <a:lstStyle/>
                    <a:p>
                      <a:r>
                        <a:rPr lang="nl-BE" sz="1800"/>
                        <a:t>Precisie </a:t>
                      </a:r>
                      <a:endParaRPr lang="nl-BE" sz="1800" dirty="0"/>
                    </a:p>
                  </a:txBody>
                  <a:tcPr marL="91433" marR="91433" marT="45698" marB="4569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903">
                <a:tc>
                  <a:txBody>
                    <a:bodyPr/>
                    <a:lstStyle/>
                    <a:p>
                      <a:r>
                        <a:rPr lang="nl-BE" sz="1800"/>
                        <a:t>float</a:t>
                      </a:r>
                      <a:endParaRPr lang="nl-BE" sz="1800" dirty="0"/>
                    </a:p>
                  </a:txBody>
                  <a:tcPr marL="91433" marR="91433" marT="45698" marB="45698"/>
                </a:tc>
                <a:tc>
                  <a:txBody>
                    <a:bodyPr/>
                    <a:lstStyle/>
                    <a:p>
                      <a:r>
                        <a:rPr lang="nl-BE" sz="1800" b="1"/>
                        <a:t>32 bits</a:t>
                      </a:r>
                      <a:endParaRPr lang="nl-BE" sz="1800" b="1" dirty="0"/>
                    </a:p>
                  </a:txBody>
                  <a:tcPr marL="91433" marR="91433" marT="45698" marB="45698"/>
                </a:tc>
                <a:tc>
                  <a:txBody>
                    <a:bodyPr/>
                    <a:lstStyle/>
                    <a:p>
                      <a:r>
                        <a:rPr lang="nl-BE" sz="1800"/>
                        <a:t>1,5*10</a:t>
                      </a:r>
                      <a:r>
                        <a:rPr lang="nl-BE" sz="1800" baseline="30000"/>
                        <a:t>-45</a:t>
                      </a:r>
                      <a:r>
                        <a:rPr lang="nl-BE" sz="1800" baseline="0"/>
                        <a:t> tot </a:t>
                      </a:r>
                      <a:r>
                        <a:rPr lang="nl-BE" sz="1800"/>
                        <a:t>3,4*10</a:t>
                      </a:r>
                      <a:r>
                        <a:rPr lang="nl-BE" sz="1800" baseline="30000"/>
                        <a:t>48</a:t>
                      </a:r>
                      <a:r>
                        <a:rPr lang="nl-BE" sz="1800" baseline="0"/>
                        <a:t> </a:t>
                      </a:r>
                      <a:endParaRPr lang="nl-BE" sz="1800" dirty="0"/>
                    </a:p>
                  </a:txBody>
                  <a:tcPr marL="91433" marR="91433" marT="45698" marB="45698"/>
                </a:tc>
                <a:tc>
                  <a:txBody>
                    <a:bodyPr/>
                    <a:lstStyle/>
                    <a:p>
                      <a:r>
                        <a:rPr lang="nl-BE" sz="1800"/>
                        <a:t>7 digits</a:t>
                      </a:r>
                      <a:endParaRPr lang="nl-BE" sz="1800" dirty="0"/>
                    </a:p>
                  </a:txBody>
                  <a:tcPr marL="91433" marR="91433" marT="45698" marB="4569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903">
                <a:tc>
                  <a:txBody>
                    <a:bodyPr/>
                    <a:lstStyle/>
                    <a:p>
                      <a:r>
                        <a:rPr lang="nl-BE" sz="1800"/>
                        <a:t>double</a:t>
                      </a:r>
                      <a:endParaRPr lang="nl-BE" sz="1800" dirty="0"/>
                    </a:p>
                  </a:txBody>
                  <a:tcPr marL="91433" marR="91433" marT="45698" marB="45698"/>
                </a:tc>
                <a:tc>
                  <a:txBody>
                    <a:bodyPr/>
                    <a:lstStyle/>
                    <a:p>
                      <a:r>
                        <a:rPr lang="nl-BE" sz="1800"/>
                        <a:t>64 bits</a:t>
                      </a:r>
                      <a:endParaRPr lang="nl-BE" sz="1800" dirty="0"/>
                    </a:p>
                  </a:txBody>
                  <a:tcPr marL="91433" marR="91433" marT="45698" marB="45698"/>
                </a:tc>
                <a:tc>
                  <a:txBody>
                    <a:bodyPr/>
                    <a:lstStyle/>
                    <a:p>
                      <a:r>
                        <a:rPr lang="nl-BE" sz="1800" b="1"/>
                        <a:t>5*10</a:t>
                      </a:r>
                      <a:r>
                        <a:rPr lang="nl-BE" sz="1800" b="1" baseline="30000"/>
                        <a:t>-324</a:t>
                      </a:r>
                      <a:r>
                        <a:rPr lang="nl-BE" sz="1800" b="1" baseline="0"/>
                        <a:t> tot </a:t>
                      </a:r>
                      <a:r>
                        <a:rPr lang="nl-BE" sz="1800" b="1"/>
                        <a:t>1,7*10</a:t>
                      </a:r>
                      <a:r>
                        <a:rPr lang="nl-BE" sz="1800" b="1" baseline="30000"/>
                        <a:t>308</a:t>
                      </a:r>
                      <a:r>
                        <a:rPr lang="nl-BE" sz="1800" b="1" baseline="0"/>
                        <a:t> </a:t>
                      </a:r>
                      <a:endParaRPr lang="nl-BE" sz="1800" b="1" dirty="0"/>
                    </a:p>
                  </a:txBody>
                  <a:tcPr marL="91433" marR="91433" marT="45698" marB="45698"/>
                </a:tc>
                <a:tc>
                  <a:txBody>
                    <a:bodyPr/>
                    <a:lstStyle/>
                    <a:p>
                      <a:r>
                        <a:rPr lang="nl-BE" sz="1800"/>
                        <a:t>15 digits</a:t>
                      </a:r>
                      <a:endParaRPr lang="nl-BE" sz="1800" dirty="0"/>
                    </a:p>
                  </a:txBody>
                  <a:tcPr marL="91433" marR="91433" marT="45698" marB="4569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903">
                <a:tc>
                  <a:txBody>
                    <a:bodyPr/>
                    <a:lstStyle/>
                    <a:p>
                      <a:r>
                        <a:rPr lang="nl-BE" sz="1800"/>
                        <a:t>decimal</a:t>
                      </a:r>
                      <a:endParaRPr lang="nl-BE" sz="1800" dirty="0"/>
                    </a:p>
                  </a:txBody>
                  <a:tcPr marL="91433" marR="91433" marT="45698" marB="45698"/>
                </a:tc>
                <a:tc>
                  <a:txBody>
                    <a:bodyPr/>
                    <a:lstStyle/>
                    <a:p>
                      <a:r>
                        <a:rPr lang="nl-BE" sz="1800"/>
                        <a:t>128 bits</a:t>
                      </a:r>
                      <a:endParaRPr lang="nl-BE" sz="1800" dirty="0"/>
                    </a:p>
                  </a:txBody>
                  <a:tcPr marL="91433" marR="91433" marT="45698" marB="45698"/>
                </a:tc>
                <a:tc>
                  <a:txBody>
                    <a:bodyPr/>
                    <a:lstStyle/>
                    <a:p>
                      <a:r>
                        <a:rPr lang="nl-BE" sz="1800"/>
                        <a:t>1*10</a:t>
                      </a:r>
                      <a:r>
                        <a:rPr lang="nl-BE" sz="1800" baseline="30000"/>
                        <a:t>-28</a:t>
                      </a:r>
                      <a:r>
                        <a:rPr lang="nl-BE" sz="1800" baseline="0"/>
                        <a:t> tot </a:t>
                      </a:r>
                      <a:r>
                        <a:rPr lang="nl-BE" sz="1800"/>
                        <a:t>7,9*10</a:t>
                      </a:r>
                      <a:r>
                        <a:rPr lang="nl-BE" sz="1800" baseline="30000"/>
                        <a:t>28</a:t>
                      </a:r>
                      <a:r>
                        <a:rPr lang="nl-BE" sz="1800" baseline="0"/>
                        <a:t> </a:t>
                      </a:r>
                      <a:endParaRPr lang="nl-BE" sz="1800" dirty="0"/>
                    </a:p>
                  </a:txBody>
                  <a:tcPr marL="91433" marR="91433" marT="45698" marB="45698"/>
                </a:tc>
                <a:tc>
                  <a:txBody>
                    <a:bodyPr/>
                    <a:lstStyle/>
                    <a:p>
                      <a:r>
                        <a:rPr lang="nl-BE" sz="1800" b="1" dirty="0"/>
                        <a:t>28</a:t>
                      </a:r>
                      <a:r>
                        <a:rPr lang="nl-BE" sz="1800" b="1" baseline="0" dirty="0"/>
                        <a:t>-29 </a:t>
                      </a:r>
                      <a:r>
                        <a:rPr lang="nl-BE" sz="1800" b="1" baseline="0" dirty="0" err="1"/>
                        <a:t>digits</a:t>
                      </a:r>
                      <a:endParaRPr lang="nl-BE" sz="1800" b="1" dirty="0"/>
                    </a:p>
                  </a:txBody>
                  <a:tcPr marL="91433" marR="91433" marT="45698" marB="4569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Tijdelijke aanduiding voor voettekst 1">
            <a:extLst>
              <a:ext uri="{FF2B5EF4-FFF2-40B4-BE49-F238E27FC236}">
                <a16:creationId xmlns:a16="http://schemas.microsoft.com/office/drawing/2014/main" id="{1AF0942D-C6CB-4D5D-83EE-3608EC588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  <a:endParaRPr lang="nl-BE" dirty="0"/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ACFB6FE1-ABE9-468A-914B-6449D023F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524884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el 8"/>
          <p:cNvGraphicFramePr>
            <a:graphicFrameLocks noGrp="1"/>
          </p:cNvGraphicFramePr>
          <p:nvPr/>
        </p:nvGraphicFramePr>
        <p:xfrm>
          <a:off x="2395538" y="2116138"/>
          <a:ext cx="7697788" cy="14716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72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81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90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733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7903">
                <a:tc>
                  <a:txBody>
                    <a:bodyPr/>
                    <a:lstStyle/>
                    <a:p>
                      <a:r>
                        <a:rPr lang="nl-BE" sz="1800" dirty="0"/>
                        <a:t>Type</a:t>
                      </a:r>
                    </a:p>
                  </a:txBody>
                  <a:tcPr marL="91433" marR="91433" marT="45698" marB="45698"/>
                </a:tc>
                <a:tc>
                  <a:txBody>
                    <a:bodyPr/>
                    <a:lstStyle/>
                    <a:p>
                      <a:r>
                        <a:rPr lang="nl-BE" sz="1800" dirty="0"/>
                        <a:t>Geheugen</a:t>
                      </a:r>
                    </a:p>
                  </a:txBody>
                  <a:tcPr marL="91433" marR="91433" marT="45698" marB="45698"/>
                </a:tc>
                <a:tc>
                  <a:txBody>
                    <a:bodyPr/>
                    <a:lstStyle/>
                    <a:p>
                      <a:r>
                        <a:rPr lang="nl-BE" sz="1800" dirty="0"/>
                        <a:t>Range</a:t>
                      </a:r>
                    </a:p>
                  </a:txBody>
                  <a:tcPr marL="91433" marR="91433" marT="45698" marB="45698"/>
                </a:tc>
                <a:tc>
                  <a:txBody>
                    <a:bodyPr/>
                    <a:lstStyle/>
                    <a:p>
                      <a:r>
                        <a:rPr lang="nl-BE" sz="1800" dirty="0"/>
                        <a:t>Precisie </a:t>
                      </a:r>
                    </a:p>
                  </a:txBody>
                  <a:tcPr marL="91433" marR="91433" marT="45698" marB="4569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903">
                <a:tc>
                  <a:txBody>
                    <a:bodyPr/>
                    <a:lstStyle/>
                    <a:p>
                      <a:r>
                        <a:rPr lang="nl-BE" sz="1800" dirty="0" err="1"/>
                        <a:t>float</a:t>
                      </a:r>
                      <a:endParaRPr lang="nl-BE" sz="1800" dirty="0"/>
                    </a:p>
                  </a:txBody>
                  <a:tcPr marL="91433" marR="91433" marT="45698" marB="45698"/>
                </a:tc>
                <a:tc>
                  <a:txBody>
                    <a:bodyPr/>
                    <a:lstStyle/>
                    <a:p>
                      <a:r>
                        <a:rPr lang="nl-BE" sz="1800" b="1" dirty="0"/>
                        <a:t>32 bits</a:t>
                      </a:r>
                    </a:p>
                  </a:txBody>
                  <a:tcPr marL="91433" marR="91433" marT="45698" marB="45698"/>
                </a:tc>
                <a:tc>
                  <a:txBody>
                    <a:bodyPr/>
                    <a:lstStyle/>
                    <a:p>
                      <a:r>
                        <a:rPr lang="nl-BE" sz="1800" dirty="0"/>
                        <a:t>1,5*10</a:t>
                      </a:r>
                      <a:r>
                        <a:rPr lang="nl-BE" sz="1800" baseline="30000" dirty="0"/>
                        <a:t>-45</a:t>
                      </a:r>
                      <a:r>
                        <a:rPr lang="nl-BE" sz="1800" baseline="0" dirty="0"/>
                        <a:t> tot </a:t>
                      </a:r>
                      <a:r>
                        <a:rPr lang="nl-BE" sz="1800" dirty="0"/>
                        <a:t>3,4*10</a:t>
                      </a:r>
                      <a:r>
                        <a:rPr lang="nl-BE" sz="1800" baseline="30000" dirty="0"/>
                        <a:t>48</a:t>
                      </a:r>
                      <a:r>
                        <a:rPr lang="nl-BE" sz="1800" baseline="0" dirty="0"/>
                        <a:t> </a:t>
                      </a:r>
                      <a:endParaRPr lang="nl-BE" sz="1800" dirty="0"/>
                    </a:p>
                  </a:txBody>
                  <a:tcPr marL="91433" marR="91433" marT="45698" marB="45698"/>
                </a:tc>
                <a:tc>
                  <a:txBody>
                    <a:bodyPr/>
                    <a:lstStyle/>
                    <a:p>
                      <a:r>
                        <a:rPr lang="nl-BE" sz="1800" dirty="0"/>
                        <a:t>7 </a:t>
                      </a:r>
                      <a:r>
                        <a:rPr lang="nl-BE" sz="1800" dirty="0" err="1"/>
                        <a:t>digits</a:t>
                      </a:r>
                      <a:endParaRPr lang="nl-BE" sz="1800" dirty="0"/>
                    </a:p>
                  </a:txBody>
                  <a:tcPr marL="91433" marR="91433" marT="45698" marB="4569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903">
                <a:tc>
                  <a:txBody>
                    <a:bodyPr/>
                    <a:lstStyle/>
                    <a:p>
                      <a:r>
                        <a:rPr lang="nl-BE" sz="1800" dirty="0"/>
                        <a:t>double</a:t>
                      </a:r>
                    </a:p>
                  </a:txBody>
                  <a:tcPr marL="91433" marR="91433" marT="45698" marB="45698"/>
                </a:tc>
                <a:tc>
                  <a:txBody>
                    <a:bodyPr/>
                    <a:lstStyle/>
                    <a:p>
                      <a:r>
                        <a:rPr lang="nl-BE" sz="1800" dirty="0"/>
                        <a:t>64 bits</a:t>
                      </a:r>
                    </a:p>
                  </a:txBody>
                  <a:tcPr marL="91433" marR="91433" marT="45698" marB="45698"/>
                </a:tc>
                <a:tc>
                  <a:txBody>
                    <a:bodyPr/>
                    <a:lstStyle/>
                    <a:p>
                      <a:r>
                        <a:rPr lang="nl-BE" sz="1800" b="1" dirty="0"/>
                        <a:t>5*10</a:t>
                      </a:r>
                      <a:r>
                        <a:rPr lang="nl-BE" sz="1800" b="1" baseline="30000" dirty="0"/>
                        <a:t>-324</a:t>
                      </a:r>
                      <a:r>
                        <a:rPr lang="nl-BE" sz="1800" b="1" baseline="0" dirty="0"/>
                        <a:t> tot </a:t>
                      </a:r>
                      <a:r>
                        <a:rPr lang="nl-BE" sz="1800" b="1" dirty="0"/>
                        <a:t>1,7*10</a:t>
                      </a:r>
                      <a:r>
                        <a:rPr lang="nl-BE" sz="1800" b="1" baseline="30000" dirty="0"/>
                        <a:t>308</a:t>
                      </a:r>
                      <a:r>
                        <a:rPr lang="nl-BE" sz="1800" b="1" baseline="0" dirty="0"/>
                        <a:t> </a:t>
                      </a:r>
                      <a:endParaRPr lang="nl-BE" sz="1800" b="1" dirty="0"/>
                    </a:p>
                  </a:txBody>
                  <a:tcPr marL="91433" marR="91433" marT="45698" marB="45698"/>
                </a:tc>
                <a:tc>
                  <a:txBody>
                    <a:bodyPr/>
                    <a:lstStyle/>
                    <a:p>
                      <a:r>
                        <a:rPr lang="nl-BE" sz="1800" dirty="0"/>
                        <a:t>15 </a:t>
                      </a:r>
                      <a:r>
                        <a:rPr lang="nl-BE" sz="1800" dirty="0" err="1"/>
                        <a:t>digits</a:t>
                      </a:r>
                      <a:endParaRPr lang="nl-BE" sz="1800" dirty="0"/>
                    </a:p>
                  </a:txBody>
                  <a:tcPr marL="91433" marR="91433" marT="45698" marB="4569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903">
                <a:tc>
                  <a:txBody>
                    <a:bodyPr/>
                    <a:lstStyle/>
                    <a:p>
                      <a:r>
                        <a:rPr lang="nl-BE" sz="1800" dirty="0" err="1"/>
                        <a:t>decimal</a:t>
                      </a:r>
                      <a:endParaRPr lang="nl-BE" sz="1800" dirty="0"/>
                    </a:p>
                  </a:txBody>
                  <a:tcPr marL="91433" marR="91433" marT="45698" marB="45698"/>
                </a:tc>
                <a:tc>
                  <a:txBody>
                    <a:bodyPr/>
                    <a:lstStyle/>
                    <a:p>
                      <a:r>
                        <a:rPr lang="nl-BE" sz="1800" dirty="0"/>
                        <a:t>128 bits</a:t>
                      </a:r>
                    </a:p>
                  </a:txBody>
                  <a:tcPr marL="91433" marR="91433" marT="45698" marB="45698"/>
                </a:tc>
                <a:tc>
                  <a:txBody>
                    <a:bodyPr/>
                    <a:lstStyle/>
                    <a:p>
                      <a:r>
                        <a:rPr lang="nl-BE" sz="1800" dirty="0"/>
                        <a:t>1*10</a:t>
                      </a:r>
                      <a:r>
                        <a:rPr lang="nl-BE" sz="1800" baseline="30000" dirty="0"/>
                        <a:t>-28</a:t>
                      </a:r>
                      <a:r>
                        <a:rPr lang="nl-BE" sz="1800" baseline="0" dirty="0"/>
                        <a:t> tot </a:t>
                      </a:r>
                      <a:r>
                        <a:rPr lang="nl-BE" sz="1800" dirty="0"/>
                        <a:t>7,9*10</a:t>
                      </a:r>
                      <a:r>
                        <a:rPr lang="nl-BE" sz="1800" baseline="30000" dirty="0"/>
                        <a:t>28</a:t>
                      </a:r>
                      <a:r>
                        <a:rPr lang="nl-BE" sz="1800" baseline="0" dirty="0"/>
                        <a:t> </a:t>
                      </a:r>
                      <a:endParaRPr lang="nl-BE" sz="1800" dirty="0"/>
                    </a:p>
                  </a:txBody>
                  <a:tcPr marL="91433" marR="91433" marT="45698" marB="45698"/>
                </a:tc>
                <a:tc>
                  <a:txBody>
                    <a:bodyPr/>
                    <a:lstStyle/>
                    <a:p>
                      <a:r>
                        <a:rPr lang="nl-BE" sz="1800" b="1" dirty="0"/>
                        <a:t>28</a:t>
                      </a:r>
                      <a:r>
                        <a:rPr lang="nl-BE" sz="1800" b="1" baseline="0" dirty="0"/>
                        <a:t>-29 </a:t>
                      </a:r>
                      <a:r>
                        <a:rPr lang="nl-BE" sz="1800" b="1" baseline="0" dirty="0" err="1"/>
                        <a:t>digits</a:t>
                      </a:r>
                      <a:endParaRPr lang="nl-BE" sz="1800" b="1" dirty="0"/>
                    </a:p>
                  </a:txBody>
                  <a:tcPr marL="91433" marR="91433" marT="45698" marB="4569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Cilinder 7"/>
          <p:cNvSpPr>
            <a:spLocks noChangeArrowheads="1"/>
          </p:cNvSpPr>
          <p:nvPr/>
        </p:nvSpPr>
        <p:spPr bwMode="auto">
          <a:xfrm>
            <a:off x="4392613" y="546101"/>
            <a:ext cx="10888662" cy="6505575"/>
          </a:xfrm>
          <a:prstGeom prst="can">
            <a:avLst>
              <a:gd name="adj" fmla="val 25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E" sz="2000" dirty="0">
                <a:solidFill>
                  <a:schemeClr val="bg1"/>
                </a:solidFill>
              </a:rPr>
              <a:t>decimal</a:t>
            </a:r>
          </a:p>
        </p:txBody>
      </p:sp>
      <p:sp>
        <p:nvSpPr>
          <p:cNvPr id="117791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Real values groottes</a:t>
            </a:r>
          </a:p>
        </p:txBody>
      </p:sp>
      <p:sp>
        <p:nvSpPr>
          <p:cNvPr id="6" name="Cilinder 5"/>
          <p:cNvSpPr>
            <a:spLocks noChangeArrowheads="1"/>
          </p:cNvSpPr>
          <p:nvPr/>
        </p:nvSpPr>
        <p:spPr bwMode="auto">
          <a:xfrm>
            <a:off x="3557589" y="4214814"/>
            <a:ext cx="4740275" cy="2643187"/>
          </a:xfrm>
          <a:prstGeom prst="can">
            <a:avLst>
              <a:gd name="adj" fmla="val 25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E" sz="2000" dirty="0">
                <a:solidFill>
                  <a:schemeClr val="bg1"/>
                </a:solidFill>
              </a:rPr>
              <a:t>double</a:t>
            </a:r>
          </a:p>
        </p:txBody>
      </p:sp>
      <p:sp>
        <p:nvSpPr>
          <p:cNvPr id="7" name="Cilinder 6"/>
          <p:cNvSpPr>
            <a:spLocks noChangeArrowheads="1"/>
          </p:cNvSpPr>
          <p:nvPr/>
        </p:nvSpPr>
        <p:spPr bwMode="auto">
          <a:xfrm>
            <a:off x="1524000" y="5227638"/>
            <a:ext cx="3200400" cy="1630362"/>
          </a:xfrm>
          <a:prstGeom prst="can">
            <a:avLst>
              <a:gd name="adj" fmla="val 25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E" sz="2000">
                <a:solidFill>
                  <a:schemeClr val="bg1"/>
                </a:solidFill>
              </a:rPr>
              <a:t>float</a:t>
            </a:r>
          </a:p>
        </p:txBody>
      </p:sp>
      <p:sp>
        <p:nvSpPr>
          <p:cNvPr id="2" name="Tijdelijke aanduiding voor voettekst 1">
            <a:extLst>
              <a:ext uri="{FF2B5EF4-FFF2-40B4-BE49-F238E27FC236}">
                <a16:creationId xmlns:a16="http://schemas.microsoft.com/office/drawing/2014/main" id="{58506B02-356E-43C4-BFF5-DF29AA6C0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  <a:endParaRPr lang="nl-BE" dirty="0"/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F7A5BE89-6F7B-4C60-865F-6F49BC1CC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2136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118787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118788" name="Tijdelijke aanduiding voor dianummer 3"/>
          <p:cNvSpPr>
            <a:spLocks noGrp="1"/>
          </p:cNvSpPr>
          <p:nvPr>
            <p:ph type="sldNum" sz="quarter" idx="12"/>
          </p:nvPr>
        </p:nvSpPr>
        <p:spPr>
          <a:xfrm>
            <a:off x="8042275" y="6470650"/>
            <a:ext cx="2406650" cy="3127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NL">
                <a:solidFill>
                  <a:srgbClr val="666666"/>
                </a:solidFill>
              </a:rPr>
              <a:t>© </a:t>
            </a:r>
            <a:r>
              <a:rPr lang="nl-NL" b="1">
                <a:solidFill>
                  <a:srgbClr val="666666"/>
                </a:solidFill>
              </a:rPr>
              <a:t>artesis</a:t>
            </a:r>
            <a:r>
              <a:rPr lang="nl-NL">
                <a:solidFill>
                  <a:srgbClr val="666666"/>
                </a:solidFill>
              </a:rPr>
              <a:t> 2010 | </a:t>
            </a:r>
            <a:fld id="{905EC395-0E57-42A5-A406-D3D0F43CA45F}" type="slidenum">
              <a:rPr lang="nl-NL" smtClean="0">
                <a:solidFill>
                  <a:srgbClr val="666666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nl-NL">
              <a:solidFill>
                <a:srgbClr val="666666"/>
              </a:solidFill>
            </a:endParaRPr>
          </a:p>
        </p:txBody>
      </p:sp>
      <p:pic>
        <p:nvPicPr>
          <p:cNvPr id="11878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24000" y="-457200"/>
            <a:ext cx="9467850" cy="762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8790" name="Tekstvak 4"/>
          <p:cNvSpPr txBox="1">
            <a:spLocks noChangeArrowheads="1"/>
          </p:cNvSpPr>
          <p:nvPr/>
        </p:nvSpPr>
        <p:spPr bwMode="auto">
          <a:xfrm>
            <a:off x="1828801" y="3752851"/>
            <a:ext cx="4429125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BE" sz="2000">
                <a:solidFill>
                  <a:srgbClr val="EE4411"/>
                </a:solidFill>
              </a:rPr>
              <a:t>Wij gebruiken meestal,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nl-BE" sz="2000">
              <a:solidFill>
                <a:srgbClr val="EE4411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BE" sz="2000">
                <a:solidFill>
                  <a:srgbClr val="EE4411"/>
                </a:solidFill>
              </a:rPr>
              <a:t>	</a:t>
            </a:r>
            <a:r>
              <a:rPr lang="nl-BE" sz="2000" b="1">
                <a:solidFill>
                  <a:srgbClr val="EE4411"/>
                </a:solidFill>
              </a:rPr>
              <a:t>int</a:t>
            </a:r>
            <a:r>
              <a:rPr lang="nl-BE" sz="2000">
                <a:solidFill>
                  <a:srgbClr val="EE4411"/>
                </a:solidFill>
              </a:rPr>
              <a:t> voor gehele getallen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BE" sz="2000">
                <a:solidFill>
                  <a:srgbClr val="EE4411"/>
                </a:solidFill>
              </a:rPr>
              <a:t>	</a:t>
            </a:r>
            <a:r>
              <a:rPr lang="nl-BE" sz="2000" b="1">
                <a:solidFill>
                  <a:srgbClr val="EE4411"/>
                </a:solidFill>
              </a:rPr>
              <a:t>double</a:t>
            </a:r>
            <a:r>
              <a:rPr lang="nl-BE" sz="2000">
                <a:solidFill>
                  <a:srgbClr val="EE4411"/>
                </a:solidFill>
              </a:rPr>
              <a:t> voor reële getallen</a:t>
            </a:r>
          </a:p>
        </p:txBody>
      </p:sp>
      <p:sp>
        <p:nvSpPr>
          <p:cNvPr id="2" name="Tijdelijke aanduiding voor voettekst 1">
            <a:extLst>
              <a:ext uri="{FF2B5EF4-FFF2-40B4-BE49-F238E27FC236}">
                <a16:creationId xmlns:a16="http://schemas.microsoft.com/office/drawing/2014/main" id="{D5FEFBAC-848F-4C84-B574-E78070992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8306966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Real literal waarden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Times" charset="0"/>
              <a:buNone/>
            </a:pPr>
            <a:r>
              <a:rPr lang="nl-BE"/>
              <a:t>2.5  (float of double??)</a:t>
            </a:r>
          </a:p>
          <a:p>
            <a:endParaRPr lang="nl-BE"/>
          </a:p>
          <a:p>
            <a:r>
              <a:rPr lang="nl-BE"/>
              <a:t>Compiler moet weten of je float of double hebt getypt</a:t>
            </a:r>
          </a:p>
          <a:p>
            <a:endParaRPr lang="nl-BE"/>
          </a:p>
          <a:p>
            <a:pPr lvl="1"/>
            <a:r>
              <a:rPr lang="nl-BE" sz="1800"/>
              <a:t>Float: 	</a:t>
            </a:r>
            <a:r>
              <a:rPr lang="nl-BE" sz="1800">
                <a:latin typeface="Courier New" pitchFamily="49" charset="0"/>
                <a:cs typeface="Courier New" pitchFamily="49" charset="0"/>
              </a:rPr>
              <a:t>2.5f</a:t>
            </a:r>
          </a:p>
          <a:p>
            <a:pPr lvl="1"/>
            <a:r>
              <a:rPr lang="nl-BE" sz="1800"/>
              <a:t>Double: 	</a:t>
            </a:r>
            <a:r>
              <a:rPr lang="nl-BE" sz="1800">
                <a:latin typeface="Courier New" pitchFamily="49" charset="0"/>
                <a:cs typeface="Courier New" pitchFamily="49" charset="0"/>
              </a:rPr>
              <a:t>2.5</a:t>
            </a:r>
            <a:r>
              <a:rPr lang="nl-BE" sz="1800"/>
              <a:t>		</a:t>
            </a:r>
          </a:p>
          <a:p>
            <a:pPr lvl="1"/>
            <a:endParaRPr lang="nl-BE" sz="1800"/>
          </a:p>
          <a:p>
            <a:r>
              <a:rPr lang="nl-BE"/>
              <a:t>Exponent (*10</a:t>
            </a:r>
            <a:r>
              <a:rPr lang="nl-BE" baseline="30000"/>
              <a:t>x</a:t>
            </a:r>
            <a:r>
              <a:rPr lang="nl-BE"/>
              <a:t>) notatie kan ook</a:t>
            </a:r>
          </a:p>
          <a:p>
            <a:endParaRPr lang="nl-BE"/>
          </a:p>
          <a:p>
            <a:pPr lvl="1"/>
            <a:r>
              <a:rPr lang="nl-BE" sz="1800"/>
              <a:t>Float:	</a:t>
            </a:r>
            <a:r>
              <a:rPr lang="nl-BE" sz="1800">
                <a:latin typeface="Courier New" pitchFamily="49" charset="0"/>
                <a:cs typeface="Courier New" pitchFamily="49" charset="0"/>
              </a:rPr>
              <a:t>9.45E8f </a:t>
            </a:r>
            <a:r>
              <a:rPr lang="nl-BE" sz="1800"/>
              <a:t> (= 9,45*10</a:t>
            </a:r>
            <a:r>
              <a:rPr lang="nl-BE" sz="1800" baseline="30000"/>
              <a:t>8  </a:t>
            </a:r>
            <a:r>
              <a:rPr lang="nl-BE" sz="1800"/>
              <a:t>)</a:t>
            </a:r>
          </a:p>
          <a:p>
            <a:pPr lvl="1"/>
            <a:r>
              <a:rPr lang="nl-BE" sz="1800"/>
              <a:t>Double:	</a:t>
            </a:r>
            <a:r>
              <a:rPr lang="nl-BE" sz="1800">
                <a:latin typeface="Courier New" pitchFamily="49" charset="0"/>
                <a:cs typeface="Courier New" pitchFamily="49" charset="0"/>
              </a:rPr>
              <a:t>9.45E8</a:t>
            </a:r>
            <a:r>
              <a:rPr lang="nl-BE" sz="1800"/>
              <a:t>    (= 9,45*10</a:t>
            </a:r>
            <a:r>
              <a:rPr lang="nl-BE" sz="1800" baseline="30000"/>
              <a:t>8  </a:t>
            </a:r>
            <a:r>
              <a:rPr lang="nl-BE" sz="1800"/>
              <a:t>)</a:t>
            </a:r>
            <a:endParaRPr lang="nl-BE" sz="1800" baseline="30000"/>
          </a:p>
          <a:p>
            <a:pPr lvl="1"/>
            <a:endParaRPr lang="nl-BE" sz="1800" baseline="30000"/>
          </a:p>
        </p:txBody>
      </p:sp>
      <p:sp>
        <p:nvSpPr>
          <p:cNvPr id="2" name="Tijdelijke aanduiding voor voettekst 1">
            <a:extLst>
              <a:ext uri="{FF2B5EF4-FFF2-40B4-BE49-F238E27FC236}">
                <a16:creationId xmlns:a16="http://schemas.microsoft.com/office/drawing/2014/main" id="{C7B503C7-7E0B-45C8-97A3-A10FD032F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AC690156-888E-4218-B441-6D2246424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21112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Real literals</a:t>
            </a:r>
          </a:p>
        </p:txBody>
      </p:sp>
      <p:sp>
        <p:nvSpPr>
          <p:cNvPr id="120835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nl-BE" sz="1800" dirty="0" err="1"/>
              <a:t>Float</a:t>
            </a:r>
            <a:r>
              <a:rPr lang="nl-BE" sz="1800" dirty="0"/>
              <a:t>: 	</a:t>
            </a:r>
            <a:r>
              <a:rPr lang="nl-BE" sz="1800" dirty="0">
                <a:latin typeface="Courier New" pitchFamily="49" charset="0"/>
                <a:cs typeface="Courier New" pitchFamily="49" charset="0"/>
              </a:rPr>
              <a:t>2.5f</a:t>
            </a:r>
          </a:p>
          <a:p>
            <a:pPr lvl="1"/>
            <a:r>
              <a:rPr lang="nl-BE" sz="1800" dirty="0"/>
              <a:t>Double: 	</a:t>
            </a:r>
            <a:r>
              <a:rPr lang="nl-BE" sz="1800" dirty="0">
                <a:latin typeface="Courier New" pitchFamily="49" charset="0"/>
                <a:cs typeface="Courier New" pitchFamily="49" charset="0"/>
              </a:rPr>
              <a:t>2.5</a:t>
            </a:r>
          </a:p>
          <a:p>
            <a:pPr lvl="1"/>
            <a:r>
              <a:rPr lang="nl-BE" sz="1800" dirty="0" err="1"/>
              <a:t>Decimal</a:t>
            </a:r>
            <a:r>
              <a:rPr lang="nl-BE" sz="1800" dirty="0"/>
              <a:t>: 	</a:t>
            </a:r>
            <a:r>
              <a:rPr lang="nl-BE" sz="1800" dirty="0">
                <a:latin typeface="Courier New" pitchFamily="49" charset="0"/>
                <a:cs typeface="Courier New" pitchFamily="49" charset="0"/>
              </a:rPr>
              <a:t>2.5m</a:t>
            </a:r>
            <a:endParaRPr lang="nl-BE" sz="1800" dirty="0"/>
          </a:p>
          <a:p>
            <a:pPr lvl="1"/>
            <a:endParaRPr lang="nl-BE" sz="1800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nl-BE" dirty="0"/>
          </a:p>
        </p:txBody>
      </p:sp>
      <p:sp>
        <p:nvSpPr>
          <p:cNvPr id="2" name="Tijdelijke aanduiding voor voettekst 1">
            <a:extLst>
              <a:ext uri="{FF2B5EF4-FFF2-40B4-BE49-F238E27FC236}">
                <a16:creationId xmlns:a16="http://schemas.microsoft.com/office/drawing/2014/main" id="{97599C6D-B8DF-4B3C-A9E0-F6FE36BFA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  <a:endParaRPr lang="nl-BE" dirty="0"/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6863E4E8-5035-4B37-A66E-F04C9A969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880724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F5E862-D8D1-4D72-AC10-171149FBA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nl-BE"/>
              <a:t>Bool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42F9C36-5D97-4F57-BFAA-CE8EF08CBE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nl-BE" sz="2400" dirty="0" err="1">
                <a:solidFill>
                  <a:srgbClr val="000000"/>
                </a:solidFill>
              </a:rPr>
              <a:t>Bool</a:t>
            </a:r>
            <a:r>
              <a:rPr lang="nl-BE" sz="2400" dirty="0">
                <a:solidFill>
                  <a:srgbClr val="000000"/>
                </a:solidFill>
              </a:rPr>
              <a:t>(</a:t>
            </a:r>
            <a:r>
              <a:rPr lang="nl-BE" sz="2400" dirty="0" err="1">
                <a:solidFill>
                  <a:srgbClr val="000000"/>
                </a:solidFill>
              </a:rPr>
              <a:t>ean</a:t>
            </a:r>
            <a:r>
              <a:rPr lang="nl-BE" sz="2400" dirty="0">
                <a:solidFill>
                  <a:srgbClr val="000000"/>
                </a:solidFill>
              </a:rPr>
              <a:t>)</a:t>
            </a:r>
          </a:p>
          <a:p>
            <a:pPr lvl="1"/>
            <a:r>
              <a:rPr lang="nl-BE" dirty="0">
                <a:solidFill>
                  <a:srgbClr val="000000"/>
                </a:solidFill>
              </a:rPr>
              <a:t>Kan maar 2 mogelijke waarden hebben: </a:t>
            </a:r>
            <a:r>
              <a:rPr lang="nl-BE" dirty="0" err="1">
                <a:solidFill>
                  <a:srgbClr val="000000"/>
                </a:solidFill>
              </a:rPr>
              <a:t>true</a:t>
            </a:r>
            <a:r>
              <a:rPr lang="nl-BE" dirty="0">
                <a:solidFill>
                  <a:srgbClr val="000000"/>
                </a:solidFill>
              </a:rPr>
              <a:t>, </a:t>
            </a:r>
            <a:r>
              <a:rPr lang="nl-BE" dirty="0" err="1">
                <a:solidFill>
                  <a:srgbClr val="000000"/>
                </a:solidFill>
              </a:rPr>
              <a:t>false</a:t>
            </a:r>
            <a:endParaRPr lang="nl-BE" dirty="0">
              <a:solidFill>
                <a:srgbClr val="000000"/>
              </a:solidFill>
            </a:endParaRP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9092DB95-4A0F-4C94-9492-A9B625445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5930" y="6223702"/>
            <a:ext cx="570728" cy="31406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8A62353-F7CD-46ED-8877-B27D0E33FCF8}" type="slidenum">
              <a:rPr lang="nl-BE" sz="1000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15</a:t>
            </a:fld>
            <a:endParaRPr lang="nl-BE" sz="1000">
              <a:solidFill>
                <a:srgbClr val="898989"/>
              </a:solidFill>
            </a:endParaRP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A94835BE-7429-4E65-8C76-98BCF9363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6176245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D02387-66B9-49A9-A096-B14DE1848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nl-BE"/>
              <a:t>Tekst en karakters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B905050-AFBC-4091-A81C-9D91A42E66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nl-BE" sz="2400" dirty="0">
                <a:solidFill>
                  <a:srgbClr val="000000"/>
                </a:solidFill>
              </a:rPr>
              <a:t>Tekst kan bewaard worden in het </a:t>
            </a:r>
            <a:r>
              <a:rPr lang="nl-BE" sz="2400" b="1" dirty="0">
                <a:solidFill>
                  <a:srgbClr val="000000"/>
                </a:solidFill>
              </a:rPr>
              <a:t>string</a:t>
            </a:r>
            <a:r>
              <a:rPr lang="nl-BE" sz="2400" dirty="0">
                <a:solidFill>
                  <a:srgbClr val="000000"/>
                </a:solidFill>
              </a:rPr>
              <a:t> datatype</a:t>
            </a:r>
          </a:p>
          <a:p>
            <a:pPr lvl="1"/>
            <a:r>
              <a:rPr lang="nl-BE" dirty="0">
                <a:solidFill>
                  <a:srgbClr val="000000"/>
                </a:solidFill>
              </a:rPr>
              <a:t>Bv string tekst= “Mijn zin”;</a:t>
            </a:r>
          </a:p>
          <a:p>
            <a:r>
              <a:rPr lang="nl-BE" sz="2400" dirty="0">
                <a:solidFill>
                  <a:srgbClr val="000000"/>
                </a:solidFill>
              </a:rPr>
              <a:t>Een enkel karakter wordt bewaard in het </a:t>
            </a:r>
            <a:r>
              <a:rPr lang="nl-BE" sz="2400" b="1" dirty="0" err="1">
                <a:solidFill>
                  <a:srgbClr val="000000"/>
                </a:solidFill>
              </a:rPr>
              <a:t>char</a:t>
            </a:r>
            <a:r>
              <a:rPr lang="nl-BE" sz="2400" dirty="0">
                <a:solidFill>
                  <a:srgbClr val="000000"/>
                </a:solidFill>
              </a:rPr>
              <a:t> datatype</a:t>
            </a:r>
          </a:p>
          <a:p>
            <a:pPr lvl="1"/>
            <a:r>
              <a:rPr lang="nl-BE" dirty="0">
                <a:solidFill>
                  <a:srgbClr val="000000"/>
                </a:solidFill>
              </a:rPr>
              <a:t>Bv </a:t>
            </a:r>
            <a:r>
              <a:rPr lang="nl-BE" dirty="0" err="1">
                <a:solidFill>
                  <a:srgbClr val="000000"/>
                </a:solidFill>
              </a:rPr>
              <a:t>char</a:t>
            </a:r>
            <a:r>
              <a:rPr lang="nl-BE" dirty="0">
                <a:solidFill>
                  <a:srgbClr val="000000"/>
                </a:solidFill>
              </a:rPr>
              <a:t> letter= ‘A’;</a:t>
            </a:r>
          </a:p>
          <a:p>
            <a:endParaRPr lang="nl-BE" sz="2400" dirty="0">
              <a:solidFill>
                <a:srgbClr val="000000"/>
              </a:solidFill>
            </a:endParaRPr>
          </a:p>
          <a:p>
            <a:r>
              <a:rPr lang="nl-BE" sz="2400" dirty="0">
                <a:solidFill>
                  <a:srgbClr val="000000"/>
                </a:solidFill>
              </a:rPr>
              <a:t>Bespreken we in </a:t>
            </a:r>
            <a:r>
              <a:rPr lang="nl-BE" sz="2400">
                <a:solidFill>
                  <a:srgbClr val="000000"/>
                </a:solidFill>
              </a:rPr>
              <a:t>volgende hoofdstuk</a:t>
            </a:r>
            <a:endParaRPr lang="nl-BE" sz="2400" dirty="0">
              <a:solidFill>
                <a:srgbClr val="000000"/>
              </a:solidFill>
            </a:endParaRP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FB4A2E7B-4D38-4BA8-A385-F8CE85ECF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5930" y="6223702"/>
            <a:ext cx="570728" cy="31406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8A62353-F7CD-46ED-8877-B27D0E33FCF8}" type="slidenum">
              <a:rPr lang="nl-BE" sz="1000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16</a:t>
            </a:fld>
            <a:endParaRPr lang="nl-BE" sz="1000">
              <a:solidFill>
                <a:srgbClr val="898989"/>
              </a:solidFill>
            </a:endParaRP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5EF0FCB3-EED1-4B18-A2F8-59237B6E1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857834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A37EB1-D991-4BD1-B2A4-3FAA24191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Demo time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C497EC5-0E53-451E-9A6A-6A7435CDBD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Int, double</a:t>
            </a:r>
          </a:p>
          <a:p>
            <a:r>
              <a:rPr lang="nl-BE" dirty="0" err="1"/>
              <a:t>Bool</a:t>
            </a:r>
            <a:endParaRPr lang="nl-BE" dirty="0"/>
          </a:p>
          <a:p>
            <a:r>
              <a:rPr lang="nl-BE" dirty="0"/>
              <a:t>String, </a:t>
            </a:r>
            <a:r>
              <a:rPr lang="nl-BE" dirty="0" err="1"/>
              <a:t>char</a:t>
            </a:r>
            <a:endParaRPr lang="nl-BE" dirty="0"/>
          </a:p>
          <a:p>
            <a:endParaRPr lang="nl-BE" dirty="0"/>
          </a:p>
          <a:p>
            <a:endParaRPr lang="nl-BE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D096920B-D69A-472B-950F-3005BC5B2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  <a:endParaRPr lang="nl-BE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0ACCB77-444E-4CE2-8971-A6B218E6DB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4388" y="-353661"/>
            <a:ext cx="5088012" cy="7565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C2D247D-CB46-42C2-BD5D-0E3892A4F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96004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Variabelen en data</a:t>
            </a:r>
          </a:p>
        </p:txBody>
      </p:sp>
      <p:sp>
        <p:nvSpPr>
          <p:cNvPr id="108547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/>
              <a:t>Programma’s werken met data (én niet met informatie)</a:t>
            </a:r>
          </a:p>
          <a:p>
            <a:endParaRPr lang="nl-BE"/>
          </a:p>
          <a:p>
            <a:r>
              <a:rPr lang="nl-BE"/>
              <a:t>Variabele is een locatie in geheugen waar je data opslaat, met een specifieke </a:t>
            </a:r>
            <a:r>
              <a:rPr lang="nl-BE" b="1"/>
              <a:t>naam</a:t>
            </a:r>
            <a:r>
              <a:rPr lang="nl-BE"/>
              <a:t>, specifieke </a:t>
            </a:r>
            <a:r>
              <a:rPr lang="nl-BE" b="1"/>
              <a:t>grootte</a:t>
            </a:r>
            <a:r>
              <a:rPr lang="nl-BE"/>
              <a:t> en specifiek </a:t>
            </a:r>
            <a:r>
              <a:rPr lang="nl-BE" b="1"/>
              <a:t>type</a:t>
            </a:r>
          </a:p>
          <a:p>
            <a:endParaRPr lang="nl-BE"/>
          </a:p>
        </p:txBody>
      </p:sp>
      <p:sp>
        <p:nvSpPr>
          <p:cNvPr id="5" name="Cilinder 4"/>
          <p:cNvSpPr>
            <a:spLocks noChangeArrowheads="1"/>
          </p:cNvSpPr>
          <p:nvPr/>
        </p:nvSpPr>
        <p:spPr bwMode="auto">
          <a:xfrm>
            <a:off x="2206625" y="5362576"/>
            <a:ext cx="846138" cy="969963"/>
          </a:xfrm>
          <a:prstGeom prst="can">
            <a:avLst>
              <a:gd name="adj" fmla="val 25023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IE" sz="2000">
              <a:solidFill>
                <a:srgbClr val="666666"/>
              </a:solidFill>
            </a:endParaRPr>
          </a:p>
        </p:txBody>
      </p:sp>
      <p:sp>
        <p:nvSpPr>
          <p:cNvPr id="6" name="Cilinder 5"/>
          <p:cNvSpPr>
            <a:spLocks noChangeArrowheads="1"/>
          </p:cNvSpPr>
          <p:nvPr/>
        </p:nvSpPr>
        <p:spPr bwMode="auto">
          <a:xfrm>
            <a:off x="4460875" y="5008563"/>
            <a:ext cx="1239838" cy="1339850"/>
          </a:xfrm>
          <a:prstGeom prst="can">
            <a:avLst>
              <a:gd name="adj" fmla="val 25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IE" sz="2800">
              <a:solidFill>
                <a:srgbClr val="666666"/>
              </a:solidFill>
            </a:endParaRPr>
          </a:p>
        </p:txBody>
      </p:sp>
      <p:sp>
        <p:nvSpPr>
          <p:cNvPr id="7" name="Cilinder 6"/>
          <p:cNvSpPr>
            <a:spLocks noChangeArrowheads="1"/>
          </p:cNvSpPr>
          <p:nvPr/>
        </p:nvSpPr>
        <p:spPr bwMode="auto">
          <a:xfrm>
            <a:off x="6851650" y="4667250"/>
            <a:ext cx="2014538" cy="1697038"/>
          </a:xfrm>
          <a:prstGeom prst="can">
            <a:avLst>
              <a:gd name="adj" fmla="val 25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IE" sz="2800">
              <a:solidFill>
                <a:srgbClr val="666666"/>
              </a:solidFill>
            </a:endParaRPr>
          </a:p>
        </p:txBody>
      </p:sp>
      <p:sp>
        <p:nvSpPr>
          <p:cNvPr id="9" name="Stroomdiagram: Ponsband 8"/>
          <p:cNvSpPr>
            <a:spLocks noChangeArrowheads="1"/>
          </p:cNvSpPr>
          <p:nvPr/>
        </p:nvSpPr>
        <p:spPr bwMode="auto">
          <a:xfrm>
            <a:off x="8851901" y="3779838"/>
            <a:ext cx="955675" cy="641350"/>
          </a:xfrm>
          <a:prstGeom prst="flowChartPunchedTap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E">
                <a:solidFill>
                  <a:srgbClr val="666666"/>
                </a:solidFill>
              </a:rPr>
              <a:t>naam3</a:t>
            </a:r>
          </a:p>
        </p:txBody>
      </p:sp>
      <p:cxnSp>
        <p:nvCxnSpPr>
          <p:cNvPr id="11" name="Rechte verbindingslijn 10"/>
          <p:cNvCxnSpPr>
            <a:cxnSpLocks noChangeShapeType="1"/>
            <a:stCxn id="9" idx="1"/>
          </p:cNvCxnSpPr>
          <p:nvPr/>
        </p:nvCxnSpPr>
        <p:spPr bwMode="auto">
          <a:xfrm rot="10800000" flipH="1" flipV="1">
            <a:off x="8851900" y="4100514"/>
            <a:ext cx="14288" cy="75723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" name="Stroomdiagram: Ponsband 11"/>
          <p:cNvSpPr>
            <a:spLocks noChangeArrowheads="1"/>
          </p:cNvSpPr>
          <p:nvPr/>
        </p:nvSpPr>
        <p:spPr bwMode="auto">
          <a:xfrm>
            <a:off x="5675314" y="4122739"/>
            <a:ext cx="955675" cy="642937"/>
          </a:xfrm>
          <a:prstGeom prst="flowChartPunchedTap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E">
                <a:solidFill>
                  <a:srgbClr val="666666"/>
                </a:solidFill>
              </a:rPr>
              <a:t>naam2</a:t>
            </a:r>
          </a:p>
        </p:txBody>
      </p:sp>
      <p:cxnSp>
        <p:nvCxnSpPr>
          <p:cNvPr id="13" name="Rechte verbindingslijn 12"/>
          <p:cNvCxnSpPr>
            <a:cxnSpLocks noChangeShapeType="1"/>
            <a:stCxn id="12" idx="1"/>
          </p:cNvCxnSpPr>
          <p:nvPr/>
        </p:nvCxnSpPr>
        <p:spPr bwMode="auto">
          <a:xfrm rot="10800000" flipH="1" flipV="1">
            <a:off x="5675313" y="4445000"/>
            <a:ext cx="12700" cy="75723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" name="Groep 15"/>
          <p:cNvGrpSpPr>
            <a:grpSpLocks/>
          </p:cNvGrpSpPr>
          <p:nvPr/>
        </p:nvGrpSpPr>
        <p:grpSpPr bwMode="auto">
          <a:xfrm>
            <a:off x="3043239" y="4452938"/>
            <a:ext cx="955675" cy="1077912"/>
            <a:chOff x="1219200" y="4699000"/>
            <a:chExt cx="955675" cy="1077913"/>
          </a:xfrm>
        </p:grpSpPr>
        <p:sp>
          <p:nvSpPr>
            <p:cNvPr id="108560" name="Stroomdiagram: Ponsband 13"/>
            <p:cNvSpPr>
              <a:spLocks noChangeArrowheads="1"/>
            </p:cNvSpPr>
            <p:nvPr/>
          </p:nvSpPr>
          <p:spPr bwMode="auto">
            <a:xfrm>
              <a:off x="1219200" y="4699000"/>
              <a:ext cx="955675" cy="641350"/>
            </a:xfrm>
            <a:prstGeom prst="flowChartPunchedTape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IE">
                  <a:solidFill>
                    <a:srgbClr val="666666"/>
                  </a:solidFill>
                </a:rPr>
                <a:t>naam1</a:t>
              </a:r>
            </a:p>
          </p:txBody>
        </p:sp>
        <p:cxnSp>
          <p:nvCxnSpPr>
            <p:cNvPr id="108561" name="Rechte verbindingslijn 14"/>
            <p:cNvCxnSpPr>
              <a:cxnSpLocks noChangeShapeType="1"/>
              <a:stCxn id="108560" idx="1"/>
            </p:cNvCxnSpPr>
            <p:nvPr/>
          </p:nvCxnSpPr>
          <p:spPr bwMode="auto">
            <a:xfrm rot="10800000" flipH="1" flipV="1">
              <a:off x="1219200" y="5019675"/>
              <a:ext cx="14288" cy="75723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7" name="Tekstvak 16"/>
          <p:cNvSpPr txBox="1">
            <a:spLocks noChangeArrowheads="1"/>
          </p:cNvSpPr>
          <p:nvPr/>
        </p:nvSpPr>
        <p:spPr bwMode="auto">
          <a:xfrm>
            <a:off x="2301875" y="6488114"/>
            <a:ext cx="8128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E">
                <a:solidFill>
                  <a:srgbClr val="666666"/>
                </a:solidFill>
              </a:rPr>
              <a:t>type a</a:t>
            </a:r>
          </a:p>
        </p:txBody>
      </p:sp>
      <p:sp>
        <p:nvSpPr>
          <p:cNvPr id="18" name="Tekstvak 17"/>
          <p:cNvSpPr txBox="1">
            <a:spLocks noChangeArrowheads="1"/>
          </p:cNvSpPr>
          <p:nvPr/>
        </p:nvSpPr>
        <p:spPr bwMode="auto">
          <a:xfrm>
            <a:off x="4706938" y="6488114"/>
            <a:ext cx="8128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E">
                <a:solidFill>
                  <a:srgbClr val="666666"/>
                </a:solidFill>
              </a:rPr>
              <a:t>type b</a:t>
            </a:r>
          </a:p>
        </p:txBody>
      </p:sp>
      <p:sp>
        <p:nvSpPr>
          <p:cNvPr id="19" name="Tekstvak 18"/>
          <p:cNvSpPr txBox="1">
            <a:spLocks noChangeArrowheads="1"/>
          </p:cNvSpPr>
          <p:nvPr/>
        </p:nvSpPr>
        <p:spPr bwMode="auto">
          <a:xfrm>
            <a:off x="7462838" y="6488114"/>
            <a:ext cx="8128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E">
                <a:solidFill>
                  <a:srgbClr val="666666"/>
                </a:solidFill>
              </a:rPr>
              <a:t>type c</a:t>
            </a:r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AF518CFA-4F61-49C9-858B-873FC3805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E3E798E6-7DF0-42F5-BEB7-DBAC18A5E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5330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  <p:bldP spid="12" grpId="0" animBg="1"/>
      <p:bldP spid="17" grpId="0"/>
      <p:bldP spid="18" grpId="0"/>
      <p:bldP spid="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6885DE-3F8D-487E-90D6-A9BF7B088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Variabelen aanmaken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7B998D2-E6FD-4EE4-876B-068BB922CD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E51597EC-1644-47D1-BCD9-B74CFF4CD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  <a:endParaRPr lang="nl-BE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757F2C14-4BE8-4A24-97CE-6E88F14DF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3</a:t>
            </a:fld>
            <a:endParaRPr lang="nl-BE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D090D627-5522-4C70-988A-3C58C852C8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329" y="1204678"/>
            <a:ext cx="6143744" cy="2059856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4F545212-C5A6-4320-B97A-B78AB9A6CC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5520" y="3847653"/>
            <a:ext cx="6764772" cy="1241475"/>
          </a:xfrm>
          <a:prstGeom prst="rect">
            <a:avLst/>
          </a:prstGeom>
        </p:spPr>
      </p:pic>
      <p:cxnSp>
        <p:nvCxnSpPr>
          <p:cNvPr id="9" name="Rechte verbindingslijn met pijl 8">
            <a:extLst>
              <a:ext uri="{FF2B5EF4-FFF2-40B4-BE49-F238E27FC236}">
                <a16:creationId xmlns:a16="http://schemas.microsoft.com/office/drawing/2014/main" id="{C636C9F2-0127-4CC2-A3D5-CD67CB55846E}"/>
              </a:ext>
            </a:extLst>
          </p:cNvPr>
          <p:cNvCxnSpPr/>
          <p:nvPr/>
        </p:nvCxnSpPr>
        <p:spPr>
          <a:xfrm>
            <a:off x="5375920" y="2924944"/>
            <a:ext cx="72008" cy="122395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Rechte verbindingslijn met pijl 10">
            <a:extLst>
              <a:ext uri="{FF2B5EF4-FFF2-40B4-BE49-F238E27FC236}">
                <a16:creationId xmlns:a16="http://schemas.microsoft.com/office/drawing/2014/main" id="{AD53B46D-E7FF-479C-AE4D-1F1B5FD4D9D7}"/>
              </a:ext>
            </a:extLst>
          </p:cNvPr>
          <p:cNvCxnSpPr/>
          <p:nvPr/>
        </p:nvCxnSpPr>
        <p:spPr>
          <a:xfrm>
            <a:off x="6528048" y="2759818"/>
            <a:ext cx="216024" cy="134426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1911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2C7235-B84A-489D-B8F4-9405D0A95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nl-BE" sz="4000" dirty="0"/>
              <a:t>Primitieve (ingebouwde) types</a:t>
            </a:r>
          </a:p>
        </p:txBody>
      </p:sp>
      <p:graphicFrame>
        <p:nvGraphicFramePr>
          <p:cNvPr id="7" name="Tijdelijke aanduiding voor inhoud 2">
            <a:extLst>
              <a:ext uri="{FF2B5EF4-FFF2-40B4-BE49-F238E27FC236}">
                <a16:creationId xmlns:a16="http://schemas.microsoft.com/office/drawing/2014/main" id="{F95675B1-026D-443C-89FB-D89AC9A2E8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3926956"/>
              </p:ext>
            </p:extLst>
          </p:nvPr>
        </p:nvGraphicFramePr>
        <p:xfrm>
          <a:off x="1036320" y="2899956"/>
          <a:ext cx="10119360" cy="31313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F12E2E8B-B282-4A98-BC18-4254F51A4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5930" y="6223702"/>
            <a:ext cx="570728" cy="31406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8A62353-F7CD-46ED-8877-B27D0E33FCF8}" type="slidenum">
              <a:rPr lang="nl-BE" sz="1000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4</a:t>
            </a:fld>
            <a:endParaRPr lang="nl-BE" sz="1000">
              <a:solidFill>
                <a:srgbClr val="898989"/>
              </a:solidFill>
            </a:endParaRPr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099AF686-C259-4017-A150-B7B1180FC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915911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6" name="Titel 1"/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nl-BE" dirty="0">
                <a:solidFill>
                  <a:schemeClr val="accent1"/>
                </a:solidFill>
              </a:rPr>
              <a:t>Types van variabelen voor getallen</a:t>
            </a:r>
          </a:p>
        </p:txBody>
      </p:sp>
      <p:sp>
        <p:nvSpPr>
          <p:cNvPr id="103427" name="Tijdelijke aanduiding voor inhoud 2"/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>
              <a:defRPr/>
            </a:pPr>
            <a:r>
              <a:rPr lang="nl-BE" sz="2400" dirty="0"/>
              <a:t>Twee soorten getallen:</a:t>
            </a:r>
          </a:p>
          <a:p>
            <a:pPr lvl="1">
              <a:defRPr/>
            </a:pPr>
            <a:r>
              <a:rPr lang="nl-BE" dirty="0"/>
              <a:t>Gehele getallen (integers)</a:t>
            </a:r>
            <a:br>
              <a:rPr lang="nl-BE" dirty="0"/>
            </a:br>
            <a:r>
              <a:rPr lang="nl-BE" dirty="0"/>
              <a:t>	 1, 2, -2, 8, 12, 32776, </a:t>
            </a:r>
            <a:r>
              <a:rPr lang="nl-BE" dirty="0" err="1"/>
              <a:t>etc</a:t>
            </a:r>
            <a:endParaRPr lang="nl-BE" dirty="0"/>
          </a:p>
          <a:p>
            <a:pPr lvl="1">
              <a:defRPr/>
            </a:pPr>
            <a:r>
              <a:rPr lang="nl-BE" dirty="0"/>
              <a:t>Reële getallen(</a:t>
            </a:r>
            <a:r>
              <a:rPr lang="nl-BE" dirty="0" err="1"/>
              <a:t>reals</a:t>
            </a:r>
            <a:r>
              <a:rPr lang="nl-BE" dirty="0"/>
              <a:t>)</a:t>
            </a:r>
            <a:br>
              <a:rPr lang="nl-BE" dirty="0"/>
            </a:br>
            <a:r>
              <a:rPr lang="nl-BE" dirty="0"/>
              <a:t>	 0,001; 3,14… ; -230,0201…</a:t>
            </a:r>
          </a:p>
          <a:p>
            <a:pPr lvl="1">
              <a:defRPr/>
            </a:pPr>
            <a:endParaRPr lang="nl-BE" dirty="0"/>
          </a:p>
          <a:p>
            <a:pPr lvl="1">
              <a:defRPr/>
            </a:pPr>
            <a:endParaRPr lang="nl-BE" dirty="0"/>
          </a:p>
          <a:p>
            <a:pPr marL="477837" lvl="1" indent="0">
              <a:buNone/>
              <a:defRPr/>
            </a:pPr>
            <a:endParaRPr lang="nl-BE" b="1" dirty="0"/>
          </a:p>
        </p:txBody>
      </p:sp>
      <p:sp>
        <p:nvSpPr>
          <p:cNvPr id="2" name="Tijdelijke aanduiding voor voettekst 1">
            <a:extLst>
              <a:ext uri="{FF2B5EF4-FFF2-40B4-BE49-F238E27FC236}">
                <a16:creationId xmlns:a16="http://schemas.microsoft.com/office/drawing/2014/main" id="{5A7805EF-8B1A-4BCF-84A8-011532E47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  <a:endParaRPr lang="nl-BE" dirty="0"/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2B6D5EDA-4E1E-4095-9973-14B34C6B3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56499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Integers bewaren</a:t>
            </a:r>
          </a:p>
        </p:txBody>
      </p:sp>
      <p:sp>
        <p:nvSpPr>
          <p:cNvPr id="111619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/>
              <a:t>9 soorten integer types in C#  (gehele getallen)</a:t>
            </a:r>
          </a:p>
          <a:p>
            <a:endParaRPr lang="nl-BE"/>
          </a:p>
        </p:txBody>
      </p:sp>
      <p:graphicFrame>
        <p:nvGraphicFramePr>
          <p:cNvPr id="6" name="Tabel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0814013"/>
              </p:ext>
            </p:extLst>
          </p:nvPr>
        </p:nvGraphicFramePr>
        <p:xfrm>
          <a:off x="1415480" y="2348880"/>
          <a:ext cx="9433048" cy="35819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43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29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657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8024">
                <a:tc>
                  <a:txBody>
                    <a:bodyPr/>
                    <a:lstStyle/>
                    <a:p>
                      <a:r>
                        <a:rPr lang="nl-BE" sz="1800" dirty="0"/>
                        <a:t>Type</a:t>
                      </a:r>
                    </a:p>
                  </a:txBody>
                  <a:tcPr marL="91433" marR="91433" marT="45714" marB="45714"/>
                </a:tc>
                <a:tc>
                  <a:txBody>
                    <a:bodyPr/>
                    <a:lstStyle/>
                    <a:p>
                      <a:r>
                        <a:rPr lang="nl-BE" sz="1800" dirty="0"/>
                        <a:t>Geheugen</a:t>
                      </a:r>
                    </a:p>
                  </a:txBody>
                  <a:tcPr marL="91433" marR="91433" marT="45714" marB="45714"/>
                </a:tc>
                <a:tc>
                  <a:txBody>
                    <a:bodyPr/>
                    <a:lstStyle/>
                    <a:p>
                      <a:r>
                        <a:rPr lang="nl-BE" sz="1800" dirty="0"/>
                        <a:t>Range</a:t>
                      </a:r>
                    </a:p>
                  </a:txBody>
                  <a:tcPr marL="91433" marR="91433" marT="45714" marB="4571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024">
                <a:tc>
                  <a:txBody>
                    <a:bodyPr/>
                    <a:lstStyle/>
                    <a:p>
                      <a:r>
                        <a:rPr lang="nl-BE" sz="1800" dirty="0" err="1"/>
                        <a:t>sbyte</a:t>
                      </a:r>
                      <a:endParaRPr lang="nl-BE" sz="1800" dirty="0"/>
                    </a:p>
                  </a:txBody>
                  <a:tcPr marL="91433" marR="91433" marT="45714" marB="45714"/>
                </a:tc>
                <a:tc>
                  <a:txBody>
                    <a:bodyPr/>
                    <a:lstStyle/>
                    <a:p>
                      <a:r>
                        <a:rPr lang="nl-BE" sz="1800" dirty="0"/>
                        <a:t>8 bits</a:t>
                      </a:r>
                    </a:p>
                  </a:txBody>
                  <a:tcPr marL="91433" marR="91433" marT="45714" marB="45714"/>
                </a:tc>
                <a:tc>
                  <a:txBody>
                    <a:bodyPr/>
                    <a:lstStyle/>
                    <a:p>
                      <a:r>
                        <a:rPr lang="nl-BE" sz="1800" dirty="0"/>
                        <a:t>-128 tot 127</a:t>
                      </a:r>
                    </a:p>
                  </a:txBody>
                  <a:tcPr marL="91433" marR="91433" marT="45714" marB="4571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024">
                <a:tc>
                  <a:txBody>
                    <a:bodyPr/>
                    <a:lstStyle/>
                    <a:p>
                      <a:r>
                        <a:rPr lang="nl-BE" sz="1800" dirty="0"/>
                        <a:t>byte</a:t>
                      </a:r>
                    </a:p>
                  </a:txBody>
                  <a:tcPr marL="91433" marR="91433" marT="45714" marB="45714"/>
                </a:tc>
                <a:tc>
                  <a:txBody>
                    <a:bodyPr/>
                    <a:lstStyle/>
                    <a:p>
                      <a:r>
                        <a:rPr lang="nl-BE" sz="1800" dirty="0"/>
                        <a:t>8 bits</a:t>
                      </a:r>
                    </a:p>
                  </a:txBody>
                  <a:tcPr marL="91433" marR="91433" marT="45714" marB="45714"/>
                </a:tc>
                <a:tc>
                  <a:txBody>
                    <a:bodyPr/>
                    <a:lstStyle/>
                    <a:p>
                      <a:r>
                        <a:rPr lang="nl-BE" sz="1800" dirty="0"/>
                        <a:t>0 tot 255</a:t>
                      </a:r>
                    </a:p>
                  </a:txBody>
                  <a:tcPr marL="91433" marR="91433" marT="45714" marB="4571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8024">
                <a:tc>
                  <a:txBody>
                    <a:bodyPr/>
                    <a:lstStyle/>
                    <a:p>
                      <a:r>
                        <a:rPr lang="nl-BE" sz="1800" dirty="0"/>
                        <a:t>short</a:t>
                      </a:r>
                    </a:p>
                  </a:txBody>
                  <a:tcPr marL="91433" marR="91433" marT="45714" marB="45714"/>
                </a:tc>
                <a:tc>
                  <a:txBody>
                    <a:bodyPr/>
                    <a:lstStyle/>
                    <a:p>
                      <a:r>
                        <a:rPr lang="nl-BE" sz="1800" dirty="0"/>
                        <a:t>16 bits</a:t>
                      </a:r>
                    </a:p>
                  </a:txBody>
                  <a:tcPr marL="91433" marR="91433" marT="45714" marB="45714"/>
                </a:tc>
                <a:tc>
                  <a:txBody>
                    <a:bodyPr/>
                    <a:lstStyle/>
                    <a:p>
                      <a:r>
                        <a:rPr lang="nl-BE" sz="1800" dirty="0"/>
                        <a:t>-32768</a:t>
                      </a:r>
                      <a:r>
                        <a:rPr lang="nl-BE" sz="1800" baseline="0" dirty="0"/>
                        <a:t> tot 32767</a:t>
                      </a:r>
                      <a:endParaRPr lang="nl-BE" sz="1800" dirty="0"/>
                    </a:p>
                  </a:txBody>
                  <a:tcPr marL="91433" marR="91433" marT="45714" marB="4571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8024">
                <a:tc>
                  <a:txBody>
                    <a:bodyPr/>
                    <a:lstStyle/>
                    <a:p>
                      <a:r>
                        <a:rPr lang="nl-BE" sz="1800" dirty="0" err="1"/>
                        <a:t>ushort</a:t>
                      </a:r>
                      <a:endParaRPr lang="nl-BE" sz="1800" dirty="0"/>
                    </a:p>
                  </a:txBody>
                  <a:tcPr marL="91433" marR="91433" marT="45714" marB="45714"/>
                </a:tc>
                <a:tc>
                  <a:txBody>
                    <a:bodyPr/>
                    <a:lstStyle/>
                    <a:p>
                      <a:r>
                        <a:rPr lang="nl-BE" sz="1800" dirty="0"/>
                        <a:t>16 bits</a:t>
                      </a:r>
                    </a:p>
                  </a:txBody>
                  <a:tcPr marL="91433" marR="91433" marT="45714" marB="45714"/>
                </a:tc>
                <a:tc>
                  <a:txBody>
                    <a:bodyPr/>
                    <a:lstStyle/>
                    <a:p>
                      <a:r>
                        <a:rPr lang="nl-BE" sz="1800" dirty="0"/>
                        <a:t>0 tot 65535</a:t>
                      </a:r>
                    </a:p>
                  </a:txBody>
                  <a:tcPr marL="91433" marR="91433" marT="45714" marB="45714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48">
                <a:tc>
                  <a:txBody>
                    <a:bodyPr/>
                    <a:lstStyle/>
                    <a:p>
                      <a:r>
                        <a:rPr lang="nl-BE" sz="1800" dirty="0"/>
                        <a:t>int</a:t>
                      </a:r>
                    </a:p>
                  </a:txBody>
                  <a:tcPr marL="91433" marR="91433" marT="45714" marB="45714"/>
                </a:tc>
                <a:tc>
                  <a:txBody>
                    <a:bodyPr/>
                    <a:lstStyle/>
                    <a:p>
                      <a:r>
                        <a:rPr lang="nl-BE" sz="1800" dirty="0"/>
                        <a:t>32 bits</a:t>
                      </a:r>
                    </a:p>
                  </a:txBody>
                  <a:tcPr marL="91433" marR="91433" marT="45714" marB="45714"/>
                </a:tc>
                <a:tc>
                  <a:txBody>
                    <a:bodyPr/>
                    <a:lstStyle/>
                    <a:p>
                      <a:r>
                        <a:rPr lang="nl-BE" sz="1800" dirty="0"/>
                        <a:t>-2147483658 tot +2147483657</a:t>
                      </a:r>
                    </a:p>
                  </a:txBody>
                  <a:tcPr marL="91433" marR="91433" marT="45714" marB="45714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8024">
                <a:tc>
                  <a:txBody>
                    <a:bodyPr/>
                    <a:lstStyle/>
                    <a:p>
                      <a:r>
                        <a:rPr lang="nl-BE" sz="1800" dirty="0" err="1"/>
                        <a:t>uint</a:t>
                      </a:r>
                      <a:endParaRPr lang="nl-BE" sz="1800" dirty="0"/>
                    </a:p>
                  </a:txBody>
                  <a:tcPr marL="91433" marR="91433" marT="45714" marB="45714"/>
                </a:tc>
                <a:tc>
                  <a:txBody>
                    <a:bodyPr/>
                    <a:lstStyle/>
                    <a:p>
                      <a:r>
                        <a:rPr lang="nl-BE" sz="1800" dirty="0"/>
                        <a:t>32 bits</a:t>
                      </a:r>
                    </a:p>
                  </a:txBody>
                  <a:tcPr marL="91433" marR="91433" marT="45714" marB="45714"/>
                </a:tc>
                <a:tc>
                  <a:txBody>
                    <a:bodyPr/>
                    <a:lstStyle/>
                    <a:p>
                      <a:r>
                        <a:rPr lang="nl-BE" sz="1800" dirty="0"/>
                        <a:t>0 tot 4294967295</a:t>
                      </a:r>
                    </a:p>
                  </a:txBody>
                  <a:tcPr marL="91433" marR="91433" marT="45714" marB="45714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8024">
                <a:tc>
                  <a:txBody>
                    <a:bodyPr/>
                    <a:lstStyle/>
                    <a:p>
                      <a:r>
                        <a:rPr lang="nl-BE" sz="1800" dirty="0"/>
                        <a:t>long</a:t>
                      </a:r>
                    </a:p>
                  </a:txBody>
                  <a:tcPr marL="91433" marR="91433" marT="45714" marB="45714"/>
                </a:tc>
                <a:tc>
                  <a:txBody>
                    <a:bodyPr/>
                    <a:lstStyle/>
                    <a:p>
                      <a:r>
                        <a:rPr lang="nl-BE" sz="1800" dirty="0"/>
                        <a:t>64 bits</a:t>
                      </a:r>
                    </a:p>
                  </a:txBody>
                  <a:tcPr marL="91433" marR="91433" marT="45714" marB="45714"/>
                </a:tc>
                <a:tc>
                  <a:txBody>
                    <a:bodyPr/>
                    <a:lstStyle/>
                    <a:p>
                      <a:r>
                        <a:rPr lang="nl-BE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-9 223 372 036 854 775 808 tot </a:t>
                      </a:r>
                      <a:br>
                        <a:rPr lang="nl-BE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nl-BE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9 223 372 036,854 775 807</a:t>
                      </a:r>
                      <a:endParaRPr lang="nl-BE" sz="1800" dirty="0"/>
                    </a:p>
                  </a:txBody>
                  <a:tcPr marL="91433" marR="91433" marT="45714" marB="45714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8024">
                <a:tc>
                  <a:txBody>
                    <a:bodyPr/>
                    <a:lstStyle/>
                    <a:p>
                      <a:r>
                        <a:rPr lang="nl-BE" sz="1800" dirty="0" err="1"/>
                        <a:t>char</a:t>
                      </a:r>
                      <a:endParaRPr lang="nl-BE" sz="1800" dirty="0"/>
                    </a:p>
                  </a:txBody>
                  <a:tcPr marL="91433" marR="91433" marT="45714" marB="45714"/>
                </a:tc>
                <a:tc>
                  <a:txBody>
                    <a:bodyPr/>
                    <a:lstStyle/>
                    <a:p>
                      <a:r>
                        <a:rPr lang="nl-BE" sz="1800" dirty="0"/>
                        <a:t>16 bits</a:t>
                      </a:r>
                    </a:p>
                  </a:txBody>
                  <a:tcPr marL="91433" marR="91433" marT="45714" marB="45714"/>
                </a:tc>
                <a:tc>
                  <a:txBody>
                    <a:bodyPr/>
                    <a:lstStyle/>
                    <a:p>
                      <a:r>
                        <a:rPr lang="nl-BE" sz="1800" dirty="0"/>
                        <a:t>0 tot 65535</a:t>
                      </a:r>
                    </a:p>
                  </a:txBody>
                  <a:tcPr marL="91433" marR="91433" marT="45714" marB="45714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" name="Tekstvak 6"/>
          <p:cNvSpPr txBox="1">
            <a:spLocks noChangeArrowheads="1"/>
          </p:cNvSpPr>
          <p:nvPr/>
        </p:nvSpPr>
        <p:spPr bwMode="auto">
          <a:xfrm>
            <a:off x="2108031" y="5930864"/>
            <a:ext cx="6075363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BE" dirty="0">
                <a:solidFill>
                  <a:srgbClr val="666666"/>
                </a:solidFill>
              </a:rPr>
              <a:t>int </a:t>
            </a:r>
            <a:r>
              <a:rPr lang="nl-BE" dirty="0" err="1">
                <a:solidFill>
                  <a:srgbClr val="666666"/>
                </a:solidFill>
              </a:rPr>
              <a:t>numberOfSheep</a:t>
            </a:r>
            <a:r>
              <a:rPr lang="nl-BE" dirty="0">
                <a:solidFill>
                  <a:srgbClr val="666666"/>
                </a:solidFill>
              </a:rPr>
              <a:t>: slechte keuze! Beter </a:t>
            </a:r>
            <a:r>
              <a:rPr lang="nl-BE" dirty="0" err="1">
                <a:solidFill>
                  <a:srgbClr val="666666"/>
                </a:solidFill>
              </a:rPr>
              <a:t>ushort</a:t>
            </a:r>
            <a:r>
              <a:rPr lang="nl-BE" dirty="0">
                <a:solidFill>
                  <a:srgbClr val="666666"/>
                </a:solidFill>
              </a:rPr>
              <a:t> nemen.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nl-BE" dirty="0">
              <a:solidFill>
                <a:srgbClr val="666666"/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BE" dirty="0">
                <a:solidFill>
                  <a:srgbClr val="666666"/>
                </a:solidFill>
              </a:rPr>
              <a:t>(u staat voor ‘</a:t>
            </a:r>
            <a:r>
              <a:rPr lang="nl-BE" dirty="0" err="1">
                <a:solidFill>
                  <a:srgbClr val="666666"/>
                </a:solidFill>
              </a:rPr>
              <a:t>unsigned</a:t>
            </a:r>
            <a:r>
              <a:rPr lang="nl-BE" dirty="0">
                <a:solidFill>
                  <a:srgbClr val="666666"/>
                </a:solidFill>
              </a:rPr>
              <a:t>’ , zonder teken, dus enkel positief)</a:t>
            </a:r>
          </a:p>
        </p:txBody>
      </p:sp>
      <p:sp>
        <p:nvSpPr>
          <p:cNvPr id="2" name="Tijdelijke aanduiding voor voettekst 1">
            <a:extLst>
              <a:ext uri="{FF2B5EF4-FFF2-40B4-BE49-F238E27FC236}">
                <a16:creationId xmlns:a16="http://schemas.microsoft.com/office/drawing/2014/main" id="{9535545B-2558-46AC-AB6C-4C7E107E3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  <a:endParaRPr lang="nl-BE" dirty="0"/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F4B5E61A-99C0-4CC1-A201-F39C0708E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3829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allAtOnce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el 10">
            <a:extLst>
              <a:ext uri="{FF2B5EF4-FFF2-40B4-BE49-F238E27FC236}">
                <a16:creationId xmlns:a16="http://schemas.microsoft.com/office/drawing/2014/main" id="{86C3791D-8259-47B7-A422-859E12A8FA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6550727"/>
              </p:ext>
            </p:extLst>
          </p:nvPr>
        </p:nvGraphicFramePr>
        <p:xfrm>
          <a:off x="1271464" y="1305929"/>
          <a:ext cx="9433048" cy="35819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43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29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657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8024">
                <a:tc>
                  <a:txBody>
                    <a:bodyPr/>
                    <a:lstStyle/>
                    <a:p>
                      <a:r>
                        <a:rPr lang="nl-BE" sz="1800" dirty="0"/>
                        <a:t>Type</a:t>
                      </a:r>
                    </a:p>
                  </a:txBody>
                  <a:tcPr marL="91433" marR="91433" marT="45714" marB="45714"/>
                </a:tc>
                <a:tc>
                  <a:txBody>
                    <a:bodyPr/>
                    <a:lstStyle/>
                    <a:p>
                      <a:r>
                        <a:rPr lang="nl-BE" sz="1800" dirty="0"/>
                        <a:t>Geheugen</a:t>
                      </a:r>
                    </a:p>
                  </a:txBody>
                  <a:tcPr marL="91433" marR="91433" marT="45714" marB="45714"/>
                </a:tc>
                <a:tc>
                  <a:txBody>
                    <a:bodyPr/>
                    <a:lstStyle/>
                    <a:p>
                      <a:r>
                        <a:rPr lang="nl-BE" sz="1800" dirty="0"/>
                        <a:t>Range</a:t>
                      </a:r>
                    </a:p>
                  </a:txBody>
                  <a:tcPr marL="91433" marR="91433" marT="45714" marB="4571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024">
                <a:tc>
                  <a:txBody>
                    <a:bodyPr/>
                    <a:lstStyle/>
                    <a:p>
                      <a:r>
                        <a:rPr lang="nl-BE" sz="1800" dirty="0" err="1"/>
                        <a:t>sbyte</a:t>
                      </a:r>
                      <a:endParaRPr lang="nl-BE" sz="1800" dirty="0"/>
                    </a:p>
                  </a:txBody>
                  <a:tcPr marL="91433" marR="91433" marT="45714" marB="45714"/>
                </a:tc>
                <a:tc>
                  <a:txBody>
                    <a:bodyPr/>
                    <a:lstStyle/>
                    <a:p>
                      <a:r>
                        <a:rPr lang="nl-BE" sz="1800" dirty="0"/>
                        <a:t>8 bits</a:t>
                      </a:r>
                    </a:p>
                  </a:txBody>
                  <a:tcPr marL="91433" marR="91433" marT="45714" marB="45714"/>
                </a:tc>
                <a:tc>
                  <a:txBody>
                    <a:bodyPr/>
                    <a:lstStyle/>
                    <a:p>
                      <a:r>
                        <a:rPr lang="nl-BE" sz="1800" dirty="0"/>
                        <a:t>-128 tot 127</a:t>
                      </a:r>
                    </a:p>
                  </a:txBody>
                  <a:tcPr marL="91433" marR="91433" marT="45714" marB="4571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024">
                <a:tc>
                  <a:txBody>
                    <a:bodyPr/>
                    <a:lstStyle/>
                    <a:p>
                      <a:r>
                        <a:rPr lang="nl-BE" sz="1800" dirty="0"/>
                        <a:t>byte</a:t>
                      </a:r>
                    </a:p>
                  </a:txBody>
                  <a:tcPr marL="91433" marR="91433" marT="45714" marB="45714"/>
                </a:tc>
                <a:tc>
                  <a:txBody>
                    <a:bodyPr/>
                    <a:lstStyle/>
                    <a:p>
                      <a:r>
                        <a:rPr lang="nl-BE" sz="1800" dirty="0"/>
                        <a:t>8 bits</a:t>
                      </a:r>
                    </a:p>
                  </a:txBody>
                  <a:tcPr marL="91433" marR="91433" marT="45714" marB="45714"/>
                </a:tc>
                <a:tc>
                  <a:txBody>
                    <a:bodyPr/>
                    <a:lstStyle/>
                    <a:p>
                      <a:r>
                        <a:rPr lang="nl-BE" sz="1800" dirty="0"/>
                        <a:t>0 tot 255</a:t>
                      </a:r>
                    </a:p>
                  </a:txBody>
                  <a:tcPr marL="91433" marR="91433" marT="45714" marB="4571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8024">
                <a:tc>
                  <a:txBody>
                    <a:bodyPr/>
                    <a:lstStyle/>
                    <a:p>
                      <a:r>
                        <a:rPr lang="nl-BE" sz="1800" dirty="0"/>
                        <a:t>short</a:t>
                      </a:r>
                    </a:p>
                  </a:txBody>
                  <a:tcPr marL="91433" marR="91433" marT="45714" marB="45714"/>
                </a:tc>
                <a:tc>
                  <a:txBody>
                    <a:bodyPr/>
                    <a:lstStyle/>
                    <a:p>
                      <a:r>
                        <a:rPr lang="nl-BE" sz="1800" dirty="0"/>
                        <a:t>16 bits</a:t>
                      </a:r>
                    </a:p>
                  </a:txBody>
                  <a:tcPr marL="91433" marR="91433" marT="45714" marB="45714"/>
                </a:tc>
                <a:tc>
                  <a:txBody>
                    <a:bodyPr/>
                    <a:lstStyle/>
                    <a:p>
                      <a:r>
                        <a:rPr lang="nl-BE" sz="1800" dirty="0"/>
                        <a:t>-32768</a:t>
                      </a:r>
                      <a:r>
                        <a:rPr lang="nl-BE" sz="1800" baseline="0" dirty="0"/>
                        <a:t> tot 32767</a:t>
                      </a:r>
                      <a:endParaRPr lang="nl-BE" sz="1800" dirty="0"/>
                    </a:p>
                  </a:txBody>
                  <a:tcPr marL="91433" marR="91433" marT="45714" marB="4571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8024">
                <a:tc>
                  <a:txBody>
                    <a:bodyPr/>
                    <a:lstStyle/>
                    <a:p>
                      <a:r>
                        <a:rPr lang="nl-BE" sz="1800" dirty="0" err="1"/>
                        <a:t>ushort</a:t>
                      </a:r>
                      <a:endParaRPr lang="nl-BE" sz="1800" dirty="0"/>
                    </a:p>
                  </a:txBody>
                  <a:tcPr marL="91433" marR="91433" marT="45714" marB="45714"/>
                </a:tc>
                <a:tc>
                  <a:txBody>
                    <a:bodyPr/>
                    <a:lstStyle/>
                    <a:p>
                      <a:r>
                        <a:rPr lang="nl-BE" sz="1800" dirty="0"/>
                        <a:t>16 bits</a:t>
                      </a:r>
                    </a:p>
                  </a:txBody>
                  <a:tcPr marL="91433" marR="91433" marT="45714" marB="45714"/>
                </a:tc>
                <a:tc>
                  <a:txBody>
                    <a:bodyPr/>
                    <a:lstStyle/>
                    <a:p>
                      <a:r>
                        <a:rPr lang="nl-BE" sz="1800" dirty="0"/>
                        <a:t>0 tot 65535</a:t>
                      </a:r>
                    </a:p>
                  </a:txBody>
                  <a:tcPr marL="91433" marR="91433" marT="45714" marB="45714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48">
                <a:tc>
                  <a:txBody>
                    <a:bodyPr/>
                    <a:lstStyle/>
                    <a:p>
                      <a:r>
                        <a:rPr lang="nl-BE" sz="1800" dirty="0"/>
                        <a:t>int</a:t>
                      </a:r>
                    </a:p>
                  </a:txBody>
                  <a:tcPr marL="91433" marR="91433" marT="45714" marB="45714"/>
                </a:tc>
                <a:tc>
                  <a:txBody>
                    <a:bodyPr/>
                    <a:lstStyle/>
                    <a:p>
                      <a:r>
                        <a:rPr lang="nl-BE" sz="1800" dirty="0"/>
                        <a:t>32 bits</a:t>
                      </a:r>
                    </a:p>
                  </a:txBody>
                  <a:tcPr marL="91433" marR="91433" marT="45714" marB="45714"/>
                </a:tc>
                <a:tc>
                  <a:txBody>
                    <a:bodyPr/>
                    <a:lstStyle/>
                    <a:p>
                      <a:r>
                        <a:rPr lang="nl-BE" sz="1800" dirty="0"/>
                        <a:t>-2147483658 tot +2147483657</a:t>
                      </a:r>
                    </a:p>
                  </a:txBody>
                  <a:tcPr marL="91433" marR="91433" marT="45714" marB="45714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8024">
                <a:tc>
                  <a:txBody>
                    <a:bodyPr/>
                    <a:lstStyle/>
                    <a:p>
                      <a:r>
                        <a:rPr lang="nl-BE" sz="1800" dirty="0" err="1"/>
                        <a:t>uint</a:t>
                      </a:r>
                      <a:endParaRPr lang="nl-BE" sz="1800" dirty="0"/>
                    </a:p>
                  </a:txBody>
                  <a:tcPr marL="91433" marR="91433" marT="45714" marB="45714"/>
                </a:tc>
                <a:tc>
                  <a:txBody>
                    <a:bodyPr/>
                    <a:lstStyle/>
                    <a:p>
                      <a:r>
                        <a:rPr lang="nl-BE" sz="1800" dirty="0"/>
                        <a:t>32 bits</a:t>
                      </a:r>
                    </a:p>
                  </a:txBody>
                  <a:tcPr marL="91433" marR="91433" marT="45714" marB="45714"/>
                </a:tc>
                <a:tc>
                  <a:txBody>
                    <a:bodyPr/>
                    <a:lstStyle/>
                    <a:p>
                      <a:r>
                        <a:rPr lang="nl-BE" sz="1800" dirty="0"/>
                        <a:t>0 tot 4294967295</a:t>
                      </a:r>
                    </a:p>
                  </a:txBody>
                  <a:tcPr marL="91433" marR="91433" marT="45714" marB="45714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8024">
                <a:tc>
                  <a:txBody>
                    <a:bodyPr/>
                    <a:lstStyle/>
                    <a:p>
                      <a:r>
                        <a:rPr lang="nl-BE" sz="1800" dirty="0"/>
                        <a:t>long</a:t>
                      </a:r>
                    </a:p>
                  </a:txBody>
                  <a:tcPr marL="91433" marR="91433" marT="45714" marB="45714"/>
                </a:tc>
                <a:tc>
                  <a:txBody>
                    <a:bodyPr/>
                    <a:lstStyle/>
                    <a:p>
                      <a:r>
                        <a:rPr lang="nl-BE" sz="1800" dirty="0"/>
                        <a:t>64 bits</a:t>
                      </a:r>
                    </a:p>
                  </a:txBody>
                  <a:tcPr marL="91433" marR="91433" marT="45714" marB="45714"/>
                </a:tc>
                <a:tc>
                  <a:txBody>
                    <a:bodyPr/>
                    <a:lstStyle/>
                    <a:p>
                      <a:r>
                        <a:rPr lang="nl-BE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-9 223 372 036 854 775 808 tot </a:t>
                      </a:r>
                      <a:br>
                        <a:rPr lang="nl-BE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nl-BE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9 223 372 036,854 775 807</a:t>
                      </a:r>
                      <a:endParaRPr lang="nl-BE" sz="1800" dirty="0"/>
                    </a:p>
                  </a:txBody>
                  <a:tcPr marL="91433" marR="91433" marT="45714" marB="45714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8024">
                <a:tc>
                  <a:txBody>
                    <a:bodyPr/>
                    <a:lstStyle/>
                    <a:p>
                      <a:r>
                        <a:rPr lang="nl-BE" sz="1800" dirty="0" err="1"/>
                        <a:t>char</a:t>
                      </a:r>
                      <a:endParaRPr lang="nl-BE" sz="1800" dirty="0"/>
                    </a:p>
                  </a:txBody>
                  <a:tcPr marL="91433" marR="91433" marT="45714" marB="45714"/>
                </a:tc>
                <a:tc>
                  <a:txBody>
                    <a:bodyPr/>
                    <a:lstStyle/>
                    <a:p>
                      <a:r>
                        <a:rPr lang="nl-BE" sz="1800" dirty="0"/>
                        <a:t>16 bits</a:t>
                      </a:r>
                    </a:p>
                  </a:txBody>
                  <a:tcPr marL="91433" marR="91433" marT="45714" marB="45714"/>
                </a:tc>
                <a:tc>
                  <a:txBody>
                    <a:bodyPr/>
                    <a:lstStyle/>
                    <a:p>
                      <a:r>
                        <a:rPr lang="nl-BE" sz="1800" dirty="0"/>
                        <a:t>0 tot 65535</a:t>
                      </a:r>
                    </a:p>
                  </a:txBody>
                  <a:tcPr marL="91433" marR="91433" marT="45714" marB="45714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1264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/>
              <a:t>Groottes</a:t>
            </a:r>
            <a:endParaRPr lang="en-IE" dirty="0"/>
          </a:p>
        </p:txBody>
      </p:sp>
      <p:sp>
        <p:nvSpPr>
          <p:cNvPr id="11264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Cilinder 4"/>
          <p:cNvSpPr>
            <a:spLocks noChangeArrowheads="1"/>
          </p:cNvSpPr>
          <p:nvPr/>
        </p:nvSpPr>
        <p:spPr bwMode="auto">
          <a:xfrm>
            <a:off x="1838325" y="4735513"/>
            <a:ext cx="846138" cy="969962"/>
          </a:xfrm>
          <a:prstGeom prst="can">
            <a:avLst>
              <a:gd name="adj" fmla="val 25023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E" sz="2000" dirty="0" err="1">
                <a:solidFill>
                  <a:schemeClr val="bg1"/>
                </a:solidFill>
              </a:rPr>
              <a:t>sbyte</a:t>
            </a:r>
            <a:endParaRPr lang="en-IE" sz="2000" dirty="0">
              <a:solidFill>
                <a:schemeClr val="bg1"/>
              </a:solidFill>
            </a:endParaRPr>
          </a:p>
        </p:txBody>
      </p:sp>
      <p:sp>
        <p:nvSpPr>
          <p:cNvPr id="15" name="Cilinder 14"/>
          <p:cNvSpPr>
            <a:spLocks noChangeArrowheads="1"/>
          </p:cNvSpPr>
          <p:nvPr/>
        </p:nvSpPr>
        <p:spPr bwMode="auto">
          <a:xfrm>
            <a:off x="2905125" y="4710113"/>
            <a:ext cx="846138" cy="969962"/>
          </a:xfrm>
          <a:prstGeom prst="can">
            <a:avLst>
              <a:gd name="adj" fmla="val 25023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E" sz="2000" dirty="0">
                <a:solidFill>
                  <a:schemeClr val="bg1"/>
                </a:solidFill>
              </a:rPr>
              <a:t>byte</a:t>
            </a:r>
          </a:p>
        </p:txBody>
      </p:sp>
      <p:sp>
        <p:nvSpPr>
          <p:cNvPr id="16" name="Cilinder 15"/>
          <p:cNvSpPr>
            <a:spLocks noChangeArrowheads="1"/>
          </p:cNvSpPr>
          <p:nvPr/>
        </p:nvSpPr>
        <p:spPr bwMode="auto">
          <a:xfrm>
            <a:off x="3930651" y="4625975"/>
            <a:ext cx="1577975" cy="1123950"/>
          </a:xfrm>
          <a:prstGeom prst="can">
            <a:avLst>
              <a:gd name="adj" fmla="val 25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E" sz="2000" dirty="0">
                <a:solidFill>
                  <a:schemeClr val="bg1"/>
                </a:solidFill>
              </a:rPr>
              <a:t>short</a:t>
            </a:r>
          </a:p>
        </p:txBody>
      </p:sp>
      <p:sp>
        <p:nvSpPr>
          <p:cNvPr id="17" name="Cilinder 16"/>
          <p:cNvSpPr>
            <a:spLocks noChangeArrowheads="1"/>
          </p:cNvSpPr>
          <p:nvPr/>
        </p:nvSpPr>
        <p:spPr bwMode="auto">
          <a:xfrm>
            <a:off x="5692776" y="4629150"/>
            <a:ext cx="1579563" cy="1123950"/>
          </a:xfrm>
          <a:prstGeom prst="can">
            <a:avLst>
              <a:gd name="adj" fmla="val 25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E" sz="2000" dirty="0" err="1">
                <a:solidFill>
                  <a:schemeClr val="bg1"/>
                </a:solidFill>
              </a:rPr>
              <a:t>ushort</a:t>
            </a:r>
            <a:endParaRPr lang="en-IE" sz="2000" dirty="0">
              <a:solidFill>
                <a:schemeClr val="bg1"/>
              </a:solidFill>
            </a:endParaRPr>
          </a:p>
        </p:txBody>
      </p:sp>
      <p:sp>
        <p:nvSpPr>
          <p:cNvPr id="18" name="Cilinder 17"/>
          <p:cNvSpPr>
            <a:spLocks noChangeArrowheads="1"/>
          </p:cNvSpPr>
          <p:nvPr/>
        </p:nvSpPr>
        <p:spPr bwMode="auto">
          <a:xfrm>
            <a:off x="7947026" y="3233739"/>
            <a:ext cx="4740275" cy="2643187"/>
          </a:xfrm>
          <a:prstGeom prst="can">
            <a:avLst>
              <a:gd name="adj" fmla="val 25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E" sz="2000" dirty="0">
                <a:solidFill>
                  <a:schemeClr val="bg1"/>
                </a:solidFill>
              </a:rPr>
              <a:t>long</a:t>
            </a:r>
          </a:p>
        </p:txBody>
      </p:sp>
      <p:sp>
        <p:nvSpPr>
          <p:cNvPr id="19" name="Tekstvak 18"/>
          <p:cNvSpPr txBox="1">
            <a:spLocks noChangeArrowheads="1"/>
          </p:cNvSpPr>
          <p:nvPr/>
        </p:nvSpPr>
        <p:spPr bwMode="auto">
          <a:xfrm>
            <a:off x="7473951" y="5022850"/>
            <a:ext cx="3778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E">
                <a:solidFill>
                  <a:srgbClr val="666666"/>
                </a:solidFill>
              </a:rPr>
              <a:t>...</a:t>
            </a:r>
          </a:p>
        </p:txBody>
      </p:sp>
      <p:sp>
        <p:nvSpPr>
          <p:cNvPr id="2" name="Tijdelijke aanduiding voor voettekst 1">
            <a:extLst>
              <a:ext uri="{FF2B5EF4-FFF2-40B4-BE49-F238E27FC236}">
                <a16:creationId xmlns:a16="http://schemas.microsoft.com/office/drawing/2014/main" id="{B437DEC2-7413-4581-9EE6-E2406E6BE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  <a:endParaRPr lang="nl-BE" dirty="0"/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6D4BAFC3-4D5D-4239-9B11-541D39669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09805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5" grpId="0" animBg="1"/>
      <p:bldP spid="16" grpId="0" animBg="1"/>
      <p:bldP spid="17" grpId="0" animBg="1"/>
      <p:bldP spid="18" grpId="0" animBg="1"/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Titel 1"/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nl-BE">
                <a:solidFill>
                  <a:schemeClr val="accent1"/>
                </a:solidFill>
              </a:rPr>
              <a:t>Oefening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lvl="1">
              <a:defRPr/>
            </a:pPr>
            <a:endParaRPr lang="nl-BE" dirty="0"/>
          </a:p>
          <a:p>
            <a:pPr>
              <a:defRPr/>
            </a:pPr>
            <a:r>
              <a:rPr lang="nl-BE" sz="2400" dirty="0"/>
              <a:t>Oefening:	</a:t>
            </a:r>
          </a:p>
          <a:p>
            <a:pPr lvl="1">
              <a:buFont typeface="Times" charset="0"/>
              <a:buNone/>
              <a:defRPr/>
            </a:pPr>
            <a:r>
              <a:rPr lang="nl-BE" dirty="0"/>
              <a:t>	Welke type  zou je kiezen voor volgende variabelen:</a:t>
            </a:r>
          </a:p>
          <a:p>
            <a:pPr lvl="1">
              <a:buFont typeface="Times" charset="0"/>
              <a:buNone/>
              <a:defRPr/>
            </a:pPr>
            <a:endParaRPr lang="nl-BE" dirty="0"/>
          </a:p>
          <a:p>
            <a:pPr lvl="1">
              <a:defRPr/>
            </a:pPr>
            <a:r>
              <a:rPr lang="nl-BE" dirty="0"/>
              <a:t>Temperatuur in graden </a:t>
            </a:r>
            <a:r>
              <a:rPr lang="nl-BE" dirty="0" err="1"/>
              <a:t>Celcius</a:t>
            </a:r>
            <a:endParaRPr lang="nl-BE" dirty="0"/>
          </a:p>
          <a:p>
            <a:pPr lvl="1">
              <a:defRPr/>
            </a:pPr>
            <a:r>
              <a:rPr lang="nl-BE" dirty="0"/>
              <a:t>Temperatuur </a:t>
            </a:r>
            <a:r>
              <a:rPr lang="nl-BE"/>
              <a:t>in Kelvin</a:t>
            </a:r>
            <a:endParaRPr lang="nl-BE" dirty="0"/>
          </a:p>
          <a:p>
            <a:pPr lvl="1">
              <a:defRPr/>
            </a:pPr>
            <a:r>
              <a:rPr lang="nl-BE" dirty="0"/>
              <a:t>Aantal mensen op aarde</a:t>
            </a:r>
          </a:p>
          <a:p>
            <a:pPr lvl="1">
              <a:defRPr/>
            </a:pPr>
            <a:r>
              <a:rPr lang="nl-BE" dirty="0"/>
              <a:t>Aantal klasgenoten</a:t>
            </a:r>
          </a:p>
          <a:p>
            <a:pPr lvl="1">
              <a:defRPr/>
            </a:pPr>
            <a:r>
              <a:rPr lang="nl-BE" dirty="0"/>
              <a:t>BMI (body </a:t>
            </a:r>
            <a:r>
              <a:rPr lang="nl-BE" dirty="0" err="1"/>
              <a:t>mass</a:t>
            </a:r>
            <a:r>
              <a:rPr lang="nl-BE" dirty="0"/>
              <a:t> index)</a:t>
            </a:r>
          </a:p>
          <a:p>
            <a:pPr lvl="1">
              <a:defRPr/>
            </a:pPr>
            <a:endParaRPr lang="nl-BE" dirty="0"/>
          </a:p>
        </p:txBody>
      </p:sp>
      <p:sp>
        <p:nvSpPr>
          <p:cNvPr id="2" name="Tijdelijke aanduiding voor voettekst 1">
            <a:extLst>
              <a:ext uri="{FF2B5EF4-FFF2-40B4-BE49-F238E27FC236}">
                <a16:creationId xmlns:a16="http://schemas.microsoft.com/office/drawing/2014/main" id="{E051449F-D9CD-4B06-915A-19DAE43FB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59A96B7-21EC-4284-8A1D-9D915E4A5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212559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Titel 1"/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nl-BE" dirty="0"/>
              <a:t>Reële getallen voorstellen</a:t>
            </a:r>
          </a:p>
        </p:txBody>
      </p:sp>
      <p:sp>
        <p:nvSpPr>
          <p:cNvPr id="115715" name="Tijdelijke aanduiding voor inhoud 2"/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pPr lvl="2"/>
            <a:r>
              <a:rPr lang="nl-BE" sz="2400">
                <a:solidFill>
                  <a:srgbClr val="000000"/>
                </a:solidFill>
              </a:rPr>
              <a:t>Computer zal benadering bewaren</a:t>
            </a:r>
          </a:p>
          <a:p>
            <a:pPr lvl="3"/>
            <a:r>
              <a:rPr lang="nl-BE" sz="2400">
                <a:solidFill>
                  <a:srgbClr val="000000"/>
                </a:solidFill>
              </a:rPr>
              <a:t>Te lage benadering: verkeerde uitkomsten</a:t>
            </a:r>
          </a:p>
          <a:p>
            <a:pPr lvl="3"/>
            <a:r>
              <a:rPr lang="nl-BE" sz="2400">
                <a:solidFill>
                  <a:srgbClr val="000000"/>
                </a:solidFill>
              </a:rPr>
              <a:t>Te hoge benadering: te veel geheugenverbruik</a:t>
            </a:r>
          </a:p>
          <a:p>
            <a:pPr lvl="3"/>
            <a:endParaRPr lang="nl-BE" sz="2400">
              <a:solidFill>
                <a:srgbClr val="000000"/>
              </a:solidFill>
            </a:endParaRPr>
          </a:p>
          <a:p>
            <a:pPr lvl="3"/>
            <a:endParaRPr lang="nl-BE" sz="2400">
              <a:solidFill>
                <a:srgbClr val="000000"/>
              </a:solidFill>
            </a:endParaRPr>
          </a:p>
          <a:p>
            <a:pPr lvl="2"/>
            <a:r>
              <a:rPr lang="nl-BE" sz="2400">
                <a:solidFill>
                  <a:srgbClr val="000000"/>
                </a:solidFill>
              </a:rPr>
              <a:t>C# voorziet verschillende type naargelang afweging geheugengebruik vs. precisie</a:t>
            </a:r>
          </a:p>
          <a:p>
            <a:endParaRPr lang="nl-BE" sz="2400">
              <a:solidFill>
                <a:srgbClr val="000000"/>
              </a:solidFill>
            </a:endParaRPr>
          </a:p>
        </p:txBody>
      </p:sp>
      <p:sp>
        <p:nvSpPr>
          <p:cNvPr id="2" name="Tijdelijke aanduiding voor voettekst 1">
            <a:extLst>
              <a:ext uri="{FF2B5EF4-FFF2-40B4-BE49-F238E27FC236}">
                <a16:creationId xmlns:a16="http://schemas.microsoft.com/office/drawing/2014/main" id="{57D76702-ABF0-4C62-BD56-FD2A216F2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  <a:endParaRPr lang="nl-BE" dirty="0"/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FBC7CF3C-F020-4B77-8E90-4A534E629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64461614"/>
      </p:ext>
    </p:extLst>
  </p:cSld>
  <p:clrMapOvr>
    <a:masterClrMapping/>
  </p:clrMapOvr>
</p:sld>
</file>

<file path=ppt/theme/theme1.xml><?xml version="1.0" encoding="utf-8"?>
<a:theme xmlns:a="http://schemas.openxmlformats.org/drawingml/2006/main" name="ziescherpthemapp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angepast 1">
      <a:majorFont>
        <a:latin typeface="Archivo Narrow"/>
        <a:ea typeface=""/>
        <a:cs typeface=""/>
      </a:majorFont>
      <a:minorFont>
        <a:latin typeface="Blogger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ziescherpthemappt" id="{1E4A7A97-E1A8-4455-8CC9-149647988B7E}" vid="{955D22B0-FB40-4B6D-9E24-0A5565CBC636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ziescherpthemappt</Template>
  <TotalTime>3</TotalTime>
  <Words>653</Words>
  <Application>Microsoft Office PowerPoint</Application>
  <PresentationFormat>Breedbeeld</PresentationFormat>
  <Paragraphs>219</Paragraphs>
  <Slides>17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6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17</vt:i4>
      </vt:variant>
    </vt:vector>
  </HeadingPairs>
  <TitlesOfParts>
    <vt:vector size="24" baseType="lpstr">
      <vt:lpstr>Blogger Sans</vt:lpstr>
      <vt:lpstr>Times</vt:lpstr>
      <vt:lpstr>Courier New</vt:lpstr>
      <vt:lpstr>Archivo Narrow</vt:lpstr>
      <vt:lpstr>Calibri</vt:lpstr>
      <vt:lpstr>Arial</vt:lpstr>
      <vt:lpstr>ziescherpthemappt</vt:lpstr>
      <vt:lpstr>2. Datatypes</vt:lpstr>
      <vt:lpstr>Variabelen en data</vt:lpstr>
      <vt:lpstr>Variabelen aanmaken</vt:lpstr>
      <vt:lpstr>Primitieve (ingebouwde) types</vt:lpstr>
      <vt:lpstr>Types van variabelen voor getallen</vt:lpstr>
      <vt:lpstr>Integers bewaren</vt:lpstr>
      <vt:lpstr>Groottes</vt:lpstr>
      <vt:lpstr>Oefening</vt:lpstr>
      <vt:lpstr>Reële getallen voorstellen</vt:lpstr>
      <vt:lpstr>Real values bewaren</vt:lpstr>
      <vt:lpstr>Real values groottes</vt:lpstr>
      <vt:lpstr>PowerPoint-presentatie</vt:lpstr>
      <vt:lpstr>Real literal waarden</vt:lpstr>
      <vt:lpstr>Real literals</vt:lpstr>
      <vt:lpstr>Bool</vt:lpstr>
      <vt:lpstr>Tekst en karakters</vt:lpstr>
      <vt:lpstr>Demo 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types</dc:title>
  <dc:creator>Dams Tim</dc:creator>
  <cp:lastModifiedBy>Tim Dams</cp:lastModifiedBy>
  <cp:revision>19</cp:revision>
  <dcterms:created xsi:type="dcterms:W3CDTF">2018-09-24T17:32:41Z</dcterms:created>
  <dcterms:modified xsi:type="dcterms:W3CDTF">2020-09-10T20:25:21Z</dcterms:modified>
</cp:coreProperties>
</file>