
<file path=[Content_Types].xml><?xml version="1.0" encoding="utf-8"?>
<Types xmlns="http://schemas.openxmlformats.org/package/2006/content-types">
  <Default Extension="fntdata" ContentType="application/x-fontdata"/>
  <Default Extension="gif" ContentType="vide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0" r:id="rId3"/>
    <p:sldId id="295" r:id="rId4"/>
    <p:sldId id="324" r:id="rId5"/>
    <p:sldId id="296" r:id="rId6"/>
    <p:sldId id="297" r:id="rId7"/>
    <p:sldId id="298" r:id="rId8"/>
    <p:sldId id="299" r:id="rId9"/>
    <p:sldId id="300" r:id="rId10"/>
    <p:sldId id="301" r:id="rId11"/>
    <p:sldId id="319" r:id="rId12"/>
    <p:sldId id="306" r:id="rId13"/>
    <p:sldId id="307" r:id="rId14"/>
    <p:sldId id="308" r:id="rId15"/>
    <p:sldId id="315" r:id="rId16"/>
    <p:sldId id="302" r:id="rId17"/>
    <p:sldId id="303" r:id="rId18"/>
    <p:sldId id="304" r:id="rId19"/>
    <p:sldId id="305" r:id="rId20"/>
  </p:sldIdLst>
  <p:sldSz cx="12192000" cy="6858000"/>
  <p:notesSz cx="7099300" cy="10234613"/>
  <p:embeddedFontLst>
    <p:embeddedFont>
      <p:font typeface="Archivo Narrow" panose="020B0506020202020B04" pitchFamily="34" charset="0"/>
      <p:regular r:id="rId23"/>
      <p:bold r:id="rId24"/>
      <p:italic r:id="rId25"/>
    </p:embeddedFont>
    <p:embeddedFont>
      <p:font typeface="Blogger Sans" panose="02000506030000020004" pitchFamily="50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tantia" panose="02030602050306030303" pitchFamily="18" charset="0"/>
      <p:regular r:id="rId32"/>
      <p:bold r:id="rId33"/>
      <p:italic r:id="rId34"/>
      <p:boldItalic r:id="rId35"/>
    </p:embeddedFont>
    <p:embeddedFont>
      <p:font typeface="Times" panose="02020603050405020304" pitchFamily="18" charset="0"/>
      <p:regular r:id="rId36"/>
      <p:bold r:id="rId37"/>
      <p:italic r:id="rId38"/>
      <p:boldItalic r:id="rId3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197FF-7A7C-4D27-A2CA-A4A5FA0FFFFA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5DE5B1-3DA4-44DD-9B3A-3AF7935A6E93}">
      <dgm:prSet/>
      <dgm:spPr/>
      <dgm:t>
        <a:bodyPr/>
        <a:lstStyle/>
        <a:p>
          <a:r>
            <a:rPr lang="nl-BE" b="1"/>
            <a:t>Moet beginnen met letter of underscore (_)</a:t>
          </a:r>
          <a:endParaRPr lang="en-US"/>
        </a:p>
      </dgm:t>
    </dgm:pt>
    <dgm:pt modelId="{82BC85A8-2D6B-48E8-96D1-8FF4CD9CE287}" type="parTrans" cxnId="{E07F86B8-96D8-407F-9F74-7034310E5554}">
      <dgm:prSet/>
      <dgm:spPr/>
      <dgm:t>
        <a:bodyPr/>
        <a:lstStyle/>
        <a:p>
          <a:endParaRPr lang="en-US"/>
        </a:p>
      </dgm:t>
    </dgm:pt>
    <dgm:pt modelId="{E5C9B7D0-EE51-4365-9033-6B39CA361495}" type="sibTrans" cxnId="{E07F86B8-96D8-407F-9F74-7034310E5554}">
      <dgm:prSet/>
      <dgm:spPr/>
      <dgm:t>
        <a:bodyPr/>
        <a:lstStyle/>
        <a:p>
          <a:endParaRPr lang="en-US"/>
        </a:p>
      </dgm:t>
    </dgm:pt>
    <dgm:pt modelId="{B9811D50-B29C-4931-8696-8725BC176D1B}">
      <dgm:prSet/>
      <dgm:spPr/>
      <dgm:t>
        <a:bodyPr/>
        <a:lstStyle/>
        <a:p>
          <a:r>
            <a:rPr lang="nl-BE"/>
            <a:t>Dus GEEN cijfer</a:t>
          </a:r>
          <a:endParaRPr lang="en-US"/>
        </a:p>
      </dgm:t>
    </dgm:pt>
    <dgm:pt modelId="{72B6E93C-9BAA-471A-A766-D51846F96389}" type="parTrans" cxnId="{99B9D314-6BAC-4DCD-9C5A-FEB5EB1919A3}">
      <dgm:prSet/>
      <dgm:spPr/>
      <dgm:t>
        <a:bodyPr/>
        <a:lstStyle/>
        <a:p>
          <a:endParaRPr lang="en-US"/>
        </a:p>
      </dgm:t>
    </dgm:pt>
    <dgm:pt modelId="{F20C15C1-6E8C-4A48-A389-54B05CA08650}" type="sibTrans" cxnId="{99B9D314-6BAC-4DCD-9C5A-FEB5EB1919A3}">
      <dgm:prSet/>
      <dgm:spPr/>
      <dgm:t>
        <a:bodyPr/>
        <a:lstStyle/>
        <a:p>
          <a:endParaRPr lang="en-US"/>
        </a:p>
      </dgm:t>
    </dgm:pt>
    <dgm:pt modelId="{4B646B81-090A-4334-A037-4D7F8C39EB85}">
      <dgm:prSet/>
      <dgm:spPr/>
      <dgm:t>
        <a:bodyPr/>
        <a:lstStyle/>
        <a:p>
          <a:r>
            <a:rPr lang="nl-BE" b="1"/>
            <a:t>Identifier mag enkel bestaan uit letters, cijfers en underscores </a:t>
          </a:r>
          <a:endParaRPr lang="en-US"/>
        </a:p>
      </dgm:t>
    </dgm:pt>
    <dgm:pt modelId="{6BA98913-42A4-4638-8510-58E9A89458A3}" type="parTrans" cxnId="{73836906-9044-409F-9BFD-3B5FA4F20B6F}">
      <dgm:prSet/>
      <dgm:spPr/>
      <dgm:t>
        <a:bodyPr/>
        <a:lstStyle/>
        <a:p>
          <a:endParaRPr lang="en-US"/>
        </a:p>
      </dgm:t>
    </dgm:pt>
    <dgm:pt modelId="{1B3FE34B-6447-4FBA-BB23-D632C2950A4A}" type="sibTrans" cxnId="{73836906-9044-409F-9BFD-3B5FA4F20B6F}">
      <dgm:prSet/>
      <dgm:spPr/>
      <dgm:t>
        <a:bodyPr/>
        <a:lstStyle/>
        <a:p>
          <a:endParaRPr lang="en-US"/>
        </a:p>
      </dgm:t>
    </dgm:pt>
    <dgm:pt modelId="{E579898E-0E3C-4B5B-8641-E0F59B448639}">
      <dgm:prSet/>
      <dgm:spPr/>
      <dgm:t>
        <a:bodyPr/>
        <a:lstStyle/>
        <a:p>
          <a:r>
            <a:rPr lang="nl-BE"/>
            <a:t>NIETS ANDERS</a:t>
          </a:r>
          <a:endParaRPr lang="en-US"/>
        </a:p>
      </dgm:t>
    </dgm:pt>
    <dgm:pt modelId="{F29B6324-3CE2-4B46-8E25-01E65566ACF8}" type="parTrans" cxnId="{4198235D-B37E-4A92-AF22-3E34B955A96D}">
      <dgm:prSet/>
      <dgm:spPr/>
      <dgm:t>
        <a:bodyPr/>
        <a:lstStyle/>
        <a:p>
          <a:endParaRPr lang="en-US"/>
        </a:p>
      </dgm:t>
    </dgm:pt>
    <dgm:pt modelId="{0F1019C2-D101-4AB7-AE00-E57FD6C4AB7C}" type="sibTrans" cxnId="{4198235D-B37E-4A92-AF22-3E34B955A96D}">
      <dgm:prSet/>
      <dgm:spPr/>
      <dgm:t>
        <a:bodyPr/>
        <a:lstStyle/>
        <a:p>
          <a:endParaRPr lang="en-US"/>
        </a:p>
      </dgm:t>
    </dgm:pt>
    <dgm:pt modelId="{3AF4FA0E-73CC-429F-A571-511CE8E8AF92}">
      <dgm:prSet/>
      <dgm:spPr/>
      <dgm:t>
        <a:bodyPr/>
        <a:lstStyle/>
        <a:p>
          <a:r>
            <a:rPr lang="nl-BE" b="1" dirty="0"/>
            <a:t>Mag geen c# </a:t>
          </a:r>
          <a:r>
            <a:rPr lang="nl-BE" b="1" dirty="0" err="1"/>
            <a:t>keyword</a:t>
          </a:r>
          <a:r>
            <a:rPr lang="nl-BE" b="1" dirty="0"/>
            <a:t> zijn (zie eerdere slide)</a:t>
          </a:r>
          <a:endParaRPr lang="en-US" dirty="0"/>
        </a:p>
      </dgm:t>
    </dgm:pt>
    <dgm:pt modelId="{2E178474-F452-41C6-9768-87903C41BBCA}" type="parTrans" cxnId="{4D48F342-4C4D-4172-A599-5A867666EFA5}">
      <dgm:prSet/>
      <dgm:spPr/>
      <dgm:t>
        <a:bodyPr/>
        <a:lstStyle/>
        <a:p>
          <a:endParaRPr lang="en-US"/>
        </a:p>
      </dgm:t>
    </dgm:pt>
    <dgm:pt modelId="{D7B6DA34-3490-4418-A96A-E67C1E939E65}" type="sibTrans" cxnId="{4D48F342-4C4D-4172-A599-5A867666EFA5}">
      <dgm:prSet/>
      <dgm:spPr/>
      <dgm:t>
        <a:bodyPr/>
        <a:lstStyle/>
        <a:p>
          <a:endParaRPr lang="en-US"/>
        </a:p>
      </dgm:t>
    </dgm:pt>
    <dgm:pt modelId="{4CDAC29E-8240-4D19-9C6A-F4E1EE518158}">
      <dgm:prSet/>
      <dgm:spPr/>
      <dgm:t>
        <a:bodyPr/>
        <a:lstStyle/>
        <a:p>
          <a:r>
            <a:rPr lang="en-US" dirty="0" err="1"/>
            <a:t>Dus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int, </a:t>
          </a:r>
          <a:r>
            <a:rPr lang="en-US" dirty="0" err="1"/>
            <a:t>goto</a:t>
          </a:r>
          <a:r>
            <a:rPr lang="en-US" dirty="0"/>
            <a:t>, string, </a:t>
          </a:r>
          <a:r>
            <a:rPr lang="en-US" dirty="0" err="1"/>
            <a:t>etc</a:t>
          </a:r>
          <a:endParaRPr lang="en-US" dirty="0"/>
        </a:p>
      </dgm:t>
    </dgm:pt>
    <dgm:pt modelId="{658725D5-8B9F-444F-B0D4-7F7D6EA954A2}" type="parTrans" cxnId="{DBA57EEF-F14A-4509-A26F-3BA2DEE22DA9}">
      <dgm:prSet/>
      <dgm:spPr/>
      <dgm:t>
        <a:bodyPr/>
        <a:lstStyle/>
        <a:p>
          <a:endParaRPr lang="nl-BE"/>
        </a:p>
      </dgm:t>
    </dgm:pt>
    <dgm:pt modelId="{4D598592-6FB6-40C8-9176-9F10A4A81147}" type="sibTrans" cxnId="{DBA57EEF-F14A-4509-A26F-3BA2DEE22DA9}">
      <dgm:prSet/>
      <dgm:spPr/>
      <dgm:t>
        <a:bodyPr/>
        <a:lstStyle/>
        <a:p>
          <a:endParaRPr lang="nl-BE"/>
        </a:p>
      </dgm:t>
    </dgm:pt>
    <dgm:pt modelId="{356DAB65-ED8F-448B-A6FE-E7958FD8F7AF}" type="pres">
      <dgm:prSet presAssocID="{B0B197FF-7A7C-4D27-A2CA-A4A5FA0FFFFA}" presName="linear" presStyleCnt="0">
        <dgm:presLayoutVars>
          <dgm:animLvl val="lvl"/>
          <dgm:resizeHandles val="exact"/>
        </dgm:presLayoutVars>
      </dgm:prSet>
      <dgm:spPr/>
    </dgm:pt>
    <dgm:pt modelId="{4197FD5C-8B40-4D55-8589-366CFDCA8C0A}" type="pres">
      <dgm:prSet presAssocID="{0E5DE5B1-3DA4-44DD-9B3A-3AF7935A6E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1F9AFE-7696-42FB-BBFE-A26A16D5E768}" type="pres">
      <dgm:prSet presAssocID="{0E5DE5B1-3DA4-44DD-9B3A-3AF7935A6E93}" presName="childText" presStyleLbl="revTx" presStyleIdx="0" presStyleCnt="3">
        <dgm:presLayoutVars>
          <dgm:bulletEnabled val="1"/>
        </dgm:presLayoutVars>
      </dgm:prSet>
      <dgm:spPr/>
    </dgm:pt>
    <dgm:pt modelId="{F9721A1A-4EED-4E95-929F-9D799BA67B84}" type="pres">
      <dgm:prSet presAssocID="{4B646B81-090A-4334-A037-4D7F8C39EB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70593C-E4EE-4DDB-8CFC-1CA31381A717}" type="pres">
      <dgm:prSet presAssocID="{4B646B81-090A-4334-A037-4D7F8C39EB85}" presName="childText" presStyleLbl="revTx" presStyleIdx="1" presStyleCnt="3">
        <dgm:presLayoutVars>
          <dgm:bulletEnabled val="1"/>
        </dgm:presLayoutVars>
      </dgm:prSet>
      <dgm:spPr/>
    </dgm:pt>
    <dgm:pt modelId="{82091665-B7FE-443B-8BBD-47CF13509A68}" type="pres">
      <dgm:prSet presAssocID="{3AF4FA0E-73CC-429F-A571-511CE8E8AF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055D77B-6EE8-4ABC-8381-94A764B7AB52}" type="pres">
      <dgm:prSet presAssocID="{3AF4FA0E-73CC-429F-A571-511CE8E8AF9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3836906-9044-409F-9BFD-3B5FA4F20B6F}" srcId="{B0B197FF-7A7C-4D27-A2CA-A4A5FA0FFFFA}" destId="{4B646B81-090A-4334-A037-4D7F8C39EB85}" srcOrd="1" destOrd="0" parTransId="{6BA98913-42A4-4638-8510-58E9A89458A3}" sibTransId="{1B3FE34B-6447-4FBA-BB23-D632C2950A4A}"/>
    <dgm:cxn modelId="{99B9D314-6BAC-4DCD-9C5A-FEB5EB1919A3}" srcId="{0E5DE5B1-3DA4-44DD-9B3A-3AF7935A6E93}" destId="{B9811D50-B29C-4931-8696-8725BC176D1B}" srcOrd="0" destOrd="0" parTransId="{72B6E93C-9BAA-471A-A766-D51846F96389}" sibTransId="{F20C15C1-6E8C-4A48-A389-54B05CA08650}"/>
    <dgm:cxn modelId="{4198235D-B37E-4A92-AF22-3E34B955A96D}" srcId="{4B646B81-090A-4334-A037-4D7F8C39EB85}" destId="{E579898E-0E3C-4B5B-8641-E0F59B448639}" srcOrd="0" destOrd="0" parTransId="{F29B6324-3CE2-4B46-8E25-01E65566ACF8}" sibTransId="{0F1019C2-D101-4AB7-AE00-E57FD6C4AB7C}"/>
    <dgm:cxn modelId="{4D48F342-4C4D-4172-A599-5A867666EFA5}" srcId="{B0B197FF-7A7C-4D27-A2CA-A4A5FA0FFFFA}" destId="{3AF4FA0E-73CC-429F-A571-511CE8E8AF92}" srcOrd="2" destOrd="0" parTransId="{2E178474-F452-41C6-9768-87903C41BBCA}" sibTransId="{D7B6DA34-3490-4418-A96A-E67C1E939E65}"/>
    <dgm:cxn modelId="{05015E43-6E10-47F0-9EDD-F2E36B54B7B3}" type="presOf" srcId="{E579898E-0E3C-4B5B-8641-E0F59B448639}" destId="{B570593C-E4EE-4DDB-8CFC-1CA31381A717}" srcOrd="0" destOrd="0" presId="urn:microsoft.com/office/officeart/2005/8/layout/vList2"/>
    <dgm:cxn modelId="{B4015071-6FF8-4619-9FEC-A4994968FBE9}" type="presOf" srcId="{B0B197FF-7A7C-4D27-A2CA-A4A5FA0FFFFA}" destId="{356DAB65-ED8F-448B-A6FE-E7958FD8F7AF}" srcOrd="0" destOrd="0" presId="urn:microsoft.com/office/officeart/2005/8/layout/vList2"/>
    <dgm:cxn modelId="{103F079D-D1D2-4FA5-863F-905F9D673F3A}" type="presOf" srcId="{4CDAC29E-8240-4D19-9C6A-F4E1EE518158}" destId="{E055D77B-6EE8-4ABC-8381-94A764B7AB52}" srcOrd="0" destOrd="0" presId="urn:microsoft.com/office/officeart/2005/8/layout/vList2"/>
    <dgm:cxn modelId="{086A3BAE-6F4D-4CB8-9537-05AAB10FA94B}" type="presOf" srcId="{0E5DE5B1-3DA4-44DD-9B3A-3AF7935A6E93}" destId="{4197FD5C-8B40-4D55-8589-366CFDCA8C0A}" srcOrd="0" destOrd="0" presId="urn:microsoft.com/office/officeart/2005/8/layout/vList2"/>
    <dgm:cxn modelId="{E07F86B8-96D8-407F-9F74-7034310E5554}" srcId="{B0B197FF-7A7C-4D27-A2CA-A4A5FA0FFFFA}" destId="{0E5DE5B1-3DA4-44DD-9B3A-3AF7935A6E93}" srcOrd="0" destOrd="0" parTransId="{82BC85A8-2D6B-48E8-96D1-8FF4CD9CE287}" sibTransId="{E5C9B7D0-EE51-4365-9033-6B39CA361495}"/>
    <dgm:cxn modelId="{98F244BC-8561-436F-B6DA-D5F8BE581794}" type="presOf" srcId="{3AF4FA0E-73CC-429F-A571-511CE8E8AF92}" destId="{82091665-B7FE-443B-8BBD-47CF13509A68}" srcOrd="0" destOrd="0" presId="urn:microsoft.com/office/officeart/2005/8/layout/vList2"/>
    <dgm:cxn modelId="{812D32D9-5B14-4F77-A27E-29A3D1F8A51E}" type="presOf" srcId="{B9811D50-B29C-4931-8696-8725BC176D1B}" destId="{331F9AFE-7696-42FB-BBFE-A26A16D5E768}" srcOrd="0" destOrd="0" presId="urn:microsoft.com/office/officeart/2005/8/layout/vList2"/>
    <dgm:cxn modelId="{404E4BE9-F3DA-4A82-9E15-57235A86CBB6}" type="presOf" srcId="{4B646B81-090A-4334-A037-4D7F8C39EB85}" destId="{F9721A1A-4EED-4E95-929F-9D799BA67B84}" srcOrd="0" destOrd="0" presId="urn:microsoft.com/office/officeart/2005/8/layout/vList2"/>
    <dgm:cxn modelId="{DBA57EEF-F14A-4509-A26F-3BA2DEE22DA9}" srcId="{3AF4FA0E-73CC-429F-A571-511CE8E8AF92}" destId="{4CDAC29E-8240-4D19-9C6A-F4E1EE518158}" srcOrd="0" destOrd="0" parTransId="{658725D5-8B9F-444F-B0D4-7F7D6EA954A2}" sibTransId="{4D598592-6FB6-40C8-9176-9F10A4A81147}"/>
    <dgm:cxn modelId="{A6388942-7219-44FB-8951-BFFD85DA87A3}" type="presParOf" srcId="{356DAB65-ED8F-448B-A6FE-E7958FD8F7AF}" destId="{4197FD5C-8B40-4D55-8589-366CFDCA8C0A}" srcOrd="0" destOrd="0" presId="urn:microsoft.com/office/officeart/2005/8/layout/vList2"/>
    <dgm:cxn modelId="{FB6B8CCD-D958-4445-9812-EC70C18ECAD6}" type="presParOf" srcId="{356DAB65-ED8F-448B-A6FE-E7958FD8F7AF}" destId="{331F9AFE-7696-42FB-BBFE-A26A16D5E768}" srcOrd="1" destOrd="0" presId="urn:microsoft.com/office/officeart/2005/8/layout/vList2"/>
    <dgm:cxn modelId="{DD843398-6FFE-42C3-A8D0-AA1532EA30F0}" type="presParOf" srcId="{356DAB65-ED8F-448B-A6FE-E7958FD8F7AF}" destId="{F9721A1A-4EED-4E95-929F-9D799BA67B84}" srcOrd="2" destOrd="0" presId="urn:microsoft.com/office/officeart/2005/8/layout/vList2"/>
    <dgm:cxn modelId="{0AF6753E-C6C6-4A30-9B9B-AF3FBFA2EE44}" type="presParOf" srcId="{356DAB65-ED8F-448B-A6FE-E7958FD8F7AF}" destId="{B570593C-E4EE-4DDB-8CFC-1CA31381A717}" srcOrd="3" destOrd="0" presId="urn:microsoft.com/office/officeart/2005/8/layout/vList2"/>
    <dgm:cxn modelId="{8D0F0779-E6B3-4931-B0EF-A00EFFA5EDC8}" type="presParOf" srcId="{356DAB65-ED8F-448B-A6FE-E7958FD8F7AF}" destId="{82091665-B7FE-443B-8BBD-47CF13509A68}" srcOrd="4" destOrd="0" presId="urn:microsoft.com/office/officeart/2005/8/layout/vList2"/>
    <dgm:cxn modelId="{284D2737-0FEC-4AEB-BE28-7EC7503E49DE}" type="presParOf" srcId="{356DAB65-ED8F-448B-A6FE-E7958FD8F7AF}" destId="{E055D77B-6EE8-4ABC-8381-94A764B7AB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7FD5C-8B40-4D55-8589-366CFDCA8C0A}">
      <dsp:nvSpPr>
        <dsp:cNvPr id="0" name=""/>
        <dsp:cNvSpPr/>
      </dsp:nvSpPr>
      <dsp:spPr>
        <a:xfrm>
          <a:off x="0" y="25582"/>
          <a:ext cx="6089650" cy="131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200" b="1" kern="1200"/>
            <a:t>Moet beginnen met letter of underscore (_)</a:t>
          </a:r>
          <a:endParaRPr lang="en-US" sz="3200" kern="1200"/>
        </a:p>
      </dsp:txBody>
      <dsp:txXfrm>
        <a:off x="63968" y="89550"/>
        <a:ext cx="5961714" cy="1182464"/>
      </dsp:txXfrm>
    </dsp:sp>
    <dsp:sp modelId="{331F9AFE-7696-42FB-BBFE-A26A16D5E768}">
      <dsp:nvSpPr>
        <dsp:cNvPr id="0" name=""/>
        <dsp:cNvSpPr/>
      </dsp:nvSpPr>
      <dsp:spPr>
        <a:xfrm>
          <a:off x="0" y="1335982"/>
          <a:ext cx="608965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500" kern="1200"/>
            <a:t>Dus GEEN cijfer</a:t>
          </a:r>
          <a:endParaRPr lang="en-US" sz="2500" kern="1200"/>
        </a:p>
      </dsp:txBody>
      <dsp:txXfrm>
        <a:off x="0" y="1335982"/>
        <a:ext cx="6089650" cy="529920"/>
      </dsp:txXfrm>
    </dsp:sp>
    <dsp:sp modelId="{F9721A1A-4EED-4E95-929F-9D799BA67B84}">
      <dsp:nvSpPr>
        <dsp:cNvPr id="0" name=""/>
        <dsp:cNvSpPr/>
      </dsp:nvSpPr>
      <dsp:spPr>
        <a:xfrm>
          <a:off x="0" y="1865902"/>
          <a:ext cx="6089650" cy="13104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200" b="1" kern="1200"/>
            <a:t>Identifier mag enkel bestaan uit letters, cijfers en underscores </a:t>
          </a:r>
          <a:endParaRPr lang="en-US" sz="3200" kern="1200"/>
        </a:p>
      </dsp:txBody>
      <dsp:txXfrm>
        <a:off x="63968" y="1929870"/>
        <a:ext cx="5961714" cy="1182464"/>
      </dsp:txXfrm>
    </dsp:sp>
    <dsp:sp modelId="{B570593C-E4EE-4DDB-8CFC-1CA31381A717}">
      <dsp:nvSpPr>
        <dsp:cNvPr id="0" name=""/>
        <dsp:cNvSpPr/>
      </dsp:nvSpPr>
      <dsp:spPr>
        <a:xfrm>
          <a:off x="0" y="3176302"/>
          <a:ext cx="608965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500" kern="1200"/>
            <a:t>NIETS ANDERS</a:t>
          </a:r>
          <a:endParaRPr lang="en-US" sz="2500" kern="1200"/>
        </a:p>
      </dsp:txBody>
      <dsp:txXfrm>
        <a:off x="0" y="3176302"/>
        <a:ext cx="6089650" cy="529920"/>
      </dsp:txXfrm>
    </dsp:sp>
    <dsp:sp modelId="{82091665-B7FE-443B-8BBD-47CF13509A68}">
      <dsp:nvSpPr>
        <dsp:cNvPr id="0" name=""/>
        <dsp:cNvSpPr/>
      </dsp:nvSpPr>
      <dsp:spPr>
        <a:xfrm>
          <a:off x="0" y="3706222"/>
          <a:ext cx="6089650" cy="13104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200" b="1" kern="1200" dirty="0"/>
            <a:t>Mag geen c# </a:t>
          </a:r>
          <a:r>
            <a:rPr lang="nl-BE" sz="3200" b="1" kern="1200" dirty="0" err="1"/>
            <a:t>keyword</a:t>
          </a:r>
          <a:r>
            <a:rPr lang="nl-BE" sz="3200" b="1" kern="1200" dirty="0"/>
            <a:t> zijn (zie eerdere slide)</a:t>
          </a:r>
          <a:endParaRPr lang="en-US" sz="3200" kern="1200" dirty="0"/>
        </a:p>
      </dsp:txBody>
      <dsp:txXfrm>
        <a:off x="63968" y="3770190"/>
        <a:ext cx="5961714" cy="1182464"/>
      </dsp:txXfrm>
    </dsp:sp>
    <dsp:sp modelId="{E055D77B-6EE8-4ABC-8381-94A764B7AB52}">
      <dsp:nvSpPr>
        <dsp:cNvPr id="0" name=""/>
        <dsp:cNvSpPr/>
      </dsp:nvSpPr>
      <dsp:spPr>
        <a:xfrm>
          <a:off x="0" y="5016622"/>
          <a:ext cx="608965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/>
            <a:t>Dus</a:t>
          </a:r>
          <a:r>
            <a:rPr lang="en-US" sz="2500" kern="1200" dirty="0"/>
            <a:t> </a:t>
          </a:r>
          <a:r>
            <a:rPr lang="en-US" sz="2500" kern="1200" dirty="0" err="1"/>
            <a:t>niet</a:t>
          </a:r>
          <a:r>
            <a:rPr lang="en-US" sz="2500" kern="1200" dirty="0"/>
            <a:t> int, </a:t>
          </a:r>
          <a:r>
            <a:rPr lang="en-US" sz="2500" kern="1200" dirty="0" err="1"/>
            <a:t>goto</a:t>
          </a:r>
          <a:r>
            <a:rPr lang="en-US" sz="2500" kern="1200" dirty="0"/>
            <a:t>, string, </a:t>
          </a:r>
          <a:r>
            <a:rPr lang="en-US" sz="2500" kern="1200" dirty="0" err="1"/>
            <a:t>etc</a:t>
          </a:r>
          <a:endParaRPr lang="en-US" sz="2500" kern="1200" dirty="0"/>
        </a:p>
      </dsp:txBody>
      <dsp:txXfrm>
        <a:off x="0" y="5016622"/>
        <a:ext cx="6089650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Programming Principles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entimeter.com/s/828feb514585da396dbd915aaf20ddbd/a79335a40df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hyperlink" Target="http://msdn.microsoft.com/en-us/library/0yd65esw(VS.71).aspx" TargetMode="External"/><Relationship Id="rId21" Type="http://schemas.openxmlformats.org/officeDocument/2006/relationships/hyperlink" Target="http://msdn.microsoft.com/en-us/library/t3c3bfhx(VS.71).aspx" TargetMode="External"/><Relationship Id="rId42" Type="http://schemas.openxmlformats.org/officeDocument/2006/relationships/hyperlink" Target="http://msdn.microsoft.com/en-us/library/5011f09h(VS.71).aspx" TargetMode="External"/><Relationship Id="rId47" Type="http://schemas.openxmlformats.org/officeDocument/2006/relationships/hyperlink" Target="http://msdn.microsoft.com/en-us/library/14akc2c7(VS.71).aspx" TargetMode="External"/><Relationship Id="rId63" Type="http://schemas.openxmlformats.org/officeDocument/2006/relationships/hyperlink" Target="http://msdn.microsoft.com/en-us/library/370s1zax(VS.71).aspx" TargetMode="External"/><Relationship Id="rId68" Type="http://schemas.openxmlformats.org/officeDocument/2006/relationships/hyperlink" Target="http://msdn.microsoft.com/en-us/library/c5kehkcz(VS.71).aspx" TargetMode="External"/><Relationship Id="rId2" Type="http://schemas.openxmlformats.org/officeDocument/2006/relationships/hyperlink" Target="http://msdn.microsoft.com/en-us/library/x53a06bb(VS.71).aspx" TargetMode="External"/><Relationship Id="rId16" Type="http://schemas.openxmlformats.org/officeDocument/2006/relationships/hyperlink" Target="http://msdn.microsoft.com/en-us/library/67bxt5ee(VS.71).aspx" TargetMode="External"/><Relationship Id="rId29" Type="http://schemas.openxmlformats.org/officeDocument/2006/relationships/hyperlink" Target="http://msdn.microsoft.com/en-us/library/58918ffs(VS.71).aspx" TargetMode="External"/><Relationship Id="rId11" Type="http://schemas.openxmlformats.org/officeDocument/2006/relationships/hyperlink" Target="http://msdn.microsoft.com/en-us/library/hfw7t1ce(VS.71).aspx" TargetMode="External"/><Relationship Id="rId24" Type="http://schemas.openxmlformats.org/officeDocument/2006/relationships/hyperlink" Target="http://msdn.microsoft.com/en-us/library/f58wzh21(VS.71).aspx" TargetMode="External"/><Relationship Id="rId32" Type="http://schemas.openxmlformats.org/officeDocument/2006/relationships/hyperlink" Target="http://msdn.microsoft.com/en-us/library/x0sksh43(VS.71).aspx" TargetMode="External"/><Relationship Id="rId37" Type="http://schemas.openxmlformats.org/officeDocument/2006/relationships/hyperlink" Target="http://msdn.microsoft.com/en-us/library/74b4xzyw(VS.71).aspx" TargetMode="External"/><Relationship Id="rId40" Type="http://schemas.openxmlformats.org/officeDocument/2006/relationships/hyperlink" Target="http://msdn.microsoft.com/en-us/library/a569z7k8(VS.71).aspx" TargetMode="External"/><Relationship Id="rId45" Type="http://schemas.openxmlformats.org/officeDocument/2006/relationships/hyperlink" Target="http://msdn.microsoft.com/en-us/library/e6w8fe1b(VS.71).aspx" TargetMode="External"/><Relationship Id="rId53" Type="http://schemas.openxmlformats.org/officeDocument/2006/relationships/hyperlink" Target="http://msdn.microsoft.com/en-us/library/5kzh1b5w(VS.71).aspx" TargetMode="External"/><Relationship Id="rId58" Type="http://schemas.openxmlformats.org/officeDocument/2006/relationships/hyperlink" Target="http://msdn.microsoft.com/en-us/library/x13ttww7(VS.71).aspx" TargetMode="External"/><Relationship Id="rId66" Type="http://schemas.openxmlformats.org/officeDocument/2006/relationships/hyperlink" Target="http://msdn.microsoft.com/en-us/library/2aeyhxcd(VS.71).aspx" TargetMode="External"/><Relationship Id="rId74" Type="http://schemas.openxmlformats.org/officeDocument/2006/relationships/hyperlink" Target="http://msdn.microsoft.com/en-us/library/362314fe(VS.71).aspx" TargetMode="External"/><Relationship Id="rId5" Type="http://schemas.openxmlformats.org/officeDocument/2006/relationships/hyperlink" Target="http://msdn.microsoft.com/en-us/library/51y09td4(VS.71).aspx" TargetMode="External"/><Relationship Id="rId61" Type="http://schemas.openxmlformats.org/officeDocument/2006/relationships/hyperlink" Target="http://msdn.microsoft.com/en-us/library/ybs77ex4(VS.71).aspx" TargetMode="External"/><Relationship Id="rId19" Type="http://schemas.openxmlformats.org/officeDocument/2006/relationships/hyperlink" Target="http://msdn.microsoft.com/en-us/library/adbctzc4(VS.71).aspx" TargetMode="External"/><Relationship Id="rId14" Type="http://schemas.openxmlformats.org/officeDocument/2006/relationships/hyperlink" Target="http://msdn.microsoft.com/en-us/library/dk1507sz(VS.71).aspx" TargetMode="External"/><Relationship Id="rId22" Type="http://schemas.openxmlformats.org/officeDocument/2006/relationships/hyperlink" Target="http://msdn.microsoft.com/en-us/library/eahhcxk2(VS.71).aspx" TargetMode="External"/><Relationship Id="rId27" Type="http://schemas.openxmlformats.org/officeDocument/2006/relationships/hyperlink" Target="http://msdn.microsoft.com/en-us/library/b1e65aza(VS.71).aspx" TargetMode="External"/><Relationship Id="rId30" Type="http://schemas.openxmlformats.org/officeDocument/2006/relationships/hyperlink" Target="http://msdn.microsoft.com/en-us/library/ch45axte(VS.71).aspx" TargetMode="External"/><Relationship Id="rId35" Type="http://schemas.openxmlformats.org/officeDocument/2006/relationships/hyperlink" Target="http://msdn.microsoft.com/en-us/library/bcd5672a(VS.71).aspx" TargetMode="External"/><Relationship Id="rId43" Type="http://schemas.openxmlformats.org/officeDocument/2006/relationships/hyperlink" Target="http://msdn.microsoft.com/en-us/library/acdd6hb7(VS.71).aspx" TargetMode="External"/><Relationship Id="rId48" Type="http://schemas.openxmlformats.org/officeDocument/2006/relationships/hyperlink" Target="http://msdn.microsoft.com/en-us/library/cbf1574z(VS.71).aspx" TargetMode="External"/><Relationship Id="rId56" Type="http://schemas.openxmlformats.org/officeDocument/2006/relationships/hyperlink" Target="http://msdn.microsoft.com/en-us/library/87d83y5b(VS.71).aspx" TargetMode="External"/><Relationship Id="rId64" Type="http://schemas.openxmlformats.org/officeDocument/2006/relationships/hyperlink" Target="http://msdn.microsoft.com/en-us/library/scekt9xw(VS.71).aspx" TargetMode="External"/><Relationship Id="rId69" Type="http://schemas.openxmlformats.org/officeDocument/2006/relationships/hyperlink" Target="http://msdn.microsoft.com/en-us/library/cx9s2sy4(VS.71).aspx" TargetMode="External"/><Relationship Id="rId8" Type="http://schemas.openxmlformats.org/officeDocument/2006/relationships/hyperlink" Target="http://msdn.microsoft.com/en-us/library/xhbhezf4(VS.71).aspx" TargetMode="External"/><Relationship Id="rId51" Type="http://schemas.openxmlformats.org/officeDocument/2006/relationships/hyperlink" Target="http://msdn.microsoft.com/en-us/library/zhdeatwt(VS.71).aspx" TargetMode="External"/><Relationship Id="rId72" Type="http://schemas.openxmlformats.org/officeDocument/2006/relationships/hyperlink" Target="http://msdn.microsoft.com/en-us/library/sbbt4032(VS.71).aspx" TargetMode="External"/><Relationship Id="rId3" Type="http://schemas.openxmlformats.org/officeDocument/2006/relationships/hyperlink" Target="http://msdn.microsoft.com/en-us/library/sf985hc5(VS.71).aspx" TargetMode="External"/><Relationship Id="rId12" Type="http://schemas.openxmlformats.org/officeDocument/2006/relationships/hyperlink" Target="http://msdn.microsoft.com/en-us/library/e59b22c5(VS.71).aspx" TargetMode="External"/><Relationship Id="rId17" Type="http://schemas.openxmlformats.org/officeDocument/2006/relationships/hyperlink" Target="http://msdn.microsoft.com/en-us/library/s53ehcz3(VS.71).aspx" TargetMode="External"/><Relationship Id="rId25" Type="http://schemas.openxmlformats.org/officeDocument/2006/relationships/hyperlink" Target="http://msdn.microsoft.com/en-us/library/ebca9ah3(VS.71).aspx" TargetMode="External"/><Relationship Id="rId33" Type="http://schemas.openxmlformats.org/officeDocument/2006/relationships/hyperlink" Target="http://msdn.microsoft.com/en-us/library/x9h8tsay(VS.71).aspx" TargetMode="External"/><Relationship Id="rId38" Type="http://schemas.openxmlformats.org/officeDocument/2006/relationships/hyperlink" Target="http://msdn.microsoft.com/en-us/library/13940fs2(VS.71).aspx" TargetMode="External"/><Relationship Id="rId46" Type="http://schemas.openxmlformats.org/officeDocument/2006/relationships/hyperlink" Target="http://msdn.microsoft.com/en-us/library/z5z9kes2(VS.71).aspx" TargetMode="External"/><Relationship Id="rId59" Type="http://schemas.openxmlformats.org/officeDocument/2006/relationships/hyperlink" Target="http://msdn.microsoft.com/en-us/library/900fyy8e(VS.71).aspx" TargetMode="External"/><Relationship Id="rId67" Type="http://schemas.openxmlformats.org/officeDocument/2006/relationships/hyperlink" Target="http://msdn.microsoft.com/en-us/library/678hzkk9(VS.71).aspx" TargetMode="External"/><Relationship Id="rId20" Type="http://schemas.openxmlformats.org/officeDocument/2006/relationships/hyperlink" Target="http://msdn.microsoft.com/en-us/library/zwc8s4fz(VS.71).aspx" TargetMode="External"/><Relationship Id="rId41" Type="http://schemas.openxmlformats.org/officeDocument/2006/relationships/hyperlink" Target="http://msdn.microsoft.com/en-us/library/0b0thckt(VS.71).aspx" TargetMode="External"/><Relationship Id="rId54" Type="http://schemas.openxmlformats.org/officeDocument/2006/relationships/hyperlink" Target="http://msdn.microsoft.com/en-us/library/d86he86x(VS.71).aspx" TargetMode="External"/><Relationship Id="rId62" Type="http://schemas.openxmlformats.org/officeDocument/2006/relationships/hyperlink" Target="http://msdn.microsoft.com/en-us/library/yah0tteb(VS.71).aspx" TargetMode="External"/><Relationship Id="rId70" Type="http://schemas.openxmlformats.org/officeDocument/2006/relationships/hyperlink" Target="http://msdn.microsoft.com/en-us/library/ctetwysk(VS.71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ah19swz4(VS.71).aspx" TargetMode="External"/><Relationship Id="rId15" Type="http://schemas.openxmlformats.org/officeDocument/2006/relationships/hyperlink" Target="http://msdn.microsoft.com/en-us/library/c8f5xwh7(VS.71).aspx" TargetMode="External"/><Relationship Id="rId23" Type="http://schemas.openxmlformats.org/officeDocument/2006/relationships/hyperlink" Target="http://msdn.microsoft.com/en-us/library/5bdb6693(VS.71).aspx" TargetMode="External"/><Relationship Id="rId28" Type="http://schemas.openxmlformats.org/officeDocument/2006/relationships/hyperlink" Target="http://msdn.microsoft.com/en-us/library/w5zay9db(VS.71).aspx" TargetMode="External"/><Relationship Id="rId36" Type="http://schemas.openxmlformats.org/officeDocument/2006/relationships/hyperlink" Target="http://msdn.microsoft.com/en-us/library/t98873t4(VS.71).aspx" TargetMode="External"/><Relationship Id="rId49" Type="http://schemas.openxmlformats.org/officeDocument/2006/relationships/hyperlink" Target="http://msdn.microsoft.com/en-us/library/923ahwt1(VS.71).aspx" TargetMode="External"/><Relationship Id="rId57" Type="http://schemas.openxmlformats.org/officeDocument/2006/relationships/hyperlink" Target="http://msdn.microsoft.com/en-us/library/88c54tsw(VS.71).aspx" TargetMode="External"/><Relationship Id="rId10" Type="http://schemas.openxmlformats.org/officeDocument/2006/relationships/hyperlink" Target="http://msdn.microsoft.com/en-us/library/06tc147t(VS.71).aspx" TargetMode="External"/><Relationship Id="rId31" Type="http://schemas.openxmlformats.org/officeDocument/2006/relationships/hyperlink" Target="http://msdn.microsoft.com/en-us/library/st6sy9xe(VS.71).aspx" TargetMode="External"/><Relationship Id="rId44" Type="http://schemas.openxmlformats.org/officeDocument/2006/relationships/hyperlink" Target="http://msdn.microsoft.com/en-us/library/chfa2zb8(VS.71).aspx" TargetMode="External"/><Relationship Id="rId52" Type="http://schemas.openxmlformats.org/officeDocument/2006/relationships/hyperlink" Target="http://msdn.microsoft.com/en-us/library/364x0z75(VS.71).aspx" TargetMode="External"/><Relationship Id="rId60" Type="http://schemas.openxmlformats.org/officeDocument/2006/relationships/hyperlink" Target="http://msdn.microsoft.com/en-us/library/7c5ka91b(VS.71).aspx" TargetMode="External"/><Relationship Id="rId65" Type="http://schemas.openxmlformats.org/officeDocument/2006/relationships/hyperlink" Target="http://msdn.microsoft.com/en-us/library/eahchzkf(VS.71).aspx" TargetMode="External"/><Relationship Id="rId73" Type="http://schemas.openxmlformats.org/officeDocument/2006/relationships/hyperlink" Target="http://msdn.microsoft.com/en-us/library/z2kcy19k(VS.71).aspx" TargetMode="External"/><Relationship Id="rId4" Type="http://schemas.openxmlformats.org/officeDocument/2006/relationships/hyperlink" Target="http://msdn.microsoft.com/en-us/library/8627sbea(VS.71).aspx" TargetMode="External"/><Relationship Id="rId9" Type="http://schemas.openxmlformats.org/officeDocument/2006/relationships/hyperlink" Target="http://msdn.microsoft.com/en-us/library/edakx9da(VS.71).aspx" TargetMode="External"/><Relationship Id="rId13" Type="http://schemas.openxmlformats.org/officeDocument/2006/relationships/hyperlink" Target="http://msdn.microsoft.com/en-us/library/9kkx3h3c(VS.71).aspx" TargetMode="External"/><Relationship Id="rId18" Type="http://schemas.openxmlformats.org/officeDocument/2006/relationships/hyperlink" Target="http://msdn.microsoft.com/en-us/library/1ah5wsex(VS.71).aspx" TargetMode="External"/><Relationship Id="rId39" Type="http://schemas.openxmlformats.org/officeDocument/2006/relationships/hyperlink" Target="http://msdn.microsoft.com/en-us/library/yzh058ae(VS.71).aspx" TargetMode="External"/><Relationship Id="rId34" Type="http://schemas.openxmlformats.org/officeDocument/2006/relationships/hyperlink" Target="http://msdn.microsoft.com/en-us/library/ttw7t8t6(VS.71).aspx" TargetMode="External"/><Relationship Id="rId50" Type="http://schemas.openxmlformats.org/officeDocument/2006/relationships/hyperlink" Target="http://msdn.microsoft.com/en-us/library/1h3swy84(VS.71).aspx" TargetMode="External"/><Relationship Id="rId55" Type="http://schemas.openxmlformats.org/officeDocument/2006/relationships/hyperlink" Target="http://msdn.microsoft.com/en-us/library/9fkccyh4(VS.71).aspx" TargetMode="External"/><Relationship Id="rId7" Type="http://schemas.openxmlformats.org/officeDocument/2006/relationships/hyperlink" Target="http://msdn.microsoft.com/en-us/library/cscsdfbt(VS.71).aspx" TargetMode="External"/><Relationship Id="rId71" Type="http://schemas.openxmlformats.org/officeDocument/2006/relationships/hyperlink" Target="http://msdn.microsoft.com/en-us/library/98f28cdx(VS.71)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6432" y="868044"/>
            <a:ext cx="7185992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De essentie van C#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H2: De basisconcepten van C#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000000"/>
                </a:solidFill>
              </a:rPr>
              <a:t>Camel case</a:t>
            </a:r>
          </a:p>
        </p:txBody>
      </p:sp>
      <p:sp>
        <p:nvSpPr>
          <p:cNvPr id="144387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nl-BE" sz="2000">
                <a:solidFill>
                  <a:srgbClr val="000000"/>
                </a:solidFill>
              </a:rPr>
              <a:t>Afspraak: gebruik altijd hoofdletter wanneer er nieuw woord in identifier start. </a:t>
            </a:r>
          </a:p>
          <a:p>
            <a:pPr lvl="1"/>
            <a:r>
              <a:rPr lang="nl-BE" sz="2000">
                <a:solidFill>
                  <a:srgbClr val="000000"/>
                </a:solidFill>
              </a:rPr>
              <a:t>Bovendien: opteer om eerste woord NIET met hoofdletter te starten</a:t>
            </a:r>
          </a:p>
          <a:p>
            <a:endParaRPr lang="nl-BE" sz="2000">
              <a:solidFill>
                <a:srgbClr val="000000"/>
              </a:solidFill>
            </a:endParaRPr>
          </a:p>
          <a:p>
            <a:r>
              <a:rPr lang="nl-BE" sz="2000">
                <a:solidFill>
                  <a:srgbClr val="000000"/>
                </a:solidFill>
              </a:rPr>
              <a:t>Bv:</a:t>
            </a:r>
          </a:p>
          <a:p>
            <a:pPr lvl="1">
              <a:buFont typeface="Times" charset="0"/>
              <a:buNone/>
            </a:pPr>
            <a:r>
              <a:rPr lang="nl-BE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eenZeerLangeIdentifier;</a:t>
            </a:r>
          </a:p>
        </p:txBody>
      </p:sp>
      <p:pic>
        <p:nvPicPr>
          <p:cNvPr id="144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246" y="1629089"/>
            <a:ext cx="3276037" cy="362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09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pic>
        <p:nvPicPr>
          <p:cNvPr id="1026" name="Picture 2" descr="https://www.whatasoftware.com/img/software/original/1456634265_mentimete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36525"/>
            <a:ext cx="8558582" cy="59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0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imeinc.net/time/photoessays/2010/bh_computers/bh_computers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11884"/>
            <a:ext cx="9144000" cy="604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886606" y="811885"/>
            <a:ext cx="5060732" cy="17037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73131"/>
            <a:ext cx="10972800" cy="1143000"/>
          </a:xfrm>
        </p:spPr>
        <p:txBody>
          <a:bodyPr/>
          <a:lstStyle/>
          <a:p>
            <a:r>
              <a:rPr lang="nl-BE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1886607" y="945959"/>
            <a:ext cx="54233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Deleted code is debugged code.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33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   — Jeff </a:t>
            </a:r>
            <a:r>
              <a:rPr lang="en-US" sz="3200" dirty="0" err="1">
                <a:solidFill>
                  <a:srgbClr val="33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Sickel</a:t>
            </a:r>
            <a:endParaRPr lang="en-US" sz="3200" dirty="0">
              <a:solidFill>
                <a:srgbClr val="33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52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nl-BE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nl-BE" sz="2000"/>
              <a:t>Fixing runtime, logical errors in code</a:t>
            </a:r>
          </a:p>
          <a:p>
            <a:r>
              <a:rPr lang="nl-BE" sz="2000"/>
              <a:t>Test code, Change code, Repeat</a:t>
            </a:r>
          </a:p>
        </p:txBody>
      </p:sp>
      <p:pic>
        <p:nvPicPr>
          <p:cNvPr id="2050" name="Picture 2" descr="debugg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" r="-1" b="-1"/>
          <a:stretch/>
        </p:blipFill>
        <p:spPr bwMode="auto">
          <a:xfrm>
            <a:off x="6090612" y="10"/>
            <a:ext cx="6101387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2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debugging</a:t>
            </a:r>
            <a:r>
              <a:rPr lang="nl-BE" dirty="0"/>
              <a:t> </a:t>
            </a:r>
            <a:r>
              <a:rPr lang="nl-BE" dirty="0" err="1"/>
              <a:t>feels</a:t>
            </a:r>
            <a:r>
              <a:rPr lang="nl-BE" dirty="0"/>
              <a:t> </a:t>
            </a:r>
            <a:r>
              <a:rPr lang="nl-BE" dirty="0" err="1"/>
              <a:t>like</a:t>
            </a:r>
            <a:endParaRPr lang="nl-BE" dirty="0"/>
          </a:p>
        </p:txBody>
      </p:sp>
      <p:pic>
        <p:nvPicPr>
          <p:cNvPr id="4" name="debuggin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40013" y="1268413"/>
            <a:ext cx="6534150" cy="4900612"/>
          </a:xfrm>
        </p:spPr>
      </p:pic>
    </p:spTree>
    <p:extLst>
      <p:ext uri="{BB962C8B-B14F-4D97-AF65-F5344CB8AC3E}">
        <p14:creationId xmlns:p14="http://schemas.microsoft.com/office/powerpoint/2010/main" val="5873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http://i.qkme.me/35ndw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0426"/>
            <a:ext cx="9438690" cy="65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3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1895475"/>
            <a:ext cx="56292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31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4" y="1428750"/>
            <a:ext cx="56292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90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10" y="2219325"/>
            <a:ext cx="57626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471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28" y="281807"/>
            <a:ext cx="5296720" cy="464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996966" y="5057172"/>
            <a:ext cx="8339958" cy="1785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66678" y="5309420"/>
            <a:ext cx="8212137" cy="153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9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35063" indent="-2206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03363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898650" indent="-2047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355850" indent="-2047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813050" indent="-2047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270250" indent="-2047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727450" indent="-2047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EE4411"/>
              </a:buClr>
            </a:pPr>
            <a:r>
              <a:rPr lang="nl-BE" b="1" dirty="0">
                <a:solidFill>
                  <a:srgbClr val="666666"/>
                </a:solidFill>
              </a:rPr>
              <a:t>Moet beginnen met letter of underscore (_)</a:t>
            </a:r>
          </a:p>
          <a:p>
            <a:pPr>
              <a:buClr>
                <a:srgbClr val="EE4411"/>
              </a:buClr>
            </a:pPr>
            <a:r>
              <a:rPr lang="nl-BE" b="1" dirty="0">
                <a:solidFill>
                  <a:srgbClr val="666666"/>
                </a:solidFill>
              </a:rPr>
              <a:t>Identifier mag enkel bestaan uit letters, cijfers en underscores </a:t>
            </a:r>
          </a:p>
          <a:p>
            <a:pPr>
              <a:buClr>
                <a:srgbClr val="EE4411"/>
              </a:buClr>
            </a:pPr>
            <a:r>
              <a:rPr lang="nl-BE" b="1" dirty="0">
                <a:solidFill>
                  <a:srgbClr val="666666"/>
                </a:solidFill>
              </a:rPr>
              <a:t>Mag geen c# keyword zijn (zie vorige slide)</a:t>
            </a:r>
          </a:p>
        </p:txBody>
      </p:sp>
    </p:spTree>
    <p:extLst>
      <p:ext uri="{BB962C8B-B14F-4D97-AF65-F5344CB8AC3E}">
        <p14:creationId xmlns:p14="http://schemas.microsoft.com/office/powerpoint/2010/main" val="253549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Eerste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C# details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4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 err="1"/>
              <a:t>Layout</a:t>
            </a:r>
            <a:r>
              <a:rPr lang="nl-BE" dirty="0"/>
              <a:t> van code</a:t>
            </a:r>
          </a:p>
        </p:txBody>
      </p:sp>
      <p:sp>
        <p:nvSpPr>
          <p:cNvPr id="105475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>
                <a:solidFill>
                  <a:srgbClr val="000000"/>
                </a:solidFill>
              </a:rPr>
              <a:t>Tabs, spaties en enters worden niet door compiler bekeken.</a:t>
            </a:r>
          </a:p>
          <a:p>
            <a:endParaRPr lang="nl-BE" sz="2400">
              <a:solidFill>
                <a:srgbClr val="000000"/>
              </a:solidFill>
            </a:endParaRPr>
          </a:p>
          <a:p>
            <a:r>
              <a:rPr lang="nl-BE" sz="2400">
                <a:solidFill>
                  <a:srgbClr val="000000"/>
                </a:solidFill>
              </a:rPr>
              <a:t>Je bent vrij deze dus te gebruiken om je code wat overzichtelijk te houden: DOE DIT!</a:t>
            </a:r>
          </a:p>
        </p:txBody>
      </p:sp>
      <p:sp>
        <p:nvSpPr>
          <p:cNvPr id="105478" name="Tekstvak 5"/>
          <p:cNvSpPr txBox="1">
            <a:spLocks noChangeArrowheads="1"/>
          </p:cNvSpPr>
          <p:nvPr/>
        </p:nvSpPr>
        <p:spPr bwMode="auto">
          <a:xfrm>
            <a:off x="6815138" y="31877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68F34-5996-4F79-AF39-829CF86A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Main is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startpunt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9" name="Afbeelding 5">
            <a:extLst>
              <a:ext uri="{FF2B5EF4-FFF2-40B4-BE49-F238E27FC236}">
                <a16:creationId xmlns:a16="http://schemas.microsoft.com/office/drawing/2014/main" id="{D379C9F4-933D-4DBF-B60E-9CC1F1ED3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536" y="492573"/>
            <a:ext cx="6516117" cy="5880796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A8C417-0CDC-40A1-B5EE-D0EAECEE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7" name="Bijschrift: lijn 6">
            <a:extLst>
              <a:ext uri="{FF2B5EF4-FFF2-40B4-BE49-F238E27FC236}">
                <a16:creationId xmlns:a16="http://schemas.microsoft.com/office/drawing/2014/main" id="{E7D224EB-C5A2-4E7D-8668-E54DAAF8E5AC}"/>
              </a:ext>
            </a:extLst>
          </p:cNvPr>
          <p:cNvSpPr/>
          <p:nvPr/>
        </p:nvSpPr>
        <p:spPr>
          <a:xfrm>
            <a:off x="7320136" y="4509120"/>
            <a:ext cx="3240360" cy="365125"/>
          </a:xfrm>
          <a:prstGeom prst="borderCallout1">
            <a:avLst>
              <a:gd name="adj1" fmla="val 12116"/>
              <a:gd name="adj2" fmla="val -3474"/>
              <a:gd name="adj3" fmla="val -34366"/>
              <a:gd name="adj4" fmla="val -1674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Here we start!</a:t>
            </a:r>
          </a:p>
        </p:txBody>
      </p:sp>
    </p:spTree>
    <p:extLst>
      <p:ext uri="{BB962C8B-B14F-4D97-AF65-F5344CB8AC3E}">
        <p14:creationId xmlns:p14="http://schemas.microsoft.com/office/powerpoint/2010/main" val="301760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 err="1"/>
              <a:t>Keywords</a:t>
            </a:r>
            <a:endParaRPr lang="nl-BE" dirty="0"/>
          </a:p>
        </p:txBody>
      </p:sp>
      <p:sp>
        <p:nvSpPr>
          <p:cNvPr id="60419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000">
                <a:solidFill>
                  <a:srgbClr val="000000"/>
                </a:solidFill>
              </a:rPr>
              <a:t>C#  is een programmeer</a:t>
            </a:r>
            <a:r>
              <a:rPr lang="nl-BE" sz="2000" b="1">
                <a:solidFill>
                  <a:srgbClr val="000000"/>
                </a:solidFill>
              </a:rPr>
              <a:t>taal</a:t>
            </a:r>
          </a:p>
          <a:p>
            <a:pPr lvl="1"/>
            <a:r>
              <a:rPr lang="nl-BE" sz="2000">
                <a:solidFill>
                  <a:srgbClr val="000000"/>
                </a:solidFill>
              </a:rPr>
              <a:t>Zoals iedere taal heeft C# dus ook z’n eigen woorden (</a:t>
            </a:r>
            <a:r>
              <a:rPr lang="nl-BE" sz="2000" b="1">
                <a:solidFill>
                  <a:srgbClr val="000000"/>
                </a:solidFill>
              </a:rPr>
              <a:t>keywords</a:t>
            </a:r>
            <a:r>
              <a:rPr lang="nl-BE" sz="2000">
                <a:solidFill>
                  <a:srgbClr val="000000"/>
                </a:solidFill>
              </a:rPr>
              <a:t>)</a:t>
            </a:r>
          </a:p>
          <a:p>
            <a:pPr lvl="1"/>
            <a:endParaRPr lang="nl-BE" sz="2000" b="1">
              <a:solidFill>
                <a:srgbClr val="000000"/>
              </a:solidFill>
            </a:endParaRPr>
          </a:p>
          <a:p>
            <a:pPr lvl="1"/>
            <a:r>
              <a:rPr lang="nl-BE" sz="2000">
                <a:solidFill>
                  <a:srgbClr val="000000"/>
                </a:solidFill>
              </a:rPr>
              <a:t>In tegenstelling tot talen zoals Nederlands, Engels, etc zijn de keywords van een programmeertaal ondubbelzinnig en mogen ook niet voor andere zaken gebruikt worden.</a:t>
            </a:r>
          </a:p>
          <a:p>
            <a:pPr lvl="1"/>
            <a:endParaRPr lang="nl-BE" sz="2000">
              <a:solidFill>
                <a:srgbClr val="000000"/>
              </a:solidFill>
            </a:endParaRPr>
          </a:p>
          <a:p>
            <a:pPr lvl="1"/>
            <a:r>
              <a:rPr lang="nl-BE" sz="2000">
                <a:solidFill>
                  <a:srgbClr val="000000"/>
                </a:solidFill>
              </a:rPr>
              <a:t>C# bevat momenteel 77 keywords</a:t>
            </a:r>
          </a:p>
          <a:p>
            <a:pPr lvl="1"/>
            <a:endParaRPr lang="nl-BE" sz="2000">
              <a:solidFill>
                <a:srgbClr val="000000"/>
              </a:solidFill>
            </a:endParaRPr>
          </a:p>
          <a:p>
            <a:pPr lvl="1"/>
            <a:endParaRPr lang="nl-BE" sz="2000">
              <a:solidFill>
                <a:srgbClr val="000000"/>
              </a:solidFill>
            </a:endParaRPr>
          </a:p>
          <a:p>
            <a:pPr lvl="1"/>
            <a:r>
              <a:rPr lang="nl-BE" sz="2000">
                <a:solidFill>
                  <a:srgbClr val="000000"/>
                </a:solidFill>
              </a:rPr>
              <a:t>Je mag nooit een keyword als identifier gebruiken	</a:t>
            </a:r>
          </a:p>
          <a:p>
            <a:pPr lvl="2"/>
            <a:r>
              <a:rPr lang="nl-BE">
                <a:solidFill>
                  <a:srgbClr val="000000"/>
                </a:solidFill>
              </a:rPr>
              <a:t>Bv variabele naam if, else, while, etc </a:t>
            </a:r>
          </a:p>
          <a:p>
            <a:endParaRPr lang="nl-B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1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el 1"/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nl-BE"/>
              <a:t>C# keywords</a:t>
            </a:r>
          </a:p>
        </p:txBody>
      </p:sp>
      <p:sp>
        <p:nvSpPr>
          <p:cNvPr id="9" name="Rechthoek 5">
            <a:extLst>
              <a:ext uri="{FF2B5EF4-FFF2-40B4-BE49-F238E27FC236}">
                <a16:creationId xmlns:a16="http://schemas.microsoft.com/office/drawing/2014/main" id="{5EEA78F4-0B84-4CA8-A771-B923F8749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7975" y="2871788"/>
            <a:ext cx="50069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1200" dirty="0">
                <a:solidFill>
                  <a:srgbClr val="666666"/>
                </a:solidFill>
              </a:rPr>
              <a:t>Ref  </a:t>
            </a:r>
            <a:r>
              <a:rPr lang="nl-BE" sz="1200" dirty="0">
                <a:solidFill>
                  <a:srgbClr val="666666"/>
                </a:solidFill>
                <a:hlinkClick r:id="rId2"/>
              </a:rPr>
              <a:t>http://msdn.microsoft.com/en-us/library/x53a06bb(VS.71).aspx</a:t>
            </a:r>
            <a:r>
              <a:rPr lang="nl-BE" sz="1200" dirty="0">
                <a:solidFill>
                  <a:srgbClr val="666666"/>
                </a:solidFill>
              </a:rPr>
              <a:t> </a:t>
            </a:r>
          </a:p>
        </p:txBody>
      </p:sp>
      <p:graphicFrame>
        <p:nvGraphicFramePr>
          <p:cNvPr id="69637" name="Tijdelijke aanduiding voor inhoud 4"/>
          <p:cNvGraphicFramePr>
            <a:graphicFrameLocks/>
          </p:cNvGraphicFramePr>
          <p:nvPr/>
        </p:nvGraphicFramePr>
        <p:xfrm>
          <a:off x="664134" y="286808"/>
          <a:ext cx="3505492" cy="48186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76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3"/>
                        </a:rPr>
                        <a:t>abstract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4"/>
                        </a:rPr>
                        <a:t>event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5"/>
                        </a:rPr>
                        <a:t>new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6"/>
                        </a:rPr>
                        <a:t>struct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7"/>
                        </a:rPr>
                        <a:t>as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8"/>
                        </a:rPr>
                        <a:t>explicit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9"/>
                        </a:rPr>
                        <a:t>null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10"/>
                        </a:rPr>
                        <a:t>switch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11"/>
                        </a:rPr>
                        <a:t>base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12"/>
                        </a:rPr>
                        <a:t>extern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13"/>
                        </a:rPr>
                        <a:t>object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14"/>
                        </a:rPr>
                        <a:t>this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15"/>
                        </a:rPr>
                        <a:t>bool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16"/>
                        </a:rPr>
                        <a:t>false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17"/>
                        </a:rPr>
                        <a:t>operator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18"/>
                        </a:rPr>
                        <a:t>throw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19"/>
                        </a:rPr>
                        <a:t>break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20"/>
                        </a:rPr>
                        <a:t>finally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21"/>
                        </a:rPr>
                        <a:t>out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22"/>
                        </a:rPr>
                        <a:t>true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23"/>
                        </a:rPr>
                        <a:t>byte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24"/>
                        </a:rPr>
                        <a:t>fixed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25"/>
                        </a:rPr>
                        <a:t>override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26"/>
                        </a:rPr>
                        <a:t>try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10"/>
                        </a:rPr>
                        <a:t>case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27"/>
                        </a:rPr>
                        <a:t>float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28"/>
                        </a:rPr>
                        <a:t>params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29"/>
                        </a:rPr>
                        <a:t>typeof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26"/>
                        </a:rPr>
                        <a:t>catch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30"/>
                        </a:rPr>
                        <a:t>for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31"/>
                        </a:rPr>
                        <a:t>private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32"/>
                        </a:rPr>
                        <a:t>uint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33"/>
                        </a:rPr>
                        <a:t>char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34"/>
                        </a:rPr>
                        <a:t>foreach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35"/>
                        </a:rPr>
                        <a:t>protected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36"/>
                        </a:rPr>
                        <a:t>ulong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37"/>
                        </a:rPr>
                        <a:t>checked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38"/>
                        </a:rPr>
                        <a:t>goto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39"/>
                        </a:rPr>
                        <a:t>public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40"/>
                        </a:rPr>
                        <a:t>unchecked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41"/>
                        </a:rPr>
                        <a:t>class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42"/>
                        </a:rPr>
                        <a:t>if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43"/>
                        </a:rPr>
                        <a:t>readonly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44"/>
                        </a:rPr>
                        <a:t>unsafe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45"/>
                        </a:rPr>
                        <a:t>const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46"/>
                        </a:rPr>
                        <a:t>implicit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47"/>
                        </a:rPr>
                        <a:t>ref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48"/>
                        </a:rPr>
                        <a:t>ushort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49"/>
                        </a:rPr>
                        <a:t>continue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34"/>
                        </a:rPr>
                        <a:t>in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50"/>
                        </a:rPr>
                        <a:t>return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51"/>
                        </a:rPr>
                        <a:t>using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52"/>
                        </a:rPr>
                        <a:t>decimal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53"/>
                        </a:rPr>
                        <a:t>int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54"/>
                        </a:rPr>
                        <a:t>sbyte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55"/>
                        </a:rPr>
                        <a:t>virtual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10"/>
                        </a:rPr>
                        <a:t>default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56"/>
                        </a:rPr>
                        <a:t>interface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57"/>
                        </a:rPr>
                        <a:t>sealed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58"/>
                        </a:rPr>
                        <a:t>volatile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59"/>
                        </a:rPr>
                        <a:t>delegate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60"/>
                        </a:rPr>
                        <a:t>internal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61"/>
                        </a:rPr>
                        <a:t>short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62"/>
                        </a:rPr>
                        <a:t>void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63"/>
                        </a:rPr>
                        <a:t>do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64"/>
                        </a:rPr>
                        <a:t>is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65"/>
                        </a:rPr>
                        <a:t>sizeof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66"/>
                        </a:rPr>
                        <a:t>while</a:t>
                      </a:r>
                      <a:endParaRPr lang="nl-BE" sz="1000"/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67"/>
                        </a:rPr>
                        <a:t>double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68"/>
                        </a:rPr>
                        <a:t>lock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69"/>
                        </a:rPr>
                        <a:t>stackalloc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/>
                        <a:t> </a:t>
                      </a:r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42"/>
                        </a:rPr>
                        <a:t>else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70"/>
                        </a:rPr>
                        <a:t>long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71"/>
                        </a:rPr>
                        <a:t>static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/>
                        <a:t> </a:t>
                      </a:r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930">
                <a:tc>
                  <a:txBody>
                    <a:bodyPr/>
                    <a:lstStyle/>
                    <a:p>
                      <a:r>
                        <a:rPr lang="nl-BE" sz="1000">
                          <a:hlinkClick r:id="rId72"/>
                        </a:rPr>
                        <a:t>enum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73"/>
                        </a:rPr>
                        <a:t>namespace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hlinkClick r:id="rId74"/>
                        </a:rPr>
                        <a:t>string</a:t>
                      </a:r>
                      <a:endParaRPr lang="nl-BE" sz="1000"/>
                    </a:p>
                  </a:txBody>
                  <a:tcPr marL="52582" marR="52582" marT="26295" marB="26295"/>
                </a:tc>
                <a:tc>
                  <a:txBody>
                    <a:bodyPr/>
                    <a:lstStyle/>
                    <a:p>
                      <a:r>
                        <a:rPr lang="nl-BE" sz="1000"/>
                        <a:t> </a:t>
                      </a:r>
                    </a:p>
                  </a:txBody>
                  <a:tcPr marL="52582" marR="52582" marT="26295" marB="26295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17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sz="3400" dirty="0"/>
              <a:t>C# is hoofdlettergevoelig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nl-BE" sz="2400">
              <a:solidFill>
                <a:srgbClr val="000000"/>
              </a:solidFill>
            </a:endParaRPr>
          </a:p>
          <a:p>
            <a:endParaRPr lang="nl-BE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nstantia" pitchFamily="18" charset="0"/>
              </a:rPr>
              <a:t>Blabla  ≠ blabla ≠ BlaBla</a:t>
            </a:r>
          </a:p>
        </p:txBody>
      </p:sp>
    </p:spTree>
    <p:extLst>
      <p:ext uri="{BB962C8B-B14F-4D97-AF65-F5344CB8AC3E}">
        <p14:creationId xmlns:p14="http://schemas.microsoft.com/office/powerpoint/2010/main" val="280928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 err="1"/>
              <a:t>Identifiers</a:t>
            </a:r>
            <a:endParaRPr lang="nl-BE" dirty="0"/>
          </a:p>
        </p:txBody>
      </p:sp>
      <p:sp>
        <p:nvSpPr>
          <p:cNvPr id="59395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Namen die je geeft aan variabelen, </a:t>
            </a:r>
            <a:r>
              <a:rPr lang="nl-BE" sz="2400" dirty="0" err="1">
                <a:solidFill>
                  <a:srgbClr val="000000"/>
                </a:solidFill>
              </a:rPr>
              <a:t>methods</a:t>
            </a:r>
            <a:r>
              <a:rPr lang="nl-BE" sz="2400" dirty="0">
                <a:solidFill>
                  <a:srgbClr val="000000"/>
                </a:solidFill>
              </a:rPr>
              <a:t> en </a:t>
            </a:r>
            <a:r>
              <a:rPr lang="nl-BE" sz="2400" dirty="0" err="1">
                <a:solidFill>
                  <a:srgbClr val="000000"/>
                </a:solidFill>
              </a:rPr>
              <a:t>structures</a:t>
            </a:r>
            <a:r>
              <a:rPr lang="nl-BE" sz="2400" dirty="0">
                <a:solidFill>
                  <a:srgbClr val="000000"/>
                </a:solidFill>
              </a:rPr>
              <a:t> zijn </a:t>
            </a:r>
            <a:r>
              <a:rPr lang="nl-BE" sz="2400" b="1" dirty="0" err="1">
                <a:solidFill>
                  <a:srgbClr val="000000"/>
                </a:solidFill>
              </a:rPr>
              <a:t>identifiers</a:t>
            </a:r>
            <a:endParaRPr lang="nl-BE" sz="2400" dirty="0">
              <a:solidFill>
                <a:srgbClr val="000000"/>
              </a:solidFill>
            </a:endParaRPr>
          </a:p>
          <a:p>
            <a:pPr lvl="1"/>
            <a:r>
              <a:rPr lang="nl-BE" dirty="0">
                <a:solidFill>
                  <a:srgbClr val="000000"/>
                </a:solidFill>
              </a:rPr>
              <a:t>Bv </a:t>
            </a:r>
            <a:r>
              <a:rPr lang="nl-BE" dirty="0" err="1">
                <a:solidFill>
                  <a:srgbClr val="000000"/>
                </a:solidFill>
              </a:rPr>
              <a:t>mijnGewichInKg</a:t>
            </a:r>
            <a:r>
              <a:rPr lang="nl-BE" dirty="0">
                <a:solidFill>
                  <a:srgbClr val="000000"/>
                </a:solidFill>
              </a:rPr>
              <a:t>, </a:t>
            </a:r>
            <a:r>
              <a:rPr lang="nl-BE" dirty="0" err="1">
                <a:solidFill>
                  <a:srgbClr val="000000"/>
                </a:solidFill>
              </a:rPr>
              <a:t>BerekenHypothenusa</a:t>
            </a:r>
            <a:r>
              <a:rPr lang="nl-BE" dirty="0">
                <a:solidFill>
                  <a:srgbClr val="000000"/>
                </a:solidFill>
              </a:rPr>
              <a:t>, </a:t>
            </a:r>
            <a:r>
              <a:rPr lang="nl-BE" dirty="0" err="1">
                <a:solidFill>
                  <a:srgbClr val="000000"/>
                </a:solidFill>
              </a:rPr>
              <a:t>etc</a:t>
            </a:r>
            <a:endParaRPr lang="nl-BE" dirty="0">
              <a:solidFill>
                <a:srgbClr val="000000"/>
              </a:solidFill>
            </a:endParaRPr>
          </a:p>
          <a:p>
            <a:pPr lvl="1"/>
            <a:endParaRPr lang="nl-BE" dirty="0">
              <a:solidFill>
                <a:srgbClr val="000000"/>
              </a:solidFill>
            </a:endParaRPr>
          </a:p>
          <a:p>
            <a:r>
              <a:rPr lang="nl-BE" dirty="0">
                <a:solidFill>
                  <a:srgbClr val="000000"/>
                </a:solidFill>
              </a:rPr>
              <a:t>Naamgeving van </a:t>
            </a:r>
            <a:r>
              <a:rPr lang="nl-BE" dirty="0" err="1">
                <a:solidFill>
                  <a:srgbClr val="000000"/>
                </a:solidFill>
              </a:rPr>
              <a:t>identifiers</a:t>
            </a:r>
            <a:r>
              <a:rPr lang="nl-BE" dirty="0">
                <a:solidFill>
                  <a:srgbClr val="000000"/>
                </a:solidFill>
              </a:rPr>
              <a:t> is belangrijk. Geen vaste regels, maar wel aantal afspraken zodat anderen makkelijk je code kunnen begrijpen (of jijzelf enkele weken later)</a:t>
            </a:r>
          </a:p>
          <a:p>
            <a:pPr lvl="1"/>
            <a:endParaRPr lang="nl-BE" dirty="0">
              <a:solidFill>
                <a:srgbClr val="000000"/>
              </a:solidFill>
            </a:endParaRPr>
          </a:p>
          <a:p>
            <a:pPr lvl="1"/>
            <a:endParaRPr lang="nl-B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5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nl-BE" dirty="0"/>
              <a:t>Regels naamgeving </a:t>
            </a:r>
            <a:r>
              <a:rPr lang="nl-BE" dirty="0" err="1"/>
              <a:t>identifiers</a:t>
            </a:r>
            <a:endParaRPr lang="nl-BE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85B609D-9007-4FF8-9574-BEC704BAD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86465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326522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13</TotalTime>
  <Words>435</Words>
  <Application>Microsoft Office PowerPoint</Application>
  <PresentationFormat>Breedbeeld</PresentationFormat>
  <Paragraphs>138</Paragraphs>
  <Slides>19</Slides>
  <Notes>1</Notes>
  <HiddenSlides>1</HiddenSlides>
  <MMClips>1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7" baseType="lpstr">
      <vt:lpstr>Blogger Sans</vt:lpstr>
      <vt:lpstr>Constantia</vt:lpstr>
      <vt:lpstr>Times</vt:lpstr>
      <vt:lpstr>Archivo Narrow</vt:lpstr>
      <vt:lpstr>Courier New</vt:lpstr>
      <vt:lpstr>Arial</vt:lpstr>
      <vt:lpstr>Calibri</vt:lpstr>
      <vt:lpstr>ziescherp</vt:lpstr>
      <vt:lpstr>1. De essentie van C#</vt:lpstr>
      <vt:lpstr>Eerste C# details</vt:lpstr>
      <vt:lpstr>Layout van code</vt:lpstr>
      <vt:lpstr>Main is startpunt </vt:lpstr>
      <vt:lpstr>Keywords</vt:lpstr>
      <vt:lpstr>C# keywords</vt:lpstr>
      <vt:lpstr>C# is hoofdlettergevoelig</vt:lpstr>
      <vt:lpstr>Identifiers</vt:lpstr>
      <vt:lpstr>Regels naamgeving identifiers</vt:lpstr>
      <vt:lpstr>Camel case</vt:lpstr>
      <vt:lpstr>PowerPoint-presentatie</vt:lpstr>
      <vt:lpstr>Debugging</vt:lpstr>
      <vt:lpstr>Debugging</vt:lpstr>
      <vt:lpstr>This is what debugging feels like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16</cp:revision>
  <dcterms:created xsi:type="dcterms:W3CDTF">2018-09-25T11:23:17Z</dcterms:created>
  <dcterms:modified xsi:type="dcterms:W3CDTF">2020-09-07T12:33:40Z</dcterms:modified>
</cp:coreProperties>
</file>