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9"/>
  </p:notesMasterIdLst>
  <p:sldIdLst>
    <p:sldId id="1964" r:id="rId2"/>
    <p:sldId id="937" r:id="rId3"/>
    <p:sldId id="1963" r:id="rId4"/>
    <p:sldId id="1721" r:id="rId5"/>
    <p:sldId id="1965" r:id="rId6"/>
    <p:sldId id="1867" r:id="rId7"/>
    <p:sldId id="952" r:id="rId8"/>
    <p:sldId id="939" r:id="rId9"/>
    <p:sldId id="1958" r:id="rId10"/>
    <p:sldId id="955" r:id="rId11"/>
    <p:sldId id="957" r:id="rId12"/>
    <p:sldId id="1953" r:id="rId13"/>
    <p:sldId id="1954" r:id="rId14"/>
    <p:sldId id="1865" r:id="rId15"/>
    <p:sldId id="1724" r:id="rId16"/>
    <p:sldId id="956" r:id="rId17"/>
    <p:sldId id="1866" r:id="rId18"/>
    <p:sldId id="1957" r:id="rId19"/>
    <p:sldId id="1966" r:id="rId20"/>
    <p:sldId id="1967" r:id="rId21"/>
    <p:sldId id="1973" r:id="rId22"/>
    <p:sldId id="1974" r:id="rId23"/>
    <p:sldId id="1975" r:id="rId24"/>
    <p:sldId id="1976" r:id="rId25"/>
    <p:sldId id="1977" r:id="rId26"/>
    <p:sldId id="1978" r:id="rId27"/>
    <p:sldId id="1959" r:id="rId28"/>
    <p:sldId id="1212" r:id="rId29"/>
    <p:sldId id="1868" r:id="rId30"/>
    <p:sldId id="942" r:id="rId31"/>
    <p:sldId id="943" r:id="rId32"/>
    <p:sldId id="944" r:id="rId33"/>
    <p:sldId id="954" r:id="rId34"/>
    <p:sldId id="945" r:id="rId35"/>
    <p:sldId id="946" r:id="rId36"/>
    <p:sldId id="947" r:id="rId37"/>
    <p:sldId id="1213" r:id="rId38"/>
    <p:sldId id="1955" r:id="rId39"/>
    <p:sldId id="1037" r:id="rId40"/>
    <p:sldId id="1968" r:id="rId41"/>
    <p:sldId id="1769" r:id="rId42"/>
    <p:sldId id="1960" r:id="rId43"/>
    <p:sldId id="1961" r:id="rId44"/>
    <p:sldId id="1969" r:id="rId45"/>
    <p:sldId id="1970" r:id="rId46"/>
    <p:sldId id="1972" r:id="rId47"/>
    <p:sldId id="1971" r:id="rId48"/>
  </p:sldIdLst>
  <p:sldSz cx="12192000" cy="6858000"/>
  <p:notesSz cx="6858000" cy="9144000"/>
  <p:embeddedFontLst>
    <p:embeddedFont>
      <p:font typeface="Archivo Narrow" panose="020B0506020202020B04" pitchFamily="34" charset="0"/>
      <p:regular r:id="rId50"/>
      <p:bold r:id="rId51"/>
      <p:italic r:id="rId52"/>
    </p:embeddedFont>
    <p:embeddedFont>
      <p:font typeface="Blogger Sans" panose="02000506030000020004" pitchFamily="50" charset="0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Cooper Black" panose="0208090404030B020404" pitchFamily="18" charset="0"/>
      <p:regular r:id="rId63"/>
    </p:embeddedFont>
    <p:embeddedFont>
      <p:font typeface="Times" panose="02020603050405020304" pitchFamily="18" charset="0"/>
      <p:regular r:id="rId64"/>
      <p:bold r:id="rId65"/>
      <p:italic r:id="rId66"/>
      <p:boldItalic r:id="rId6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 dirty="0" err="1"/>
            <a:t>Lijst</a:t>
          </a:r>
          <a:r>
            <a:rPr lang="en-US" dirty="0"/>
            <a:t> van </a:t>
          </a:r>
          <a:r>
            <a:rPr lang="en-US" dirty="0" err="1"/>
            <a:t>waarden</a:t>
          </a:r>
          <a:r>
            <a:rPr lang="en-US" dirty="0"/>
            <a:t> die </a:t>
          </a:r>
          <a:r>
            <a:rPr lang="en-US" dirty="0" err="1"/>
            <a:t>allemaal</a:t>
          </a:r>
          <a:r>
            <a:rPr lang="en-US" dirty="0"/>
            <a:t> </a:t>
          </a:r>
          <a:r>
            <a:rPr lang="en-US" dirty="0" err="1"/>
            <a:t>hetzelfde</a:t>
          </a:r>
          <a:r>
            <a:rPr lang="en-US" dirty="0"/>
            <a:t>  </a:t>
          </a:r>
          <a:r>
            <a:rPr lang="en-US" b="1" dirty="0"/>
            <a:t>same data type </a:t>
          </a:r>
          <a:r>
            <a:rPr lang="en-US" dirty="0"/>
            <a:t>en </a:t>
          </a:r>
          <a:r>
            <a:rPr lang="en-US" b="1" dirty="0"/>
            <a:t>naam</a:t>
          </a:r>
          <a:r>
            <a:rPr lang="en-US" dirty="0"/>
            <a:t> </a:t>
          </a:r>
          <a:r>
            <a:rPr lang="en-US" dirty="0" err="1"/>
            <a:t>hebben</a:t>
          </a:r>
          <a:endParaRPr lang="en-US" dirty="0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 dirty="0" err="1"/>
            <a:t>Ieder</a:t>
          </a:r>
          <a:r>
            <a:rPr lang="en-US" dirty="0"/>
            <a:t> apart element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geïdentificeerd</a:t>
          </a:r>
          <a:r>
            <a:rPr lang="en-US" dirty="0"/>
            <a:t> </a:t>
          </a:r>
          <a:r>
            <a:rPr lang="en-US" dirty="0" err="1"/>
            <a:t>m.b.v</a:t>
          </a:r>
          <a:r>
            <a:rPr lang="en-US" dirty="0"/>
            <a:t>.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b="1" dirty="0"/>
            <a:t>index</a:t>
          </a:r>
          <a:endParaRPr lang="en-US" dirty="0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 dirty="0" err="1"/>
            <a:t>Schrijven</a:t>
          </a:r>
          <a:endParaRPr lang="en-US" dirty="0"/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 dirty="0"/>
            <a:t>Lezen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 dirty="0"/>
            <a:t>String =  array van </a:t>
          </a:r>
          <a:r>
            <a:rPr lang="nl-BE" dirty="0" err="1"/>
            <a:t>chars</a:t>
          </a:r>
          <a:endParaRPr lang="en-US" dirty="0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 dirty="0"/>
            <a:t>We kunnen deze dus van de ene naar de andere converteren</a:t>
          </a:r>
          <a:endParaRPr lang="en-US" dirty="0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 dirty="0"/>
            <a:t>String naar </a:t>
          </a:r>
          <a:r>
            <a:rPr lang="nl-BE" dirty="0" err="1"/>
            <a:t>char</a:t>
          </a:r>
          <a:r>
            <a:rPr lang="nl-BE" dirty="0"/>
            <a:t>-array: </a:t>
          </a:r>
          <a:r>
            <a:rPr lang="nl-BE" b="1" dirty="0"/>
            <a:t>.</a:t>
          </a:r>
          <a:r>
            <a:rPr lang="nl-BE" b="1" dirty="0" err="1"/>
            <a:t>ToCharArray</a:t>
          </a:r>
          <a:r>
            <a:rPr lang="nl-BE" b="1" dirty="0"/>
            <a:t>();</a:t>
          </a:r>
          <a:endParaRPr lang="en-US" dirty="0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 dirty="0" err="1"/>
            <a:t>Char</a:t>
          </a:r>
          <a:r>
            <a:rPr lang="nl-BE" dirty="0"/>
            <a:t>-array naar string: m.b.v. </a:t>
          </a:r>
          <a:r>
            <a:rPr lang="nl-BE" b="1" dirty="0"/>
            <a:t>new String(…);</a:t>
          </a:r>
          <a:endParaRPr lang="en-US" dirty="0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 custScaleX="168603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 custScaleX="212204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 custScaleX="165997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 custScaleX="156220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Lijst</a:t>
          </a:r>
          <a:r>
            <a:rPr lang="en-US" sz="2100" kern="1200" dirty="0"/>
            <a:t> van </a:t>
          </a:r>
          <a:r>
            <a:rPr lang="en-US" sz="2100" kern="1200" dirty="0" err="1"/>
            <a:t>waarden</a:t>
          </a:r>
          <a:r>
            <a:rPr lang="en-US" sz="2100" kern="1200" dirty="0"/>
            <a:t> die </a:t>
          </a:r>
          <a:r>
            <a:rPr lang="en-US" sz="2100" kern="1200" dirty="0" err="1"/>
            <a:t>allemaal</a:t>
          </a:r>
          <a:r>
            <a:rPr lang="en-US" sz="2100" kern="1200" dirty="0"/>
            <a:t> </a:t>
          </a:r>
          <a:r>
            <a:rPr lang="en-US" sz="2100" kern="1200" dirty="0" err="1"/>
            <a:t>hetzelfde</a:t>
          </a:r>
          <a:r>
            <a:rPr lang="en-US" sz="2100" kern="1200" dirty="0"/>
            <a:t>  </a:t>
          </a:r>
          <a:r>
            <a:rPr lang="en-US" sz="2100" b="1" kern="1200" dirty="0"/>
            <a:t>same data type </a:t>
          </a:r>
          <a:r>
            <a:rPr lang="en-US" sz="2100" kern="1200" dirty="0"/>
            <a:t>en </a:t>
          </a:r>
          <a:r>
            <a:rPr lang="en-US" sz="2100" b="1" kern="1200" dirty="0"/>
            <a:t>naam</a:t>
          </a:r>
          <a:r>
            <a:rPr lang="en-US" sz="2100" kern="1200" dirty="0"/>
            <a:t> </a:t>
          </a:r>
          <a:r>
            <a:rPr lang="en-US" sz="2100" kern="1200" dirty="0" err="1"/>
            <a:t>hebben</a:t>
          </a:r>
          <a:endParaRPr lang="en-US" sz="2100" kern="1200" dirty="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Ieder</a:t>
          </a:r>
          <a:r>
            <a:rPr lang="en-US" sz="2100" kern="1200" dirty="0"/>
            <a:t> apart element </a:t>
          </a:r>
          <a:r>
            <a:rPr lang="en-US" sz="2100" kern="1200" dirty="0" err="1"/>
            <a:t>wordt</a:t>
          </a:r>
          <a:r>
            <a:rPr lang="en-US" sz="2100" kern="1200" dirty="0"/>
            <a:t> </a:t>
          </a:r>
          <a:r>
            <a:rPr lang="en-US" sz="2100" kern="1200" dirty="0" err="1"/>
            <a:t>geïdentificeerd</a:t>
          </a:r>
          <a:r>
            <a:rPr lang="en-US" sz="2100" kern="1200" dirty="0"/>
            <a:t> </a:t>
          </a:r>
          <a:r>
            <a:rPr lang="en-US" sz="2100" kern="1200" dirty="0" err="1"/>
            <a:t>m.b.v</a:t>
          </a:r>
          <a:r>
            <a:rPr lang="en-US" sz="2100" kern="1200" dirty="0"/>
            <a:t>. </a:t>
          </a:r>
          <a:r>
            <a:rPr lang="en-US" sz="2100" kern="1200" dirty="0" err="1"/>
            <a:t>een</a:t>
          </a:r>
          <a:r>
            <a:rPr lang="en-US" sz="2100" kern="1200" dirty="0"/>
            <a:t> </a:t>
          </a:r>
          <a:r>
            <a:rPr lang="en-US" sz="2100" b="1" kern="1200" dirty="0"/>
            <a:t>index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Schrijven</a:t>
          </a:r>
          <a:endParaRPr lang="en-US" sz="2500" kern="1200" dirty="0"/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Lezen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6126834" y="1193304"/>
          <a:ext cx="1768179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768179" y="372377"/>
              </a:lnTo>
              <a:lnTo>
                <a:pt x="1768179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450502" y="1193304"/>
          <a:ext cx="1676331" cy="546432"/>
        </a:xfrm>
        <a:custGeom>
          <a:avLst/>
          <a:gdLst/>
          <a:ahLst/>
          <a:cxnLst/>
          <a:rect l="0" t="0" r="0" b="0"/>
          <a:pathLst>
            <a:path>
              <a:moveTo>
                <a:pt x="1676331" y="0"/>
              </a:moveTo>
              <a:lnTo>
                <a:pt x="1676331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548014" y="233"/>
          <a:ext cx="3167798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756775" y="198557"/>
          <a:ext cx="3167798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=  array van </a:t>
          </a:r>
          <a:r>
            <a:rPr lang="nl-BE" sz="2300" kern="1200" dirty="0" err="1"/>
            <a:t>chars</a:t>
          </a:r>
          <a:endParaRPr lang="en-US" sz="2300" kern="1200" dirty="0"/>
        </a:p>
      </dsp:txBody>
      <dsp:txXfrm>
        <a:off x="791719" y="233501"/>
        <a:ext cx="3097910" cy="1123182"/>
      </dsp:txXfrm>
    </dsp:sp>
    <dsp:sp modelId="{816CBFD5-608B-4558-8885-8FF945BA5A2F}">
      <dsp:nvSpPr>
        <dsp:cNvPr id="0" name=""/>
        <dsp:cNvSpPr/>
      </dsp:nvSpPr>
      <dsp:spPr>
        <a:xfrm>
          <a:off x="4133336" y="233"/>
          <a:ext cx="398699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342097" y="198557"/>
          <a:ext cx="398699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We kunnen deze dus van de ene naar de andere converteren</a:t>
          </a:r>
          <a:endParaRPr lang="en-US" sz="2300" kern="1200" dirty="0"/>
        </a:p>
      </dsp:txBody>
      <dsp:txXfrm>
        <a:off x="4377041" y="233501"/>
        <a:ext cx="3917108" cy="1123182"/>
      </dsp:txXfrm>
    </dsp:sp>
    <dsp:sp modelId="{B3F7876C-D5A0-45AD-AFE3-10768B38CF07}">
      <dsp:nvSpPr>
        <dsp:cNvPr id="0" name=""/>
        <dsp:cNvSpPr/>
      </dsp:nvSpPr>
      <dsp:spPr>
        <a:xfrm>
          <a:off x="2891084" y="1739736"/>
          <a:ext cx="311883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099845" y="1938059"/>
          <a:ext cx="311883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naar </a:t>
          </a:r>
          <a:r>
            <a:rPr lang="nl-BE" sz="2300" kern="1200" dirty="0" err="1"/>
            <a:t>char</a:t>
          </a:r>
          <a:r>
            <a:rPr lang="nl-BE" sz="2300" kern="1200" dirty="0"/>
            <a:t>-array: </a:t>
          </a:r>
          <a:r>
            <a:rPr lang="nl-BE" sz="2300" b="1" kern="1200" dirty="0"/>
            <a:t>.</a:t>
          </a:r>
          <a:r>
            <a:rPr lang="nl-BE" sz="2300" b="1" kern="1200" dirty="0" err="1"/>
            <a:t>ToCharArray</a:t>
          </a:r>
          <a:r>
            <a:rPr lang="nl-BE" sz="2300" b="1" kern="1200" dirty="0"/>
            <a:t>();</a:t>
          </a:r>
          <a:endParaRPr lang="en-US" sz="2300" kern="1200" dirty="0"/>
        </a:p>
      </dsp:txBody>
      <dsp:txXfrm>
        <a:off x="3134789" y="1973003"/>
        <a:ext cx="3048948" cy="1123182"/>
      </dsp:txXfrm>
    </dsp:sp>
    <dsp:sp modelId="{479A8869-49D3-4081-8A1F-E2B92C89D599}">
      <dsp:nvSpPr>
        <dsp:cNvPr id="0" name=""/>
        <dsp:cNvSpPr/>
      </dsp:nvSpPr>
      <dsp:spPr>
        <a:xfrm>
          <a:off x="6427443" y="1739736"/>
          <a:ext cx="293514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6636204" y="1938059"/>
          <a:ext cx="293514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 err="1"/>
            <a:t>Char</a:t>
          </a:r>
          <a:r>
            <a:rPr lang="nl-BE" sz="2300" kern="1200" dirty="0"/>
            <a:t>-array naar string: m.b.v. </a:t>
          </a:r>
          <a:r>
            <a:rPr lang="nl-BE" sz="2300" b="1" kern="1200" dirty="0"/>
            <a:t>new String(…);</a:t>
          </a:r>
          <a:endParaRPr lang="en-US" sz="2300" kern="1200" dirty="0"/>
        </a:p>
      </dsp:txBody>
      <dsp:txXfrm>
        <a:off x="6671148" y="1973003"/>
        <a:ext cx="286525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5419-232B-4AB4-A633-1C1B1EA8CE36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9C85-CF75-44A7-BBB4-AAE87B9C974F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4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D5CF-2FDD-492E-B2CB-1432CFC98C82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8F50-65BA-44E6-B519-5402BA7C5D08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5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C0B-8F49-49B8-910C-CB869637FB3B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287F-0A4C-4C13-B678-173B18BC44F3}" type="datetime1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497-805E-4A63-A89E-4F994A2DBCBB}" type="datetime1">
              <a:rPr lang="nl-BE" smtClean="0"/>
              <a:t>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0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0CA-632E-44A7-A667-4481C5D209B6}" type="datetime1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AE7-AD03-4F75-B3DA-C167599234F1}" type="datetime1">
              <a:rPr lang="nl-BE" smtClean="0"/>
              <a:t>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475-17ED-4BC3-A071-2ED81104853C}" type="datetime1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993-DE5A-480C-B2CC-00F568EC779C}" type="datetime1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8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4DC-3D3D-4F9B-907D-8EF520E33D0B}" type="datetime1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1. Array principes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121082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aanmaken</a:t>
            </a:r>
            <a:r>
              <a:rPr lang="en-US" dirty="0"/>
              <a:t>: </a:t>
            </a:r>
            <a:r>
              <a:rPr lang="en-US" dirty="0" err="1"/>
              <a:t>lengte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(*Poëzie met Tim*)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18DF70-47FE-429E-84FF-B9F0419D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0678B9-AE50-424E-83B6-EB7E457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  <p:pic>
        <p:nvPicPr>
          <p:cNvPr id="2050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D4DA617C-8F6E-4A2F-A512-66B4F22F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0534"/>
            <a:ext cx="4115050" cy="24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met </a:t>
            </a:r>
            <a:r>
              <a:rPr lang="en-US" dirty="0" err="1">
                <a:solidFill>
                  <a:schemeClr val="accent1"/>
                </a:solidFill>
              </a:rPr>
              <a:t>gekende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waarden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 err="1"/>
              <a:t>Nuttige</a:t>
            </a:r>
            <a:r>
              <a:rPr lang="en-US" sz="2200" dirty="0"/>
              <a:t> syntax </a:t>
            </a:r>
            <a:r>
              <a:rPr lang="en-US" sz="2200" dirty="0" err="1"/>
              <a:t>indien</a:t>
            </a:r>
            <a:r>
              <a:rPr lang="en-US" sz="2200" dirty="0"/>
              <a:t> je al </a:t>
            </a:r>
            <a:r>
              <a:rPr lang="en-US" sz="2200" dirty="0" err="1"/>
              <a:t>weet</a:t>
            </a:r>
            <a:r>
              <a:rPr lang="en-US" sz="2200" dirty="0"/>
              <a:t> wat er in array </a:t>
            </a:r>
            <a:r>
              <a:rPr lang="en-US" sz="2200" dirty="0" err="1"/>
              <a:t>moet</a:t>
            </a:r>
            <a:r>
              <a:rPr lang="en-US" sz="2200" dirty="0"/>
              <a:t>. </a:t>
            </a:r>
            <a:r>
              <a:rPr lang="en-US" sz="2200" dirty="0" err="1"/>
              <a:t>Lengte</a:t>
            </a:r>
            <a:r>
              <a:rPr lang="en-US" sz="2200" dirty="0"/>
              <a:t> </a:t>
            </a:r>
            <a:r>
              <a:rPr lang="en-US" sz="2200" dirty="0" err="1"/>
              <a:t>hoef</a:t>
            </a:r>
            <a:r>
              <a:rPr lang="en-US" sz="2200" dirty="0"/>
              <a:t> je dan </a:t>
            </a:r>
            <a:r>
              <a:rPr lang="en-US" sz="2200" dirty="0" err="1"/>
              <a:t>niet</a:t>
            </a:r>
            <a:r>
              <a:rPr lang="en-US" sz="2200" dirty="0"/>
              <a:t> mee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geven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dirty="0" err="1"/>
              <a:t>Volgende</a:t>
            </a:r>
            <a:r>
              <a:rPr lang="en-US" sz="2200" dirty="0"/>
              <a:t> </a:t>
            </a:r>
            <a:r>
              <a:rPr lang="en-US" sz="2200" dirty="0" err="1"/>
              <a:t>manieren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identiek</a:t>
            </a:r>
            <a:r>
              <a:rPr lang="en-US" sz="2200" dirty="0"/>
              <a:t>, </a:t>
            </a:r>
            <a:r>
              <a:rPr lang="en-US" sz="2200" dirty="0" err="1"/>
              <a:t>kies</a:t>
            </a:r>
            <a:r>
              <a:rPr lang="en-US" sz="2200" dirty="0"/>
              <a:t> wat je </a:t>
            </a:r>
            <a:r>
              <a:rPr lang="en-US" sz="2200" dirty="0" err="1"/>
              <a:t>handigste</a:t>
            </a:r>
            <a:r>
              <a:rPr lang="en-US" sz="2200" dirty="0"/>
              <a:t> </a:t>
            </a:r>
            <a:r>
              <a:rPr lang="en-US" sz="2200" dirty="0" err="1"/>
              <a:t>vindt</a:t>
            </a:r>
            <a:r>
              <a:rPr lang="en-US" sz="2200" dirty="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A59328-046A-46B9-AB03-024874A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4379-98F8-4A23-B438-F046ABA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lengte</a:t>
            </a:r>
            <a:r>
              <a:rPr lang="en-US" dirty="0"/>
              <a:t> van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602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Array lengte hoeft niet </a:t>
            </a:r>
            <a:r>
              <a:rPr lang="nl-BE" sz="2800" dirty="0" err="1"/>
              <a:t>hardcoded</a:t>
            </a:r>
            <a:r>
              <a:rPr lang="nl-BE" sz="2800" dirty="0"/>
              <a:t> te zijn: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FBA99F7-43F0-42E4-BBE0-9108D62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0852B2-183B-4646-972E-CE5D944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kunnen niet groeien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/>
              <a:t>Van zodra je een array een lengte hebt gegeven is deze vast</a:t>
            </a:r>
          </a:p>
          <a:p>
            <a:endParaRPr lang="nl-BE" sz="2400" dirty="0"/>
          </a:p>
          <a:p>
            <a:r>
              <a:rPr lang="nl-BE" sz="2400" dirty="0"/>
              <a:t>Wat als je array moet groeien of krimpen?</a:t>
            </a:r>
          </a:p>
          <a:p>
            <a:pPr lvl="1"/>
            <a:r>
              <a:rPr lang="nl-BE" dirty="0"/>
              <a:t>Maak een nieuwe array en </a:t>
            </a:r>
            <a:r>
              <a:rPr lang="nl-BE" dirty="0" err="1"/>
              <a:t>kopiëer</a:t>
            </a:r>
            <a:r>
              <a:rPr lang="nl-BE" dirty="0"/>
              <a:t> de waarden die je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ABE28-6376-4936-9ED9-A2A1245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lvl="1" eaLnBrk="1" hangingPunct="1"/>
            <a:r>
              <a:rPr lang="en-US" dirty="0"/>
              <a:t>De </a:t>
            </a:r>
            <a:r>
              <a:rPr lang="en-US" dirty="0" err="1"/>
              <a:t>indexering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arrays </a:t>
            </a:r>
            <a:r>
              <a:rPr lang="en-US" dirty="0" err="1"/>
              <a:t>gebruik</a:t>
            </a:r>
            <a:r>
              <a:rPr lang="en-US" dirty="0"/>
              <a:t> je om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. </a:t>
            </a:r>
            <a:r>
              <a:rPr lang="en-US" b="1" dirty="0" err="1"/>
              <a:t>Telt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7" y="4346392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3" y="436186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8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28" y="4340743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30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2DC0EF-73D2-4733-AC9A-47D9E7E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24EF9-A190-4672-B292-D69C413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  <p:pic>
        <p:nvPicPr>
          <p:cNvPr id="3074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15AB357C-80FC-4C21-9692-1980DC0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01" y="2239867"/>
            <a:ext cx="2964110" cy="17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</a:t>
              </a:r>
              <a:endParaRPr lang="nl-BE" sz="3200" dirty="0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F546365-DAF1-420B-91EF-AECBA22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1AAFF5-2BA9-45EA-AFC3-C381056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en </a:t>
            </a:r>
            <a:r>
              <a:rPr lang="en-US" dirty="0" err="1"/>
              <a:t>uitlezen</a:t>
            </a:r>
            <a:endParaRPr lang="en-US" dirty="0"/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312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BAFF336-39F7-484E-B6A6-0951A6E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72588B-6659-483D-BD31-14FE00A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“Out of range exception”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nl-BE" dirty="0"/>
              <a:t>Veel gemaakte fout!</a:t>
            </a:r>
          </a:p>
          <a:p>
            <a:pPr marL="0" indent="0">
              <a:buNone/>
            </a:pP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laatste element heeft index </a:t>
            </a:r>
            <a:r>
              <a:rPr lang="nl-BE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lengte-1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D2C00-5092-4406-ADAA-699C850E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76976-E917-42AA-B35F-3113DEB2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82" y="-245871"/>
            <a:ext cx="4719493" cy="74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22A461-D9F2-4D0F-AEC0-D486ABC0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38989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benaderen</a:t>
            </a:r>
            <a:r>
              <a:rPr lang="en-US" dirty="0"/>
              <a:t> met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Arrays en loops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dikke</a:t>
            </a:r>
            <a:r>
              <a:rPr lang="en-US" dirty="0"/>
              <a:t> </a:t>
            </a:r>
            <a:r>
              <a:rPr lang="en-US" dirty="0" err="1"/>
              <a:t>vrienden</a:t>
            </a:r>
            <a:endParaRPr lang="en-US" dirty="0"/>
          </a:p>
          <a:p>
            <a:pPr lvl="1"/>
            <a:r>
              <a:rPr lang="en-US" dirty="0" err="1"/>
              <a:t>Voorbeeld</a:t>
            </a:r>
            <a:r>
              <a:rPr lang="en-US" dirty="0"/>
              <a:t> om de </a:t>
            </a:r>
            <a:r>
              <a:rPr lang="en-US" dirty="0" err="1"/>
              <a:t>eerste</a:t>
            </a:r>
            <a:r>
              <a:rPr lang="en-US" dirty="0"/>
              <a:t> 5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met 3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verhogen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228713" y="3290567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sub++)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C9BC017-F8DE-4946-B918-75D85B7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0220A-CF1B-4DD9-BFEE-1FE056E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A46-5CEF-44F1-A650-2196B86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Length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3B1DA-8A1E-4F81-8910-69CC716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arrays hebben de .</a:t>
            </a:r>
            <a:r>
              <a:rPr lang="nl-BE" dirty="0" err="1"/>
              <a:t>Length</a:t>
            </a:r>
            <a:r>
              <a:rPr lang="nl-BE" dirty="0"/>
              <a:t> eigenschap.</a:t>
            </a:r>
          </a:p>
          <a:p>
            <a:r>
              <a:rPr lang="nl-BE" dirty="0"/>
              <a:t>Zeer handig om lengte van array te weten. </a:t>
            </a:r>
          </a:p>
          <a:p>
            <a:endParaRPr lang="nl-BE" dirty="0"/>
          </a:p>
          <a:p>
            <a:r>
              <a:rPr lang="nl-BE" dirty="0"/>
              <a:t>Vaak gebruikt in loop om alle elementen van array te benaderen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AB9E8-B1B2-4996-BE4C-2508290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ECF0A-CAC5-41C3-8BC9-3068443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EB8636-06CF-4275-B65B-FE676C00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6" y="4251626"/>
            <a:ext cx="5953824" cy="16206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93B3B5-A883-4687-98FD-D619E1898097}"/>
              </a:ext>
            </a:extLst>
          </p:cNvPr>
          <p:cNvSpPr/>
          <p:nvPr/>
        </p:nvSpPr>
        <p:spPr>
          <a:xfrm>
            <a:off x="5259897" y="4278385"/>
            <a:ext cx="2239861" cy="629175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Beeld</a:t>
            </a:r>
            <a:r>
              <a:rPr lang="en-IE" dirty="0"/>
              <a:t> je in….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, je </a:t>
            </a:r>
            <a:r>
              <a:rPr lang="en-IE" dirty="0" err="1"/>
              <a:t>moet</a:t>
            </a:r>
            <a:r>
              <a:rPr lang="en-IE" dirty="0"/>
              <a:t> de scores van 11 </a:t>
            </a:r>
            <a:r>
              <a:rPr lang="en-IE" dirty="0" err="1"/>
              <a:t>voetbalwedstrijden</a:t>
            </a:r>
            <a:r>
              <a:rPr lang="en-IE" dirty="0"/>
              <a:t> </a:t>
            </a:r>
            <a:r>
              <a:rPr lang="en-IE" dirty="0" err="1"/>
              <a:t>invoeren</a:t>
            </a:r>
            <a:r>
              <a:rPr lang="en-IE" dirty="0"/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8236560" y="5615582"/>
            <a:ext cx="40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Maar wat als het 100 wedstrijden zijn?</a:t>
            </a:r>
          </a:p>
          <a:p>
            <a:r>
              <a:rPr lang="nl-BE" b="1" dirty="0"/>
              <a:t>Of 1000?</a:t>
            </a:r>
          </a:p>
          <a:p>
            <a:r>
              <a:rPr lang="nl-BE" b="1" dirty="0"/>
              <a:t>Of 1 miljoen?!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801EC-819A-4211-A23B-DDB2DE7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FFFD7-20E5-4F88-8A3F-A173580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9FB9-05D3-4382-A604-214EA2F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volledig 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9239C-2B9E-47B3-801B-54446639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zelf!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260307-9C0C-4E1F-BFAF-A38B313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EA461-5B93-4284-8098-EA50201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71D1-08E1-43AD-BDD4-E31684E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752366"/>
            <a:ext cx="4996548" cy="4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Geheugengebruik bij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4788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5BCB-4056-4989-A1EF-24422AC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soorten manier van gebruik geheugen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1DA6-AEF1-44FD-9FC4-83FD2DB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value</a:t>
            </a:r>
            <a:r>
              <a:rPr lang="nl-BE" b="1" dirty="0"/>
              <a:t>: </a:t>
            </a:r>
            <a:r>
              <a:rPr lang="nl-BE" dirty="0"/>
              <a:t>effectieve waarde wordt in geheugenplek geplaatst</a:t>
            </a:r>
          </a:p>
          <a:p>
            <a:pPr lvl="1"/>
            <a:r>
              <a:rPr lang="nl-BE" dirty="0"/>
              <a:t>Primitieve datatypes worden zo bewaard (int, double,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reference</a:t>
            </a:r>
            <a:r>
              <a:rPr lang="nl-BE" b="1" dirty="0"/>
              <a:t>: </a:t>
            </a:r>
            <a:r>
              <a:rPr lang="nl-BE" dirty="0"/>
              <a:t>adres naar andere plek in geheugen wordt in geheugenplek geplaatst</a:t>
            </a:r>
          </a:p>
          <a:p>
            <a:pPr lvl="1"/>
            <a:r>
              <a:rPr lang="nl-BE" dirty="0"/>
              <a:t>Arrays (en objecten) worden zo bewaard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B5D011-24F5-4BF8-BD51-A5485DC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EBA6C-970D-4A8F-88E5-F10B2A3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60A957A-CB79-4D1C-B4FE-F295D970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value vs by ref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4C8396-78CF-4637-99EC-DB6F09D9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US" dirty="0"/>
              <a:t>By value: </a:t>
            </a:r>
            <a:r>
              <a:rPr lang="nl-BE" dirty="0">
                <a:effectLst/>
                <a:latin typeface="Courier"/>
              </a:rPr>
              <a:t>int </a:t>
            </a:r>
            <a:r>
              <a:rPr lang="nl-BE" dirty="0" err="1">
                <a:effectLst/>
                <a:latin typeface="Courier"/>
              </a:rPr>
              <a:t>age</a:t>
            </a:r>
            <a:r>
              <a:rPr lang="nl-BE" dirty="0">
                <a:effectLst/>
                <a:latin typeface="Courier"/>
              </a:rPr>
              <a:t>;</a:t>
            </a:r>
          </a:p>
          <a:p>
            <a:r>
              <a:rPr lang="nl-BE" dirty="0" err="1"/>
              <a:t>By</a:t>
            </a:r>
            <a:r>
              <a:rPr lang="nl-BE" dirty="0"/>
              <a:t> ref: </a:t>
            </a:r>
            <a:r>
              <a:rPr lang="nl-BE" dirty="0">
                <a:latin typeface="Courier"/>
              </a:rPr>
              <a:t>int[] getallen = {5,42,2};</a:t>
            </a:r>
            <a:endParaRPr lang="en-US"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5F12F-C5B2-460D-B6D2-6F11697F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270" y="2711883"/>
            <a:ext cx="7315201" cy="48828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D4CF6D-2F81-4563-91CD-585B2E6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5D130D-222B-4F7D-9310-7938ECE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F5612F-804E-460E-88BF-7B183C058243}" type="slidenum">
              <a:rPr lang="nl-BE" smtClean="0"/>
              <a:pPr>
                <a:spcAft>
                  <a:spcPts val="600"/>
                </a:spcAft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0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5"/>
          <a:stretch/>
        </p:blipFill>
        <p:spPr>
          <a:xfrm>
            <a:off x="0" y="1727668"/>
            <a:ext cx="6918275" cy="822349"/>
          </a:xfrm>
          <a:prstGeom prst="rect">
            <a:avLst/>
          </a:prstGeom>
        </p:spPr>
      </p:pic>
      <p:pic>
        <p:nvPicPr>
          <p:cNvPr id="2050" name="Picture 2" descr="Beerschot is de ploeg van't stad ;)">
            <a:extLst>
              <a:ext uri="{FF2B5EF4-FFF2-40B4-BE49-F238E27FC236}">
                <a16:creationId xmlns:a16="http://schemas.microsoft.com/office/drawing/2014/main" id="{8EE74870-2E10-4C5D-9CA6-D50BD5AD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8" y="3187263"/>
            <a:ext cx="4676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6"/>
          <a:stretch/>
        </p:blipFill>
        <p:spPr>
          <a:xfrm>
            <a:off x="-30138" y="1709646"/>
            <a:ext cx="6918275" cy="1214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F9F1FD-A74A-4C3A-B642-A1C7B88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9438"/>
            <a:ext cx="4676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AE74-46D0-4D4C-8CA4-D4E69D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kopieren</a:t>
            </a:r>
            <a:r>
              <a:rPr lang="nl-BE" dirty="0"/>
              <a:t> doe je dus zo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08A2A-E38B-4952-A278-82B3B1C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2375"/>
            <a:ext cx="5181600" cy="1144588"/>
          </a:xfrm>
        </p:spPr>
        <p:txBody>
          <a:bodyPr/>
          <a:lstStyle/>
          <a:p>
            <a:r>
              <a:rPr lang="nl-BE" dirty="0"/>
              <a:t>Of m.b.v. Copy (zie verder)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50120C-A953-4382-9632-57343DDE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8C7C0-70CC-4F19-9FCB-758F343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305CA6-D25F-467A-B46F-85489DC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3AEA2D-2FD2-465D-AA81-FE3C5914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989738"/>
            <a:ext cx="7533829" cy="20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E64CA-2B04-4545-AC83-29B3ECB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7F7B6C-E511-486D-BB65-DE0C9FC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28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CE69A-B183-448D-94C4-42721FA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070A8C-15FC-479F-BDD0-0BBB24E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B2C-8E91-45D2-A14A-B747F64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 je in…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hebt een lijst van alle </a:t>
            </a:r>
            <a:r>
              <a:rPr lang="nl-BE" dirty="0" err="1"/>
              <a:t>Steam</a:t>
            </a:r>
            <a:r>
              <a:rPr lang="nl-BE" dirty="0"/>
              <a:t>-spelers nodig</a:t>
            </a:r>
          </a:p>
          <a:p>
            <a:r>
              <a:rPr lang="nl-BE" dirty="0"/>
              <a:t>Een lijst van alle dagelijkse temperatuurmetingen van de vorige eeuw</a:t>
            </a:r>
          </a:p>
          <a:p>
            <a:r>
              <a:rPr lang="nl-BE" dirty="0"/>
              <a:t>Quiz antwoorden</a:t>
            </a:r>
          </a:p>
          <a:p>
            <a:r>
              <a:rPr lang="nl-BE" dirty="0"/>
              <a:t>Een DNA sequentie van het menselijk genoom</a:t>
            </a:r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8594BF-95AB-4A22-AFFD-7BC423B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DCD5D-9046-421A-92FE-2E80627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6E60EF-A630-459D-A6F0-472A590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61C8195-F93F-4811-9338-03777DD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B4B4AA-EA66-4A20-BDCA-7E19094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6D5C0D-A4B0-449E-A77D-30B205A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003BF84-7A3C-4150-A883-D42A0C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15B616-08C3-490B-835E-70D7906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A85958-952C-45BD-97DE-3795874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Zie Scherp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6A8C0-19EB-49B8-A2DE-E6CEDAD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Array initializers: always by reference</a:t>
            </a:r>
            <a:endParaRPr lang="en-US" sz="5400" kern="1200" dirty="0"/>
          </a:p>
        </p:txBody>
      </p: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6DCA1B-0669-4459-8449-3E782C8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0362A1-74BE-4FC0-A229-E5621D4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43202-A53F-44D0-BFA9-F37891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47637-723C-45E6-BDCD-6318CCF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String en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6103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57501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Strings &amp; arrays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839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E21B00-AD77-4C48-8E69-E5F23EF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9AF7AC-8765-4819-AEFC-DC041A48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B05A7E-3E5D-4429-AA76-4BA2AC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naar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syntax (zie volgende semester)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D48B2-311B-4715-B9E5-95EA0FA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C3E40D-B5D7-44A5-84AC-DF4132C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72C0-4D84-4E5C-A1D5-0C61881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08F4D-E039-46E3-B36A-83962BD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IndexOf</a:t>
            </a:r>
            <a:r>
              <a:rPr lang="nl-BE" dirty="0"/>
              <a:t>: positie van (sub)string in string terugkrijgen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Trim: </a:t>
            </a:r>
            <a:r>
              <a:rPr lang="nl-BE" dirty="0"/>
              <a:t>geeft nieuwe string terug zonder spaties vooraan en achteraan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C7BE6-3938-4091-9976-A27AEC4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05F3FE-5D15-4CFE-BEC3-6D040130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B4553A-1F0B-40A9-A3E1-2AD3D458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2474083"/>
            <a:ext cx="4319671" cy="1066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ED85D6-9577-4A32-81A1-C8C2704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4" y="4497180"/>
            <a:ext cx="4034628" cy="1140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BD2A67B-D00E-482B-91D1-ACE8E3A5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8" y="5778425"/>
            <a:ext cx="26102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C0CA-C6B1-4D69-8D29-A2BAA704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0A102-4F26-4FCC-8744-63CAE877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ToUpper</a:t>
            </a:r>
            <a:r>
              <a:rPr lang="nl-BE" b="1" dirty="0"/>
              <a:t>/</a:t>
            </a:r>
            <a:r>
              <a:rPr lang="nl-BE" b="1" dirty="0" err="1"/>
              <a:t>ToLower</a:t>
            </a:r>
            <a:r>
              <a:rPr lang="nl-BE" b="1" dirty="0"/>
              <a:t>: </a:t>
            </a:r>
            <a:r>
              <a:rPr lang="nl-BE" dirty="0"/>
              <a:t>geeft string terug omgezet naar </a:t>
            </a:r>
            <a:r>
              <a:rPr lang="nl-BE" dirty="0" err="1"/>
              <a:t>allcaps</a:t>
            </a:r>
            <a:r>
              <a:rPr lang="nl-BE" dirty="0"/>
              <a:t>/</a:t>
            </a:r>
            <a:r>
              <a:rPr lang="nl-BE" dirty="0" err="1"/>
              <a:t>nocaps</a:t>
            </a:r>
            <a:endParaRPr lang="nl-BE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r>
              <a:rPr lang="nl-BE" b="1" dirty="0" err="1"/>
              <a:t>Replace</a:t>
            </a:r>
            <a:r>
              <a:rPr lang="nl-BE" b="1" dirty="0"/>
              <a:t>: </a:t>
            </a:r>
            <a:r>
              <a:rPr lang="nl-BE" dirty="0"/>
              <a:t>Vervang delen van string door iets anders en geeft de nieuwe string terug:</a:t>
            </a:r>
            <a:endParaRPr lang="nl-BE" b="1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12B038-4E72-4C0A-AC23-72D3CEF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8DB678-60E4-46F9-9E90-6114F0D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4FDE51-2CFC-4C13-BAEE-4C0667C9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394529"/>
            <a:ext cx="3425931" cy="7771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D12F06-20BE-43CB-9ED2-777B3915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3" y="3306594"/>
            <a:ext cx="1848108" cy="647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9807A9-CED7-46E8-A6F6-73C376D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0" y="5386013"/>
            <a:ext cx="4741740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54BA-153A-4405-A883-0DBFBEC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Replace</a:t>
            </a:r>
            <a:r>
              <a:rPr lang="nl-BE" dirty="0"/>
              <a:t> om elementen te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9591-E746-4B7E-B0CF-E2954CE1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lege string “” om specifieke (sub)strings uit string te halen: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E2AB5D-E061-4C6D-BFB4-CC73A0A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05A19C-FF62-4FA5-9FCB-C23B235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9173F-1489-496E-B105-A3CF9D0A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74" y="2780793"/>
            <a:ext cx="4105306" cy="12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6733-F2A0-4886-A7B8-02CE75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365125"/>
            <a:ext cx="10515600" cy="1325563"/>
          </a:xfrm>
        </p:spPr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8FA82-4F31-4416-8F83-B65B488A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25625"/>
            <a:ext cx="10515600" cy="4351338"/>
          </a:xfrm>
        </p:spPr>
        <p:txBody>
          <a:bodyPr/>
          <a:lstStyle/>
          <a:p>
            <a:r>
              <a:rPr lang="nl-BE" b="1" dirty="0" err="1"/>
              <a:t>Remove</a:t>
            </a:r>
            <a:r>
              <a:rPr lang="nl-BE" b="1" dirty="0"/>
              <a:t>: </a:t>
            </a:r>
            <a:r>
              <a:rPr lang="nl-BE" dirty="0"/>
              <a:t>Verwijder deel van de string</a:t>
            </a:r>
            <a:r>
              <a:rPr lang="nl-BE" b="1" dirty="0"/>
              <a:t>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E8AB3C-337D-41B7-BE2B-302545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044" y="6356350"/>
            <a:ext cx="4114800" cy="365125"/>
          </a:xfrm>
        </p:spPr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4A9642-A892-4300-B01D-6C7B977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044" y="6356350"/>
            <a:ext cx="2743200" cy="365125"/>
          </a:xfrm>
        </p:spPr>
        <p:txBody>
          <a:bodyPr/>
          <a:lstStyle/>
          <a:p>
            <a:fld id="{26F5612F-804E-460E-88BF-7B183C058243}" type="slidenum">
              <a:rPr lang="nl-BE" smtClean="0"/>
              <a:t>47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6A28D87-F459-402D-AD91-3D3D9B045164}"/>
              </a:ext>
            </a:extLst>
          </p:cNvPr>
          <p:cNvSpPr txBox="1"/>
          <p:nvPr/>
        </p:nvSpPr>
        <p:spPr>
          <a:xfrm>
            <a:off x="957743" y="22397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Remove(int start, int </a:t>
            </a:r>
            <a:r>
              <a:rPr lang="en-US" i="1" dirty="0" err="1">
                <a:effectLst/>
              </a:rPr>
              <a:t>lengte</a:t>
            </a:r>
            <a:r>
              <a:rPr lang="en-US" i="1" dirty="0">
                <a:effectLst/>
              </a:rPr>
              <a:t>)</a:t>
            </a:r>
            <a:endParaRPr lang="nl-BE" i="1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902599-1A91-4007-9587-F6CC7561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2894202"/>
            <a:ext cx="3563802" cy="10977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D48260-943B-42F4-A586-61B604E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8" y="4397419"/>
            <a:ext cx="1544136" cy="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1B248-0480-46C3-A9FE-DFFC2D8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</a:t>
            </a:r>
            <a:r>
              <a:rPr lang="nl-BE" dirty="0" err="1"/>
              <a:t>vs</a:t>
            </a:r>
            <a:r>
              <a:rPr lang="nl-BE" dirty="0"/>
              <a:t> zonder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0C19C-581A-4E91-BDEB-41B47732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40D6B4-B038-4F20-973B-73AA266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D6BFD-2D54-4E2F-AA36-CB7AD4B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D7DF7-E35B-43BD-9840-EF2D2FCA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054358"/>
            <a:ext cx="51149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8E4103-1640-4A5F-98D9-143001E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4818434"/>
            <a:ext cx="5762876" cy="62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FB3A7D-9556-486E-937F-E9A2CE3C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9" y="1910768"/>
            <a:ext cx="1835098" cy="196711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21EC336-A20E-4B18-B18B-7ADAF1FD462E}"/>
              </a:ext>
            </a:extLst>
          </p:cNvPr>
          <p:cNvCxnSpPr/>
          <p:nvPr/>
        </p:nvCxnSpPr>
        <p:spPr>
          <a:xfrm>
            <a:off x="333124" y="4097966"/>
            <a:ext cx="11544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Vierkante haken in C# == arrays </a:t>
            </a:r>
            <a:r>
              <a:rPr lang="nl-BE" dirty="0" err="1"/>
              <a:t>incoming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79863" y="159067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AC6CC6-2676-42FC-A4B7-2E0A9D0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0E5532-7BD2-44E4-B0FD-B672C70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19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6CD23A-0C3A-449D-B2F4-C6DDAA9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4185-F92E-4386-B9F2-65BF23B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Arrays </a:t>
            </a:r>
            <a:r>
              <a:rPr lang="en-IE" dirty="0" err="1">
                <a:solidFill>
                  <a:srgbClr val="000000"/>
                </a:solidFill>
              </a:rPr>
              <a:t>aanmaken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4773337" y="2257006"/>
            <a:ext cx="6968410" cy="3639289"/>
          </a:xfrm>
        </p:spPr>
        <p:txBody>
          <a:bodyPr anchor="ctr">
            <a:normAutofit/>
          </a:bodyPr>
          <a:lstStyle/>
          <a:p>
            <a:r>
              <a:rPr lang="en-IE" sz="1900" dirty="0" err="1">
                <a:solidFill>
                  <a:srgbClr val="000000"/>
                </a:solidFill>
              </a:rPr>
              <a:t>Zelfde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 we al </a:t>
            </a:r>
            <a:r>
              <a:rPr lang="en-IE" sz="1900" dirty="0" err="1">
                <a:solidFill>
                  <a:srgbClr val="000000"/>
                </a:solidFill>
              </a:rPr>
              <a:t>kenden</a:t>
            </a:r>
            <a:r>
              <a:rPr lang="en-IE" sz="1900" dirty="0">
                <a:solidFill>
                  <a:srgbClr val="000000"/>
                </a:solidFill>
              </a:rPr>
              <a:t>, maar nu met </a:t>
            </a:r>
            <a:r>
              <a:rPr lang="en-IE" sz="1900" dirty="0" err="1">
                <a:solidFill>
                  <a:srgbClr val="000000"/>
                </a:solidFill>
              </a:rPr>
              <a:t>vierkante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haken</a:t>
            </a:r>
            <a:r>
              <a:rPr lang="en-IE" sz="1900" dirty="0">
                <a:solidFill>
                  <a:srgbClr val="000000"/>
                </a:solidFill>
              </a:rPr>
              <a:t> achter het type: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variabelenaam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 err="1">
                <a:solidFill>
                  <a:srgbClr val="000000"/>
                </a:solidFill>
              </a:rPr>
              <a:t>Voorbeelden</a:t>
            </a:r>
            <a:r>
              <a:rPr lang="en-IE" sz="19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getallen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Lees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: “array van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genaamd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getallen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gewichten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Lees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: “array van floats, </a:t>
            </a:r>
            <a:r>
              <a:rPr lang="en-IE" sz="1900" dirty="0" err="1">
                <a:solidFill>
                  <a:srgbClr val="000000"/>
                </a:solidFill>
              </a:rPr>
              <a:t>genaamd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gewichten</a:t>
            </a:r>
            <a:r>
              <a:rPr lang="en-IE" sz="1900" dirty="0">
                <a:solidFill>
                  <a:srgbClr val="000000"/>
                </a:solidFill>
              </a:rPr>
              <a:t>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ECCCAF-A096-4FE0-A25C-C3427A2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8F8BB1-6D9E-45BC-8272-04EACA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datatypes kunnen als array type gebruikt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/>
              <a:t>“</a:t>
            </a:r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an array”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Zinnen;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AntwoordenQuiz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LievelingsKleuren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EC07F-C743-41D5-A672-D5DC08B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865B2-49D0-4123-B597-9BBC23E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1436</Words>
  <Application>Microsoft Office PowerPoint</Application>
  <PresentationFormat>Breedbeeld</PresentationFormat>
  <Paragraphs>326</Paragraphs>
  <Slides>47</Slides>
  <Notes>8</Notes>
  <HiddenSlides>13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8" baseType="lpstr">
      <vt:lpstr>Times New Roman</vt:lpstr>
      <vt:lpstr>Archivo Narrow</vt:lpstr>
      <vt:lpstr>Courier New</vt:lpstr>
      <vt:lpstr>Cooper Black</vt:lpstr>
      <vt:lpstr>Blogger Sans</vt:lpstr>
      <vt:lpstr>Calibri</vt:lpstr>
      <vt:lpstr>Consolas</vt:lpstr>
      <vt:lpstr>Arial</vt:lpstr>
      <vt:lpstr>Times</vt:lpstr>
      <vt:lpstr>Courier</vt:lpstr>
      <vt:lpstr>ziescherpthemappt</vt:lpstr>
      <vt:lpstr>1. Array principes</vt:lpstr>
      <vt:lpstr>Beeld je in….</vt:lpstr>
      <vt:lpstr>Beeld je in…</vt:lpstr>
      <vt:lpstr>Arrays to the rescue</vt:lpstr>
      <vt:lpstr>Met vs zonder</vt:lpstr>
      <vt:lpstr>Vierkante haken in C# == arrays incoming</vt:lpstr>
      <vt:lpstr>Array</vt:lpstr>
      <vt:lpstr>Arrays aanmaken</vt:lpstr>
      <vt:lpstr>Alle datatypes kunnen als array type gebruikt worden</vt:lpstr>
      <vt:lpstr>Array aanmaken: lengte vereist</vt:lpstr>
      <vt:lpstr>Array initialization met gekende waarden:</vt:lpstr>
      <vt:lpstr>De lengte van array kan ook dynamisch ontstaan</vt:lpstr>
      <vt:lpstr>Arrays kunnen niet groeien</vt:lpstr>
      <vt:lpstr>Array elementen</vt:lpstr>
      <vt:lpstr>PowerPoint-presentatie</vt:lpstr>
      <vt:lpstr>Waarden schrijven en uitlezen</vt:lpstr>
      <vt:lpstr>“Out of range exception” </vt:lpstr>
      <vt:lpstr>Elementen benaderen met loops</vt:lpstr>
      <vt:lpstr>.Length property</vt:lpstr>
      <vt:lpstr>Een volledig programma</vt:lpstr>
      <vt:lpstr>2. Geheugengebruik bij arrays</vt:lpstr>
      <vt:lpstr>2 soorten manier van gebruik geheugen</vt:lpstr>
      <vt:lpstr>By value vs by ref</vt:lpstr>
      <vt:lpstr>Gevolg</vt:lpstr>
      <vt:lpstr>Gevolg</vt:lpstr>
      <vt:lpstr>Arrays kopieren doe je dus zo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initializer syntax</vt:lpstr>
      <vt:lpstr>Array initializers: always by reference</vt:lpstr>
      <vt:lpstr>6. String en arrays</vt:lpstr>
      <vt:lpstr>Strings &amp; arrays</vt:lpstr>
      <vt:lpstr>String -&gt; char-array </vt:lpstr>
      <vt:lpstr>Char-array naar string</vt:lpstr>
      <vt:lpstr>Nuttige string methoden</vt:lpstr>
      <vt:lpstr>Nuttige string methoden</vt:lpstr>
      <vt:lpstr>Replace om elementen te verwijderen</vt:lpstr>
      <vt:lpstr>Nuttige string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Werken met arrays</dc:title>
  <dc:creator>Tim Dams</dc:creator>
  <cp:lastModifiedBy>Tim Dams</cp:lastModifiedBy>
  <cp:revision>8</cp:revision>
  <dcterms:created xsi:type="dcterms:W3CDTF">2020-09-17T11:24:57Z</dcterms:created>
  <dcterms:modified xsi:type="dcterms:W3CDTF">2020-10-09T12:50:12Z</dcterms:modified>
</cp:coreProperties>
</file>