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89643-D3F6-4C1B-BD0C-ED7897979C7E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DB883-C595-45A3-A3E1-B53CD8C03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5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Hungarian Attention </a:t>
            </a:r>
            <a:r>
              <a:rPr lang="zh-CN" altLang="en-US" dirty="0"/>
              <a:t>把 </a:t>
            </a:r>
            <a:r>
              <a:rPr lang="en-US" altLang="zh-CN" dirty="0"/>
              <a:t>loss </a:t>
            </a:r>
            <a:r>
              <a:rPr lang="zh-CN" altLang="en-US" dirty="0"/>
              <a:t>集中在了更有价值的位置，可能需要配合更大的学习率。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DB883-C595-45A3-A3E1-B53CD8C03B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DB883-C595-45A3-A3E1-B53CD8C03B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7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CosineAnnealing</a:t>
            </a:r>
            <a:r>
              <a:rPr lang="zh-CN" altLang="en-US" dirty="0"/>
              <a:t>：余弦退火。</a:t>
            </a:r>
            <a:endParaRPr lang="en-US" altLang="zh-CN" dirty="0"/>
          </a:p>
          <a:p>
            <a:r>
              <a:rPr lang="en-US" altLang="zh-CN" dirty="0"/>
              <a:t>IPCA </a:t>
            </a:r>
            <a:r>
              <a:rPr lang="zh-CN" altLang="en-US" dirty="0"/>
              <a:t>和 </a:t>
            </a:r>
            <a:r>
              <a:rPr lang="en-US" altLang="zh-CN" dirty="0"/>
              <a:t>PCA </a:t>
            </a:r>
            <a:r>
              <a:rPr lang="zh-CN" altLang="en-US" dirty="0"/>
              <a:t>的差异可能是超参数设置问题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DB883-C595-45A3-A3E1-B53CD8C03B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3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5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79DE0-EAD6-A790-020B-6D9A000D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344" y="1122363"/>
            <a:ext cx="9315311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AI3067 </a:t>
            </a:r>
            <a:r>
              <a:rPr lang="zh-CN" altLang="en-US" dirty="0"/>
              <a:t>深度学习及应用大作业</a:t>
            </a:r>
            <a:br>
              <a:rPr lang="en-US" altLang="zh-CN" dirty="0"/>
            </a:br>
            <a:r>
              <a:rPr lang="zh-CN" altLang="en-US" dirty="0"/>
              <a:t>任务 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LAPGM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67FC3D-03C1-9E77-6DE9-E11514961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zh-CN" altLang="en-US" dirty="0"/>
              <a:t>蒋伟</a:t>
            </a:r>
            <a:endParaRPr lang="en-US" altLang="zh-CN" dirty="0"/>
          </a:p>
          <a:p>
            <a:r>
              <a:rPr lang="en-US" altLang="zh-CN" dirty="0"/>
              <a:t>2022/12/20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1E807-0C21-5BCB-9CD0-2DBB684C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图匹配算法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47439-F566-AD10-4B59-A16673F0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二次分派问题（传统）：</a:t>
            </a:r>
            <a:r>
              <a:rPr lang="en-US" altLang="zh-CN" dirty="0"/>
              <a:t>Matrix </a:t>
            </a:r>
            <a:r>
              <a:rPr lang="en-US" altLang="zh-CN" dirty="0">
                <a:sym typeface="Wingdings" panose="05000000000000000000" pitchFamily="2" charset="2"/>
              </a:rPr>
              <a:t> Matrix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线性分派问题（</a:t>
            </a:r>
            <a:r>
              <a:rPr lang="en-US" altLang="zh-CN" dirty="0">
                <a:sym typeface="Wingdings" panose="05000000000000000000" pitchFamily="2" charset="2"/>
              </a:rPr>
              <a:t>Permutation</a:t>
            </a:r>
            <a:r>
              <a:rPr lang="zh-CN" altLang="en-US" dirty="0">
                <a:sym typeface="Wingdings" panose="05000000000000000000" pitchFamily="2" charset="2"/>
              </a:rPr>
              <a:t>）：</a:t>
            </a:r>
            <a:r>
              <a:rPr lang="en-US" altLang="zh-CN" dirty="0">
                <a:sym typeface="Wingdings" panose="05000000000000000000" pitchFamily="2" charset="2"/>
              </a:rPr>
              <a:t>Vector  Vector / Set  Set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压缩表示图的连接关系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问题更简单易解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效果更好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71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5B2D1-4991-D2FE-295C-A31297B9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BF09C-BC1B-FB88-7653-83D36DD6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学习</a:t>
            </a:r>
            <a:r>
              <a:rPr lang="en-US" altLang="zh-CN" dirty="0"/>
              <a:t> PCA-GM</a:t>
            </a:r>
            <a:r>
              <a:rPr lang="zh-CN" altLang="en-US" dirty="0"/>
              <a:t>，</a:t>
            </a:r>
            <a:r>
              <a:rPr lang="en-US" altLang="zh-CN" dirty="0"/>
              <a:t>IPCA-GM</a:t>
            </a:r>
            <a:r>
              <a:rPr lang="zh-CN" altLang="en-US" dirty="0"/>
              <a:t>，</a:t>
            </a:r>
            <a:r>
              <a:rPr lang="en-US" altLang="zh-CN" dirty="0"/>
              <a:t>CIE </a:t>
            </a:r>
            <a:r>
              <a:rPr lang="zh-CN" altLang="en-US" dirty="0"/>
              <a:t>等图匹配方法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/>
              <a:t> </a:t>
            </a:r>
            <a:r>
              <a:rPr lang="en-US" altLang="zh-CN" dirty="0" err="1"/>
              <a:t>Jittor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实现一个兼容性高，用户友好的（图匹配）神经网络训练器和管线</a:t>
            </a:r>
            <a:endParaRPr lang="en-US" altLang="zh-CN" dirty="0"/>
          </a:p>
          <a:p>
            <a:pPr lvl="1"/>
            <a:r>
              <a:rPr lang="zh-CN" altLang="en-US" dirty="0"/>
              <a:t>适配多种图匹配数据集和方法</a:t>
            </a:r>
            <a:endParaRPr lang="en-US" altLang="zh-CN" dirty="0"/>
          </a:p>
          <a:p>
            <a:r>
              <a:rPr lang="zh-CN" altLang="en-US" dirty="0"/>
              <a:t>通过实验</a:t>
            </a:r>
            <a:endParaRPr lang="en-US" altLang="zh-CN" dirty="0"/>
          </a:p>
          <a:p>
            <a:pPr lvl="1"/>
            <a:r>
              <a:rPr lang="zh-CN" altLang="en-US" dirty="0"/>
              <a:t>初步证明训练器的可用性、易用性、泛用性</a:t>
            </a:r>
            <a:endParaRPr lang="en-US" altLang="zh-CN" dirty="0"/>
          </a:p>
          <a:p>
            <a:pPr lvl="1"/>
            <a:r>
              <a:rPr lang="zh-CN" altLang="en-US" dirty="0"/>
              <a:t>复现或尽可能提高现有图匹配方法的性能</a:t>
            </a:r>
            <a:endParaRPr lang="en-US" altLang="zh-CN" dirty="0"/>
          </a:p>
          <a:p>
            <a:pPr lvl="1"/>
            <a:r>
              <a:rPr lang="zh-CN" altLang="en-US" dirty="0"/>
              <a:t>消融实验</a:t>
            </a:r>
            <a:endParaRPr lang="en-US" altLang="zh-CN" dirty="0"/>
          </a:p>
          <a:p>
            <a:pPr lvl="2"/>
            <a:r>
              <a:rPr lang="zh-CN" altLang="en-US" dirty="0"/>
              <a:t>对比不同超参数、训练设计对性能的影响</a:t>
            </a:r>
            <a:endParaRPr lang="en-US" altLang="zh-CN" dirty="0"/>
          </a:p>
          <a:p>
            <a:pPr lvl="2"/>
            <a:r>
              <a:rPr lang="zh-CN" altLang="en-US" dirty="0"/>
              <a:t>对比是否</a:t>
            </a:r>
            <a:r>
              <a:rPr lang="en-US" altLang="zh-CN" dirty="0"/>
              <a:t> finetune </a:t>
            </a:r>
            <a:r>
              <a:rPr lang="zh-CN" altLang="en-US" dirty="0"/>
              <a:t>预训练 </a:t>
            </a:r>
            <a:r>
              <a:rPr lang="en-US" altLang="zh-CN" dirty="0"/>
              <a:t>Backbone </a:t>
            </a:r>
            <a:r>
              <a:rPr lang="zh-CN" altLang="en-US" dirty="0"/>
              <a:t>的效果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619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F19CA-B729-C520-9E47-C6677B1F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神经网络训练器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214DB-5D2B-C6FE-9E5E-CDACFE8D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模块化</a:t>
            </a:r>
            <a:r>
              <a:rPr lang="en-US" altLang="zh-CN" dirty="0"/>
              <a:t>/</a:t>
            </a:r>
            <a:r>
              <a:rPr lang="zh-CN" altLang="en-US" dirty="0"/>
              <a:t>可定制</a:t>
            </a:r>
            <a:endParaRPr lang="en-US" altLang="zh-CN" dirty="0"/>
          </a:p>
          <a:p>
            <a:pPr lvl="1"/>
            <a:r>
              <a:rPr lang="en-US" altLang="zh-CN" dirty="0"/>
              <a:t>epoch</a:t>
            </a:r>
            <a:r>
              <a:rPr lang="zh-CN" altLang="en-US" dirty="0"/>
              <a:t>，</a:t>
            </a:r>
            <a:r>
              <a:rPr lang="en-US" altLang="zh-CN" dirty="0"/>
              <a:t>batch</a:t>
            </a:r>
            <a:r>
              <a:rPr lang="zh-CN" altLang="en-US" dirty="0"/>
              <a:t>，</a:t>
            </a:r>
            <a:r>
              <a:rPr lang="en-US" altLang="zh-CN" dirty="0"/>
              <a:t>eval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cal_metrics</a:t>
            </a:r>
            <a:r>
              <a:rPr lang="zh-CN" altLang="en-US" dirty="0"/>
              <a:t>，</a:t>
            </a:r>
            <a:r>
              <a:rPr lang="en-US" altLang="zh-CN" dirty="0"/>
              <a:t>intervals</a:t>
            </a:r>
          </a:p>
          <a:p>
            <a:r>
              <a:rPr lang="zh-CN" altLang="en-US" dirty="0"/>
              <a:t>自动化</a:t>
            </a:r>
            <a:endParaRPr lang="en-US" altLang="zh-CN" dirty="0"/>
          </a:p>
          <a:p>
            <a:pPr lvl="1"/>
            <a:r>
              <a:rPr lang="en-US" altLang="zh-CN" dirty="0"/>
              <a:t>logging</a:t>
            </a:r>
            <a:r>
              <a:rPr lang="zh-CN" altLang="en-US" dirty="0"/>
              <a:t>，</a:t>
            </a:r>
            <a:r>
              <a:rPr lang="en-US" altLang="zh-CN" dirty="0"/>
              <a:t>checkpoints</a:t>
            </a:r>
          </a:p>
          <a:p>
            <a:r>
              <a:rPr lang="zh-CN" altLang="en-US" dirty="0"/>
              <a:t>可视化</a:t>
            </a:r>
            <a:endParaRPr lang="en-US" altLang="zh-CN" dirty="0"/>
          </a:p>
          <a:p>
            <a:pPr lvl="1"/>
            <a:r>
              <a:rPr lang="zh-CN" altLang="en-US" dirty="0"/>
              <a:t>训练</a:t>
            </a:r>
            <a:r>
              <a:rPr lang="en-US" altLang="zh-CN" dirty="0"/>
              <a:t>/</a:t>
            </a:r>
            <a:r>
              <a:rPr lang="zh-CN" altLang="en-US" dirty="0"/>
              <a:t>测试进度，</a:t>
            </a:r>
            <a:r>
              <a:rPr lang="en-US" altLang="zh-CN" dirty="0" err="1"/>
              <a:t>TensorBoard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F07487-008B-6670-4BB8-D516AA1E8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80" y="2108526"/>
            <a:ext cx="6531320" cy="21969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459CD3-AE41-A1C2-2504-5B875338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47" y="726350"/>
            <a:ext cx="5516553" cy="7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5A58FF16-3AC0-2D54-BBE1-1C5296F0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25" y="4349597"/>
            <a:ext cx="833561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[Car]    Precision: 0.898947 Recall: 0.898947 F1: 0.898947 Precision_std: 0.145091 Recall_std: 0.145091 F1_std: 0.145091 Coverage: 1.000000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[Motorbike] Precision: 0.944737 Recall: 0.944737 F1: 0.944737 Precision_std: 0.118981 Recall_std: 0.118981 F1_std: 0.118981 Coverage: 1.000000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[Duck]  Precision: 0.916782 Recall: 0.916782 F1: 0.916782 Precision_std: 0.157184 Recall_std: 0.157184 F1_std: 0.157184 Coverage: 1.000000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[Face]  Precision: 1.000000 Recall: 1.000000 F1: 1.000000 Precision_std: 0.000000 Recall_std: 0.000000 F1_std: 0.000000 Coverage: 1.000000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[Winebottle]    Precision: 0.938937 Recall: 0.938937 F1: 0.938937 Precision_std: 0.123009 Recall_std: 0.123009 F1_std: 0.123009 Coverage: 1.000000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[Mean]  Precision: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0.939881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Recall: 0.939881 F1: 0.939881 Precision_std: 0.108853 Recall_std: 0.108853 F1_std: 0.108853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E99C18-FBAF-BFB4-9528-E21A1F30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数据集和方法适配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65CD8-0AD9-2A73-6EC1-4C0813E0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WillowObject</a:t>
            </a:r>
            <a:r>
              <a:rPr lang="zh-CN" altLang="en-US" dirty="0"/>
              <a:t>，</a:t>
            </a:r>
            <a:r>
              <a:rPr lang="en-US" altLang="zh-CN" dirty="0" err="1"/>
              <a:t>PascalVOC</a:t>
            </a:r>
            <a:r>
              <a:rPr lang="zh-CN" altLang="en-US" dirty="0"/>
              <a:t>（小建议：</a:t>
            </a:r>
            <a:r>
              <a:rPr lang="en-US" altLang="zh-CN" dirty="0" err="1"/>
              <a:t>pairs.npz</a:t>
            </a:r>
            <a:r>
              <a:rPr lang="en-US" altLang="zh-CN" dirty="0"/>
              <a:t> </a:t>
            </a:r>
            <a:r>
              <a:rPr lang="zh-CN" altLang="en-US" dirty="0"/>
              <a:t>下载集成）</a:t>
            </a:r>
            <a:endParaRPr lang="en-US" altLang="zh-CN" dirty="0"/>
          </a:p>
          <a:p>
            <a:pPr lvl="1"/>
            <a:r>
              <a:rPr lang="en-US" altLang="zh-CN" dirty="0" err="1"/>
              <a:t>PascalVOC</a:t>
            </a:r>
            <a:r>
              <a:rPr lang="zh-CN" altLang="en-US" dirty="0"/>
              <a:t>：</a:t>
            </a:r>
            <a:r>
              <a:rPr lang="en-US" altLang="zh-CN" dirty="0"/>
              <a:t>outliers</a:t>
            </a:r>
            <a:r>
              <a:rPr lang="zh-CN" altLang="en-US" dirty="0"/>
              <a:t>，</a:t>
            </a:r>
            <a:r>
              <a:rPr lang="en-US" altLang="zh-CN" dirty="0"/>
              <a:t>few </a:t>
            </a:r>
            <a:r>
              <a:rPr lang="en-US" altLang="zh-CN" dirty="0" err="1"/>
              <a:t>kpts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尚未完成</a:t>
            </a:r>
            <a:endParaRPr lang="en-US" altLang="zh-CN" dirty="0"/>
          </a:p>
          <a:p>
            <a:r>
              <a:rPr lang="en-US" altLang="zh-CN" dirty="0"/>
              <a:t>PCA-GM</a:t>
            </a:r>
            <a:r>
              <a:rPr lang="zh-CN" altLang="en-US" dirty="0"/>
              <a:t>，</a:t>
            </a:r>
            <a:r>
              <a:rPr lang="en-US" altLang="zh-CN" dirty="0"/>
              <a:t>IPCA-GM</a:t>
            </a:r>
            <a:r>
              <a:rPr lang="zh-CN" altLang="en-US" dirty="0"/>
              <a:t>，</a:t>
            </a:r>
            <a:r>
              <a:rPr lang="en-US" altLang="zh-CN" dirty="0"/>
              <a:t>CIE</a:t>
            </a:r>
          </a:p>
          <a:p>
            <a:pPr lvl="1"/>
            <a:r>
              <a:rPr lang="zh-CN" altLang="en-US" dirty="0"/>
              <a:t>过拟合：</a:t>
            </a:r>
            <a:r>
              <a:rPr lang="en-US" altLang="zh-CN" dirty="0"/>
              <a:t>Weight Decay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en-US" altLang="zh-CN" dirty="0"/>
              <a:t>Hungarian Attention</a:t>
            </a:r>
            <a:r>
              <a:rPr lang="zh-CN" altLang="en-US" dirty="0"/>
              <a:t>（</a:t>
            </a:r>
            <a:r>
              <a:rPr lang="en-US" altLang="zh-CN" dirty="0"/>
              <a:t>TP+FP+FN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AFFEA1-6461-7341-72E9-4C363AEF53BE}"/>
              </a:ext>
            </a:extLst>
          </p:cNvPr>
          <p:cNvSpPr txBox="1"/>
          <p:nvPr/>
        </p:nvSpPr>
        <p:spPr>
          <a:xfrm>
            <a:off x="6419099" y="4040408"/>
            <a:ext cx="4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Test loss. Overfitting is obvious.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4477C1-2454-F2D5-525F-2AB274FD256A}"/>
              </a:ext>
            </a:extLst>
          </p:cNvPr>
          <p:cNvSpPr txBox="1"/>
          <p:nvPr/>
        </p:nvSpPr>
        <p:spPr>
          <a:xfrm>
            <a:off x="838201" y="5275417"/>
            <a:ext cx="833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Best PCA-GM result till now. With weight decay of 0.01.</a:t>
            </a:r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EA3A536-B80B-11BC-0B80-F469E5544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25" y="5553398"/>
            <a:ext cx="833561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[Winebottle]     Precision: 0.936522 Recall: 0.936522 F1: 0.936522 Precision_std: 0.130771 Recall_std: 0.130771 F1_std: 0.130771 Coverage: 1.000000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[Car]    Precision: 0.955790 Recall: 0.955790 F1: 0.955789 Precision_std: 0.101272 Recall_std: 0.101272 F1_std: 0.101272 Coverage: 1.000000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[Motorbike]      Precision: 0.955263 Recall: 0.955263 F1: 0.955263 Precision_std: 0.107843 Recall_std: 0.107843 F1_std: 0.107843 Coverage: 1.000000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[Duck]   Precision: 0.928046 Recall: 0.928046 F1: 0.928046 Precision_std: 0.136271 Recall_std: 0.136271 F1_std: 0.136271 Coverage: 1.000000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[Face]   Precision: 0.991719 Recall: 0.991719 F1: 0.991719 Precision_std: 0.046304 Recall_std: 0.046304 F1_std: 0.046304 Coverage: 1.000000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[TEST] [Mean]   Precision: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0.953468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Recall: 0.953468 F1: 0.953468 Precision_std: 0.104492 Recall_std: 0.104492 F1_std: 0.104492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CE8485-5EBC-E242-455B-CA60BF1B9CB4}"/>
              </a:ext>
            </a:extLst>
          </p:cNvPr>
          <p:cNvSpPr txBox="1"/>
          <p:nvPr/>
        </p:nvSpPr>
        <p:spPr>
          <a:xfrm>
            <a:off x="838201" y="6476728"/>
            <a:ext cx="833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Best CIE result till now. With weight decay of 0.01 but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without</a:t>
            </a:r>
            <a:r>
              <a:rPr lang="en-US" altLang="zh-CN" dirty="0"/>
              <a:t> Hungarian Att..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953B4653-4191-0EAF-4585-1F0C94456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9099" y="2355556"/>
            <a:ext cx="4934701" cy="17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:a16="http://schemas.microsoft.com/office/drawing/2014/main" id="{100BB878-A7F9-77E0-4DB3-A7C46E6D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773920" y="40765"/>
            <a:ext cx="5239941" cy="188997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52A07C31-A144-1426-296B-53189336B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7927" y="2270990"/>
            <a:ext cx="5225936" cy="1884918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F91F2DB2-A912-F177-5475-AAF7B522A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4498" y="4493560"/>
            <a:ext cx="5225934" cy="188491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2ABD1960-69CB-3D1B-9F1C-8BA2CA1208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7926" y="4480091"/>
            <a:ext cx="5225938" cy="1884919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0E7DDD09-719C-AD46-704F-1F9A3F159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34498" y="2276253"/>
            <a:ext cx="5225934" cy="18849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955294-B286-1B86-BE30-24F6EA23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实验结果（部分）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85686E-8A59-76AE-E009-A492C104B778}"/>
              </a:ext>
            </a:extLst>
          </p:cNvPr>
          <p:cNvSpPr txBox="1"/>
          <p:nvPr/>
        </p:nvSpPr>
        <p:spPr>
          <a:xfrm>
            <a:off x="1434538" y="4148781"/>
            <a:ext cx="522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Test f1 score.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289BD0-296B-BD2A-8E76-669A06900FF7}"/>
              </a:ext>
            </a:extLst>
          </p:cNvPr>
          <p:cNvSpPr txBox="1"/>
          <p:nvPr/>
        </p:nvSpPr>
        <p:spPr>
          <a:xfrm>
            <a:off x="6787934" y="1924334"/>
            <a:ext cx="522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Test f1 score standard.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96D7CA-E911-B15D-7402-9A21AC9B375E}"/>
              </a:ext>
            </a:extLst>
          </p:cNvPr>
          <p:cNvSpPr txBox="1"/>
          <p:nvPr/>
        </p:nvSpPr>
        <p:spPr>
          <a:xfrm>
            <a:off x="1434537" y="6365010"/>
            <a:ext cx="522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Train f1 score. (Smoothed.)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2A482F-131F-F2A5-C35E-E3F3A6C2172C}"/>
              </a:ext>
            </a:extLst>
          </p:cNvPr>
          <p:cNvSpPr txBox="1"/>
          <p:nvPr/>
        </p:nvSpPr>
        <p:spPr>
          <a:xfrm>
            <a:off x="6787927" y="4161170"/>
            <a:ext cx="522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Test loss.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062E4F-0528-C5BF-A694-87CA58BC3C62}"/>
              </a:ext>
            </a:extLst>
          </p:cNvPr>
          <p:cNvSpPr txBox="1"/>
          <p:nvPr/>
        </p:nvSpPr>
        <p:spPr>
          <a:xfrm>
            <a:off x="6787933" y="6444417"/>
            <a:ext cx="522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Traine</a:t>
            </a:r>
            <a:r>
              <a:rPr lang="en-US" altLang="zh-CN" dirty="0"/>
              <a:t> loss. (Smoothed) 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4A0986B-8993-EC7E-6069-C3A8D484C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7663" y="40764"/>
            <a:ext cx="1362506" cy="21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2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130E1-23CE-47FD-AC3B-F1E394B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实验结论（部分）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8BD0A-4A37-A446-A36E-0DCCDB33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Finetuning</a:t>
            </a:r>
            <a:r>
              <a:rPr lang="zh-CN" altLang="en-US" dirty="0"/>
              <a:t>：</a:t>
            </a:r>
            <a:r>
              <a:rPr lang="en-US" altLang="zh-CN" dirty="0"/>
              <a:t>finetune</a:t>
            </a:r>
            <a:r>
              <a:rPr lang="zh-CN" altLang="en-US" dirty="0"/>
              <a:t> </a:t>
            </a:r>
            <a:r>
              <a:rPr lang="en-US" altLang="zh-CN" dirty="0"/>
              <a:t>Backbone </a:t>
            </a:r>
            <a:r>
              <a:rPr lang="zh-CN" altLang="en-US" dirty="0"/>
              <a:t>能有效提高性能。</a:t>
            </a:r>
            <a:endParaRPr lang="en-US" altLang="zh-CN" dirty="0"/>
          </a:p>
          <a:p>
            <a:r>
              <a:rPr lang="zh-CN" altLang="en-US" dirty="0"/>
              <a:t>优化器：</a:t>
            </a:r>
            <a:r>
              <a:rPr lang="en-US" altLang="zh-CN" dirty="0" err="1"/>
              <a:t>AdamW</a:t>
            </a:r>
            <a:r>
              <a:rPr lang="en-US" altLang="zh-CN" dirty="0"/>
              <a:t> </a:t>
            </a:r>
            <a:r>
              <a:rPr lang="zh-CN" altLang="en-US" dirty="0"/>
              <a:t>比 </a:t>
            </a:r>
            <a:r>
              <a:rPr lang="en-US" altLang="zh-CN" dirty="0"/>
              <a:t>SGD </a:t>
            </a:r>
            <a:r>
              <a:rPr lang="zh-CN" altLang="en-US" dirty="0"/>
              <a:t>更稳定，效果更好。</a:t>
            </a:r>
            <a:endParaRPr lang="en-US" altLang="zh-CN" dirty="0"/>
          </a:p>
          <a:p>
            <a:r>
              <a:rPr lang="en-US" altLang="zh-CN" dirty="0"/>
              <a:t>Scheduler</a:t>
            </a:r>
            <a:r>
              <a:rPr lang="zh-CN" altLang="en-US" dirty="0"/>
              <a:t>：</a:t>
            </a:r>
            <a:r>
              <a:rPr lang="en-US" altLang="zh-CN" dirty="0" err="1"/>
              <a:t>StepLR</a:t>
            </a:r>
            <a:r>
              <a:rPr lang="en-US" altLang="zh-CN" dirty="0"/>
              <a:t> </a:t>
            </a:r>
            <a:r>
              <a:rPr lang="zh-CN" altLang="en-US" dirty="0"/>
              <a:t>优于 </a:t>
            </a:r>
            <a:r>
              <a:rPr lang="en-US" altLang="zh-CN" dirty="0" err="1"/>
              <a:t>CosineAnnealing</a:t>
            </a:r>
            <a:r>
              <a:rPr lang="en-US" altLang="zh-CN" dirty="0"/>
              <a:t> </a:t>
            </a:r>
            <a:r>
              <a:rPr lang="zh-CN" altLang="en-US" dirty="0"/>
              <a:t>和不 </a:t>
            </a:r>
            <a:r>
              <a:rPr lang="en-US" altLang="zh-CN" dirty="0"/>
              <a:t>schedule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学习率：</a:t>
            </a:r>
            <a:r>
              <a:rPr lang="en-US" altLang="zh-CN" dirty="0"/>
              <a:t>1e-4 </a:t>
            </a:r>
            <a:r>
              <a:rPr lang="zh-CN" altLang="en-US" dirty="0"/>
              <a:t>是训练较稳定，收敛结果好的学习率。</a:t>
            </a:r>
            <a:endParaRPr lang="en-US" altLang="zh-CN" dirty="0"/>
          </a:p>
          <a:p>
            <a:r>
              <a:rPr lang="en-US" altLang="zh-CN" dirty="0"/>
              <a:t>Weight Decay</a:t>
            </a:r>
            <a:r>
              <a:rPr lang="zh-CN" altLang="en-US" dirty="0"/>
              <a:t>：</a:t>
            </a:r>
            <a:r>
              <a:rPr lang="en-US" altLang="zh-CN" dirty="0"/>
              <a:t>1e-2 </a:t>
            </a:r>
            <a:r>
              <a:rPr lang="zh-CN" altLang="en-US" dirty="0"/>
              <a:t>平衡了过拟合和学习能力。</a:t>
            </a:r>
            <a:endParaRPr lang="en-US" altLang="zh-CN" dirty="0"/>
          </a:p>
          <a:p>
            <a:r>
              <a:rPr lang="en-US" altLang="zh-CN" dirty="0"/>
              <a:t>Hungarian Attention</a:t>
            </a:r>
            <a:r>
              <a:rPr lang="zh-CN" altLang="en-US" dirty="0"/>
              <a:t>：在一些情况下会导致性能下降。</a:t>
            </a:r>
            <a:endParaRPr lang="en-US" altLang="zh-CN" dirty="0"/>
          </a:p>
          <a:p>
            <a:r>
              <a:rPr lang="zh-CN" altLang="en-US" dirty="0"/>
              <a:t>方法对比：</a:t>
            </a:r>
            <a:r>
              <a:rPr lang="en-US" altLang="zh-CN" dirty="0"/>
              <a:t>CIE &gt; PCA-GM &gt; IPCA-GM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340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76233-9611-E97A-5ACE-AB886D74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4368C-9D8B-A1B0-9A08-0648E43C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模型：</a:t>
            </a:r>
            <a:endParaRPr lang="en-US" altLang="zh-CN" dirty="0"/>
          </a:p>
          <a:p>
            <a:pPr lvl="1"/>
            <a:r>
              <a:rPr lang="zh-CN" altLang="en-US" dirty="0"/>
              <a:t>矩阵化运算：避免循环</a:t>
            </a:r>
            <a:endParaRPr lang="en-US" altLang="zh-CN" dirty="0"/>
          </a:p>
          <a:p>
            <a:pPr lvl="1"/>
            <a:r>
              <a:rPr lang="zh-CN" altLang="en-US" dirty="0"/>
              <a:t>为预训练</a:t>
            </a:r>
            <a:r>
              <a:rPr lang="en-US" altLang="zh-CN" dirty="0"/>
              <a:t> Backbone</a:t>
            </a:r>
            <a:r>
              <a:rPr lang="zh-CN" altLang="en-US" dirty="0"/>
              <a:t>（</a:t>
            </a:r>
            <a:r>
              <a:rPr lang="en-US" altLang="zh-CN" dirty="0"/>
              <a:t>VGG</a:t>
            </a:r>
            <a:r>
              <a:rPr lang="zh-CN" altLang="en-US" dirty="0"/>
              <a:t>）自动设置梯度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CBD7B7-809B-A884-4F22-6F7064FFA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363" y="543594"/>
            <a:ext cx="4425927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select scope up to extractor training mode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.is_training()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extractor_train: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.extractor.train()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scope = jittor.enable_grad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.extractor.eval()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scope = jittor.no_grad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scope():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extract image features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feat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.extractor(img)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B, G, F, H, W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get node features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feat = feat.reshape(-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*feat.shape[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:]).permute(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BG, H, W, F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rounded_kpt = jittor.round(kpt).long()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B, G, 2, 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rounded_kpt = rounded_kpt.permute(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B, G, N, 2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rounded_kpt = rounded_kpt.reshape(-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*rounded_kpt.shape[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BG, N, 2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node = feat.gather(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rounded_kpt[: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BG, N, H, F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node = node.gather(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rounded_kpt[: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BG, N, 1, F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node = node.reshape(*img.shape[: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node.shape[-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B, G, N, F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get edge features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.edge_feature: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kpt_dis = kpt.unsqueeze(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 kpt.unsqueeze(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B, G, 2, N, 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kpt_dis = jittor.norm(kpt_dis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B, G, N, 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 = jittor.exp(-kpt_dis / img.shape[-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]).unsqueeze(-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).float32()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B, G, N, N, 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match graphs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pred_matching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.gm(node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B, N, 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compute loss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tgt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not 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.hungarian_attention: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Z = (pred_matching + tgt).bool().float32()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pred.register_hook(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grad: grad * Z)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loss = pygm.utils.permutation_loss(pred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tgt)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pred_matching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loss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pred_matching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5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3C0E6-6FA8-9BF2-9031-9E93CD6F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鸣谢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8EFD6-5C95-0D20-3FED-C380A026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68"/>
            <a:ext cx="10515600" cy="1000702"/>
          </a:xfrm>
        </p:spPr>
        <p:txBody>
          <a:bodyPr/>
          <a:lstStyle/>
          <a:p>
            <a:r>
              <a:rPr lang="zh-CN" altLang="en-US" dirty="0"/>
              <a:t>严老师、汪学长、各位助教的指导、帮助。</a:t>
            </a:r>
            <a:endParaRPr lang="en-US" altLang="zh-CN" dirty="0"/>
          </a:p>
          <a:p>
            <a:r>
              <a:rPr lang="zh-CN" altLang="en-US" dirty="0"/>
              <a:t>张文浩同学在初期调试的帮助。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437177E-5B27-E72B-5371-BBE7BFBFF90F}"/>
              </a:ext>
            </a:extLst>
          </p:cNvPr>
          <p:cNvSpPr txBox="1">
            <a:spLocks/>
          </p:cNvSpPr>
          <p:nvPr/>
        </p:nvSpPr>
        <p:spPr>
          <a:xfrm>
            <a:off x="838200" y="1842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参考文献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6300EA-8F0E-43BB-6259-2F7863A54614}"/>
              </a:ext>
            </a:extLst>
          </p:cNvPr>
          <p:cNvSpPr txBox="1">
            <a:spLocks/>
          </p:cNvSpPr>
          <p:nvPr/>
        </p:nvSpPr>
        <p:spPr>
          <a:xfrm>
            <a:off x="919349" y="3933145"/>
            <a:ext cx="10515600" cy="1000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573136-D479-C291-EE13-C144CB82F69D}"/>
              </a:ext>
            </a:extLst>
          </p:cNvPr>
          <p:cNvSpPr txBox="1"/>
          <p:nvPr/>
        </p:nvSpPr>
        <p:spPr>
          <a:xfrm>
            <a:off x="518512" y="2783465"/>
            <a:ext cx="114349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L. </a:t>
            </a:r>
            <a:r>
              <a:rPr lang="en-US" altLang="zh-CN" dirty="0" err="1"/>
              <a:t>Bourdev</a:t>
            </a:r>
            <a:r>
              <a:rPr lang="en-US" altLang="zh-CN" dirty="0"/>
              <a:t> and J. Malik. </a:t>
            </a:r>
            <a:r>
              <a:rPr lang="en-US" altLang="zh-CN" dirty="0" err="1"/>
              <a:t>Poselets</a:t>
            </a:r>
            <a:r>
              <a:rPr lang="en-US" altLang="zh-CN" dirty="0"/>
              <a:t>: Body part detectors trained using 3d human pose annotations. In</a:t>
            </a:r>
          </a:p>
          <a:p>
            <a:r>
              <a:rPr lang="en-US" altLang="zh-CN" dirty="0"/>
              <a:t>International Conference on Computer Vision, pages 1365–1372. IEEE, 2009.</a:t>
            </a:r>
          </a:p>
          <a:p>
            <a:r>
              <a:rPr lang="en-US" altLang="zh-CN" dirty="0"/>
              <a:t>[2] </a:t>
            </a:r>
            <a:r>
              <a:rPr lang="en-US" altLang="zh-CN" dirty="0" err="1"/>
              <a:t>Minsu</a:t>
            </a:r>
            <a:r>
              <a:rPr lang="en-US" altLang="zh-CN" dirty="0"/>
              <a:t> Cho, </a:t>
            </a:r>
            <a:r>
              <a:rPr lang="en-US" altLang="zh-CN" dirty="0" err="1"/>
              <a:t>Karteek</a:t>
            </a:r>
            <a:r>
              <a:rPr lang="en-US" altLang="zh-CN" dirty="0"/>
              <a:t> </a:t>
            </a:r>
            <a:r>
              <a:rPr lang="en-US" altLang="zh-CN" dirty="0" err="1"/>
              <a:t>Alahari</a:t>
            </a:r>
            <a:r>
              <a:rPr lang="en-US" altLang="zh-CN" dirty="0"/>
              <a:t>, and Jean Ponce. Learning graphs to match. In International Conference on</a:t>
            </a:r>
          </a:p>
          <a:p>
            <a:r>
              <a:rPr lang="en-US" altLang="zh-CN" dirty="0"/>
              <a:t>Computer Vision, pages 25–32, 2013.</a:t>
            </a:r>
          </a:p>
          <a:p>
            <a:r>
              <a:rPr lang="en-US" altLang="zh-CN" dirty="0"/>
              <a:t>[3] Mark Everingham, Luc Van Gool, Christopher KI Williams, John Winn, and Andrew Zisserman. The pascal</a:t>
            </a:r>
          </a:p>
          <a:p>
            <a:r>
              <a:rPr lang="en-US" altLang="zh-CN" dirty="0"/>
              <a:t>visual object classes (</a:t>
            </a:r>
            <a:r>
              <a:rPr lang="en-US" altLang="zh-CN" dirty="0" err="1"/>
              <a:t>voc</a:t>
            </a:r>
            <a:r>
              <a:rPr lang="en-US" altLang="zh-CN" dirty="0"/>
              <a:t>) challenge. International Journal of Computer Vision, 88:303–338, 2010.</a:t>
            </a:r>
          </a:p>
          <a:p>
            <a:r>
              <a:rPr lang="en-US" altLang="zh-CN" dirty="0"/>
              <a:t>[4] Karen </a:t>
            </a:r>
            <a:r>
              <a:rPr lang="en-US" altLang="zh-CN" dirty="0" err="1"/>
              <a:t>Simonyan</a:t>
            </a:r>
            <a:r>
              <a:rPr lang="en-US" altLang="zh-CN" dirty="0"/>
              <a:t> and Andrew Zisserman. Very deep convolutional networks for large-scale image recognition.</a:t>
            </a:r>
          </a:p>
          <a:p>
            <a:r>
              <a:rPr lang="en-US" altLang="zh-CN" dirty="0" err="1"/>
              <a:t>arXiv</a:t>
            </a:r>
            <a:r>
              <a:rPr lang="en-US" altLang="zh-CN" dirty="0"/>
              <a:t> preprint arXiv:1409.1556, 2014.</a:t>
            </a:r>
          </a:p>
          <a:p>
            <a:r>
              <a:rPr lang="en-US" altLang="zh-CN" dirty="0"/>
              <a:t>[5] </a:t>
            </a:r>
            <a:r>
              <a:rPr lang="en-US" altLang="zh-CN" dirty="0" err="1"/>
              <a:t>Runzhong</a:t>
            </a:r>
            <a:r>
              <a:rPr lang="en-US" altLang="zh-CN" dirty="0"/>
              <a:t> Wang, </a:t>
            </a:r>
            <a:r>
              <a:rPr lang="en-US" altLang="zh-CN" dirty="0" err="1"/>
              <a:t>Junchi</a:t>
            </a:r>
            <a:r>
              <a:rPr lang="en-US" altLang="zh-CN" dirty="0"/>
              <a:t> Yan, and </a:t>
            </a:r>
            <a:r>
              <a:rPr lang="en-US" altLang="zh-CN" dirty="0" err="1"/>
              <a:t>Xiaokang</a:t>
            </a:r>
            <a:r>
              <a:rPr lang="en-US" altLang="zh-CN" dirty="0"/>
              <a:t> Yang. Combinatorial learning of robust deep graph matching:</a:t>
            </a:r>
          </a:p>
          <a:p>
            <a:r>
              <a:rPr lang="en-US" altLang="zh-CN" dirty="0"/>
              <a:t>an embedding based approach. IEEE Transactions on Pattern Analysis and Machine Intelligence, 2020.</a:t>
            </a:r>
          </a:p>
          <a:p>
            <a:r>
              <a:rPr lang="en-US" altLang="zh-CN" dirty="0"/>
              <a:t>[6] </a:t>
            </a:r>
            <a:r>
              <a:rPr lang="en-US" altLang="zh-CN" dirty="0" err="1"/>
              <a:t>Tianshu</a:t>
            </a:r>
            <a:r>
              <a:rPr lang="en-US" altLang="zh-CN" dirty="0"/>
              <a:t> Yu, </a:t>
            </a:r>
            <a:r>
              <a:rPr lang="en-US" altLang="zh-CN" dirty="0" err="1"/>
              <a:t>Runzhong</a:t>
            </a:r>
            <a:r>
              <a:rPr lang="en-US" altLang="zh-CN" dirty="0"/>
              <a:t> Wang, </a:t>
            </a:r>
            <a:r>
              <a:rPr lang="en-US" altLang="zh-CN" dirty="0" err="1"/>
              <a:t>Junchi</a:t>
            </a:r>
            <a:r>
              <a:rPr lang="en-US" altLang="zh-CN" dirty="0"/>
              <a:t> Yan, and </a:t>
            </a:r>
            <a:r>
              <a:rPr lang="en-US" altLang="zh-CN" dirty="0" err="1"/>
              <a:t>Baoxin</a:t>
            </a:r>
            <a:r>
              <a:rPr lang="en-US" altLang="zh-CN" dirty="0"/>
              <a:t> Li. Learning deep graph matching with channel-</a:t>
            </a:r>
          </a:p>
          <a:p>
            <a:r>
              <a:rPr lang="en-US" altLang="zh-CN" dirty="0"/>
              <a:t>independent embedding and </a:t>
            </a:r>
            <a:r>
              <a:rPr lang="en-US" altLang="zh-CN" dirty="0" err="1"/>
              <a:t>hungarian</a:t>
            </a:r>
            <a:r>
              <a:rPr lang="en-US" altLang="zh-CN" dirty="0"/>
              <a:t> attention. In International Conference on Learning Representations,</a:t>
            </a:r>
          </a:p>
          <a:p>
            <a:r>
              <a:rPr lang="en-US" altLang="zh-CN" dirty="0"/>
              <a:t>2020.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42423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形状</Template>
  <TotalTime>1248</TotalTime>
  <Words>1775</Words>
  <Application>Microsoft Office PowerPoint</Application>
  <PresentationFormat>宽屏</PresentationFormat>
  <Paragraphs>82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Unicode MS</vt:lpstr>
      <vt:lpstr>等线</vt:lpstr>
      <vt:lpstr>Arial</vt:lpstr>
      <vt:lpstr>Avenir Next LT Pro</vt:lpstr>
      <vt:lpstr>Calibri</vt:lpstr>
      <vt:lpstr>Tw Cen MT</vt:lpstr>
      <vt:lpstr>ShapesVTI</vt:lpstr>
      <vt:lpstr>AI3067 深度学习及应用大作业 任务 B：LAPGM</vt:lpstr>
      <vt:lpstr>图匹配算法</vt:lpstr>
      <vt:lpstr>主要工作</vt:lpstr>
      <vt:lpstr>神经网络训练器</vt:lpstr>
      <vt:lpstr>数据集和方法适配</vt:lpstr>
      <vt:lpstr>实验结果（部分）</vt:lpstr>
      <vt:lpstr>实验结论（部分）</vt:lpstr>
      <vt:lpstr>其他</vt:lpstr>
      <vt:lpstr>鸣谢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AI3067 深度学习及应用 大作业 B 题：LAPGM</dc:title>
  <dc:creator>伟 蒋</dc:creator>
  <cp:lastModifiedBy>伟 蒋</cp:lastModifiedBy>
  <cp:revision>2</cp:revision>
  <dcterms:created xsi:type="dcterms:W3CDTF">2022-12-19T08:21:18Z</dcterms:created>
  <dcterms:modified xsi:type="dcterms:W3CDTF">2022-12-20T05:31:31Z</dcterms:modified>
</cp:coreProperties>
</file>