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79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303" r:id="rId12"/>
    <p:sldId id="263" r:id="rId13"/>
    <p:sldId id="305" r:id="rId14"/>
    <p:sldId id="299" r:id="rId15"/>
    <p:sldId id="264" r:id="rId16"/>
    <p:sldId id="304" r:id="rId17"/>
    <p:sldId id="267" r:id="rId18"/>
    <p:sldId id="269" r:id="rId19"/>
    <p:sldId id="270" r:id="rId20"/>
    <p:sldId id="271" r:id="rId21"/>
    <p:sldId id="272" r:id="rId22"/>
    <p:sldId id="273" r:id="rId23"/>
    <p:sldId id="275" r:id="rId24"/>
    <p:sldId id="268" r:id="rId25"/>
    <p:sldId id="274" r:id="rId26"/>
    <p:sldId id="276" r:id="rId27"/>
    <p:sldId id="277" r:id="rId28"/>
    <p:sldId id="278" r:id="rId29"/>
    <p:sldId id="280" r:id="rId30"/>
    <p:sldId id="281" r:id="rId31"/>
    <p:sldId id="282" r:id="rId32"/>
    <p:sldId id="322" r:id="rId33"/>
    <p:sldId id="295" r:id="rId34"/>
    <p:sldId id="283" r:id="rId35"/>
    <p:sldId id="284" r:id="rId36"/>
    <p:sldId id="290" r:id="rId37"/>
    <p:sldId id="285" r:id="rId38"/>
    <p:sldId id="286" r:id="rId39"/>
    <p:sldId id="287" r:id="rId40"/>
    <p:sldId id="288" r:id="rId41"/>
    <p:sldId id="289" r:id="rId42"/>
    <p:sldId id="292" r:id="rId43"/>
    <p:sldId id="293" r:id="rId44"/>
    <p:sldId id="294" r:id="rId45"/>
    <p:sldId id="296" r:id="rId46"/>
    <p:sldId id="309" r:id="rId47"/>
    <p:sldId id="308" r:id="rId48"/>
    <p:sldId id="297" r:id="rId49"/>
    <p:sldId id="300" r:id="rId50"/>
    <p:sldId id="301" r:id="rId51"/>
    <p:sldId id="302" r:id="rId52"/>
    <p:sldId id="306" r:id="rId53"/>
    <p:sldId id="307" r:id="rId54"/>
    <p:sldId id="310" r:id="rId55"/>
    <p:sldId id="311" r:id="rId56"/>
    <p:sldId id="313" r:id="rId57"/>
    <p:sldId id="312" r:id="rId58"/>
    <p:sldId id="314" r:id="rId59"/>
    <p:sldId id="315" r:id="rId60"/>
    <p:sldId id="316" r:id="rId61"/>
    <p:sldId id="317" r:id="rId62"/>
    <p:sldId id="318" r:id="rId63"/>
    <p:sldId id="319" r:id="rId64"/>
    <p:sldId id="320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skell.org/platform/" TargetMode="External"/><Relationship Id="rId2" Type="http://schemas.openxmlformats.org/officeDocument/2006/relationships/hyperlink" Target="https://www.haskell.org/ghc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haskell.org/ID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Haskell01</a:t>
            </a:r>
            <a:endParaRPr lang="en-CA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함수형 패러다임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그 이상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96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함수형이냐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주류 언어들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함수형의</a:t>
            </a:r>
            <a:r>
              <a:rPr lang="ko-KR" altLang="en-US" dirty="0" smtClean="0"/>
              <a:t> 발자취를 </a:t>
            </a:r>
            <a:r>
              <a:rPr lang="ko-KR" altLang="en-US" dirty="0"/>
              <a:t>좇</a:t>
            </a:r>
            <a:r>
              <a:rPr lang="ko-KR" altLang="en-US" dirty="0" smtClean="0"/>
              <a:t>는 언어들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36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함수형이냐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ko-KR" altLang="en-US" dirty="0" smtClean="0"/>
              <a:t>실제로 쓰긴 쓰나요</a:t>
            </a:r>
            <a:r>
              <a:rPr lang="en-US" altLang="ko-KR" dirty="0" smtClean="0"/>
              <a:t>?”</a:t>
            </a:r>
          </a:p>
          <a:p>
            <a:r>
              <a:rPr lang="en-US" altLang="ko-KR" dirty="0" err="1" smtClean="0"/>
              <a:t>Bluespec</a:t>
            </a:r>
            <a:endParaRPr lang="en-US" altLang="ko-KR" dirty="0"/>
          </a:p>
          <a:p>
            <a:pPr lvl="1"/>
            <a:r>
              <a:rPr lang="en-US" altLang="ko-KR" dirty="0" smtClean="0"/>
              <a:t>Haskell </a:t>
            </a:r>
            <a:r>
              <a:rPr lang="ko-KR" altLang="en-US" dirty="0" smtClean="0"/>
              <a:t>기반의 하드웨어 디자인 언어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고수준 언어이기 때문에 빠른 디자인에 좋음</a:t>
            </a:r>
            <a:r>
              <a:rPr lang="en-US" altLang="ko-KR" dirty="0" smtClean="0"/>
              <a:t>)</a:t>
            </a:r>
          </a:p>
          <a:p>
            <a:r>
              <a:rPr lang="en-US" dirty="0" err="1" smtClean="0"/>
              <a:t>Leksah</a:t>
            </a:r>
            <a:endParaRPr lang="en-US" dirty="0"/>
          </a:p>
          <a:p>
            <a:pPr lvl="1"/>
            <a:r>
              <a:rPr lang="en-US" dirty="0" smtClean="0"/>
              <a:t>Haskell</a:t>
            </a:r>
            <a:r>
              <a:rPr lang="ko-KR" altLang="en-US" dirty="0" smtClean="0"/>
              <a:t>로 만들어진 </a:t>
            </a:r>
            <a:r>
              <a:rPr lang="en-US" altLang="ko-KR" dirty="0" smtClean="0"/>
              <a:t>Haskell IDE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40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함수형이냐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ko-KR" altLang="en-US" dirty="0" smtClean="0"/>
              <a:t>실제로 쓰긴 쓰나요</a:t>
            </a:r>
            <a:r>
              <a:rPr lang="en-US" altLang="ko-KR" dirty="0" smtClean="0"/>
              <a:t>?”</a:t>
            </a:r>
          </a:p>
          <a:p>
            <a:r>
              <a:rPr lang="en-US" dirty="0" smtClean="0"/>
              <a:t>Coq</a:t>
            </a:r>
          </a:p>
          <a:p>
            <a:pPr lvl="1"/>
            <a:r>
              <a:rPr lang="en-US" dirty="0" err="1" smtClean="0"/>
              <a:t>OCaml</a:t>
            </a:r>
            <a:r>
              <a:rPr lang="ko-KR" altLang="en-US" dirty="0" smtClean="0"/>
              <a:t>로 쓰여진 증명 보조도구</a:t>
            </a:r>
            <a:r>
              <a:rPr lang="en-US" dirty="0" smtClean="0"/>
              <a:t> (4</a:t>
            </a:r>
            <a:r>
              <a:rPr lang="ko-KR" altLang="en-US" dirty="0" smtClean="0"/>
              <a:t>색 문제 증명에 사용됨</a:t>
            </a:r>
            <a:r>
              <a:rPr lang="en-US" altLang="ko-KR" dirty="0" smtClean="0"/>
              <a:t>)</a:t>
            </a:r>
          </a:p>
          <a:p>
            <a:r>
              <a:rPr lang="en-US" dirty="0" err="1" smtClean="0"/>
              <a:t>Pandoc</a:t>
            </a:r>
            <a:endParaRPr lang="en-US" dirty="0" smtClean="0"/>
          </a:p>
          <a:p>
            <a:pPr lvl="1"/>
            <a:r>
              <a:rPr lang="ko-KR" altLang="en-US" dirty="0" err="1" smtClean="0"/>
              <a:t>문서변환</a:t>
            </a:r>
            <a:r>
              <a:rPr lang="ko-KR" altLang="en-US" dirty="0" smtClean="0"/>
              <a:t> 프로그램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수많은 프로그램이 의존한다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리눅스를 쓰다 보면 의존성 목록에서 자주 보게 되는 프로그램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18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함수형이냐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ko-KR" altLang="en-US" dirty="0" smtClean="0"/>
              <a:t>실제로 쓰긴 쓰나요</a:t>
            </a:r>
            <a:r>
              <a:rPr lang="en-US" altLang="ko-KR" dirty="0" smtClean="0"/>
              <a:t>?”</a:t>
            </a:r>
          </a:p>
          <a:p>
            <a:r>
              <a:rPr lang="en-US" dirty="0" err="1" smtClean="0"/>
              <a:t>Ha</a:t>
            </a:r>
            <a:r>
              <a:rPr lang="en-US" dirty="0" err="1"/>
              <a:t>x</a:t>
            </a:r>
            <a:r>
              <a:rPr lang="en-US" dirty="0" err="1" smtClean="0"/>
              <a:t>l</a:t>
            </a:r>
            <a:endParaRPr lang="en-US" dirty="0"/>
          </a:p>
          <a:p>
            <a:pPr lvl="1"/>
            <a:r>
              <a:rPr lang="en-US" dirty="0" smtClean="0"/>
              <a:t>Haskell</a:t>
            </a:r>
            <a:r>
              <a:rPr lang="ko-KR" altLang="en-US" dirty="0" smtClean="0"/>
              <a:t>로 쓰여진 데이터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도구 </a:t>
            </a:r>
            <a:r>
              <a:rPr lang="en-US" altLang="ko-KR" dirty="0" smtClean="0"/>
              <a:t>(Facebook</a:t>
            </a:r>
            <a:r>
              <a:rPr lang="ko-KR" altLang="en-US" dirty="0" smtClean="0"/>
              <a:t>에서도 사용 중</a:t>
            </a:r>
            <a:r>
              <a:rPr lang="en-US" altLang="ko-KR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05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함수형이냐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ko-KR" altLang="en-US" dirty="0" err="1"/>
              <a:t>함수형은</a:t>
            </a:r>
            <a:r>
              <a:rPr lang="ko-KR" altLang="en-US" dirty="0"/>
              <a:t> 이해하기 </a:t>
            </a:r>
            <a:r>
              <a:rPr lang="ko-KR" altLang="en-US" dirty="0" smtClean="0"/>
              <a:t>어렵지 않아요</a:t>
            </a:r>
            <a:r>
              <a:rPr lang="en-US" altLang="ko-KR" dirty="0" smtClean="0"/>
              <a:t>?“ =&gt; No!</a:t>
            </a:r>
            <a:endParaRPr lang="en-CA" dirty="0" smtClean="0"/>
          </a:p>
          <a:p>
            <a:r>
              <a:rPr lang="en-CA" dirty="0" smtClean="0"/>
              <a:t>“</a:t>
            </a:r>
            <a:r>
              <a:rPr lang="ko-KR" altLang="en-US" dirty="0" err="1" smtClean="0"/>
              <a:t>함수형은</a:t>
            </a:r>
            <a:r>
              <a:rPr lang="ko-KR" altLang="en-US" dirty="0" smtClean="0"/>
              <a:t> 주류 언어도 아니잖아요</a:t>
            </a:r>
            <a:r>
              <a:rPr lang="en-US" altLang="ko-KR" dirty="0" smtClean="0"/>
              <a:t>?” =&gt; </a:t>
            </a:r>
            <a:r>
              <a:rPr lang="ko-KR" altLang="en-US" dirty="0" smtClean="0"/>
              <a:t>주류언어들이 </a:t>
            </a:r>
            <a:r>
              <a:rPr lang="ko-KR" altLang="en-US" dirty="0" err="1" smtClean="0"/>
              <a:t>함수형을</a:t>
            </a:r>
            <a:r>
              <a:rPr lang="ko-KR" altLang="en-US" dirty="0" smtClean="0"/>
              <a:t> 좇아온다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실제로 쓰긴 하나요</a:t>
            </a:r>
            <a:r>
              <a:rPr lang="en-US" altLang="ko-KR" dirty="0" smtClean="0"/>
              <a:t>?” =&gt; </a:t>
            </a:r>
            <a:r>
              <a:rPr lang="ko-KR" altLang="en-US" dirty="0" smtClean="0"/>
              <a:t>물론 </a:t>
            </a:r>
            <a:r>
              <a:rPr lang="en-US" altLang="ko-KR" dirty="0" smtClean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12007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하스켈을</a:t>
            </a:r>
            <a:r>
              <a:rPr lang="ko-KR" altLang="en-US" dirty="0" smtClean="0"/>
              <a:t> 해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성능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고수준 언어이면서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수준에서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수준의 성능을 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순수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함수형 언어들에서도 보기 드물 정도로 순수 함수를 </a:t>
            </a:r>
            <a:r>
              <a:rPr lang="ko-KR" altLang="en-US" dirty="0"/>
              <a:t>잘</a:t>
            </a:r>
            <a:r>
              <a:rPr lang="ko-KR" altLang="en-US" dirty="0" smtClean="0"/>
              <a:t> 지원한다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45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하스켈을</a:t>
            </a:r>
            <a:r>
              <a:rPr lang="ko-KR" altLang="en-US" dirty="0" smtClean="0"/>
              <a:t> 해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짧은 </a:t>
            </a:r>
            <a:r>
              <a:rPr lang="en-US" altLang="ko-KR" dirty="0" smtClean="0"/>
              <a:t>Code</a:t>
            </a:r>
          </a:p>
          <a:p>
            <a:pPr lvl="1"/>
            <a:r>
              <a:rPr lang="en-US" altLang="ko-KR" dirty="0" smtClean="0"/>
              <a:t>Prelude(</a:t>
            </a:r>
            <a:r>
              <a:rPr lang="ko-KR" altLang="en-US" dirty="0" smtClean="0"/>
              <a:t>기본 지원 기능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있는 수많은 함수들을 사용하여 간략한 코드를 만들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느긋함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필요할 때까지 최대한 늦장 부린다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81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하스켈을</a:t>
            </a:r>
            <a:r>
              <a:rPr lang="ko-KR" altLang="en-US" dirty="0" smtClean="0"/>
              <a:t> 해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순수 함수</a:t>
            </a:r>
            <a:r>
              <a:rPr lang="en-US" altLang="ko-KR" dirty="0" smtClean="0"/>
              <a:t>?? </a:t>
            </a:r>
            <a:r>
              <a:rPr lang="ko-KR" altLang="en-US" dirty="0" smtClean="0"/>
              <a:t>느긋함</a:t>
            </a:r>
            <a:r>
              <a:rPr lang="en-US" altLang="ko-KR" dirty="0" smtClean="0"/>
              <a:t>??</a:t>
            </a:r>
          </a:p>
          <a:p>
            <a:pPr lvl="1"/>
            <a:r>
              <a:rPr lang="en-US" altLang="ko-KR" dirty="0" smtClean="0"/>
              <a:t>Haskell</a:t>
            </a:r>
            <a:r>
              <a:rPr lang="ko-KR" altLang="en-US" dirty="0" smtClean="0"/>
              <a:t>을 배우면서 다루자</a:t>
            </a:r>
            <a:r>
              <a:rPr lang="en-US" altLang="ko-KR" dirty="0" smtClean="0"/>
              <a:t>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60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준비과정</a:t>
            </a:r>
            <a:endParaRPr lang="en-CA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뭐 </a:t>
            </a:r>
            <a:r>
              <a:rPr lang="ko-KR" altLang="en-US" dirty="0" err="1" smtClean="0"/>
              <a:t>깔거</a:t>
            </a:r>
            <a:r>
              <a:rPr lang="ko-KR" altLang="en-US" dirty="0" smtClean="0"/>
              <a:t> 많냐</a:t>
            </a:r>
            <a:r>
              <a:rPr lang="en-US" altLang="ko-KR" dirty="0" smtClean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22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컴파일은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프로그램을 돌리려면 컴파일을 할 수 있어야 한다</a:t>
            </a:r>
            <a:endParaRPr lang="en-US" altLang="ko-KR" dirty="0" smtClean="0"/>
          </a:p>
          <a:p>
            <a:r>
              <a:rPr lang="ko-KR" altLang="en-US" dirty="0" smtClean="0"/>
              <a:t>게다가 </a:t>
            </a:r>
            <a:r>
              <a:rPr lang="en-US" altLang="ko-KR" dirty="0" smtClean="0"/>
              <a:t>Haskell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인터프리팅도</a:t>
            </a:r>
            <a:r>
              <a:rPr lang="ko-KR" altLang="en-US" dirty="0" smtClean="0"/>
              <a:t> 지원하는 언어이다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인터프리터던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컴파일러던</a:t>
            </a:r>
            <a:r>
              <a:rPr lang="ko-KR" altLang="en-US" dirty="0" smtClean="0"/>
              <a:t> 필요하다</a:t>
            </a:r>
            <a:r>
              <a:rPr lang="en-US" altLang="ko-KR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988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시작하기 앞서서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왜 </a:t>
            </a:r>
            <a:r>
              <a:rPr lang="ko-KR" altLang="en-US" dirty="0" err="1" smtClean="0"/>
              <a:t>함수형이냐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왜 </a:t>
            </a:r>
            <a:r>
              <a:rPr lang="en-US" altLang="ko-KR" dirty="0" smtClean="0"/>
              <a:t>Haskell</a:t>
            </a:r>
            <a:r>
              <a:rPr lang="ko-KR" altLang="en-US" dirty="0" smtClean="0"/>
              <a:t>을 해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준비과정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편집기는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ko-KR" altLang="en-US" dirty="0"/>
              <a:t>잠깐</a:t>
            </a:r>
            <a:r>
              <a:rPr lang="en-US" altLang="ko-KR" dirty="0"/>
              <a:t>! </a:t>
            </a:r>
            <a:r>
              <a:rPr lang="ko-KR" altLang="en-US" dirty="0"/>
              <a:t>뭘 어떻게 </a:t>
            </a:r>
            <a:r>
              <a:rPr lang="ko-KR" altLang="en-US" dirty="0" smtClean="0"/>
              <a:t>할건데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30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컴파일은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 대표적인 컴파일러 </a:t>
            </a:r>
            <a:r>
              <a:rPr lang="en-US" altLang="ko-KR" dirty="0" smtClean="0"/>
              <a:t>GHC(Glasgow Haskell Compiler)</a:t>
            </a:r>
            <a:endParaRPr lang="en-US" altLang="ko-KR" dirty="0"/>
          </a:p>
          <a:p>
            <a:pPr lvl="1"/>
            <a:r>
              <a:rPr lang="en-US" altLang="ko-KR" dirty="0"/>
              <a:t>GHC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www.haskell.org/ghc/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Haskell Platform with GHC (</a:t>
            </a:r>
            <a:r>
              <a:rPr lang="ko-KR" altLang="en-US" dirty="0" smtClean="0"/>
              <a:t>권장</a:t>
            </a:r>
            <a:r>
              <a:rPr lang="en-US" altLang="ko-KR" dirty="0" smtClean="0"/>
              <a:t>)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://www.haskell.org/platform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54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편집기는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소스코드를 쓰려면 편집기가 있어야 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8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편집기는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자기가 익숙한 편집기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atom, sublime, </a:t>
            </a:r>
            <a:r>
              <a:rPr lang="en-US" altLang="ko-KR" dirty="0" err="1" smtClean="0"/>
              <a:t>emacs</a:t>
            </a:r>
            <a:r>
              <a:rPr lang="en-US" altLang="ko-KR" dirty="0" smtClean="0"/>
              <a:t>, vi, …</a:t>
            </a:r>
          </a:p>
          <a:p>
            <a:r>
              <a:rPr lang="en-US" altLang="ko-KR" dirty="0" smtClean="0"/>
              <a:t>Haskell IDE</a:t>
            </a:r>
          </a:p>
          <a:p>
            <a:pPr lvl="1"/>
            <a:r>
              <a:rPr lang="en-US" altLang="ko-KR" dirty="0" err="1" smtClean="0"/>
              <a:t>Leksah</a:t>
            </a:r>
            <a:endParaRPr lang="en-US" altLang="ko-KR" dirty="0" smtClean="0"/>
          </a:p>
          <a:p>
            <a:r>
              <a:rPr lang="en-US" altLang="ko-KR" dirty="0" smtClean="0"/>
              <a:t>General IDE</a:t>
            </a:r>
          </a:p>
          <a:p>
            <a:pPr lvl="1"/>
            <a:r>
              <a:rPr lang="en-US" altLang="ko-KR" dirty="0" smtClean="0"/>
              <a:t>IntelliJ IDEA, Eclipse IDE, …</a:t>
            </a:r>
          </a:p>
          <a:p>
            <a:r>
              <a:rPr lang="ko-KR" altLang="en-US" dirty="0" smtClean="0"/>
              <a:t>설정법 </a:t>
            </a:r>
            <a:r>
              <a:rPr lang="en-US" altLang="ko-KR" dirty="0" smtClean="0"/>
              <a:t>:=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wiki.haskell.org/IDEs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4413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잠깐</a:t>
            </a:r>
            <a:r>
              <a:rPr lang="en-US" altLang="ko-KR" dirty="0" smtClean="0"/>
              <a:t>! </a:t>
            </a:r>
            <a:r>
              <a:rPr lang="ko-KR" altLang="en-US" dirty="0" smtClean="0"/>
              <a:t>뭘 어떻게 할건데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GHCI</a:t>
            </a:r>
            <a:r>
              <a:rPr lang="ko-KR" altLang="en-US" dirty="0" smtClean="0"/>
              <a:t>를 사용해 </a:t>
            </a:r>
            <a:r>
              <a:rPr lang="ko-KR" altLang="en-US" dirty="0" smtClean="0">
                <a:solidFill>
                  <a:srgbClr val="FF0000"/>
                </a:solidFill>
              </a:rPr>
              <a:t>소스코드</a:t>
            </a:r>
            <a:r>
              <a:rPr lang="ko-KR" altLang="en-US" dirty="0" smtClean="0"/>
              <a:t>를 치고 바로 확인해보는 것으로 시작한다</a:t>
            </a:r>
            <a:endParaRPr lang="en-US" altLang="ko-KR" dirty="0" smtClean="0"/>
          </a:p>
          <a:p>
            <a:pPr lvl="1"/>
            <a:r>
              <a:rPr lang="en-US" dirty="0" smtClean="0"/>
              <a:t>Window</a:t>
            </a:r>
            <a:r>
              <a:rPr lang="ko-KR" altLang="en-US" dirty="0" smtClean="0"/>
              <a:t>의 경우 </a:t>
            </a:r>
            <a:r>
              <a:rPr lang="en-US" dirty="0" smtClean="0"/>
              <a:t>Haskell Platform</a:t>
            </a:r>
            <a:r>
              <a:rPr lang="ko-KR" altLang="en-US" dirty="0" smtClean="0"/>
              <a:t>을 깔았다면 </a:t>
            </a:r>
            <a:r>
              <a:rPr lang="en-US" altLang="ko-KR" dirty="0" err="1" smtClean="0"/>
              <a:t>WinGHCI</a:t>
            </a:r>
            <a:r>
              <a:rPr lang="ko-KR" altLang="en-US" dirty="0" smtClean="0"/>
              <a:t>를 사용하는 것이 좋다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기본적인 문법에 익숙해지면 </a:t>
            </a:r>
            <a:r>
              <a:rPr lang="ko-KR" altLang="en-US" dirty="0" smtClean="0">
                <a:solidFill>
                  <a:srgbClr val="00B050"/>
                </a:solidFill>
              </a:rPr>
              <a:t>소스 파일</a:t>
            </a:r>
            <a:r>
              <a:rPr lang="ko-KR" altLang="en-US" dirty="0" smtClean="0"/>
              <a:t>을 작성하고 </a:t>
            </a:r>
            <a:r>
              <a:rPr lang="en-US" altLang="ko-KR" dirty="0" smtClean="0"/>
              <a:t>GHCI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로드해서</a:t>
            </a:r>
            <a:r>
              <a:rPr lang="ko-KR" altLang="en-US" dirty="0" smtClean="0"/>
              <a:t> 테스트 해 본다</a:t>
            </a:r>
            <a:endParaRPr lang="en-US" altLang="ko-KR" dirty="0" smtClean="0"/>
          </a:p>
          <a:p>
            <a:r>
              <a:rPr lang="ko-KR" altLang="en-US" dirty="0" smtClean="0"/>
              <a:t>마지막으로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B050"/>
                </a:solidFill>
              </a:rPr>
              <a:t>소스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파일</a:t>
            </a:r>
            <a:r>
              <a:rPr lang="ko-KR" altLang="en-US" dirty="0" smtClean="0"/>
              <a:t>을 작성하고 </a:t>
            </a:r>
            <a:r>
              <a:rPr lang="en-US" altLang="ko-KR" dirty="0" smtClean="0"/>
              <a:t>GHC</a:t>
            </a:r>
            <a:r>
              <a:rPr lang="ko-KR" altLang="en-US" dirty="0" smtClean="0"/>
              <a:t>로 컴파일하여 프로그램을 실행시켜 본다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57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Basic</a:t>
            </a:r>
            <a:endParaRPr lang="en-CA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대체 어떻게 생겨먹은 녀석인데</a:t>
            </a:r>
            <a:r>
              <a:rPr lang="en-US" altLang="ko-KR" dirty="0" smtClean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37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r>
              <a:rPr lang="ko-KR" altLang="en-US" dirty="0" smtClean="0"/>
              <a:t>에 묶이기 </a:t>
            </a:r>
            <a:r>
              <a:rPr lang="en-US" altLang="ko-KR" dirty="0" smtClean="0"/>
              <a:t>- Binding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수학에서 말하는 정의하기</a:t>
            </a:r>
            <a:endParaRPr lang="en-US" altLang="ko-KR" dirty="0" smtClean="0"/>
          </a:p>
          <a:p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et </a:t>
            </a:r>
            <a:r>
              <a:rPr lang="en-US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>
                <a:solidFill>
                  <a:srgbClr val="FF0000"/>
                </a:solidFill>
              </a:rPr>
              <a:t> = 5</a:t>
            </a:r>
          </a:p>
          <a:p>
            <a:pPr lvl="1"/>
            <a:r>
              <a:rPr lang="en-US" altLang="ko-KR" dirty="0" err="1" smtClean="0"/>
              <a:t>val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et fun x = 2 * x</a:t>
            </a:r>
          </a:p>
          <a:p>
            <a:pPr lvl="1"/>
            <a:r>
              <a:rPr lang="en-US" dirty="0" smtClean="0"/>
              <a:t>fun(x)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2x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73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r>
              <a:rPr lang="ko-KR" altLang="en-US" dirty="0" smtClean="0"/>
              <a:t>에 묶이기 </a:t>
            </a:r>
            <a:r>
              <a:rPr lang="en-US" altLang="ko-KR" dirty="0" smtClean="0"/>
              <a:t>- Binding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정의를 확인해보자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val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fun 2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fun </a:t>
            </a:r>
            <a:r>
              <a:rPr lang="en-US" altLang="ko-KR" dirty="0" err="1" smtClean="0">
                <a:solidFill>
                  <a:srgbClr val="FF0000"/>
                </a:solidFill>
              </a:rPr>
              <a:t>val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r>
              <a:rPr lang="ko-KR" altLang="en-US" dirty="0" smtClean="0"/>
              <a:t>에 묶이기 </a:t>
            </a:r>
            <a:r>
              <a:rPr lang="en-US" altLang="ko-KR" dirty="0" smtClean="0"/>
              <a:t>- Binding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만일 똑같은 이름을 바꾸려 한다면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let </a:t>
            </a:r>
            <a:r>
              <a:rPr lang="en-US" altLang="ko-KR" dirty="0" err="1" smtClean="0">
                <a:solidFill>
                  <a:srgbClr val="FF0000"/>
                </a:solidFill>
              </a:rPr>
              <a:t>val</a:t>
            </a:r>
            <a:r>
              <a:rPr lang="en-US" altLang="ko-KR" dirty="0" smtClean="0">
                <a:solidFill>
                  <a:srgbClr val="FF0000"/>
                </a:solidFill>
              </a:rPr>
              <a:t> = 3</a:t>
            </a:r>
          </a:p>
          <a:p>
            <a:r>
              <a:rPr lang="ko-KR" altLang="en-US" dirty="0" smtClean="0"/>
              <a:t>갱신</a:t>
            </a:r>
            <a:r>
              <a:rPr lang="en-US" altLang="ko-KR" dirty="0"/>
              <a:t>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새로 정의하기</a:t>
            </a:r>
            <a:r>
              <a:rPr lang="en-US" altLang="ko-KR" dirty="0" smtClean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4614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r>
              <a:rPr lang="ko-KR" altLang="en-US" dirty="0" smtClean="0"/>
              <a:t>에 묶이기 </a:t>
            </a:r>
            <a:r>
              <a:rPr lang="en-US" altLang="ko-KR" dirty="0" smtClean="0"/>
              <a:t>- Binding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갱신은 기본적으로 불가능하다</a:t>
            </a:r>
            <a:r>
              <a:rPr lang="en-US" altLang="ko-KR" dirty="0"/>
              <a:t>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54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dirty="0" err="1"/>
              <a:t>함수형이면</a:t>
            </a:r>
            <a:r>
              <a:rPr lang="ko-KR" altLang="en-US" dirty="0"/>
              <a:t> 함수를 써야지 </a:t>
            </a:r>
            <a:r>
              <a:rPr lang="en-US" altLang="ko-KR" dirty="0"/>
              <a:t>– </a:t>
            </a:r>
            <a:r>
              <a:rPr lang="en-US" altLang="ko-KR" dirty="0" smtClean="0"/>
              <a:t>Function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앞에서 이미 함수를 하나 살펴보았다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let fun x = 2 * x</a:t>
            </a:r>
          </a:p>
        </p:txBody>
      </p:sp>
    </p:spTree>
    <p:extLst>
      <p:ext uri="{BB962C8B-B14F-4D97-AF65-F5344CB8AC3E}">
        <p14:creationId xmlns:p14="http://schemas.microsoft.com/office/powerpoint/2010/main" val="32933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 </a:t>
            </a:r>
            <a:r>
              <a:rPr lang="en-US" altLang="ko-KR" dirty="0" smtClean="0"/>
              <a:t>Basic</a:t>
            </a:r>
          </a:p>
          <a:p>
            <a:pPr lvl="1"/>
            <a:r>
              <a:rPr lang="en-US" altLang="ko-KR" dirty="0" smtClean="0"/>
              <a:t>Haskell</a:t>
            </a:r>
            <a:r>
              <a:rPr lang="ko-KR" altLang="en-US" dirty="0" smtClean="0"/>
              <a:t>에 묶이기 </a:t>
            </a:r>
            <a:r>
              <a:rPr lang="en-US" altLang="ko-KR" dirty="0" smtClean="0"/>
              <a:t>– Binding</a:t>
            </a:r>
          </a:p>
          <a:p>
            <a:pPr lvl="1"/>
            <a:r>
              <a:rPr lang="ko-KR" altLang="en-US" dirty="0" err="1" smtClean="0"/>
              <a:t>함수형이면</a:t>
            </a:r>
            <a:r>
              <a:rPr lang="ko-KR" altLang="en-US" dirty="0" smtClean="0"/>
              <a:t> 함수를 써야지 </a:t>
            </a:r>
            <a:r>
              <a:rPr lang="en-US" altLang="ko-KR" dirty="0" smtClean="0"/>
              <a:t>– Function</a:t>
            </a:r>
          </a:p>
          <a:p>
            <a:pPr lvl="1"/>
            <a:r>
              <a:rPr lang="ko-KR" altLang="en-US" dirty="0" err="1" smtClean="0"/>
              <a:t>니</a:t>
            </a:r>
            <a:r>
              <a:rPr lang="ko-KR" altLang="en-US" dirty="0" smtClean="0"/>
              <a:t> 뭐 그래 특이하나</a:t>
            </a:r>
            <a:r>
              <a:rPr lang="en-US" altLang="ko-KR" dirty="0"/>
              <a:t>?</a:t>
            </a:r>
            <a:r>
              <a:rPr lang="en-US" altLang="ko-KR" dirty="0" smtClean="0"/>
              <a:t> – Currying &amp; Purity</a:t>
            </a:r>
          </a:p>
          <a:p>
            <a:pPr lvl="1"/>
            <a:r>
              <a:rPr lang="en-US" altLang="ko-KR" dirty="0" smtClean="0"/>
              <a:t>Haskell</a:t>
            </a:r>
            <a:r>
              <a:rPr lang="ko-KR" altLang="en-US" dirty="0" smtClean="0"/>
              <a:t>모양으로 </a:t>
            </a:r>
            <a:r>
              <a:rPr lang="ko-KR" altLang="en-US" dirty="0" err="1" smtClean="0"/>
              <a:t>잘라줄게요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Type Basic</a:t>
            </a:r>
            <a:endParaRPr lang="en-CA" altLang="ko-KR" dirty="0" smtClean="0"/>
          </a:p>
          <a:p>
            <a:pPr lvl="1"/>
            <a:r>
              <a:rPr lang="ko-KR" altLang="en-US" dirty="0" smtClean="0"/>
              <a:t>이런 모양은 어떨까</a:t>
            </a:r>
            <a:r>
              <a:rPr lang="en-US" altLang="ko-KR" dirty="0" smtClean="0"/>
              <a:t>? – Complex Type Basic</a:t>
            </a:r>
          </a:p>
        </p:txBody>
      </p:sp>
    </p:spTree>
    <p:extLst>
      <p:ext uri="{BB962C8B-B14F-4D97-AF65-F5344CB8AC3E}">
        <p14:creationId xmlns:p14="http://schemas.microsoft.com/office/powerpoint/2010/main" val="40671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함수형이면</a:t>
            </a:r>
            <a:r>
              <a:rPr lang="ko-KR" altLang="en-US" dirty="0"/>
              <a:t> 함수를 써야지 </a:t>
            </a:r>
            <a:r>
              <a:rPr lang="en-US" altLang="ko-KR" dirty="0"/>
              <a:t>– </a:t>
            </a:r>
            <a:r>
              <a:rPr lang="en-US" altLang="ko-KR" dirty="0" smtClean="0"/>
              <a:t>Function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조금 더 복잡한 함수를 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let </a:t>
            </a:r>
            <a:r>
              <a:rPr lang="en-US" altLang="ko-KR" dirty="0" err="1" smtClean="0">
                <a:solidFill>
                  <a:srgbClr val="FF0000"/>
                </a:solidFill>
              </a:rPr>
              <a:t>funComp</a:t>
            </a:r>
            <a:r>
              <a:rPr lang="en-US" altLang="ko-KR" dirty="0" smtClean="0">
                <a:solidFill>
                  <a:srgbClr val="FF0000"/>
                </a:solidFill>
              </a:rPr>
              <a:t> x y  = x^2 + y^2</a:t>
            </a:r>
          </a:p>
        </p:txBody>
      </p:sp>
    </p:spTree>
    <p:extLst>
      <p:ext uri="{BB962C8B-B14F-4D97-AF65-F5344CB8AC3E}">
        <p14:creationId xmlns:p14="http://schemas.microsoft.com/office/powerpoint/2010/main" val="7152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함수형이면</a:t>
            </a:r>
            <a:r>
              <a:rPr lang="ko-KR" altLang="en-US" dirty="0"/>
              <a:t> 함수를 써야지 </a:t>
            </a:r>
            <a:r>
              <a:rPr lang="en-US" altLang="ko-KR" dirty="0"/>
              <a:t>– </a:t>
            </a:r>
            <a:r>
              <a:rPr lang="en-US" altLang="ko-KR" dirty="0" smtClean="0"/>
              <a:t>Function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사용은 어떻게 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funComp</a:t>
            </a:r>
            <a:r>
              <a:rPr lang="en-US" altLang="ko-KR" dirty="0" smtClean="0">
                <a:solidFill>
                  <a:srgbClr val="FF0000"/>
                </a:solidFill>
              </a:rPr>
              <a:t> 3 4</a:t>
            </a:r>
          </a:p>
        </p:txBody>
      </p:sp>
    </p:spTree>
    <p:extLst>
      <p:ext uri="{BB962C8B-B14F-4D97-AF65-F5344CB8AC3E}">
        <p14:creationId xmlns:p14="http://schemas.microsoft.com/office/powerpoint/2010/main" val="36541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함수형이면</a:t>
            </a:r>
            <a:r>
              <a:rPr lang="ko-KR" altLang="en-US" dirty="0"/>
              <a:t> 함수를 써야지 </a:t>
            </a:r>
            <a:r>
              <a:rPr lang="en-US" altLang="ko-KR" dirty="0"/>
              <a:t>– </a:t>
            </a:r>
            <a:r>
              <a:rPr lang="en-US" altLang="ko-KR" dirty="0" smtClean="0"/>
              <a:t>Function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조금 더 복잡하게 써보자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funComp</a:t>
            </a:r>
            <a:r>
              <a:rPr lang="en-US" altLang="ko-KR" dirty="0" smtClean="0">
                <a:solidFill>
                  <a:srgbClr val="FF0000"/>
                </a:solidFill>
              </a:rPr>
              <a:t> 3 2 + 2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funComp</a:t>
            </a:r>
            <a:r>
              <a:rPr lang="en-US" altLang="ko-KR" dirty="0">
                <a:solidFill>
                  <a:srgbClr val="FF0000"/>
                </a:solidFill>
              </a:rPr>
              <a:t> 3 </a:t>
            </a:r>
            <a:r>
              <a:rPr lang="en-US" altLang="ko-KR" dirty="0" smtClean="0">
                <a:solidFill>
                  <a:srgbClr val="FF0000"/>
                </a:solidFill>
              </a:rPr>
              <a:t>(2 + 2)</a:t>
            </a:r>
          </a:p>
          <a:p>
            <a:r>
              <a:rPr lang="ko-KR" altLang="en-US" dirty="0" smtClean="0"/>
              <a:t>차이는 무엇일까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00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함수형이면</a:t>
            </a:r>
            <a:r>
              <a:rPr lang="ko-KR" altLang="en-US" dirty="0"/>
              <a:t> 함수를 써야지 </a:t>
            </a:r>
            <a:r>
              <a:rPr lang="en-US" altLang="ko-KR" dirty="0"/>
              <a:t>– </a:t>
            </a:r>
            <a:r>
              <a:rPr lang="en-US" altLang="ko-KR" dirty="0" smtClean="0"/>
              <a:t>Function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온갖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들</a:t>
            </a:r>
            <a:r>
              <a:rPr lang="en-US" altLang="ko-KR" dirty="0" smtClean="0"/>
              <a:t>….</a:t>
            </a:r>
          </a:p>
          <a:p>
            <a:pPr lvl="1"/>
            <a:r>
              <a:rPr lang="en-US" altLang="ko-KR" dirty="0" smtClean="0"/>
              <a:t>+, -, *, ^, …</a:t>
            </a:r>
          </a:p>
          <a:p>
            <a:r>
              <a:rPr lang="ko-KR" altLang="en-US" dirty="0" smtClean="0"/>
              <a:t>사실은 모두 함수다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(+) 3 4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(*) 2 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(^) 6 3</a:t>
            </a:r>
          </a:p>
        </p:txBody>
      </p:sp>
    </p:spTree>
    <p:extLst>
      <p:ext uri="{BB962C8B-B14F-4D97-AF65-F5344CB8AC3E}">
        <p14:creationId xmlns:p14="http://schemas.microsoft.com/office/powerpoint/2010/main" val="31271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함수형이면</a:t>
            </a:r>
            <a:r>
              <a:rPr lang="ko-KR" altLang="en-US" dirty="0"/>
              <a:t> 함수를 써야지 </a:t>
            </a:r>
            <a:r>
              <a:rPr lang="en-US" altLang="ko-KR" dirty="0"/>
              <a:t>– </a:t>
            </a:r>
            <a:r>
              <a:rPr lang="en-US" altLang="ko-KR" dirty="0" smtClean="0"/>
              <a:t>Function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직육면체의 높이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깊이를 받아 직육면체의 겉넓이를 구하는 함수를 짜보자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96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니</a:t>
            </a:r>
            <a:r>
              <a:rPr lang="ko-KR" altLang="en-US" dirty="0" smtClean="0"/>
              <a:t> 뭐 그래 특이하나</a:t>
            </a:r>
            <a:r>
              <a:rPr lang="en-US" altLang="ko-KR" dirty="0" smtClean="0"/>
              <a:t>? – Currying &amp; Purity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Currying &amp; Purity</a:t>
            </a:r>
          </a:p>
          <a:p>
            <a:pPr lvl="1"/>
            <a:r>
              <a:rPr lang="en-US" altLang="ko-KR" dirty="0" smtClean="0"/>
              <a:t>Haskell</a:t>
            </a:r>
            <a:r>
              <a:rPr lang="ko-KR" altLang="en-US" dirty="0" smtClean="0"/>
              <a:t>의 특징들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92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니</a:t>
            </a:r>
            <a:r>
              <a:rPr lang="ko-KR" altLang="en-US" dirty="0" smtClean="0"/>
              <a:t> 뭐 그래 특이하나</a:t>
            </a:r>
            <a:r>
              <a:rPr lang="en-US" altLang="ko-KR" dirty="0" smtClean="0"/>
              <a:t>? – Currying &amp; Purity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Currying</a:t>
            </a:r>
          </a:p>
          <a:p>
            <a:pPr lvl="1"/>
            <a:r>
              <a:rPr lang="ko-KR" altLang="en-US" dirty="0" err="1" smtClean="0"/>
              <a:t>다변수</a:t>
            </a:r>
            <a:r>
              <a:rPr lang="ko-KR" altLang="en-US" dirty="0" smtClean="0"/>
              <a:t> 함수를 </a:t>
            </a:r>
            <a:r>
              <a:rPr lang="ko-KR" altLang="en-US" dirty="0" err="1" smtClean="0"/>
              <a:t>일변수</a:t>
            </a:r>
            <a:r>
              <a:rPr lang="ko-KR" altLang="en-US" dirty="0" smtClean="0"/>
              <a:t> 함수들 여러 개로 나타낼 수 있다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24554" y="3628934"/>
            <a:ext cx="1428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???</a:t>
            </a:r>
            <a:endParaRPr lang="en-CA" sz="7200" b="1" dirty="0"/>
          </a:p>
        </p:txBody>
      </p:sp>
    </p:spTree>
    <p:extLst>
      <p:ext uri="{BB962C8B-B14F-4D97-AF65-F5344CB8AC3E}">
        <p14:creationId xmlns:p14="http://schemas.microsoft.com/office/powerpoint/2010/main" val="227190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니</a:t>
            </a:r>
            <a:r>
              <a:rPr lang="ko-KR" altLang="en-US" dirty="0" smtClean="0"/>
              <a:t> 뭐 그래 특이하나</a:t>
            </a:r>
            <a:r>
              <a:rPr lang="en-US" altLang="ko-KR" dirty="0" smtClean="0"/>
              <a:t>? – Currying &amp; Purity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=5∗3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5,3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=5∗3∗4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8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니</a:t>
            </a:r>
            <a:r>
              <a:rPr lang="ko-KR" altLang="en-US" dirty="0" smtClean="0"/>
              <a:t> 뭐 그래 특이하나</a:t>
            </a:r>
            <a:r>
              <a:rPr lang="en-US" altLang="ko-KR" dirty="0" smtClean="0"/>
              <a:t>? – Currying &amp; Purity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endParaRPr lang="en-US" altLang="ko-KR" b="0" dirty="0" smtClean="0"/>
              </a:p>
              <a:p>
                <a:r>
                  <a:rPr lang="ko-KR" altLang="en-US" dirty="0" err="1"/>
                  <a:t>삼</a:t>
                </a:r>
                <a:r>
                  <a:rPr lang="ko-KR" altLang="en-US" dirty="0" err="1" smtClean="0"/>
                  <a:t>변수</a:t>
                </a:r>
                <a:r>
                  <a:rPr lang="ko-KR" altLang="en-US" dirty="0" smtClean="0"/>
                  <a:t> 함수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4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니</a:t>
            </a:r>
            <a:r>
              <a:rPr lang="ko-KR" altLang="en-US" dirty="0" smtClean="0"/>
              <a:t> 뭐 그래 특이하나</a:t>
            </a:r>
            <a:r>
              <a:rPr lang="en-US" altLang="ko-KR" dirty="0" smtClean="0"/>
              <a:t>? – Currying &amp; Purity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dirty="0" smtClean="0"/>
                  <a:t>모두 </a:t>
                </a:r>
                <a:r>
                  <a:rPr lang="ko-KR" altLang="en-US" dirty="0" err="1" smtClean="0"/>
                  <a:t>일변수</a:t>
                </a:r>
                <a:r>
                  <a:rPr lang="ko-KR" altLang="en-US" dirty="0" smtClean="0"/>
                  <a:t> 함수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7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앞서서</a:t>
            </a:r>
            <a:endParaRPr lang="en-CA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대체 왜 하는데</a:t>
            </a:r>
            <a:r>
              <a:rPr lang="en-US" altLang="ko-KR" dirty="0" smtClean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06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니</a:t>
            </a:r>
            <a:r>
              <a:rPr lang="ko-KR" altLang="en-US" dirty="0"/>
              <a:t> 뭐 그래 특이하나</a:t>
            </a:r>
            <a:r>
              <a:rPr lang="en-US" altLang="ko-KR" dirty="0"/>
              <a:t>? – Currying &amp; Purity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 </a:t>
            </a:r>
            <a:r>
              <a:rPr lang="en-US" altLang="ko-KR" dirty="0" smtClean="0"/>
              <a:t>Haskell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let </a:t>
            </a:r>
            <a:r>
              <a:rPr lang="en-US" dirty="0" err="1" smtClean="0">
                <a:solidFill>
                  <a:srgbClr val="FF0000"/>
                </a:solidFill>
              </a:rPr>
              <a:t>funCurryA</a:t>
            </a:r>
            <a:r>
              <a:rPr lang="en-US" dirty="0" smtClean="0">
                <a:solidFill>
                  <a:srgbClr val="FF0000"/>
                </a:solidFill>
              </a:rPr>
              <a:t> x y z = x + y + 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let </a:t>
            </a:r>
            <a:r>
              <a:rPr lang="en-US" dirty="0" err="1" smtClean="0">
                <a:solidFill>
                  <a:srgbClr val="FF0000"/>
                </a:solidFill>
              </a:rPr>
              <a:t>funCurryB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funCurryA</a:t>
            </a:r>
            <a:r>
              <a:rPr lang="en-US" b="1" dirty="0" smtClean="0">
                <a:solidFill>
                  <a:srgbClr val="FF0000"/>
                </a:solidFill>
              </a:rPr>
              <a:t> 3</a:t>
            </a:r>
          </a:p>
          <a:p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et </a:t>
            </a:r>
            <a:r>
              <a:rPr lang="en-US" dirty="0" err="1" smtClean="0">
                <a:solidFill>
                  <a:srgbClr val="FF0000"/>
                </a:solidFill>
              </a:rPr>
              <a:t>funCurryC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funCurryB</a:t>
            </a:r>
            <a:r>
              <a:rPr lang="en-US" b="1" dirty="0" smtClean="0">
                <a:solidFill>
                  <a:srgbClr val="FF0000"/>
                </a:solidFill>
              </a:rPr>
              <a:t>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let result = </a:t>
            </a:r>
            <a:r>
              <a:rPr lang="en-US" b="1" dirty="0" err="1" smtClean="0">
                <a:solidFill>
                  <a:srgbClr val="FF0000"/>
                </a:solidFill>
              </a:rPr>
              <a:t>funCurryC</a:t>
            </a:r>
            <a:r>
              <a:rPr lang="en-US" b="1" dirty="0" smtClean="0">
                <a:solidFill>
                  <a:srgbClr val="FF0000"/>
                </a:solidFill>
              </a:rPr>
              <a:t>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result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0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니</a:t>
            </a:r>
            <a:r>
              <a:rPr lang="ko-KR" altLang="en-US" dirty="0"/>
              <a:t> 뭐 그래 특이하나</a:t>
            </a:r>
            <a:r>
              <a:rPr lang="en-US" altLang="ko-KR" dirty="0"/>
              <a:t>? – Currying &amp; Purity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Purity</a:t>
            </a:r>
          </a:p>
          <a:p>
            <a:pPr lvl="1"/>
            <a:r>
              <a:rPr lang="ko-KR" altLang="en-US" dirty="0" smtClean="0"/>
              <a:t>부작용</a:t>
            </a:r>
            <a:r>
              <a:rPr lang="en-US" altLang="ko-KR" dirty="0" smtClean="0"/>
              <a:t>(</a:t>
            </a:r>
            <a:r>
              <a:rPr lang="en-US" dirty="0" smtClean="0"/>
              <a:t>Side-effect)</a:t>
            </a:r>
            <a:r>
              <a:rPr lang="ko-KR" altLang="en-US" dirty="0" smtClean="0"/>
              <a:t>이 없다</a:t>
            </a:r>
            <a:endParaRPr lang="en-US" altLang="ko-KR" dirty="0" smtClean="0"/>
          </a:p>
          <a:p>
            <a:r>
              <a:rPr lang="en-US" dirty="0" smtClean="0"/>
              <a:t>Side-effect</a:t>
            </a:r>
          </a:p>
          <a:p>
            <a:pPr lvl="1"/>
            <a:r>
              <a:rPr lang="ko-KR" altLang="en-US" dirty="0" smtClean="0"/>
              <a:t>매개변수와 결과값 외의 다른 부분에 영향을 미치는 것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니</a:t>
            </a:r>
            <a:r>
              <a:rPr lang="ko-KR" altLang="en-US" dirty="0"/>
              <a:t> 뭐 그래 특이하나</a:t>
            </a:r>
            <a:r>
              <a:rPr lang="en-US" altLang="ko-KR" dirty="0"/>
              <a:t>? – Currying &amp; Purity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C, C++, …</a:t>
            </a:r>
          </a:p>
          <a:p>
            <a:pPr lvl="1"/>
            <a:r>
              <a:rPr lang="ko-KR" altLang="en-US" dirty="0" smtClean="0"/>
              <a:t>동일한 함수를 똑같은 매개변수를 넘겨서 두 번 불렀다고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결과값이 같을까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and();</a:t>
            </a:r>
            <a:endParaRPr lang="en-US" dirty="0"/>
          </a:p>
          <a:p>
            <a:r>
              <a:rPr lang="en-US" dirty="0" smtClean="0"/>
              <a:t>Haskell</a:t>
            </a:r>
          </a:p>
          <a:p>
            <a:pPr lvl="1"/>
            <a:r>
              <a:rPr lang="ko-KR" altLang="en-US" dirty="0" smtClean="0"/>
              <a:t>동일한 함수를 똑같은 매개변수를 넘겨서 두 번 불렀다고 하자</a:t>
            </a:r>
            <a:r>
              <a:rPr lang="en-US" altLang="ko-KR" dirty="0" smtClean="0"/>
              <a:t>.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363881" y="4995298"/>
            <a:ext cx="2403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결과값은 항상 같다</a:t>
            </a:r>
            <a:r>
              <a:rPr lang="en-US" altLang="ko-KR" sz="2000" dirty="0" smtClean="0"/>
              <a:t>!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526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니</a:t>
            </a:r>
            <a:r>
              <a:rPr lang="ko-KR" altLang="en-US" dirty="0"/>
              <a:t> 뭐 그래 특이하나</a:t>
            </a:r>
            <a:r>
              <a:rPr lang="en-US" altLang="ko-KR" dirty="0"/>
              <a:t>? – Currying &amp; Purity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이전에 부른 함수는 똑같은 결과를 돌려준다</a:t>
            </a:r>
            <a:r>
              <a:rPr lang="en-US" altLang="ko-KR" dirty="0" smtClean="0"/>
              <a:t>? </a:t>
            </a:r>
            <a:r>
              <a:rPr lang="en-US" altLang="ko-KR" dirty="0"/>
              <a:t>→</a:t>
            </a:r>
            <a:r>
              <a:rPr lang="en-US" altLang="ko-KR" dirty="0" smtClean="0"/>
              <a:t> Caching</a:t>
            </a:r>
            <a:r>
              <a:rPr lang="ko-KR" altLang="en-US" dirty="0" smtClean="0"/>
              <a:t>이 가능하다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그러면 입출력을 못하지 않나</a:t>
            </a:r>
            <a:r>
              <a:rPr lang="en-US" altLang="ko-KR" dirty="0" smtClean="0"/>
              <a:t>?????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388100" y="3996199"/>
            <a:ext cx="289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함수가 아니면 되지</a:t>
            </a:r>
            <a:r>
              <a:rPr lang="en-US" altLang="ko-KR" sz="2400" b="1" dirty="0" smtClean="0"/>
              <a:t>!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51820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Haskell</a:t>
            </a:r>
            <a:r>
              <a:rPr lang="ko-KR" altLang="en-US" dirty="0"/>
              <a:t>모양으로 </a:t>
            </a:r>
            <a:r>
              <a:rPr lang="ko-KR" altLang="en-US" dirty="0" err="1"/>
              <a:t>잘라줄게요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지금까지 써온 코드에서 타입은</a:t>
            </a:r>
            <a:r>
              <a:rPr lang="en-US" altLang="ko-KR" dirty="0" smtClean="0"/>
              <a:t>?? </a:t>
            </a:r>
            <a:r>
              <a:rPr lang="ko-KR" altLang="en-US" dirty="0" smtClean="0"/>
              <a:t>없었다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그렇다면</a:t>
            </a:r>
            <a:endParaRPr lang="en-US" altLang="ko-KR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fun ‘d’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funComp</a:t>
            </a:r>
            <a:r>
              <a:rPr lang="en-US" dirty="0" smtClean="0">
                <a:solidFill>
                  <a:srgbClr val="FF0000"/>
                </a:solidFill>
              </a:rPr>
              <a:t> ‘m’ ‘y’</a:t>
            </a:r>
            <a:endParaRPr lang="en-US" altLang="ko-KR" dirty="0"/>
          </a:p>
          <a:p>
            <a:r>
              <a:rPr lang="ko-KR" altLang="en-US" dirty="0" smtClean="0"/>
              <a:t>도 동작할까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44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Haskell</a:t>
            </a:r>
            <a:r>
              <a:rPr lang="ko-KR" altLang="en-US" dirty="0"/>
              <a:t>모양으로 </a:t>
            </a:r>
            <a:r>
              <a:rPr lang="ko-KR" altLang="en-US" dirty="0" err="1"/>
              <a:t>잘라줄게요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타입 추정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타입을 쓰지 않아도 알아서 가장 일반적인 타입을 찾아준다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강력한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타입을 멋대로 바꾸지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약한 타입 언어에서는 문자가 숫자로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숫자가 문자로 멋대로 바뀔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71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Haskell</a:t>
            </a:r>
            <a:r>
              <a:rPr lang="ko-KR" altLang="en-US" dirty="0"/>
              <a:t>모양으로 </a:t>
            </a:r>
            <a:r>
              <a:rPr lang="ko-KR" altLang="en-US" dirty="0" err="1"/>
              <a:t>잘라줄게요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타입을 확인하는 방법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FF0000"/>
                </a:solidFill>
              </a:rPr>
              <a:t>:t ‘b’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:t fun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:t (+)</a:t>
            </a:r>
          </a:p>
          <a:p>
            <a:r>
              <a:rPr lang="en-US" altLang="ko-KR" dirty="0" smtClean="0"/>
              <a:t>:: </a:t>
            </a:r>
            <a:r>
              <a:rPr lang="ko-KR" altLang="en-US" dirty="0" smtClean="0"/>
              <a:t>뒤에 있는 것들이 타입이다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006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Haskell</a:t>
            </a:r>
            <a:r>
              <a:rPr lang="ko-KR" altLang="en-US" dirty="0"/>
              <a:t>모양으로 </a:t>
            </a:r>
            <a:r>
              <a:rPr lang="ko-KR" altLang="en-US" dirty="0" err="1"/>
              <a:t>잘라줄게요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</a:t>
            </a:r>
          </a:p>
          <a:p>
            <a:pPr lvl="1"/>
            <a:r>
              <a:rPr lang="ko-KR" altLang="en-US" dirty="0" smtClean="0"/>
              <a:t>타입에 등장하면서 대문자로 시작하지 않는 모든 것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타입 변수</a:t>
            </a:r>
            <a:endParaRPr lang="en-US" altLang="ko-KR" dirty="0" smtClean="0"/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 a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 smtClean="0"/>
              <a:t>라는 타입 변수가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클래스에 포함된다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?? </a:t>
            </a:r>
            <a:r>
              <a:rPr lang="ko-KR" altLang="en-US" dirty="0" smtClean="0"/>
              <a:t>뒤</a:t>
            </a:r>
            <a:r>
              <a:rPr lang="en-US" altLang="ko-KR" dirty="0" smtClean="0"/>
              <a:t>!</a:t>
            </a:r>
            <a:r>
              <a:rPr lang="ko-KR" altLang="en-US" dirty="0" smtClean="0"/>
              <a:t>에</a:t>
            </a:r>
            <a:r>
              <a:rPr lang="en-US" altLang="ko-KR" dirty="0" smtClean="0"/>
              <a:t>!</a:t>
            </a:r>
            <a:r>
              <a:rPr lang="ko-KR" altLang="en-US" dirty="0" smtClean="0"/>
              <a:t>서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지금은</a:t>
            </a:r>
            <a:r>
              <a:rPr lang="en-US" altLang="ko-KR" dirty="0"/>
              <a:t> </a:t>
            </a:r>
            <a:r>
              <a:rPr lang="en-US" altLang="ko-KR" dirty="0" smtClean="0"/>
              <a:t>+, -, * </a:t>
            </a:r>
            <a:r>
              <a:rPr lang="ko-KR" altLang="en-US" dirty="0" smtClean="0"/>
              <a:t>같은 것들이 가능한 모든 타입 </a:t>
            </a:r>
            <a:r>
              <a:rPr lang="en-US" altLang="ko-KR" dirty="0" smtClean="0"/>
              <a:t>a</a:t>
            </a:r>
            <a:r>
              <a:rPr lang="ko-KR" altLang="en-US" dirty="0" smtClean="0"/>
              <a:t>들을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a</a:t>
            </a:r>
            <a:r>
              <a:rPr lang="ko-KR" altLang="en-US" dirty="0" smtClean="0"/>
              <a:t>라고 부른다고 하자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642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Haskell</a:t>
            </a:r>
            <a:r>
              <a:rPr lang="ko-KR" altLang="en-US" dirty="0"/>
              <a:t>모양으로 </a:t>
            </a:r>
            <a:r>
              <a:rPr lang="ko-KR" altLang="en-US" dirty="0" err="1"/>
              <a:t>잘라줄게요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‘b’</a:t>
            </a:r>
            <a:r>
              <a:rPr lang="ko-KR" altLang="en-US" dirty="0"/>
              <a:t>의 타입 </a:t>
            </a:r>
            <a:r>
              <a:rPr lang="en-US" altLang="ko-KR" dirty="0"/>
              <a:t>:: Char</a:t>
            </a:r>
          </a:p>
          <a:p>
            <a:pPr lvl="1"/>
            <a:r>
              <a:rPr lang="en-US" altLang="ko-KR" dirty="0"/>
              <a:t>Char </a:t>
            </a:r>
            <a:r>
              <a:rPr lang="ko-KR" altLang="en-US" dirty="0"/>
              <a:t>타입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fun</a:t>
            </a:r>
            <a:r>
              <a:rPr lang="ko-KR" altLang="en-US" dirty="0" smtClean="0"/>
              <a:t>의 타입 </a:t>
            </a:r>
            <a:r>
              <a:rPr lang="en-US" altLang="ko-KR" dirty="0" smtClean="0"/>
              <a:t>::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a =&gt; a -&gt; a</a:t>
            </a:r>
          </a:p>
          <a:p>
            <a:pPr lvl="1"/>
            <a:r>
              <a:rPr lang="en-US" altLang="ko-KR" dirty="0" err="1" smtClean="0"/>
              <a:t>Num</a:t>
            </a:r>
            <a:r>
              <a:rPr lang="ko-KR" altLang="en-US" dirty="0" smtClean="0"/>
              <a:t>에 속하는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타입의 값을 받아서 </a:t>
            </a:r>
            <a:r>
              <a:rPr lang="en-US" altLang="ko-KR" dirty="0" smtClean="0"/>
              <a:t>a</a:t>
            </a:r>
            <a:r>
              <a:rPr lang="ko-KR" altLang="en-US" dirty="0" smtClean="0"/>
              <a:t>타입의 결과값을 돌려주는 함수 타입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75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Haskell</a:t>
            </a:r>
            <a:r>
              <a:rPr lang="ko-KR" altLang="en-US" dirty="0"/>
              <a:t>모양으로 </a:t>
            </a:r>
            <a:r>
              <a:rPr lang="ko-KR" altLang="en-US" dirty="0" err="1"/>
              <a:t>잘라줄게요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(+)</a:t>
            </a:r>
            <a:r>
              <a:rPr lang="ko-KR" altLang="en-US" dirty="0"/>
              <a:t>의 타입 </a:t>
            </a:r>
            <a:r>
              <a:rPr lang="en-US" altLang="ko-KR" dirty="0"/>
              <a:t>::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a =&gt; a </a:t>
            </a:r>
            <a:r>
              <a:rPr lang="en-US" altLang="ko-KR" dirty="0"/>
              <a:t>-&gt; a -&gt; a</a:t>
            </a:r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는 오른쪽부터 괄호를 묶어서 보면 </a:t>
            </a:r>
            <a:r>
              <a:rPr lang="ko-KR" altLang="en-US" dirty="0" smtClean="0"/>
              <a:t>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-&gt; (a -&gt; a)</a:t>
            </a:r>
          </a:p>
          <a:p>
            <a:pPr lvl="1"/>
            <a:r>
              <a:rPr lang="en-US" altLang="ko-KR" dirty="0" smtClean="0"/>
              <a:t>a </a:t>
            </a:r>
            <a:r>
              <a:rPr lang="ko-KR" altLang="en-US" dirty="0" smtClean="0"/>
              <a:t>타입의 값을 받아서 </a:t>
            </a:r>
            <a:r>
              <a:rPr lang="en-US" altLang="ko-KR" dirty="0" smtClean="0"/>
              <a:t>(a -&gt; a) </a:t>
            </a:r>
            <a:r>
              <a:rPr lang="ko-KR" altLang="en-US" dirty="0" smtClean="0"/>
              <a:t>타입의 결과값을 돌려주는 함수 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(a -&gt; a)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???? a </a:t>
            </a:r>
            <a:r>
              <a:rPr lang="ko-KR" altLang="en-US" dirty="0" smtClean="0"/>
              <a:t>타입의 값을 받아서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타입의 결과값을 돌려주는 함수 타입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???</a:t>
            </a:r>
          </a:p>
          <a:p>
            <a:pPr lvl="1"/>
            <a:r>
              <a:rPr lang="en-US" altLang="ko-KR" dirty="0" smtClean="0"/>
              <a:t>(+)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타입 값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개를 받아서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타입의 결과값을  돌려주는 함수 타입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64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함수형이냐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의문들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ko-KR" altLang="en-US" dirty="0" err="1"/>
              <a:t>함수형은</a:t>
            </a:r>
            <a:r>
              <a:rPr lang="ko-KR" altLang="en-US" dirty="0"/>
              <a:t> 이해하기 </a:t>
            </a:r>
            <a:r>
              <a:rPr lang="ko-KR" altLang="en-US" dirty="0" smtClean="0"/>
              <a:t>어렵지 않아요</a:t>
            </a:r>
            <a:r>
              <a:rPr lang="en-US" altLang="ko-KR" dirty="0" smtClean="0"/>
              <a:t>?“</a:t>
            </a:r>
            <a:endParaRPr lang="en-CA" dirty="0" smtClean="0"/>
          </a:p>
          <a:p>
            <a:pPr lvl="1"/>
            <a:r>
              <a:rPr lang="en-CA" dirty="0" smtClean="0"/>
              <a:t>“</a:t>
            </a:r>
            <a:r>
              <a:rPr lang="ko-KR" altLang="en-US" dirty="0" err="1" smtClean="0"/>
              <a:t>함수형은</a:t>
            </a:r>
            <a:r>
              <a:rPr lang="ko-KR" altLang="en-US" dirty="0" smtClean="0"/>
              <a:t> 주류 언어도 아니잖아요</a:t>
            </a:r>
            <a:r>
              <a:rPr lang="en-US" altLang="ko-KR" dirty="0" smtClean="0"/>
              <a:t>?”</a:t>
            </a:r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실제로 쓰긴 하나요</a:t>
            </a:r>
            <a:r>
              <a:rPr lang="en-US" altLang="ko-KR" dirty="0" smtClean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28190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Haskell</a:t>
            </a:r>
            <a:r>
              <a:rPr lang="ko-KR" altLang="en-US" dirty="0"/>
              <a:t>모양으로 </a:t>
            </a:r>
            <a:r>
              <a:rPr lang="ko-KR" altLang="en-US" dirty="0" err="1"/>
              <a:t>잘라줄게요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Type Basic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Currying</a:t>
                </a:r>
                <a:r>
                  <a:rPr lang="ko-KR" altLang="en-US" dirty="0" smtClean="0"/>
                  <a:t>으로 돌아가보자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결과값은</a:t>
                </a:r>
                <a:r>
                  <a:rPr lang="en-US" altLang="ko-KR" dirty="0" smtClean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dirty="0" smtClean="0"/>
                  <a:t>는 함수</a:t>
                </a:r>
                <a:r>
                  <a:rPr lang="en-US" altLang="ko-KR" dirty="0" smtClean="0"/>
                  <a:t>!</a:t>
                </a:r>
              </a:p>
              <a:p>
                <a:r>
                  <a:rPr lang="en-US" altLang="ko-KR" dirty="0" smtClean="0"/>
                  <a:t>Currying := ‘</a:t>
                </a:r>
                <a:r>
                  <a:rPr lang="ko-KR" altLang="en-US" dirty="0" smtClean="0"/>
                  <a:t>모든 함수들을 함수를 결과값으로 가지는 </a:t>
                </a:r>
                <a:r>
                  <a:rPr lang="ko-KR" altLang="en-US" dirty="0" err="1" smtClean="0"/>
                  <a:t>일변수</a:t>
                </a:r>
                <a:r>
                  <a:rPr lang="ko-KR" altLang="en-US" dirty="0" smtClean="0"/>
                  <a:t> 함수 여러 개로 쪼개자</a:t>
                </a:r>
                <a:r>
                  <a:rPr lang="en-US" altLang="ko-KR" dirty="0" smtClean="0"/>
                  <a:t>!’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7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Haskell</a:t>
            </a:r>
            <a:r>
              <a:rPr lang="ko-KR" altLang="en-US" dirty="0"/>
              <a:t>모양으로 </a:t>
            </a:r>
            <a:r>
              <a:rPr lang="ko-KR" altLang="en-US" dirty="0" err="1"/>
              <a:t>잘라줄게요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Quiz!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let quizFun1_1 = (+)</a:t>
            </a:r>
            <a:r>
              <a:rPr lang="ko-KR" altLang="en-US" dirty="0" smtClean="0"/>
              <a:t>의 타입은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Num</a:t>
            </a:r>
            <a:r>
              <a:rPr lang="en-US" altLang="ko-KR" dirty="0" smtClean="0"/>
              <a:t> a =&gt; a -&gt; a -&gt; a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let quizFun1_2 = (+) 5</a:t>
            </a:r>
            <a:r>
              <a:rPr lang="ko-KR" altLang="en-US" dirty="0" smtClean="0"/>
              <a:t>의 타입은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Num</a:t>
            </a:r>
            <a:r>
              <a:rPr lang="en-US" altLang="ko-KR" dirty="0" smtClean="0"/>
              <a:t> a =&gt; a -&gt; a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let quizFun1_3 x = ‘</a:t>
            </a:r>
            <a:r>
              <a:rPr lang="en-US" altLang="ko-KR" dirty="0" err="1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’</a:t>
            </a:r>
            <a:r>
              <a:rPr lang="ko-KR" altLang="en-US" dirty="0" smtClean="0"/>
              <a:t>의 타입은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 -&gt; Char</a:t>
            </a:r>
          </a:p>
        </p:txBody>
      </p:sp>
    </p:spTree>
    <p:extLst>
      <p:ext uri="{BB962C8B-B14F-4D97-AF65-F5344CB8AC3E}">
        <p14:creationId xmlns:p14="http://schemas.microsoft.com/office/powerpoint/2010/main" val="131515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모양은 어떨까</a:t>
            </a:r>
            <a:r>
              <a:rPr lang="en-US" altLang="ko-KR" dirty="0"/>
              <a:t>? – </a:t>
            </a:r>
            <a:r>
              <a:rPr lang="en-US" altLang="ko-KR" dirty="0" smtClean="0"/>
              <a:t>Complex 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프로그래밍을 할 때에는 조금 더 복잡한 값들을 다루어야 할 필요가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dirty="0" smtClean="0"/>
              <a:t>C/C++/Java/…</a:t>
            </a:r>
            <a:r>
              <a:rPr lang="ko-KR" altLang="en-US" dirty="0" smtClean="0"/>
              <a:t>의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…</a:t>
            </a:r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err="1" smtClean="0"/>
              <a:t>날짜별</a:t>
            </a:r>
            <a:r>
              <a:rPr lang="ko-KR" altLang="en-US" dirty="0" smtClean="0"/>
              <a:t> 강우량을 저장해놓고 싶을 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842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모양은 어떨까</a:t>
            </a:r>
            <a:r>
              <a:rPr lang="en-US" altLang="ko-KR" dirty="0"/>
              <a:t>? – </a:t>
            </a:r>
            <a:r>
              <a:rPr lang="en-US" altLang="ko-KR" dirty="0" smtClean="0"/>
              <a:t>Complex 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Haskell</a:t>
            </a:r>
            <a:r>
              <a:rPr lang="ko-KR" altLang="en-US" dirty="0" smtClean="0"/>
              <a:t>에선</a:t>
            </a:r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smtClean="0"/>
              <a:t>Tuple</a:t>
            </a:r>
          </a:p>
          <a:p>
            <a:pPr lvl="1"/>
            <a:r>
              <a:rPr lang="en-US" altLang="ko-KR" dirty="0" smtClean="0"/>
              <a:t>List</a:t>
            </a:r>
          </a:p>
          <a:p>
            <a:pPr lvl="1"/>
            <a:r>
              <a:rPr lang="en-US" altLang="ko-KR" dirty="0" smtClean="0"/>
              <a:t>User Define Type</a:t>
            </a:r>
          </a:p>
        </p:txBody>
      </p:sp>
    </p:spTree>
    <p:extLst>
      <p:ext uri="{BB962C8B-B14F-4D97-AF65-F5344CB8AC3E}">
        <p14:creationId xmlns:p14="http://schemas.microsoft.com/office/powerpoint/2010/main" val="1885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모양은 어떨까</a:t>
            </a:r>
            <a:r>
              <a:rPr lang="en-US" altLang="ko-KR" dirty="0"/>
              <a:t>? – </a:t>
            </a:r>
            <a:r>
              <a:rPr lang="en-US" altLang="ko-KR" dirty="0" smtClean="0"/>
              <a:t>Complex 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Tuple :: (a, b)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a,b,c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…</a:t>
            </a:r>
          </a:p>
          <a:p>
            <a:pPr lvl="1"/>
            <a:r>
              <a:rPr lang="ko-KR" altLang="en-US" dirty="0" smtClean="0"/>
              <a:t>여러 타입의 값들을 묶어서 다루고 싶을 때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(‘a’, 5)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:t (‘a’, 5)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(57, ‘a’, 22)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:t (57, ‘a’, 22)</a:t>
            </a:r>
          </a:p>
        </p:txBody>
      </p:sp>
    </p:spTree>
    <p:extLst>
      <p:ext uri="{BB962C8B-B14F-4D97-AF65-F5344CB8AC3E}">
        <p14:creationId xmlns:p14="http://schemas.microsoft.com/office/powerpoint/2010/main" val="11922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모양은 어떨까</a:t>
            </a:r>
            <a:r>
              <a:rPr lang="en-US" altLang="ko-KR" dirty="0"/>
              <a:t>? – </a:t>
            </a:r>
            <a:r>
              <a:rPr lang="en-US" altLang="ko-KR" dirty="0" smtClean="0"/>
              <a:t>Complex 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Tuple</a:t>
            </a:r>
            <a:r>
              <a:rPr lang="ko-KR" altLang="en-US" dirty="0" smtClean="0"/>
              <a:t>은 길이에 따라 서로 다른 타입이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개짜리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을 특별히 </a:t>
            </a:r>
            <a:r>
              <a:rPr lang="en-US" altLang="ko-KR" dirty="0" smtClean="0"/>
              <a:t>Pair</a:t>
            </a:r>
            <a:r>
              <a:rPr lang="ko-KR" altLang="en-US" dirty="0" smtClean="0"/>
              <a:t>라고 부른다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이상의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n-</a:t>
            </a:r>
            <a:r>
              <a:rPr lang="en-US" altLang="ko-KR" dirty="0" err="1" smtClean="0"/>
              <a:t>ple</a:t>
            </a:r>
            <a:r>
              <a:rPr lang="ko-KR" altLang="en-US" dirty="0" smtClean="0"/>
              <a:t>로 부른다</a:t>
            </a:r>
            <a:r>
              <a:rPr lang="en-US" altLang="ko-KR" dirty="0" smtClean="0"/>
              <a:t>. (triple, quadruple, </a:t>
            </a:r>
            <a:r>
              <a:rPr lang="en-US" altLang="ko-KR" dirty="0" err="1" smtClean="0"/>
              <a:t>pentuple</a:t>
            </a:r>
            <a:r>
              <a:rPr lang="en-US" altLang="ko-KR" dirty="0" smtClean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4866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모양은 어떨까</a:t>
            </a:r>
            <a:r>
              <a:rPr lang="en-US" altLang="ko-KR" dirty="0"/>
              <a:t>? – </a:t>
            </a:r>
            <a:r>
              <a:rPr lang="en-US" altLang="ko-KR" dirty="0" smtClean="0"/>
              <a:t>Complex 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Pair</a:t>
            </a:r>
            <a:r>
              <a:rPr lang="ko-KR" altLang="en-US" dirty="0" smtClean="0"/>
              <a:t>를 위한 함수들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fst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/>
              <a:t>Pair</a:t>
            </a:r>
            <a:r>
              <a:rPr lang="ko-KR" altLang="en-US" dirty="0" smtClean="0"/>
              <a:t>의 첫번째 값을 가져온다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s</a:t>
            </a:r>
            <a:r>
              <a:rPr lang="en-US" altLang="ko-KR" dirty="0" err="1">
                <a:solidFill>
                  <a:srgbClr val="FF0000"/>
                </a:solidFill>
              </a:rPr>
              <a:t>n</a:t>
            </a:r>
            <a:r>
              <a:rPr lang="en-US" altLang="ko-KR" dirty="0" err="1" smtClean="0">
                <a:solidFill>
                  <a:srgbClr val="FF0000"/>
                </a:solidFill>
              </a:rPr>
              <a:t>d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/>
              <a:t>Pair</a:t>
            </a:r>
            <a:r>
              <a:rPr lang="ko-KR" altLang="en-US" dirty="0" smtClean="0"/>
              <a:t>의 두번째 값을 가져온다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swap</a:t>
            </a:r>
          </a:p>
          <a:p>
            <a:pPr lvl="2"/>
            <a:r>
              <a:rPr lang="en-US" altLang="ko-KR" dirty="0" smtClean="0"/>
              <a:t>Pair</a:t>
            </a:r>
            <a:r>
              <a:rPr lang="ko-KR" altLang="en-US" dirty="0" smtClean="0"/>
              <a:t>의 첫번째 값과 두번째 값을 바꾼다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99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모양은 어떨까</a:t>
            </a:r>
            <a:r>
              <a:rPr lang="en-US" altLang="ko-KR" dirty="0"/>
              <a:t>? – </a:t>
            </a:r>
            <a:r>
              <a:rPr lang="en-US" altLang="ko-KR" dirty="0" smtClean="0"/>
              <a:t>Complex 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 :: [t]</a:t>
            </a:r>
          </a:p>
          <a:p>
            <a:pPr lvl="1"/>
            <a:r>
              <a:rPr lang="ko-KR" altLang="en-US" dirty="0" smtClean="0"/>
              <a:t>같은 타입의 값 여러 개를 다루고 싶을 때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[1, 2]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[1, 3, 4]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:t [1, 5, 6, 7, 8]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[1..5]</a:t>
            </a:r>
          </a:p>
        </p:txBody>
      </p:sp>
    </p:spTree>
    <p:extLst>
      <p:ext uri="{BB962C8B-B14F-4D97-AF65-F5344CB8AC3E}">
        <p14:creationId xmlns:p14="http://schemas.microsoft.com/office/powerpoint/2010/main" val="104146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모양은 어떨까</a:t>
            </a:r>
            <a:r>
              <a:rPr lang="en-US" altLang="ko-KR" dirty="0"/>
              <a:t>? – </a:t>
            </a:r>
            <a:r>
              <a:rPr lang="en-US" altLang="ko-KR" dirty="0" smtClean="0"/>
              <a:t>Complex 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 :: [t]</a:t>
            </a:r>
          </a:p>
          <a:p>
            <a:pPr lvl="1"/>
            <a:r>
              <a:rPr lang="ko-KR" altLang="en-US" dirty="0" smtClean="0"/>
              <a:t>다른 표현법도 있다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이게 원래 정의이다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:(2:[])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:(3:(4:[]))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smtClean="0">
                <a:solidFill>
                  <a:srgbClr val="FF0000"/>
                </a:solidFill>
              </a:rPr>
              <a:t>:t 1:5:6:7:8</a:t>
            </a:r>
            <a:r>
              <a:rPr lang="en-US" altLang="ko-KR" dirty="0" smtClean="0">
                <a:solidFill>
                  <a:srgbClr val="FF0000"/>
                </a:solidFill>
              </a:rPr>
              <a:t>:[]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enumFromTo</a:t>
            </a:r>
            <a:r>
              <a:rPr lang="en-US" altLang="ko-KR" dirty="0" smtClean="0">
                <a:solidFill>
                  <a:srgbClr val="FF0000"/>
                </a:solidFill>
              </a:rPr>
              <a:t> 1 5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모양은 어떨까</a:t>
            </a:r>
            <a:r>
              <a:rPr lang="en-US" altLang="ko-KR" dirty="0"/>
              <a:t>? – </a:t>
            </a:r>
            <a:r>
              <a:rPr lang="en-US" altLang="ko-KR" dirty="0" smtClean="0"/>
              <a:t>Complex 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왜 이렇게 정의하지</a:t>
            </a:r>
            <a:r>
              <a:rPr lang="en-US" altLang="ko-KR" dirty="0" smtClean="0"/>
              <a:t>?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함수형이냐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ko-KR" altLang="en-US" dirty="0" err="1" smtClean="0"/>
              <a:t>함수형은</a:t>
            </a:r>
            <a:r>
              <a:rPr lang="ko-KR" altLang="en-US" dirty="0" smtClean="0"/>
              <a:t> 이해하기 어렵지 않나요</a:t>
            </a:r>
            <a:r>
              <a:rPr lang="en-US" altLang="ko-KR" dirty="0" smtClean="0"/>
              <a:t>?”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이과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사람들은 수학과 프로그래밍 중 어떤 것을 먼저 배울까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이과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사람들은 수학과 프로그래밍 중 어떤 것을 더 많이 했을까</a:t>
            </a:r>
            <a:r>
              <a:rPr lang="en-US" altLang="ko-KR" dirty="0" smtClean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77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모양은 어떨까</a:t>
            </a:r>
            <a:r>
              <a:rPr lang="en-US" altLang="ko-KR" dirty="0"/>
              <a:t>? – </a:t>
            </a:r>
            <a:r>
              <a:rPr lang="en-US" altLang="ko-KR" dirty="0" smtClean="0"/>
              <a:t>Complex 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가장 간단하게 정의할 수 있어서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[]</a:t>
            </a:r>
          </a:p>
          <a:p>
            <a:pPr lvl="2"/>
            <a:r>
              <a:rPr lang="ko-KR" altLang="en-US" dirty="0" smtClean="0"/>
              <a:t>빈 리스트</a:t>
            </a:r>
            <a:r>
              <a:rPr lang="en-US" altLang="ko-KR" dirty="0"/>
              <a:t> </a:t>
            </a:r>
            <a:r>
              <a:rPr lang="en-US" altLang="ko-KR" dirty="0" smtClean="0"/>
              <a:t>:: [t]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(:)</a:t>
            </a:r>
          </a:p>
          <a:p>
            <a:pPr lvl="2"/>
            <a:r>
              <a:rPr lang="ko-KR" altLang="en-US" dirty="0" smtClean="0"/>
              <a:t>원소를 리스트 앞에다 추가하는 함수 </a:t>
            </a:r>
            <a:r>
              <a:rPr lang="en-US" altLang="ko-KR" dirty="0" smtClean="0"/>
              <a:t>:: a -&gt; [a] -&gt; [a]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9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모양은 어떨까</a:t>
            </a:r>
            <a:r>
              <a:rPr lang="en-US" altLang="ko-KR" dirty="0"/>
              <a:t>? – </a:t>
            </a:r>
            <a:r>
              <a:rPr lang="en-US" altLang="ko-KR" dirty="0" smtClean="0"/>
              <a:t>Complex 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를 위한 수많은 함수들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head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last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tail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l</a:t>
            </a:r>
            <a:r>
              <a:rPr lang="en-US" altLang="ko-KR" dirty="0" smtClean="0">
                <a:solidFill>
                  <a:srgbClr val="FF0000"/>
                </a:solidFill>
              </a:rPr>
              <a:t>ength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map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reverse</a:t>
            </a:r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foldl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foldr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ny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all</a:t>
            </a:r>
            <a:r>
              <a:rPr lang="en-US" altLang="ko-KR" dirty="0" smtClean="0"/>
              <a:t>, 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03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모양은 어떨까</a:t>
            </a:r>
            <a:r>
              <a:rPr lang="en-US" altLang="ko-KR" dirty="0"/>
              <a:t>? – </a:t>
            </a:r>
            <a:r>
              <a:rPr lang="en-US" altLang="ko-KR" dirty="0" smtClean="0"/>
              <a:t>Complex 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나중에 보게 될 겁니다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15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모양은 어떨까</a:t>
            </a:r>
            <a:r>
              <a:rPr lang="en-US" altLang="ko-KR" dirty="0"/>
              <a:t>? – </a:t>
            </a:r>
            <a:r>
              <a:rPr lang="en-US" altLang="ko-KR" dirty="0" smtClean="0"/>
              <a:t>Complex 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Tuple VS List</a:t>
            </a:r>
          </a:p>
          <a:p>
            <a:pPr lvl="1"/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Tuple</a:t>
            </a:r>
            <a:r>
              <a:rPr lang="ko-KR" altLang="en-US" dirty="0" smtClean="0"/>
              <a:t>은 원소의 </a:t>
            </a:r>
            <a:r>
              <a:rPr lang="ko-KR" altLang="en-US" dirty="0" err="1" smtClean="0"/>
              <a:t>개수마다</a:t>
            </a:r>
            <a:r>
              <a:rPr lang="ko-KR" altLang="en-US" dirty="0" smtClean="0"/>
              <a:t> 다른 타입</a:t>
            </a:r>
            <a:r>
              <a:rPr lang="en-US" altLang="ko-KR" dirty="0" smtClean="0"/>
              <a:t>! :: (a, b), (a, b, c), …</a:t>
            </a:r>
          </a:p>
          <a:p>
            <a:pPr lvl="2"/>
            <a:r>
              <a:rPr lang="en-US" altLang="ko-KR" dirty="0" smtClean="0"/>
              <a:t>List</a:t>
            </a:r>
            <a:r>
              <a:rPr lang="ko-KR" altLang="en-US" dirty="0" smtClean="0"/>
              <a:t>는 원소의 개수에 상관없이 같은 타입</a:t>
            </a:r>
            <a:r>
              <a:rPr lang="en-US" altLang="ko-KR" dirty="0" smtClean="0"/>
              <a:t>! :: [t]</a:t>
            </a:r>
          </a:p>
          <a:p>
            <a:pPr lvl="1"/>
            <a:r>
              <a:rPr lang="ko-KR" altLang="en-US" dirty="0" smtClean="0"/>
              <a:t>길이 바꾸기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Tuple</a:t>
            </a:r>
            <a:r>
              <a:rPr lang="ko-KR" altLang="en-US" dirty="0" smtClean="0"/>
              <a:t>은 원소를 연달아 추가하는 것을 하나의 함수로 할 수 없다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타입이 다르기 때문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List</a:t>
            </a:r>
            <a:r>
              <a:rPr lang="ko-KR" altLang="en-US" dirty="0" smtClean="0"/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:)</a:t>
            </a:r>
            <a:r>
              <a:rPr lang="ko-KR" altLang="en-US" dirty="0" smtClean="0">
                <a:sym typeface="Wingdings" panose="05000000000000000000" pitchFamily="2" charset="2"/>
              </a:rPr>
              <a:t>를 사용해 원소를 연달아 추가할 수 있다</a:t>
            </a:r>
            <a:r>
              <a:rPr lang="en-US" altLang="ko-KR" dirty="0" smtClean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55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모양은 어떨까</a:t>
            </a:r>
            <a:r>
              <a:rPr lang="en-US" altLang="ko-KR" dirty="0"/>
              <a:t>? – </a:t>
            </a:r>
            <a:r>
              <a:rPr lang="en-US" altLang="ko-KR" dirty="0" smtClean="0"/>
              <a:t>Complex Type Basic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Quiz!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let </a:t>
            </a:r>
            <a:r>
              <a:rPr lang="en-US" altLang="ko-KR" dirty="0">
                <a:solidFill>
                  <a:srgbClr val="FF0000"/>
                </a:solidFill>
              </a:rPr>
              <a:t>l</a:t>
            </a:r>
            <a:r>
              <a:rPr lang="en-US" altLang="ko-KR" dirty="0" smtClean="0">
                <a:solidFill>
                  <a:srgbClr val="FF0000"/>
                </a:solidFill>
              </a:rPr>
              <a:t> = ‘</a:t>
            </a:r>
            <a:r>
              <a:rPr lang="en-US" altLang="ko-KR" dirty="0" err="1" smtClean="0">
                <a:solidFill>
                  <a:srgbClr val="FF0000"/>
                </a:solidFill>
              </a:rPr>
              <a:t>c’:l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타입은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[Char]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79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함수형이냐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함수형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수학적인 프로그래밍 언어</a:t>
            </a:r>
            <a:endParaRPr lang="en-US" altLang="ko-KR" dirty="0" smtClean="0"/>
          </a:p>
          <a:p>
            <a:r>
              <a:rPr lang="ko-KR" altLang="en-US" dirty="0" smtClean="0"/>
              <a:t>수학에서 생각할 수 있는 많은 것들이 그대로 적용된다</a:t>
            </a:r>
            <a:r>
              <a:rPr lang="en-US" altLang="ko-KR" dirty="0" smtClean="0"/>
              <a:t>.</a:t>
            </a:r>
            <a:r>
              <a:rPr lang="en-CA" altLang="ko-KR" dirty="0"/>
              <a:t/>
            </a:r>
            <a:br>
              <a:rPr lang="en-CA" altLang="ko-KR" dirty="0"/>
            </a:br>
            <a:r>
              <a:rPr lang="en-CA" altLang="ko-KR" dirty="0" smtClean="0"/>
              <a:t>= </a:t>
            </a:r>
            <a:r>
              <a:rPr lang="ko-KR" altLang="en-US" dirty="0" smtClean="0"/>
              <a:t>많은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사람들의 생각 방식을 따를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44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함수형이냐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ko-KR" altLang="en-US" dirty="0" err="1" smtClean="0"/>
              <a:t>함수형은</a:t>
            </a:r>
            <a:r>
              <a:rPr lang="ko-KR" altLang="en-US" dirty="0" smtClean="0"/>
              <a:t> 주류 언어도 아니잖아요</a:t>
            </a:r>
            <a:r>
              <a:rPr lang="en-US" altLang="ko-KR" dirty="0" smtClean="0"/>
              <a:t>?”</a:t>
            </a:r>
          </a:p>
          <a:p>
            <a:r>
              <a:rPr lang="ko-KR" altLang="en-US" dirty="0" err="1" smtClean="0"/>
              <a:t>주류언어는</a:t>
            </a:r>
            <a:r>
              <a:rPr lang="ko-KR" altLang="en-US" dirty="0" smtClean="0"/>
              <a:t> 무엇일까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dirty="0" smtClean="0"/>
              <a:t>C, C++, Python, Java, 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52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함수형이냐</a:t>
            </a:r>
            <a:r>
              <a:rPr lang="en-US" altLang="ko-KR" dirty="0" smtClean="0"/>
              <a:t>?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C++98~</a:t>
            </a:r>
          </a:p>
          <a:p>
            <a:pPr lvl="1"/>
            <a:r>
              <a:rPr lang="en-US" dirty="0" smtClean="0"/>
              <a:t>&lt;algorithm&gt; header</a:t>
            </a:r>
            <a:r>
              <a:rPr lang="ko-KR" altLang="en-US" dirty="0" smtClean="0"/>
              <a:t>의 확장</a:t>
            </a:r>
            <a:r>
              <a:rPr lang="en-US" altLang="ko-KR" dirty="0" smtClean="0"/>
              <a:t>, lambda, </a:t>
            </a:r>
            <a:r>
              <a:rPr lang="en-US" dirty="0" smtClean="0"/>
              <a:t>fold</a:t>
            </a:r>
            <a:r>
              <a:rPr lang="en-US" altLang="ko-KR" dirty="0" smtClean="0"/>
              <a:t>, concepts </a:t>
            </a:r>
            <a:r>
              <a:rPr lang="ko-KR" altLang="en-US" dirty="0" smtClean="0"/>
              <a:t>도입</a:t>
            </a:r>
            <a:r>
              <a:rPr lang="en-US" altLang="ko-KR" dirty="0" smtClean="0"/>
              <a:t> </a:t>
            </a:r>
            <a:endParaRPr lang="en-CA" altLang="ko-KR" dirty="0" smtClean="0"/>
          </a:p>
          <a:p>
            <a:r>
              <a:rPr lang="en-US" altLang="ko-KR" dirty="0" smtClean="0"/>
              <a:t>Java 8</a:t>
            </a:r>
          </a:p>
          <a:p>
            <a:pPr lvl="1"/>
            <a:r>
              <a:rPr lang="en-US" altLang="ko-KR" dirty="0" smtClean="0"/>
              <a:t>Lambda </a:t>
            </a:r>
            <a:r>
              <a:rPr lang="ko-KR" altLang="en-US" dirty="0" smtClean="0"/>
              <a:t>식 도입</a:t>
            </a:r>
            <a:endParaRPr lang="en-US" altLang="ko-KR" dirty="0" smtClean="0"/>
          </a:p>
          <a:p>
            <a:r>
              <a:rPr lang="en-US" altLang="ko-KR" dirty="0" smtClean="0"/>
              <a:t>Python</a:t>
            </a:r>
          </a:p>
          <a:p>
            <a:pPr lvl="1"/>
            <a:r>
              <a:rPr lang="en-US" altLang="ko-KR" dirty="0" smtClean="0"/>
              <a:t>Lambda </a:t>
            </a:r>
            <a:r>
              <a:rPr lang="ko-KR" altLang="en-US" dirty="0" smtClean="0"/>
              <a:t>식 지원</a:t>
            </a:r>
            <a:r>
              <a:rPr lang="en-US" altLang="ko-KR" dirty="0" smtClean="0"/>
              <a:t>, 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13466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6349</TotalTime>
  <Words>1742</Words>
  <Application>Microsoft Office PowerPoint</Application>
  <PresentationFormat>와이드스크린</PresentationFormat>
  <Paragraphs>312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1" baseType="lpstr">
      <vt:lpstr>HY그래픽M</vt:lpstr>
      <vt:lpstr>맑은 고딕</vt:lpstr>
      <vt:lpstr>Arial</vt:lpstr>
      <vt:lpstr>Cambria Math</vt:lpstr>
      <vt:lpstr>Trebuchet MS</vt:lpstr>
      <vt:lpstr>Wingdings</vt:lpstr>
      <vt:lpstr>시차</vt:lpstr>
      <vt:lpstr>Haskell01</vt:lpstr>
      <vt:lpstr>차례</vt:lpstr>
      <vt:lpstr>차례</vt:lpstr>
      <vt:lpstr>시작하기 앞서서</vt:lpstr>
      <vt:lpstr>왜 함수형이냐?</vt:lpstr>
      <vt:lpstr>왜 함수형이냐?</vt:lpstr>
      <vt:lpstr>왜 함수형이냐?</vt:lpstr>
      <vt:lpstr>왜 함수형이냐?</vt:lpstr>
      <vt:lpstr>왜 함수형이냐?</vt:lpstr>
      <vt:lpstr>왜 함수형이냐?</vt:lpstr>
      <vt:lpstr>왜 함수형이냐?</vt:lpstr>
      <vt:lpstr>왜 함수형이냐?</vt:lpstr>
      <vt:lpstr>왜 함수형이냐?</vt:lpstr>
      <vt:lpstr>왜 함수형이냐?</vt:lpstr>
      <vt:lpstr>왜 하스켈을 해?</vt:lpstr>
      <vt:lpstr>왜 하스켈을 해?</vt:lpstr>
      <vt:lpstr>왜 하스켈을 해?</vt:lpstr>
      <vt:lpstr>준비과정</vt:lpstr>
      <vt:lpstr>컴파일은?</vt:lpstr>
      <vt:lpstr>컴파일은?</vt:lpstr>
      <vt:lpstr>편집기는?</vt:lpstr>
      <vt:lpstr>편집기는?</vt:lpstr>
      <vt:lpstr>잠깐! 뭘 어떻게 할건데?</vt:lpstr>
      <vt:lpstr>Haskell Basic</vt:lpstr>
      <vt:lpstr>Haskell에 묶이기 - Binding</vt:lpstr>
      <vt:lpstr>Haskell에 묶이기 - Binding</vt:lpstr>
      <vt:lpstr>Haskell에 묶이기 - Binding</vt:lpstr>
      <vt:lpstr>Haskell에 묶이기 - Binding</vt:lpstr>
      <vt:lpstr>함수형이면 함수를 써야지 – Function Basic</vt:lpstr>
      <vt:lpstr>함수형이면 함수를 써야지 – Function Basic</vt:lpstr>
      <vt:lpstr>함수형이면 함수를 써야지 – Function Basic</vt:lpstr>
      <vt:lpstr>함수형이면 함수를 써야지 – Function Basic</vt:lpstr>
      <vt:lpstr>함수형이면 함수를 써야지 – Function Basic</vt:lpstr>
      <vt:lpstr>함수형이면 함수를 써야지 – Function Basic</vt:lpstr>
      <vt:lpstr>니 뭐 그래 특이하나? – Currying &amp; Purity</vt:lpstr>
      <vt:lpstr>니 뭐 그래 특이하나? – Currying &amp; Purity</vt:lpstr>
      <vt:lpstr>니 뭐 그래 특이하나? – Currying &amp; Purity</vt:lpstr>
      <vt:lpstr>니 뭐 그래 특이하나? – Currying &amp; Purity</vt:lpstr>
      <vt:lpstr>니 뭐 그래 특이하나? – Currying &amp; Purity</vt:lpstr>
      <vt:lpstr>니 뭐 그래 특이하나? – Currying &amp; Purity</vt:lpstr>
      <vt:lpstr>니 뭐 그래 특이하나? – Currying &amp; Purity</vt:lpstr>
      <vt:lpstr>니 뭐 그래 특이하나? – Currying &amp; Purity</vt:lpstr>
      <vt:lpstr>니 뭐 그래 특이하나? – Currying &amp; Purity</vt:lpstr>
      <vt:lpstr>Haskell모양으로 잘라줄게요 – Type Basic</vt:lpstr>
      <vt:lpstr>Haskell모양으로 잘라줄게요 – Type Basic</vt:lpstr>
      <vt:lpstr>Haskell모양으로 잘라줄게요 – Type Basic</vt:lpstr>
      <vt:lpstr>Haskell모양으로 잘라줄게요 – Type Basic</vt:lpstr>
      <vt:lpstr>Haskell모양으로 잘라줄게요 – Type Basic</vt:lpstr>
      <vt:lpstr>Haskell모양으로 잘라줄게요 – Type Basic</vt:lpstr>
      <vt:lpstr>Haskell모양으로 잘라줄게요 – Type Basic</vt:lpstr>
      <vt:lpstr>Haskell모양으로 잘라줄게요 – Type Basic</vt:lpstr>
      <vt:lpstr>이런 모양은 어떨까? – Complex Type Basic</vt:lpstr>
      <vt:lpstr>이런 모양은 어떨까? – Complex Type Basic</vt:lpstr>
      <vt:lpstr>이런 모양은 어떨까? – Complex Type Basic</vt:lpstr>
      <vt:lpstr>이런 모양은 어떨까? – Complex Type Basic</vt:lpstr>
      <vt:lpstr>이런 모양은 어떨까? – Complex Type Basic</vt:lpstr>
      <vt:lpstr>이런 모양은 어떨까? – Complex Type Basic</vt:lpstr>
      <vt:lpstr>이런 모양은 어떨까? – Complex Type Basic</vt:lpstr>
      <vt:lpstr>이런 모양은 어떨까? – Complex Type Basic</vt:lpstr>
      <vt:lpstr>이런 모양은 어떨까? – Complex Type Basic</vt:lpstr>
      <vt:lpstr>이런 모양은 어떨까? – Complex Type Basic</vt:lpstr>
      <vt:lpstr>이런 모양은 어떨까? – Complex Type Basic</vt:lpstr>
      <vt:lpstr>이런 모양은 어떨까? – Complex Type Basic</vt:lpstr>
      <vt:lpstr>이런 모양은 어떨까? – Complex Type Basic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</dc:title>
  <dc:creator>Junyoung Jang</dc:creator>
  <cp:lastModifiedBy>Junyoung Jang</cp:lastModifiedBy>
  <cp:revision>194</cp:revision>
  <dcterms:created xsi:type="dcterms:W3CDTF">2016-05-06T07:28:44Z</dcterms:created>
  <dcterms:modified xsi:type="dcterms:W3CDTF">2016-05-14T05:25:21Z</dcterms:modified>
</cp:coreProperties>
</file>