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5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344" r:id="rId34"/>
    <p:sldId id="345" r:id="rId35"/>
    <p:sldId id="291" r:id="rId36"/>
    <p:sldId id="295" r:id="rId37"/>
    <p:sldId id="296" r:id="rId38"/>
    <p:sldId id="292" r:id="rId39"/>
    <p:sldId id="294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9" r:id="rId50"/>
    <p:sldId id="306" r:id="rId51"/>
    <p:sldId id="307" r:id="rId52"/>
    <p:sldId id="328" r:id="rId53"/>
    <p:sldId id="310" r:id="rId54"/>
    <p:sldId id="308" r:id="rId55"/>
    <p:sldId id="312" r:id="rId56"/>
    <p:sldId id="313" r:id="rId57"/>
    <p:sldId id="314" r:id="rId58"/>
    <p:sldId id="315" r:id="rId59"/>
    <p:sldId id="316" r:id="rId60"/>
    <p:sldId id="318" r:id="rId61"/>
    <p:sldId id="317" r:id="rId62"/>
    <p:sldId id="319" r:id="rId63"/>
    <p:sldId id="321" r:id="rId64"/>
    <p:sldId id="322" r:id="rId65"/>
    <p:sldId id="323" r:id="rId66"/>
    <p:sldId id="324" r:id="rId67"/>
    <p:sldId id="325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8" r:id="rId82"/>
    <p:sldId id="342" r:id="rId83"/>
    <p:sldId id="349" r:id="rId84"/>
    <p:sldId id="350" r:id="rId85"/>
    <p:sldId id="351" r:id="rId86"/>
    <p:sldId id="352" r:id="rId87"/>
    <p:sldId id="343" r:id="rId88"/>
    <p:sldId id="346" r:id="rId89"/>
    <p:sldId id="347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95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3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49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66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073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6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9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0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4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2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0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9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97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31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2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4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C3842F-D831-4913-9376-42A45A811385}" type="datetimeFigureOut">
              <a:rPr lang="en-CA" smtClean="0"/>
              <a:t>2016-05-14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1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hackage.haskell.org/package/base-4.8.2.0/docs/Data-List.html" TargetMode="External"/><Relationship Id="rId2" Type="http://schemas.openxmlformats.org/officeDocument/2006/relationships/hyperlink" Target="https://hackage.haskell.org/package/base-4.8.2.0/docs/Prelude.html#g: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Haskell02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함수형 패러다임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이상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589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r>
              <a:rPr lang="ko-KR" altLang="en-US" dirty="0" smtClean="0"/>
              <a:t>을 계산하는 다음과 같은 타입의 함수를 만들어보자</a:t>
            </a:r>
            <a:endParaRPr lang="en-US" altLang="ko-KR" dirty="0" smtClean="0"/>
          </a:p>
          <a:p>
            <a:r>
              <a:rPr lang="en-US" dirty="0"/>
              <a:t>f</a:t>
            </a:r>
            <a:r>
              <a:rPr lang="en-US" dirty="0" smtClean="0"/>
              <a:t>actorial :: </a:t>
            </a:r>
            <a:r>
              <a:rPr lang="en-US" dirty="0" err="1" smtClean="0"/>
              <a:t>Num</a:t>
            </a:r>
            <a:r>
              <a:rPr lang="en-US" dirty="0" smtClean="0"/>
              <a:t> a =&gt; a -&gt;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663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Factorial</a:t>
                </a:r>
                <a:r>
                  <a:rPr lang="ko-KR" altLang="en-US" dirty="0" smtClean="0"/>
                  <a:t>을 정의해보자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0!=1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2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actorial</a:t>
            </a:r>
            <a:r>
              <a:rPr lang="ko-KR" altLang="en-US" dirty="0" smtClean="0"/>
              <a:t>을 정의해보자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적당한 경로에 </a:t>
            </a:r>
            <a:r>
              <a:rPr lang="en-US" altLang="ko-KR" dirty="0" err="1" smtClean="0"/>
              <a:t>First.hs</a:t>
            </a:r>
            <a:r>
              <a:rPr lang="ko-KR" altLang="en-US" dirty="0" smtClean="0"/>
              <a:t>파일을 만들고 아래와 같이 친다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</a:t>
            </a:r>
            <a:r>
              <a:rPr lang="en-US" altLang="ko-KR" dirty="0" smtClean="0">
                <a:solidFill>
                  <a:srgbClr val="00B050"/>
                </a:solidFill>
              </a:rPr>
              <a:t>actorial 0 = 1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factorial n = n * factorial (n-1)</a:t>
            </a:r>
          </a:p>
        </p:txBody>
      </p:sp>
    </p:spTree>
    <p:extLst>
      <p:ext uri="{BB962C8B-B14F-4D97-AF65-F5344CB8AC3E}">
        <p14:creationId xmlns:p14="http://schemas.microsoft.com/office/powerpoint/2010/main" val="105115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let</a:t>
            </a:r>
            <a:r>
              <a:rPr lang="ko-KR" altLang="en-US" dirty="0" smtClean="0"/>
              <a:t>은 어디로</a:t>
            </a:r>
            <a:r>
              <a:rPr lang="en-US" altLang="ko-KR" dirty="0" smtClean="0"/>
              <a:t>??</a:t>
            </a:r>
          </a:p>
          <a:p>
            <a:r>
              <a:rPr lang="ko-KR" altLang="en-US" dirty="0"/>
              <a:t>똑같은 함수가 두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함수의 매개변수가 </a:t>
            </a:r>
            <a:r>
              <a:rPr lang="en-US" altLang="ko-KR" dirty="0" smtClean="0"/>
              <a:t>0??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856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let</a:t>
            </a:r>
            <a:r>
              <a:rPr lang="ko-KR" altLang="en-US" dirty="0" smtClean="0"/>
              <a:t>은 어디로</a:t>
            </a:r>
            <a:r>
              <a:rPr lang="en-US" altLang="ko-KR" dirty="0" smtClean="0"/>
              <a:t>??</a:t>
            </a:r>
          </a:p>
          <a:p>
            <a:pPr lvl="1"/>
            <a:r>
              <a:rPr lang="ko-KR" altLang="en-US" dirty="0" smtClean="0"/>
              <a:t>소스 파일을 쓸 때에는 </a:t>
            </a:r>
            <a:r>
              <a:rPr lang="en-US" altLang="ko-KR" dirty="0" smtClean="0"/>
              <a:t>Binding</a:t>
            </a:r>
            <a:r>
              <a:rPr lang="ko-KR" altLang="en-US" dirty="0" smtClean="0"/>
              <a:t>에는 쓸 필요가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어디에 쓰는지는 조금 뒤에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224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똑같은 </a:t>
            </a:r>
            <a:r>
              <a:rPr lang="ko-KR" altLang="en-US" dirty="0"/>
              <a:t>함수가 두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함수의 매개변수가 </a:t>
            </a:r>
            <a:r>
              <a:rPr lang="en-US" altLang="ko-KR" dirty="0" smtClean="0"/>
              <a:t>0??</a:t>
            </a:r>
          </a:p>
          <a:p>
            <a:pPr lvl="1"/>
            <a:r>
              <a:rPr lang="ko-KR" altLang="en-US" dirty="0" smtClean="0"/>
              <a:t>패턴 매칭 </a:t>
            </a:r>
            <a:r>
              <a:rPr lang="en-US" altLang="ko-KR" dirty="0" smtClean="0"/>
              <a:t>Pattern Matching!</a:t>
            </a:r>
          </a:p>
          <a:p>
            <a:pPr lvl="1"/>
            <a:r>
              <a:rPr lang="ko-KR" altLang="en-US" dirty="0" smtClean="0"/>
              <a:t>입력 값을 정해진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과 각각 맞춰본다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702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소스 파일을 </a:t>
            </a:r>
            <a:r>
              <a:rPr lang="en-US" altLang="ko-KR" dirty="0" smtClean="0"/>
              <a:t>GHCI</a:t>
            </a:r>
            <a:r>
              <a:rPr lang="ko-KR" altLang="en-US" dirty="0" smtClean="0"/>
              <a:t>에서 불러서 확인해보자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</a:rPr>
              <a:t>load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 err="1">
                <a:solidFill>
                  <a:srgbClr val="FF0000"/>
                </a:solidFill>
              </a:rPr>
              <a:t>파일경로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dirty="0" smtClean="0"/>
              <a:t>ex) </a:t>
            </a:r>
            <a:r>
              <a:rPr lang="en-US" altLang="ko-KR" dirty="0" smtClean="0">
                <a:solidFill>
                  <a:srgbClr val="FF0000"/>
                </a:solidFill>
              </a:rPr>
              <a:t>:show paths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:cd </a:t>
            </a:r>
            <a:r>
              <a:rPr lang="en-US" altLang="ko-KR" dirty="0" err="1">
                <a:solidFill>
                  <a:srgbClr val="FF0000"/>
                </a:solidFill>
              </a:rPr>
              <a:t>h</a:t>
            </a:r>
            <a:r>
              <a:rPr lang="en-US" altLang="ko-KR" dirty="0" err="1" smtClean="0">
                <a:solidFill>
                  <a:srgbClr val="FF0000"/>
                </a:solidFill>
              </a:rPr>
              <a:t>askell_example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:load </a:t>
            </a:r>
            <a:r>
              <a:rPr lang="en-US" altLang="ko-KR" dirty="0" err="1" smtClean="0">
                <a:solidFill>
                  <a:srgbClr val="FF0000"/>
                </a:solidFill>
              </a:rPr>
              <a:t>First.hs</a:t>
            </a:r>
            <a:endParaRPr lang="en-US" altLang="ko-KR" dirty="0" smtClean="0"/>
          </a:p>
          <a:p>
            <a:r>
              <a:rPr lang="en-US" altLang="ko-KR" dirty="0" err="1" smtClean="0"/>
              <a:t>WinGHCI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 메뉴의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를 사용하면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90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f</a:t>
            </a:r>
            <a:r>
              <a:rPr lang="en-US" altLang="ko-KR" dirty="0" smtClean="0">
                <a:solidFill>
                  <a:srgbClr val="FF0000"/>
                </a:solidFill>
              </a:rPr>
              <a:t>actorial 0</a:t>
            </a:r>
            <a:endParaRPr lang="en-US" altLang="ko-KR" dirty="0" smtClean="0"/>
          </a:p>
          <a:p>
            <a:r>
              <a:rPr lang="ko-KR" altLang="en-US" dirty="0" smtClean="0"/>
              <a:t>은 </a:t>
            </a:r>
            <a:r>
              <a:rPr lang="en-US" altLang="ko-KR" dirty="0" smtClean="0">
                <a:solidFill>
                  <a:srgbClr val="00B050"/>
                </a:solidFill>
              </a:rPr>
              <a:t>factorial 0 = 1</a:t>
            </a:r>
            <a:r>
              <a:rPr lang="ko-KR" altLang="en-US" dirty="0" smtClean="0"/>
              <a:t>에 매칭되고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factorial 2</a:t>
            </a:r>
            <a:endParaRPr lang="en-US" altLang="ko-KR" dirty="0" smtClean="0"/>
          </a:p>
          <a:p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factorial n = n * factorial (n-1)</a:t>
            </a:r>
            <a:r>
              <a:rPr lang="ko-KR" altLang="en-US" dirty="0" smtClean="0"/>
              <a:t>에 매칭된다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315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factorial 2</a:t>
            </a:r>
            <a:r>
              <a:rPr lang="ko-KR" altLang="en-US" dirty="0" smtClean="0"/>
              <a:t>가 계산되는 순서를 좀 더 자세히 보면</a:t>
            </a:r>
            <a:r>
              <a:rPr lang="en-US" altLang="ko-KR" dirty="0" smtClean="0"/>
              <a:t>,</a:t>
            </a:r>
          </a:p>
          <a:p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factorial 2 = 2 * factorial (2-1)</a:t>
            </a:r>
            <a:r>
              <a:rPr lang="ko-KR" altLang="en-US" dirty="0" smtClean="0"/>
              <a:t>가 되고</a:t>
            </a:r>
            <a:r>
              <a:rPr lang="en-US" altLang="ko-KR" dirty="0" smtClean="0"/>
              <a:t>,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factorial (2-1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r>
              <a:rPr lang="ko-KR" altLang="en-US" dirty="0" smtClean="0"/>
              <a:t>는 </a:t>
            </a:r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1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1 </a:t>
            </a:r>
            <a:r>
              <a:rPr lang="en-US" altLang="ko-KR" dirty="0">
                <a:solidFill>
                  <a:srgbClr val="00B050"/>
                </a:solidFill>
              </a:rPr>
              <a:t>= </a:t>
            </a:r>
            <a:r>
              <a:rPr lang="en-US" altLang="ko-KR" dirty="0" smtClean="0">
                <a:solidFill>
                  <a:srgbClr val="00B050"/>
                </a:solidFill>
              </a:rPr>
              <a:t>1 </a:t>
            </a:r>
            <a:r>
              <a:rPr lang="en-US" altLang="ko-KR" dirty="0">
                <a:solidFill>
                  <a:srgbClr val="00B050"/>
                </a:solidFill>
              </a:rPr>
              <a:t>* factorial </a:t>
            </a:r>
            <a:r>
              <a:rPr lang="en-US" altLang="ko-KR" dirty="0" smtClean="0">
                <a:solidFill>
                  <a:srgbClr val="00B050"/>
                </a:solidFill>
              </a:rPr>
              <a:t>(1-1)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(1-1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0 = 1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2 = 2 * 1 * 1 = 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563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factorial</a:t>
            </a:r>
            <a:r>
              <a:rPr lang="ko-KR" altLang="en-US" dirty="0" smtClean="0"/>
              <a:t>에 음수가 들어가면 어떻게 될까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238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되새김질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방금 뭘 했더라</a:t>
            </a:r>
            <a:r>
              <a:rPr lang="en-US" altLang="ko-KR" dirty="0" smtClean="0"/>
              <a:t>? – Review</a:t>
            </a:r>
          </a:p>
          <a:p>
            <a:r>
              <a:rPr lang="en-US" dirty="0" smtClean="0"/>
              <a:t>Haskell Elementary</a:t>
            </a:r>
          </a:p>
          <a:p>
            <a:pPr lvl="1"/>
            <a:r>
              <a:rPr lang="ko-KR" altLang="en-US" dirty="0" smtClean="0"/>
              <a:t>진짜 함수 만들기 </a:t>
            </a:r>
            <a:r>
              <a:rPr lang="en-US" altLang="ko-KR" dirty="0" smtClean="0"/>
              <a:t>– Pattern Matching And Others</a:t>
            </a:r>
          </a:p>
          <a:p>
            <a:pPr lvl="1"/>
            <a:r>
              <a:rPr lang="ko-KR" altLang="en-US" dirty="0" smtClean="0"/>
              <a:t>계산되거나 말거나</a:t>
            </a:r>
            <a:r>
              <a:rPr lang="en-US" altLang="ko-KR" dirty="0" smtClean="0"/>
              <a:t> – Some Expressions </a:t>
            </a:r>
            <a:r>
              <a:rPr lang="en-US" altLang="ko-KR" dirty="0"/>
              <a:t>A</a:t>
            </a:r>
            <a:r>
              <a:rPr lang="en-US" altLang="ko-KR" dirty="0" smtClean="0"/>
              <a:t>nd Statement</a:t>
            </a:r>
          </a:p>
          <a:p>
            <a:pPr lvl="1"/>
            <a:r>
              <a:rPr lang="ko-KR" altLang="en-US" dirty="0" smtClean="0"/>
              <a:t>한 번만 다시 생각해봐요</a:t>
            </a:r>
            <a:r>
              <a:rPr lang="en-US" altLang="ko-KR" dirty="0" smtClean="0"/>
              <a:t>… - Functional Thinking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7895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factorial </a:t>
            </a:r>
            <a:r>
              <a:rPr lang="en-US" altLang="ko-KR" dirty="0" smtClean="0">
                <a:solidFill>
                  <a:srgbClr val="FF0000"/>
                </a:solidFill>
              </a:rPr>
              <a:t>(-2)</a:t>
            </a:r>
            <a:r>
              <a:rPr lang="ko-KR" altLang="en-US" dirty="0" smtClean="0"/>
              <a:t>가 </a:t>
            </a:r>
            <a:r>
              <a:rPr lang="ko-KR" altLang="en-US" dirty="0"/>
              <a:t>계산되는 순서를 좀 더 자세히 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은 </a:t>
            </a:r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(-2) </a:t>
            </a:r>
            <a:r>
              <a:rPr lang="en-US" altLang="ko-KR" dirty="0">
                <a:solidFill>
                  <a:srgbClr val="00B050"/>
                </a:solidFill>
              </a:rPr>
              <a:t>= </a:t>
            </a:r>
            <a:r>
              <a:rPr lang="en-US" altLang="ko-KR" dirty="0" smtClean="0">
                <a:solidFill>
                  <a:srgbClr val="00B050"/>
                </a:solidFill>
              </a:rPr>
              <a:t>(-2) </a:t>
            </a:r>
            <a:r>
              <a:rPr lang="en-US" altLang="ko-KR" dirty="0">
                <a:solidFill>
                  <a:srgbClr val="00B050"/>
                </a:solidFill>
              </a:rPr>
              <a:t>* factorial </a:t>
            </a:r>
            <a:r>
              <a:rPr lang="en-US" altLang="ko-KR" dirty="0" smtClean="0">
                <a:solidFill>
                  <a:srgbClr val="00B050"/>
                </a:solidFill>
              </a:rPr>
              <a:t>((-2)-1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/>
              <a:t>가 되고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((-2)-1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(-3)</a:t>
            </a:r>
            <a:r>
              <a:rPr lang="ko-KR" altLang="en-US" dirty="0" smtClean="0"/>
              <a:t>이므로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(-3) </a:t>
            </a:r>
            <a:r>
              <a:rPr lang="en-US" altLang="ko-KR" dirty="0">
                <a:solidFill>
                  <a:srgbClr val="00B050"/>
                </a:solidFill>
              </a:rPr>
              <a:t>= </a:t>
            </a:r>
            <a:r>
              <a:rPr lang="en-US" altLang="ko-KR" dirty="0" smtClean="0">
                <a:solidFill>
                  <a:srgbClr val="00B050"/>
                </a:solidFill>
              </a:rPr>
              <a:t>(-3) </a:t>
            </a:r>
            <a:r>
              <a:rPr lang="en-US" altLang="ko-KR" dirty="0">
                <a:solidFill>
                  <a:srgbClr val="00B050"/>
                </a:solidFill>
              </a:rPr>
              <a:t>* factorial </a:t>
            </a:r>
            <a:r>
              <a:rPr lang="en-US" altLang="ko-KR" dirty="0" smtClean="0">
                <a:solidFill>
                  <a:srgbClr val="00B050"/>
                </a:solidFill>
              </a:rPr>
              <a:t>((-3)-1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((-3)-1)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B050"/>
                </a:solidFill>
              </a:rPr>
              <a:t>factorial </a:t>
            </a:r>
            <a:r>
              <a:rPr lang="en-US" altLang="ko-KR" dirty="0" smtClean="0">
                <a:solidFill>
                  <a:srgbClr val="00B050"/>
                </a:solidFill>
              </a:rPr>
              <a:t>(-4)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 smtClean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73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매개변수가 음수일 때는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결과값으로 돌려줄 수는 없을까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8423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다시 </a:t>
                </a:r>
                <a:r>
                  <a:rPr lang="en-US" altLang="ko-KR" dirty="0" smtClean="0"/>
                  <a:t>Factorial</a:t>
                </a:r>
                <a:r>
                  <a:rPr lang="ko-KR" altLang="en-US" dirty="0" smtClean="0"/>
                  <a:t>을 정의해보자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 &amp;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03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다시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정의해보자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factorial n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| n &lt; 0 = 0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| n == 0 = 1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| otherwise = n * factorial (n-1)</a:t>
            </a:r>
          </a:p>
        </p:txBody>
      </p:sp>
    </p:spTree>
    <p:extLst>
      <p:ext uri="{BB962C8B-B14F-4D97-AF65-F5344CB8AC3E}">
        <p14:creationId xmlns:p14="http://schemas.microsoft.com/office/powerpoint/2010/main" val="2727521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| </a:t>
            </a:r>
            <a:r>
              <a:rPr lang="en-US" altLang="ko-KR" dirty="0">
                <a:solidFill>
                  <a:srgbClr val="00B050"/>
                </a:solidFill>
              </a:rPr>
              <a:t>b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= </a:t>
            </a:r>
            <a:r>
              <a:rPr lang="en-US" altLang="ko-KR" dirty="0">
                <a:solidFill>
                  <a:srgbClr val="00B050"/>
                </a:solidFill>
              </a:rPr>
              <a:t>a</a:t>
            </a:r>
            <a:r>
              <a:rPr lang="en-US" altLang="ko-KR" dirty="0" smtClean="0"/>
              <a:t>???</a:t>
            </a:r>
          </a:p>
          <a:p>
            <a:pPr lvl="1"/>
            <a:r>
              <a:rPr lang="en-US" altLang="ko-KR" dirty="0" smtClean="0"/>
              <a:t>Guard</a:t>
            </a:r>
          </a:p>
          <a:p>
            <a:pPr lvl="1"/>
            <a:r>
              <a:rPr lang="ko-KR" altLang="en-US" dirty="0" smtClean="0"/>
              <a:t>현재의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에 조건을 추가한다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이 성공했을 때만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결과값으로 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481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| otherwise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= e</a:t>
            </a:r>
            <a:r>
              <a:rPr lang="en-US" altLang="ko-KR" dirty="0" smtClean="0"/>
              <a:t>???</a:t>
            </a:r>
          </a:p>
          <a:p>
            <a:pPr lvl="1"/>
            <a:r>
              <a:rPr lang="ko-KR" altLang="en-US" dirty="0" smtClean="0"/>
              <a:t>이전의 모든 </a:t>
            </a:r>
            <a:r>
              <a:rPr lang="en-US" altLang="ko-KR" dirty="0" smtClean="0"/>
              <a:t>Guard</a:t>
            </a:r>
            <a:r>
              <a:rPr lang="ko-KR" altLang="en-US" dirty="0" smtClean="0"/>
              <a:t>들이 실패했을 때 </a:t>
            </a:r>
            <a:r>
              <a:rPr lang="en-US" altLang="ko-KR" dirty="0"/>
              <a:t>e</a:t>
            </a:r>
            <a:r>
              <a:rPr lang="ko-KR" altLang="en-US" dirty="0" smtClean="0"/>
              <a:t>를 결과값으로 돌려준다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B050"/>
                </a:solidFill>
              </a:rPr>
              <a:t>| True = e</a:t>
            </a:r>
            <a:r>
              <a:rPr lang="ko-KR" altLang="en-US" dirty="0" smtClean="0"/>
              <a:t>라고 쓴 것과 마찬가지이다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432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다른 언어에서 익숙할 방식으로 써보자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factorial n =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if n &lt; 0 then 0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else if n == 0 then 1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else n * factorial (n-1)</a:t>
            </a:r>
          </a:p>
        </p:txBody>
      </p:sp>
    </p:spTree>
    <p:extLst>
      <p:ext uri="{BB962C8B-B14F-4D97-AF65-F5344CB8AC3E}">
        <p14:creationId xmlns:p14="http://schemas.microsoft.com/office/powerpoint/2010/main" val="1895204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 정의 내에서 </a:t>
            </a:r>
            <a:r>
              <a:rPr lang="en-US" altLang="ko-KR" dirty="0" smtClean="0"/>
              <a:t>Pattern Matching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factorial n = case (compare n 0) of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LT -&gt; 0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EQ -&gt; 1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GT -&gt; n * factorial (n-1)</a:t>
            </a:r>
          </a:p>
        </p:txBody>
      </p:sp>
    </p:spTree>
    <p:extLst>
      <p:ext uri="{BB962C8B-B14F-4D97-AF65-F5344CB8AC3E}">
        <p14:creationId xmlns:p14="http://schemas.microsoft.com/office/powerpoint/2010/main" val="183092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의문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“Pattern Matching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보다 </a:t>
            </a:r>
            <a:r>
              <a:rPr lang="ko-KR" altLang="en-US" dirty="0" err="1" smtClean="0"/>
              <a:t>나은게</a:t>
            </a:r>
            <a:r>
              <a:rPr lang="ko-KR" altLang="en-US" dirty="0" smtClean="0"/>
              <a:t> 뭐에요</a:t>
            </a:r>
            <a:r>
              <a:rPr lang="en-US" altLang="ko-KR" dirty="0" smtClean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57133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리스트와 함께하는 </a:t>
            </a:r>
            <a:r>
              <a:rPr lang="en-US" altLang="ko-KR" dirty="0" smtClean="0"/>
              <a:t>Pattern Matching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sumList</a:t>
            </a:r>
            <a:r>
              <a:rPr lang="en-US" altLang="ko-KR" dirty="0" smtClean="0">
                <a:solidFill>
                  <a:srgbClr val="00B050"/>
                </a:solidFill>
              </a:rPr>
              <a:t> [] = 0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sumList</a:t>
            </a:r>
            <a:r>
              <a:rPr lang="en-US" altLang="ko-KR" dirty="0" smtClean="0">
                <a:solidFill>
                  <a:srgbClr val="00B050"/>
                </a:solidFill>
              </a:rPr>
              <a:t> x:xs = x + </a:t>
            </a:r>
            <a:r>
              <a:rPr lang="en-US" altLang="ko-KR" dirty="0" err="1" smtClean="0">
                <a:solidFill>
                  <a:srgbClr val="00B050"/>
                </a:solidFill>
              </a:rPr>
              <a:t>sumList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xs</a:t>
            </a:r>
            <a:endParaRPr lang="en-US" altLang="ko-KR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8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Haskell Elementary</a:t>
            </a:r>
            <a:endParaRPr lang="en-US" altLang="ko-KR" dirty="0"/>
          </a:p>
          <a:p>
            <a:pPr lvl="1"/>
            <a:r>
              <a:rPr lang="en-US" dirty="0"/>
              <a:t>List</a:t>
            </a:r>
            <a:r>
              <a:rPr lang="ko-KR" altLang="en-US" dirty="0"/>
              <a:t>에 당도한 것을 환영하네 낯선 이여 </a:t>
            </a:r>
            <a:r>
              <a:rPr lang="en-US" altLang="ko-KR" dirty="0"/>
              <a:t>– List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 smtClean="0"/>
              <a:t>차 마시면서 즐기는 느긋함 </a:t>
            </a:r>
            <a:r>
              <a:rPr lang="en-US" altLang="ko-KR" dirty="0" smtClean="0"/>
              <a:t>– Lazy Evaluation</a:t>
            </a:r>
          </a:p>
          <a:p>
            <a:pPr lvl="1"/>
            <a:r>
              <a:rPr lang="en-US" altLang="ko-KR" dirty="0" smtClean="0"/>
              <a:t>Nothing or not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Maybe Type</a:t>
            </a:r>
            <a:endParaRPr lang="en-CA" dirty="0"/>
          </a:p>
          <a:p>
            <a:pPr lvl="1"/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 </a:t>
            </a:r>
            <a:r>
              <a:rPr lang="en-US" altLang="ko-KR" dirty="0" smtClean="0"/>
              <a:t>– Function As First Class Object</a:t>
            </a:r>
          </a:p>
          <a:p>
            <a:pPr lvl="1"/>
            <a:r>
              <a:rPr lang="ko-KR" altLang="en-US" dirty="0" smtClean="0"/>
              <a:t>바보야 </a:t>
            </a:r>
            <a:r>
              <a:rPr lang="ko-KR" altLang="en-US" dirty="0" err="1" smtClean="0"/>
              <a:t>니</a:t>
            </a:r>
            <a:r>
              <a:rPr lang="ko-KR" altLang="en-US" dirty="0" smtClean="0"/>
              <a:t> 이름은 개발자가 버렸어 </a:t>
            </a:r>
            <a:r>
              <a:rPr lang="en-US" altLang="ko-KR" dirty="0" smtClean="0"/>
              <a:t>– Lambda Function</a:t>
            </a:r>
          </a:p>
          <a:p>
            <a:pPr lvl="1"/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2025527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en-US" altLang="ko-KR" dirty="0" smtClean="0"/>
              <a:t>Pattern Matching</a:t>
            </a:r>
            <a:r>
              <a:rPr lang="ko-KR" altLang="en-US" dirty="0" smtClean="0"/>
              <a:t>없이 짜면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sumList</a:t>
            </a:r>
            <a:r>
              <a:rPr lang="en-US" altLang="ko-KR" dirty="0" smtClean="0">
                <a:solidFill>
                  <a:srgbClr val="00B050"/>
                </a:solidFill>
              </a:rPr>
              <a:t> l =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if length l == 0 then 0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else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let h = head l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t = tail l in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h + </a:t>
            </a:r>
            <a:r>
              <a:rPr lang="en-US" altLang="ko-KR" dirty="0" err="1" smtClean="0">
                <a:solidFill>
                  <a:srgbClr val="00B050"/>
                </a:solidFill>
              </a:rPr>
              <a:t>sumList</a:t>
            </a:r>
            <a:r>
              <a:rPr lang="en-US" altLang="ko-KR" dirty="0" smtClean="0">
                <a:solidFill>
                  <a:srgbClr val="00B050"/>
                </a:solidFill>
              </a:rPr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224637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en-CA" altLang="ko-KR" dirty="0" smtClean="0"/>
              <a:t>C</a:t>
            </a:r>
            <a:r>
              <a:rPr lang="ko-KR" altLang="en-US" dirty="0" smtClean="0"/>
              <a:t>비슷하게 짜면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길이확인하고</a:t>
            </a:r>
            <a:endParaRPr lang="en-US" altLang="ko-KR" dirty="0" smtClean="0"/>
          </a:p>
          <a:p>
            <a:r>
              <a:rPr lang="ko-KR" altLang="en-US" dirty="0" smtClean="0"/>
              <a:t>리스트의 첫번째 원소를 나누고</a:t>
            </a:r>
            <a:endParaRPr lang="en-US" altLang="ko-KR" dirty="0" smtClean="0"/>
          </a:p>
          <a:p>
            <a:r>
              <a:rPr lang="ko-KR" altLang="en-US" dirty="0" smtClean="0"/>
              <a:t>리스트의 첫번째를 제외한 리스트를 나누고</a:t>
            </a:r>
            <a:endParaRPr lang="en-US" altLang="ko-KR" dirty="0" smtClean="0"/>
          </a:p>
          <a:p>
            <a:r>
              <a:rPr lang="ko-KR" altLang="en-US" dirty="0" smtClean="0"/>
              <a:t>재귀하고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4034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en-US" altLang="ko-KR" dirty="0" smtClean="0"/>
              <a:t>Pattern</a:t>
            </a:r>
            <a:r>
              <a:rPr lang="ko-KR" altLang="en-US" dirty="0" smtClean="0"/>
              <a:t>을 사용하면 훨씬 간단하고 이해하기 쉽게 짤 수 있다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05047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일부 패턴의 이름이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dropThree</a:t>
            </a:r>
            <a:r>
              <a:rPr lang="en-US" altLang="ko-KR" dirty="0" smtClean="0">
                <a:solidFill>
                  <a:srgbClr val="00B050"/>
                </a:solidFill>
              </a:rPr>
              <a:t> _:_:_:</a:t>
            </a:r>
            <a:r>
              <a:rPr lang="en-US" altLang="ko-KR" dirty="0" err="1" smtClean="0">
                <a:solidFill>
                  <a:srgbClr val="00B050"/>
                </a:solidFill>
              </a:rPr>
              <a:t>xs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xs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dropThree</a:t>
            </a:r>
            <a:r>
              <a:rPr lang="en-US" altLang="ko-KR" dirty="0" smtClean="0">
                <a:solidFill>
                  <a:srgbClr val="00B050"/>
                </a:solidFill>
              </a:rPr>
              <a:t> _ = []</a:t>
            </a:r>
          </a:p>
        </p:txBody>
      </p:sp>
    </p:spTree>
    <p:extLst>
      <p:ext uri="{BB962C8B-B14F-4D97-AF65-F5344CB8AC3E}">
        <p14:creationId xmlns:p14="http://schemas.microsoft.com/office/powerpoint/2010/main" val="4179449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en-US" altLang="ko-KR" dirty="0" smtClean="0"/>
              <a:t>Pattern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사용하면 필요한 이름들만 부분적으로 정의할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3107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</a:t>
            </a:r>
            <a:r>
              <a:rPr lang="ko-KR" altLang="en-US" dirty="0" smtClean="0"/>
              <a:t>말거나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함수를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bmiChecker</a:t>
            </a:r>
            <a:r>
              <a:rPr lang="en-US" altLang="ko-KR" dirty="0" smtClean="0">
                <a:solidFill>
                  <a:srgbClr val="00B050"/>
                </a:solidFill>
              </a:rPr>
              <a:t> h w | w / h^2 &lt;= 18.5 = “Bone”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         | w / h^2 &lt;= 26.5 = “Human. Whatever”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         | w / h^2 &lt;= 34.5 = “Fat ball”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         | otherwise = “Horrible”</a:t>
            </a:r>
          </a:p>
        </p:txBody>
      </p:sp>
    </p:spTree>
    <p:extLst>
      <p:ext uri="{BB962C8B-B14F-4D97-AF65-F5344CB8AC3E}">
        <p14:creationId xmlns:p14="http://schemas.microsoft.com/office/powerpoint/2010/main" val="4227453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말거나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함수를 생각해보자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B050"/>
                </a:solidFill>
              </a:rPr>
              <a:t>w / h^2</a:t>
            </a:r>
            <a:r>
              <a:rPr lang="ko-KR" altLang="en-US" dirty="0" smtClean="0"/>
              <a:t>가 계속 반복된다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어떻게 하면 좋을까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4478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말거나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잠깐 사용하는 것들에 이름을 부여하는 방법</a:t>
            </a:r>
            <a:endParaRPr lang="en-US" altLang="ko-KR" dirty="0" smtClean="0"/>
          </a:p>
          <a:p>
            <a:r>
              <a:rPr lang="en-US" altLang="ko-KR" dirty="0" smtClean="0"/>
              <a:t>let expression</a:t>
            </a:r>
          </a:p>
          <a:p>
            <a:r>
              <a:rPr lang="en-US" altLang="ko-KR" dirty="0" smtClean="0"/>
              <a:t>where statement</a:t>
            </a:r>
          </a:p>
        </p:txBody>
      </p:sp>
    </p:spTree>
    <p:extLst>
      <p:ext uri="{BB962C8B-B14F-4D97-AF65-F5344CB8AC3E}">
        <p14:creationId xmlns:p14="http://schemas.microsoft.com/office/powerpoint/2010/main" val="3769750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말거나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expression</a:t>
            </a:r>
          </a:p>
          <a:p>
            <a:pPr lvl="1"/>
            <a:r>
              <a:rPr lang="ko-KR" altLang="en-US" dirty="0" smtClean="0"/>
              <a:t>우리가 지금껏 </a:t>
            </a:r>
            <a:r>
              <a:rPr lang="en-US" altLang="ko-KR" dirty="0" err="1" smtClean="0"/>
              <a:t>ghci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위에서 써왔던 </a:t>
            </a:r>
            <a:r>
              <a:rPr lang="en-US" altLang="ko-KR" dirty="0" smtClean="0">
                <a:solidFill>
                  <a:srgbClr val="FF0000"/>
                </a:solidFill>
              </a:rPr>
              <a:t>let</a:t>
            </a:r>
            <a:r>
              <a:rPr lang="ko-KR" altLang="en-US" dirty="0" smtClean="0"/>
              <a:t>의 정체</a:t>
            </a:r>
            <a:endParaRPr lang="en-US" altLang="ko-KR" dirty="0" smtClean="0"/>
          </a:p>
          <a:p>
            <a:pPr lvl="1"/>
            <a:r>
              <a:rPr lang="en-US" dirty="0" smtClean="0"/>
              <a:t>expression, </a:t>
            </a:r>
            <a:r>
              <a:rPr lang="ko-KR" altLang="en-US" dirty="0" smtClean="0"/>
              <a:t>즉 결과값이 있는 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B050"/>
                </a:solidFill>
              </a:rPr>
              <a:t>let … 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사이에서 정의된 것들은 </a:t>
            </a:r>
            <a:r>
              <a:rPr lang="en-US" altLang="ko-KR" dirty="0" smtClean="0">
                <a:solidFill>
                  <a:srgbClr val="00B050"/>
                </a:solidFill>
              </a:rPr>
              <a:t>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이후에서 잠깐만 사용할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36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말거나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where statement</a:t>
            </a: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에서도 쓸 수 있는 임시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결과값을 가지지 않기 때문에 식 중간에 </a:t>
            </a:r>
            <a:r>
              <a:rPr lang="ko-KR" altLang="en-US" dirty="0" err="1" smtClean="0"/>
              <a:t>끼워넣을</a:t>
            </a:r>
            <a:r>
              <a:rPr lang="ko-KR" altLang="en-US" dirty="0" smtClean="0"/>
              <a:t> 수는 없다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B050"/>
                </a:solidFill>
              </a:rPr>
              <a:t>where …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정의된 것들은 함수 안에서 그 앞의 모든 부분에 쓸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77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0933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말거나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앞의 예제를 </a:t>
            </a:r>
            <a:r>
              <a:rPr lang="en-US" altLang="ko-KR" dirty="0" smtClean="0"/>
              <a:t>where statement</a:t>
            </a:r>
            <a:r>
              <a:rPr lang="ko-KR" altLang="en-US" dirty="0" smtClean="0"/>
              <a:t>를 사용해서 고쳐보자</a:t>
            </a:r>
            <a:endParaRPr lang="en-US" altLang="ko-KR" dirty="0" smtClean="0"/>
          </a:p>
          <a:p>
            <a:r>
              <a:rPr lang="en-US" altLang="ko-KR" dirty="0" err="1">
                <a:solidFill>
                  <a:srgbClr val="00B050"/>
                </a:solidFill>
              </a:rPr>
              <a:t>bmiChecker</a:t>
            </a:r>
            <a:r>
              <a:rPr lang="en-US" altLang="ko-KR" dirty="0">
                <a:solidFill>
                  <a:srgbClr val="00B050"/>
                </a:solidFill>
              </a:rPr>
              <a:t> h w | </a:t>
            </a:r>
            <a:r>
              <a:rPr lang="en-US" altLang="ko-KR" dirty="0" err="1" smtClean="0">
                <a:solidFill>
                  <a:srgbClr val="00B050"/>
                </a:solidFill>
              </a:rPr>
              <a:t>bmi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&lt;= 18.5 = “Bone”</a:t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>
                <a:solidFill>
                  <a:srgbClr val="00B050"/>
                </a:solidFill>
              </a:rPr>
              <a:t>                         | </a:t>
            </a:r>
            <a:r>
              <a:rPr lang="en-US" altLang="ko-KR" dirty="0" err="1" smtClean="0">
                <a:solidFill>
                  <a:srgbClr val="00B050"/>
                </a:solidFill>
              </a:rPr>
              <a:t>bmi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&lt;= 26.5 = “Human. Whatever”</a:t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>
                <a:solidFill>
                  <a:srgbClr val="00B050"/>
                </a:solidFill>
              </a:rPr>
              <a:t>                         | </a:t>
            </a:r>
            <a:r>
              <a:rPr lang="en-US" altLang="ko-KR" dirty="0" err="1" smtClean="0">
                <a:solidFill>
                  <a:srgbClr val="00B050"/>
                </a:solidFill>
              </a:rPr>
              <a:t>bmi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&lt;= 34.5 = “Fat ball”</a:t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>
                <a:solidFill>
                  <a:srgbClr val="00B050"/>
                </a:solidFill>
              </a:rPr>
              <a:t>                         | otherwise = “Horrible</a:t>
            </a:r>
            <a:r>
              <a:rPr lang="en-US" altLang="ko-KR" dirty="0" smtClean="0">
                <a:solidFill>
                  <a:srgbClr val="00B050"/>
                </a:solidFill>
              </a:rPr>
              <a:t>”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          where </a:t>
            </a:r>
            <a:r>
              <a:rPr lang="en-US" altLang="ko-KR" dirty="0" err="1" smtClean="0">
                <a:solidFill>
                  <a:srgbClr val="00B050"/>
                </a:solidFill>
              </a:rPr>
              <a:t>bmi</a:t>
            </a:r>
            <a:r>
              <a:rPr lang="en-US" altLang="ko-KR" dirty="0" smtClean="0">
                <a:solidFill>
                  <a:srgbClr val="00B050"/>
                </a:solidFill>
              </a:rPr>
              <a:t> = w / h^2</a:t>
            </a:r>
          </a:p>
        </p:txBody>
      </p:sp>
    </p:spTree>
    <p:extLst>
      <p:ext uri="{BB962C8B-B14F-4D97-AF65-F5344CB8AC3E}">
        <p14:creationId xmlns:p14="http://schemas.microsoft.com/office/powerpoint/2010/main" val="2075046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계산되거나 말거나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Some Expressions And Statement</a:t>
            </a:r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식을 반복하지 않을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만일 </a:t>
            </a:r>
            <a:r>
              <a:rPr lang="en-US" altLang="ko-KR" dirty="0" err="1" smtClean="0"/>
              <a:t>bmi</a:t>
            </a:r>
            <a:r>
              <a:rPr lang="ko-KR" altLang="en-US" dirty="0" smtClean="0"/>
              <a:t>에 대한 계산식이 바뀐다면 식 하나만 바꾸어 쓰면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336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번만 다시 생각해봐요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CA" dirty="0" smtClean="0"/>
              <a:t>Functional </a:t>
            </a:r>
            <a:r>
              <a:rPr lang="en-CA" dirty="0"/>
              <a:t>Thinking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함수형적으로 생각한다는 건 어떤 것일까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우리가 해결해야할 문제를 생각한다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해결해야할 문제를 비슷하지만 더 작은 문제로 쪼개거나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풀기 쉬운 다른 문제들로 쪼갠다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적절한 타입을 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소스코드로 변환한다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6248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번만 다시 생각해봐요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CA" dirty="0" smtClean="0"/>
              <a:t>Functional </a:t>
            </a:r>
            <a:r>
              <a:rPr lang="en-CA" dirty="0"/>
              <a:t>Thinking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 명단에 </a:t>
            </a:r>
            <a:r>
              <a:rPr lang="en-US" altLang="ko-KR" dirty="0" smtClean="0"/>
              <a:t>“Jesus”</a:t>
            </a:r>
            <a:r>
              <a:rPr lang="ko-KR" altLang="en-US" dirty="0" smtClean="0"/>
              <a:t>가 있는지 확인하기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45459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번만 다시 생각해봐요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CA" dirty="0" smtClean="0"/>
              <a:t>Functional </a:t>
            </a:r>
            <a:r>
              <a:rPr lang="en-CA" dirty="0"/>
              <a:t>Thinking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이름들의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“Jesus”</a:t>
            </a:r>
            <a:r>
              <a:rPr lang="ko-KR" altLang="en-US" dirty="0" smtClean="0"/>
              <a:t>라는 값이 있는지 찾기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=&gt; 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라는 값이 있는지 찾기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8613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번만 다시 생각해봐요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CA" dirty="0" smtClean="0"/>
              <a:t>Functional </a:t>
            </a:r>
            <a:r>
              <a:rPr lang="en-CA" dirty="0"/>
              <a:t>Thinking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List</a:t>
            </a:r>
            <a:r>
              <a:rPr lang="ko-KR" altLang="en-US" dirty="0" smtClean="0"/>
              <a:t>의 머리가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인지 확인하기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List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부분이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포함하는지 확인하기</a:t>
            </a:r>
            <a:endParaRPr lang="en-US" altLang="ko-KR" dirty="0" smtClean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부분도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247225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번만 다시 생각해봐요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CA" dirty="0" smtClean="0"/>
              <a:t>Functional </a:t>
            </a:r>
            <a:r>
              <a:rPr lang="en-CA" dirty="0"/>
              <a:t>Thinking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원소 하나를 받아 비교한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 거짓을 결과값으로 가지므로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(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a) =&gt; [a] -&gt; a -&gt; Bool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비교할 수 있다는 뜻이다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310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번만 다시 생각해봐요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CA" dirty="0" smtClean="0"/>
              <a:t>Functional </a:t>
            </a:r>
            <a:r>
              <a:rPr lang="en-CA" dirty="0"/>
              <a:t>Thinking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rgbClr val="00B050"/>
                </a:solidFill>
              </a:rPr>
              <a:t>inList</a:t>
            </a:r>
            <a:r>
              <a:rPr lang="en-US" altLang="ko-KR" dirty="0" smtClean="0">
                <a:solidFill>
                  <a:srgbClr val="00B050"/>
                </a:solidFill>
              </a:rPr>
              <a:t> [] a = False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inList</a:t>
            </a:r>
            <a:r>
              <a:rPr lang="en-US" altLang="ko-KR" dirty="0" smtClean="0">
                <a:solidFill>
                  <a:srgbClr val="00B050"/>
                </a:solidFill>
              </a:rPr>
              <a:t> x:xs a | a == x = True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        | otherwise = </a:t>
            </a:r>
            <a:r>
              <a:rPr lang="en-US" altLang="ko-KR" dirty="0" err="1" smtClean="0">
                <a:solidFill>
                  <a:srgbClr val="00B050"/>
                </a:solidFill>
              </a:rPr>
              <a:t>inList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xs</a:t>
            </a:r>
            <a:r>
              <a:rPr lang="en-US" altLang="ko-KR" dirty="0" smtClean="0">
                <a:solidFill>
                  <a:srgbClr val="00B050"/>
                </a:solidFill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295506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ko-KR" altLang="en-US" dirty="0" smtClean="0"/>
              <a:t>의 함수들을 제대로 살펴보도록 하자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539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ko-KR" altLang="en-US" dirty="0" smtClean="0"/>
              <a:t>의 간단한 함수들은 다음과 같다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60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되새김질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내가 소냐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1709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List</a:t>
            </a:r>
            <a:r>
              <a:rPr lang="ko-KR" altLang="en-US" dirty="0" smtClean="0"/>
              <a:t>의 첫번째 원소를 돌려주는 함수</a:t>
            </a:r>
            <a:r>
              <a:rPr lang="en-US" altLang="ko-KR" dirty="0" smtClean="0"/>
              <a:t>. []</a:t>
            </a:r>
            <a:r>
              <a:rPr lang="ko-KR" altLang="en-US" dirty="0" smtClean="0"/>
              <a:t>의 경우에는 에러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tail</a:t>
            </a:r>
          </a:p>
          <a:p>
            <a:pPr lvl="1"/>
            <a:r>
              <a:rPr lang="en-US" dirty="0" smtClean="0"/>
              <a:t>List</a:t>
            </a:r>
            <a:r>
              <a:rPr lang="ko-KR" altLang="en-US" dirty="0" smtClean="0"/>
              <a:t>의 첫번째 원소를 제외한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돌려주는 함수</a:t>
            </a:r>
            <a:r>
              <a:rPr lang="en-US" altLang="ko-KR" dirty="0" smtClean="0"/>
              <a:t>. []</a:t>
            </a:r>
            <a:r>
              <a:rPr lang="ko-KR" altLang="en-US" dirty="0" smtClean="0"/>
              <a:t>의 경우에는 에러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  <a:r>
              <a:rPr lang="ko-KR" altLang="en-US" dirty="0" smtClean="0"/>
              <a:t>의 마지막 원소를 제외한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돌려주는 함수</a:t>
            </a:r>
            <a:r>
              <a:rPr lang="en-US" altLang="ko-KR" dirty="0" smtClean="0"/>
              <a:t>. []</a:t>
            </a:r>
            <a:r>
              <a:rPr lang="ko-KR" altLang="en-US" dirty="0" smtClean="0"/>
              <a:t>의 경우에는 에러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last</a:t>
            </a:r>
          </a:p>
          <a:p>
            <a:pPr lvl="1"/>
            <a:r>
              <a:rPr lang="en-US" dirty="0" smtClean="0"/>
              <a:t>List</a:t>
            </a:r>
            <a:r>
              <a:rPr lang="ko-KR" altLang="en-US" dirty="0" smtClean="0"/>
              <a:t>의 마지막 원소를 돌려주는 함수</a:t>
            </a:r>
            <a:r>
              <a:rPr lang="en-US" altLang="ko-KR" dirty="0" smtClean="0"/>
              <a:t>. []</a:t>
            </a:r>
            <a:r>
              <a:rPr lang="ko-KR" altLang="en-US" dirty="0" smtClean="0"/>
              <a:t>의 경우에는 에러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9437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length</a:t>
            </a:r>
          </a:p>
          <a:p>
            <a:pPr lvl="1"/>
            <a:r>
              <a:rPr lang="ko-KR" altLang="en-US" dirty="0" smtClean="0"/>
              <a:t>리스트의 길이를 알려주는 함수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(++)</a:t>
            </a:r>
          </a:p>
          <a:p>
            <a:pPr lvl="1"/>
            <a:r>
              <a:rPr lang="ko-KR" altLang="en-US" dirty="0" smtClean="0"/>
              <a:t>두 리스트를 하나로 합치는 함수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(!!)</a:t>
            </a:r>
          </a:p>
          <a:p>
            <a:pPr lvl="1"/>
            <a:r>
              <a:rPr lang="ko-KR" altLang="en-US" dirty="0" smtClean="0"/>
              <a:t>리스트의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원소를 찾는 함수</a:t>
            </a:r>
            <a:endParaRPr lang="en-US" altLang="ko-KR" dirty="0" smtClean="0"/>
          </a:p>
          <a:p>
            <a:r>
              <a:rPr lang="en-US" dirty="0" smtClean="0"/>
              <a:t>reverse</a:t>
            </a:r>
          </a:p>
          <a:p>
            <a:pPr lvl="1"/>
            <a:r>
              <a:rPr lang="ko-KR" altLang="en-US" dirty="0" smtClean="0"/>
              <a:t>리스트를 뒤집는 함수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8743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</a:t>
            </a:r>
            <a:r>
              <a:rPr lang="en-US" dirty="0" err="1"/>
              <a:t>H</a:t>
            </a:r>
            <a:r>
              <a:rPr lang="en-US" dirty="0" err="1" smtClean="0"/>
              <a:t>ead</a:t>
            </a:r>
            <a:r>
              <a:rPr lang="en-US" dirty="0" smtClean="0"/>
              <a:t>, </a:t>
            </a:r>
            <a:r>
              <a:rPr lang="en-US" dirty="0" err="1" smtClean="0"/>
              <a:t>myTail</a:t>
            </a:r>
            <a:r>
              <a:rPr lang="en-US" dirty="0" smtClean="0"/>
              <a:t>, </a:t>
            </a:r>
            <a:r>
              <a:rPr lang="en-US" dirty="0" err="1" smtClean="0"/>
              <a:t>myInit</a:t>
            </a:r>
            <a:r>
              <a:rPr lang="en-US" dirty="0" smtClean="0"/>
              <a:t>, </a:t>
            </a:r>
            <a:r>
              <a:rPr lang="en-US" dirty="0" err="1" smtClean="0"/>
              <a:t>myLast</a:t>
            </a:r>
            <a:r>
              <a:rPr lang="en-US" dirty="0" smtClean="0"/>
              <a:t>, </a:t>
            </a:r>
            <a:r>
              <a:rPr lang="en-US" dirty="0" err="1" smtClean="0"/>
              <a:t>myLength</a:t>
            </a:r>
            <a:r>
              <a:rPr lang="en-US" dirty="0" smtClean="0"/>
              <a:t>, </a:t>
            </a:r>
            <a:r>
              <a:rPr lang="en-US" dirty="0" err="1" smtClean="0"/>
              <a:t>myApp</a:t>
            </a:r>
            <a:r>
              <a:rPr lang="en-US" dirty="0" smtClean="0"/>
              <a:t>, </a:t>
            </a:r>
            <a:r>
              <a:rPr lang="en-US" dirty="0" err="1" smtClean="0"/>
              <a:t>myAt</a:t>
            </a:r>
            <a:r>
              <a:rPr lang="en-US" dirty="0" smtClean="0"/>
              <a:t>, </a:t>
            </a:r>
            <a:r>
              <a:rPr lang="en-US" dirty="0" err="1" smtClean="0"/>
              <a:t>myReverse</a:t>
            </a:r>
            <a:r>
              <a:rPr lang="ko-KR" altLang="en-US" dirty="0" smtClean="0"/>
              <a:t>를 구현해보자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3201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ko-KR" altLang="en-US" dirty="0" smtClean="0"/>
              <a:t>의 약간 복잡한 함수들은 다음과 같다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276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</a:t>
            </a:r>
          </a:p>
          <a:p>
            <a:pPr lvl="1"/>
            <a:r>
              <a:rPr lang="ko-KR" altLang="en-US" dirty="0" smtClean="0"/>
              <a:t>리스트의 처음부터 끝까지 똑같은 함수를 적용하기</a:t>
            </a:r>
            <a:endParaRPr lang="en-US" altLang="ko-KR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 (*2) [1,2,3,4]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84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</a:t>
            </a:r>
          </a:p>
          <a:p>
            <a:pPr lvl="1"/>
            <a:r>
              <a:rPr lang="ko-KR" altLang="en-US" dirty="0" smtClean="0"/>
              <a:t>리스트에 조건을 검사해서 일부만 남기기</a:t>
            </a:r>
            <a:endParaRPr lang="en-US" altLang="ko-KR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filter (&gt;2) [1,2,3,4]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86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ko-KR" altLang="en-US" dirty="0" smtClean="0"/>
              <a:t>의 좀 많이 복잡한 함수들은 다음과 같다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30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foldl</a:t>
            </a:r>
            <a:endParaRPr lang="en-US" dirty="0" smtClean="0"/>
          </a:p>
          <a:p>
            <a:pPr lvl="1"/>
            <a:r>
              <a:rPr lang="ko-KR" altLang="en-US" dirty="0" smtClean="0"/>
              <a:t>리스트를 왼쪽부터 하나의 값으로 접는 함수</a:t>
            </a:r>
            <a:endParaRPr lang="en-US" altLang="ko-KR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(-) 0 [1,2,3,4]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41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foldr</a:t>
            </a:r>
            <a:endParaRPr lang="en-US" dirty="0" smtClean="0"/>
          </a:p>
          <a:p>
            <a:pPr lvl="1"/>
            <a:r>
              <a:rPr lang="ko-KR" altLang="en-US" dirty="0" smtClean="0"/>
              <a:t>리스트를 오른쪽부터 하나의 값으로 접는 함수</a:t>
            </a:r>
            <a:endParaRPr lang="en-US" altLang="ko-KR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foldr</a:t>
            </a:r>
            <a:r>
              <a:rPr lang="en-US" dirty="0" smtClean="0">
                <a:solidFill>
                  <a:srgbClr val="FF0000"/>
                </a:solidFill>
              </a:rPr>
              <a:t> (-) 0 [1,2,3,4]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63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이외에도 다양한 함수들이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and, or, any, all,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concatMap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scanl</a:t>
            </a:r>
            <a:r>
              <a:rPr lang="en-US" altLang="ko-KR" dirty="0" smtClean="0"/>
              <a:t>, scanl1, </a:t>
            </a:r>
            <a:r>
              <a:rPr lang="en-US" altLang="ko-KR" dirty="0" err="1" smtClean="0"/>
              <a:t>scanr</a:t>
            </a:r>
            <a:r>
              <a:rPr lang="en-US" altLang="ko-KR" dirty="0" smtClean="0"/>
              <a:t>, scanr1, iterate, repeat, replicate, cycle, take, drop, span, break, lookup, zip, </a:t>
            </a:r>
            <a:r>
              <a:rPr lang="en-US" altLang="ko-KR" dirty="0" err="1" smtClean="0"/>
              <a:t>zipWith</a:t>
            </a:r>
            <a:r>
              <a:rPr lang="en-US" altLang="ko-KR" dirty="0" smtClean="0"/>
              <a:t>, …</a:t>
            </a: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hackage.haskell.org/package/base-4.8.2.0/docs/Prelude.html#g:13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hackage.haskell.org/package/base-4.8.2.0/docs/Data-List.html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948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내가 방금 뭘 했더라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Binding</a:t>
            </a:r>
          </a:p>
          <a:p>
            <a:r>
              <a:rPr lang="en-US" dirty="0" smtClean="0"/>
              <a:t>Function Definition</a:t>
            </a:r>
          </a:p>
          <a:p>
            <a:r>
              <a:rPr lang="en-US" dirty="0" smtClean="0"/>
              <a:t>Currying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Type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smtClean="0"/>
              <a:t>List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39405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에 당도한 것을 환영하네 낯선 </a:t>
            </a:r>
            <a:r>
              <a:rPr lang="ko-KR" altLang="en-US" dirty="0" smtClean="0"/>
              <a:t>이여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List Type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Quiz!</a:t>
            </a:r>
          </a:p>
          <a:p>
            <a:r>
              <a:rPr lang="en-US" altLang="ko-KR" dirty="0" smtClean="0"/>
              <a:t>map</a:t>
            </a:r>
            <a:r>
              <a:rPr lang="ko-KR" altLang="en-US" dirty="0" smtClean="0"/>
              <a:t>함수를 직접 짜 보자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5918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 마시면서 즐기는 </a:t>
            </a:r>
            <a:r>
              <a:rPr lang="ko-KR" altLang="en-US" dirty="0" smtClean="0"/>
              <a:t>느긋함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Lazy </a:t>
            </a:r>
            <a:r>
              <a:rPr lang="en-US" altLang="ko-KR" dirty="0"/>
              <a:t>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let v = 5 + 3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ghci</a:t>
            </a:r>
            <a:r>
              <a:rPr lang="ko-KR" altLang="en-US" dirty="0" smtClean="0"/>
              <a:t>에 쳤을 때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v</a:t>
            </a:r>
            <a:r>
              <a:rPr lang="ko-KR" altLang="en-US" dirty="0" smtClean="0"/>
              <a:t>에 들어있는 값은 무엇일까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let h = head []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ghci</a:t>
            </a:r>
            <a:r>
              <a:rPr lang="ko-KR" altLang="en-US" dirty="0" smtClean="0"/>
              <a:t>에 쳤을 때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h</a:t>
            </a:r>
            <a:r>
              <a:rPr lang="ko-KR" altLang="en-US" dirty="0" smtClean="0"/>
              <a:t>에 들어있는 값은 무엇일까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4019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 마시면서 즐기는 </a:t>
            </a:r>
            <a:r>
              <a:rPr lang="ko-KR" altLang="en-US" dirty="0" smtClean="0"/>
              <a:t>느긋함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Lazy </a:t>
            </a:r>
            <a:r>
              <a:rPr lang="en-US" altLang="ko-KR" dirty="0"/>
              <a:t>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값을 요구할 때까지 계산을 최대한 미룬다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에러를 실제로 사용할 때까지 발생시키지 않는다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6170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 마시면서 즐기는 </a:t>
            </a:r>
            <a:r>
              <a:rPr lang="ko-KR" altLang="en-US" dirty="0" smtClean="0"/>
              <a:t>느긋함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Lazy </a:t>
            </a:r>
            <a:r>
              <a:rPr lang="en-US" altLang="ko-KR" dirty="0"/>
              <a:t>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let l = ‘</a:t>
            </a:r>
            <a:r>
              <a:rPr lang="en-US" altLang="ko-KR" dirty="0" err="1" smtClean="0">
                <a:solidFill>
                  <a:srgbClr val="FF0000"/>
                </a:solidFill>
              </a:rPr>
              <a:t>c’:l</a:t>
            </a:r>
            <a:r>
              <a:rPr lang="ko-KR" altLang="en-US" dirty="0" smtClean="0"/>
              <a:t>로 돌아오자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(:) :: a -&gt; [a] -&gt; [a]</a:t>
            </a:r>
          </a:p>
          <a:p>
            <a:pPr lvl="1"/>
            <a:r>
              <a:rPr lang="en-US" altLang="ko-KR" dirty="0" smtClean="0"/>
              <a:t>l :: [Char]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r>
              <a:rPr lang="ko-KR" altLang="en-US" dirty="0" smtClean="0"/>
              <a:t>의 정체는</a:t>
            </a:r>
            <a:r>
              <a:rPr lang="en-US" altLang="ko-KR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843098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 마시면서 즐기는 </a:t>
            </a:r>
            <a:r>
              <a:rPr lang="ko-KR" altLang="en-US" dirty="0" smtClean="0"/>
              <a:t>느긋함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Lazy </a:t>
            </a:r>
            <a:r>
              <a:rPr lang="en-US" altLang="ko-KR" dirty="0"/>
              <a:t>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let l = ‘</a:t>
            </a:r>
            <a:r>
              <a:rPr lang="en-US" altLang="ko-KR" dirty="0" err="1" smtClean="0">
                <a:solidFill>
                  <a:srgbClr val="FF0000"/>
                </a:solidFill>
              </a:rPr>
              <a:t>c’:l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= ‘c’:(‘</a:t>
            </a:r>
            <a:r>
              <a:rPr lang="en-US" altLang="ko-KR" dirty="0" err="1" smtClean="0">
                <a:solidFill>
                  <a:srgbClr val="FF0000"/>
                </a:solidFill>
              </a:rPr>
              <a:t>c’:l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 = …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 = ‘c’:(‘c’:(‘c’: …))</a:t>
            </a:r>
            <a:endParaRPr lang="en-US" altLang="ko-KR" dirty="0" smtClean="0"/>
          </a:p>
          <a:p>
            <a:r>
              <a:rPr lang="en-US" altLang="ko-KR" dirty="0" smtClean="0"/>
              <a:t>‘c’</a:t>
            </a:r>
            <a:r>
              <a:rPr lang="ko-KR" altLang="en-US" dirty="0" smtClean="0"/>
              <a:t>로 이루어진 </a:t>
            </a:r>
            <a:r>
              <a:rPr lang="ko-KR" altLang="en-US" dirty="0" err="1" smtClean="0"/>
              <a:t>무한리스트</a:t>
            </a:r>
            <a:r>
              <a:rPr lang="en-US" altLang="ko-KR" dirty="0" smtClean="0"/>
              <a:t>!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21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 마시면서 즐기는 </a:t>
            </a:r>
            <a:r>
              <a:rPr lang="ko-KR" altLang="en-US" dirty="0" smtClean="0"/>
              <a:t>느긋함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Lazy </a:t>
            </a:r>
            <a:r>
              <a:rPr lang="en-US" altLang="ko-KR" dirty="0"/>
              <a:t>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컴퓨터에서 무한이 어떻게 가능할까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 smtClean="0"/>
              <a:t>필요할 때 필요한 부분까지만 계산한다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l!!5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head l</a:t>
            </a:r>
          </a:p>
          <a:p>
            <a:pPr lvl="1"/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3175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 마시면서 즐기는 </a:t>
            </a:r>
            <a:r>
              <a:rPr lang="ko-KR" altLang="en-US" dirty="0" smtClean="0"/>
              <a:t>느긋함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Lazy </a:t>
            </a:r>
            <a:r>
              <a:rPr lang="en-US" altLang="ko-KR" dirty="0"/>
              <a:t>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Fibonacii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수열을 </a:t>
            </a:r>
            <a:r>
              <a:rPr lang="ko-KR" altLang="en-US" dirty="0" err="1" smtClean="0"/>
              <a:t>계산해보기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fib a b = a : fib b (</a:t>
            </a:r>
            <a:r>
              <a:rPr lang="en-US" altLang="ko-KR" dirty="0" err="1" smtClean="0">
                <a:solidFill>
                  <a:srgbClr val="00B050"/>
                </a:solidFill>
              </a:rPr>
              <a:t>a+b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fibonacii</a:t>
            </a:r>
            <a:r>
              <a:rPr lang="en-US" altLang="ko-KR" dirty="0" smtClean="0">
                <a:solidFill>
                  <a:srgbClr val="00B050"/>
                </a:solidFill>
              </a:rPr>
              <a:t> n = (fib 0 1) !! (n+1)</a:t>
            </a:r>
          </a:p>
        </p:txBody>
      </p:sp>
    </p:spTree>
    <p:extLst>
      <p:ext uri="{BB962C8B-B14F-4D97-AF65-F5344CB8AC3E}">
        <p14:creationId xmlns:p14="http://schemas.microsoft.com/office/powerpoint/2010/main" val="3706206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이전에 정의했던 </a:t>
            </a:r>
            <a:r>
              <a:rPr lang="en-US" altLang="ko-KR" dirty="0" err="1" smtClean="0"/>
              <a:t>myHead</a:t>
            </a:r>
            <a:r>
              <a:rPr lang="ko-KR" altLang="en-US" dirty="0" smtClean="0"/>
              <a:t>를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myHead</a:t>
            </a:r>
            <a:r>
              <a:rPr lang="en-US" altLang="ko-KR" dirty="0" smtClean="0">
                <a:solidFill>
                  <a:srgbClr val="00B050"/>
                </a:solidFill>
              </a:rPr>
              <a:t> x:xs = x</a:t>
            </a:r>
          </a:p>
        </p:txBody>
      </p:sp>
    </p:spTree>
    <p:extLst>
      <p:ext uri="{BB962C8B-B14F-4D97-AF65-F5344CB8AC3E}">
        <p14:creationId xmlns:p14="http://schemas.microsoft.com/office/powerpoint/2010/main" val="25923781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myHead</a:t>
            </a:r>
            <a:r>
              <a:rPr lang="en-US" altLang="ko-KR" dirty="0" smtClean="0">
                <a:solidFill>
                  <a:srgbClr val="FF0000"/>
                </a:solidFill>
              </a:rPr>
              <a:t> []</a:t>
            </a:r>
            <a:r>
              <a:rPr lang="ko-KR" altLang="en-US" dirty="0" smtClean="0"/>
              <a:t>는 에러를 부른다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프로그램이 돌아가는 중간의 에러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극혐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1520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뭔가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아무것도 아닌 값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같은 것을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수 없을까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983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Elementary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 연변에서는 이 정도는 해야 아 </a:t>
            </a:r>
            <a:r>
              <a:rPr lang="ko-KR" altLang="en-US" dirty="0" err="1" smtClean="0"/>
              <a:t>고거이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Haskell </a:t>
            </a:r>
            <a:r>
              <a:rPr lang="ko-KR" altLang="en-US" dirty="0" smtClean="0"/>
              <a:t>좀 시작했다 </a:t>
            </a:r>
            <a:r>
              <a:rPr lang="ko-KR" altLang="en-US" dirty="0" err="1" smtClean="0"/>
              <a:t>그럼다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04009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은 함수의 결과값이 딱 하나의 타입만 가질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myHead</a:t>
            </a:r>
            <a:r>
              <a:rPr lang="en-US" altLang="ko-KR" dirty="0" smtClean="0">
                <a:solidFill>
                  <a:srgbClr val="00B050"/>
                </a:solidFill>
              </a:rPr>
              <a:t> [] = NULL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myHead</a:t>
            </a:r>
            <a:r>
              <a:rPr lang="en-US" altLang="ko-KR" dirty="0" smtClean="0">
                <a:solidFill>
                  <a:srgbClr val="00B050"/>
                </a:solidFill>
              </a:rPr>
              <a:t> x:xs = x</a:t>
            </a:r>
          </a:p>
          <a:p>
            <a:r>
              <a:rPr lang="ko-KR" altLang="en-US" dirty="0" smtClean="0"/>
              <a:t>같은 함수는 정의할 수 없다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5199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어떻게 하면 좋을까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ko-KR" altLang="en-US" dirty="0" smtClean="0"/>
              <a:t>바로 </a:t>
            </a:r>
            <a:r>
              <a:rPr lang="en-US" altLang="ko-KR" dirty="0" smtClean="0"/>
              <a:t>Maybe Type</a:t>
            </a:r>
            <a:r>
              <a:rPr lang="ko-KR" altLang="en-US" dirty="0" smtClean="0"/>
              <a:t>을 쓰면 된다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04095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Maybe Type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myHead</a:t>
            </a:r>
            <a:r>
              <a:rPr lang="en-US" altLang="ko-KR" dirty="0" smtClean="0">
                <a:solidFill>
                  <a:srgbClr val="00B050"/>
                </a:solidFill>
              </a:rPr>
              <a:t> [] = Nothing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myHead</a:t>
            </a:r>
            <a:r>
              <a:rPr lang="en-US" altLang="ko-KR" dirty="0" smtClean="0">
                <a:solidFill>
                  <a:srgbClr val="00B050"/>
                </a:solidFill>
              </a:rPr>
              <a:t> x:xs = Just x</a:t>
            </a:r>
          </a:p>
          <a:p>
            <a:r>
              <a:rPr lang="en-US" altLang="ko-KR" dirty="0" smtClean="0"/>
              <a:t>Nothing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Just x</a:t>
            </a:r>
            <a:r>
              <a:rPr lang="ko-KR" altLang="en-US" dirty="0" smtClean="0"/>
              <a:t>를 포함하는 타입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60456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타입이 </a:t>
            </a:r>
            <a:r>
              <a:rPr lang="en-US" altLang="ko-KR" dirty="0" smtClean="0"/>
              <a:t>[a]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 안에 들어있는 타입에 따라 결정되듯이</a:t>
            </a:r>
            <a:endParaRPr lang="en-US" altLang="ko-KR" dirty="0" smtClean="0"/>
          </a:p>
          <a:p>
            <a:r>
              <a:rPr lang="en-US" altLang="ko-KR" dirty="0" smtClean="0"/>
              <a:t>Maybe </a:t>
            </a:r>
            <a:r>
              <a:rPr lang="ko-KR" altLang="en-US" dirty="0" smtClean="0"/>
              <a:t>역시 </a:t>
            </a:r>
            <a:r>
              <a:rPr lang="en-US" altLang="ko-KR" dirty="0" smtClean="0"/>
              <a:t>Maybe a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Just </a:t>
            </a:r>
            <a:r>
              <a:rPr lang="ko-KR" altLang="en-US" dirty="0" smtClean="0"/>
              <a:t>안에 들어있는 타입에 따라 결정된다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19961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Just </a:t>
            </a:r>
            <a:r>
              <a:rPr lang="ko-KR" altLang="en-US" dirty="0" smtClean="0"/>
              <a:t>안에 있는 값을 어떻게 쓸 수 있을까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(Just 5) + 3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(Just 5) + (Just 3)</a:t>
            </a:r>
          </a:p>
          <a:p>
            <a:r>
              <a:rPr lang="ko-KR" altLang="en-US" dirty="0" smtClean="0"/>
              <a:t>에러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(Maybe a)</a:t>
            </a:r>
            <a:r>
              <a:rPr lang="ko-KR" altLang="en-US" dirty="0" smtClean="0"/>
              <a:t>는 성립하지 않는다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47916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Just </a:t>
            </a:r>
            <a:r>
              <a:rPr lang="ko-KR" altLang="en-US" dirty="0" smtClean="0"/>
              <a:t>안에 있는 값을 어떻게 쓸 수 있을까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Pattern Matching</a:t>
            </a:r>
            <a:r>
              <a:rPr lang="ko-KR" altLang="en-US" dirty="0" smtClean="0"/>
              <a:t>을 사용하면 된다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headAndInc</a:t>
            </a:r>
            <a:r>
              <a:rPr lang="en-US" altLang="ko-KR" dirty="0" smtClean="0">
                <a:solidFill>
                  <a:srgbClr val="00B050"/>
                </a:solidFill>
              </a:rPr>
              <a:t> l = case (</a:t>
            </a:r>
            <a:r>
              <a:rPr lang="en-US" altLang="ko-KR" dirty="0" err="1" smtClean="0">
                <a:solidFill>
                  <a:srgbClr val="00B050"/>
                </a:solidFill>
              </a:rPr>
              <a:t>myHead</a:t>
            </a:r>
            <a:r>
              <a:rPr lang="en-US" altLang="ko-KR" dirty="0" smtClean="0">
                <a:solidFill>
                  <a:srgbClr val="00B050"/>
                </a:solidFill>
              </a:rPr>
              <a:t> l) of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Nothing -&gt; Nothing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Just x -&gt; Just (x + 1)</a:t>
            </a:r>
          </a:p>
        </p:txBody>
      </p:sp>
    </p:spTree>
    <p:extLst>
      <p:ext uri="{BB962C8B-B14F-4D97-AF65-F5344CB8AC3E}">
        <p14:creationId xmlns:p14="http://schemas.microsoft.com/office/powerpoint/2010/main" val="35815533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Nothing Or Not</a:t>
            </a:r>
            <a:br>
              <a:rPr lang="en-US" altLang="ko-KR" dirty="0" smtClean="0"/>
            </a:br>
            <a:r>
              <a:rPr lang="en-US" altLang="ko-KR" dirty="0" smtClean="0"/>
              <a:t>Maybe Type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Just </a:t>
            </a:r>
            <a:r>
              <a:rPr lang="ko-KR" altLang="en-US" dirty="0" smtClean="0"/>
              <a:t>안에 있는 값을 어떻게 쓸 수 있을까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매 번 이렇게 써줘야 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NO! </a:t>
            </a:r>
            <a:r>
              <a:rPr lang="ko-KR" altLang="en-US" dirty="0" smtClean="0"/>
              <a:t>더 세련된 방법은 </a:t>
            </a:r>
            <a:r>
              <a:rPr lang="en-US" altLang="ko-KR" dirty="0" err="1" smtClean="0"/>
              <a:t>Funtor</a:t>
            </a:r>
            <a:r>
              <a:rPr lang="en-US" altLang="ko-KR" dirty="0" smtClean="0"/>
              <a:t>, Applicative,</a:t>
            </a:r>
            <a:r>
              <a:rPr lang="ko-KR" altLang="en-US" dirty="0" smtClean="0"/>
              <a:t> </a:t>
            </a:r>
            <a:r>
              <a:rPr lang="en-US" altLang="ko-KR" dirty="0" smtClean="0"/>
              <a:t>Monad</a:t>
            </a:r>
            <a:r>
              <a:rPr lang="ko-KR" altLang="en-US" dirty="0" smtClean="0"/>
              <a:t>를 통해서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38472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c</a:t>
            </a:r>
            <a:r>
              <a:rPr lang="en-US" dirty="0" smtClean="0"/>
              <a:t>lass object (</a:t>
            </a:r>
            <a:r>
              <a:rPr lang="ko-KR" altLang="en-US" dirty="0" smtClean="0"/>
              <a:t>일급 객체</a:t>
            </a:r>
            <a:r>
              <a:rPr lang="en-US" altLang="ko-KR" dirty="0" smtClean="0"/>
              <a:t>)?</a:t>
            </a:r>
          </a:p>
          <a:p>
            <a:pPr lvl="1"/>
            <a:r>
              <a:rPr lang="en-US" altLang="ko-KR" dirty="0" smtClean="0"/>
              <a:t>First class citizen (</a:t>
            </a:r>
            <a:r>
              <a:rPr lang="ko-KR" altLang="en-US" dirty="0" smtClean="0"/>
              <a:t>일급 시민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이라고도 부른다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smtClean="0"/>
              <a:t>ALGOL</a:t>
            </a:r>
            <a:r>
              <a:rPr lang="ko-KR" altLang="en-US" dirty="0" smtClean="0"/>
              <a:t>에서 유래한 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변수에 대입하거나</a:t>
            </a:r>
            <a:r>
              <a:rPr lang="en-US" altLang="ko-KR" dirty="0" smtClean="0"/>
              <a:t>, Function</a:t>
            </a:r>
            <a:r>
              <a:rPr lang="ko-KR" altLang="en-US" dirty="0" smtClean="0"/>
              <a:t>의 인자로 넘기거나</a:t>
            </a:r>
            <a:r>
              <a:rPr lang="en-US" altLang="ko-KR" dirty="0" smtClean="0"/>
              <a:t>, Function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등 그 언어에서 객체가 할 수 있는 모든 일들을 다 할 수 있는 것들</a:t>
            </a:r>
            <a:endParaRPr lang="en-US" altLang="ko-KR" dirty="0" smtClean="0"/>
          </a:p>
          <a:p>
            <a:pPr lvl="1"/>
            <a:r>
              <a:rPr lang="en-US" dirty="0" smtClean="0"/>
              <a:t>C</a:t>
            </a:r>
            <a:r>
              <a:rPr lang="ko-KR" altLang="en-US" dirty="0" smtClean="0"/>
              <a:t>의 일급 객체는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primitive type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enum</a:t>
            </a:r>
            <a:r>
              <a:rPr lang="ko-KR" altLang="en-US" dirty="0"/>
              <a:t> </a:t>
            </a:r>
            <a:r>
              <a:rPr lang="ko-KR" altLang="en-US" dirty="0" smtClean="0"/>
              <a:t>등이 포함된다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이급</a:t>
            </a:r>
            <a:r>
              <a:rPr lang="ko-KR" altLang="en-US" dirty="0" smtClean="0"/>
              <a:t> 객체 </a:t>
            </a:r>
            <a:r>
              <a:rPr lang="en-US" altLang="ko-KR" dirty="0" smtClean="0"/>
              <a:t>(Second class object, Non-first class object)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84517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First class object</a:t>
            </a:r>
            <a:endParaRPr lang="en-US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!</a:t>
            </a:r>
          </a:p>
          <a:p>
            <a:pPr lvl="1"/>
            <a:r>
              <a:rPr lang="en-US" dirty="0" smtClean="0"/>
              <a:t>Haskell</a:t>
            </a:r>
            <a:r>
              <a:rPr lang="ko-KR" altLang="en-US" dirty="0" smtClean="0"/>
              <a:t>은 상수</a:t>
            </a:r>
            <a:r>
              <a:rPr lang="ko-KR" altLang="en-US" dirty="0"/>
              <a:t>나</a:t>
            </a:r>
            <a:r>
              <a:rPr lang="ko-KR" altLang="en-US" dirty="0" smtClean="0"/>
              <a:t> 매개변수가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개인 함수를 </a:t>
            </a:r>
            <a:r>
              <a:rPr lang="en-US" altLang="ko-KR" dirty="0" smtClean="0"/>
              <a:t>First class object</a:t>
            </a:r>
            <a:r>
              <a:rPr lang="ko-KR" altLang="en-US" dirty="0" smtClean="0"/>
              <a:t>로 취급한다</a:t>
            </a:r>
            <a:endParaRPr lang="en-US" altLang="ko-KR" dirty="0"/>
          </a:p>
          <a:p>
            <a:pPr lvl="1"/>
            <a:r>
              <a:rPr lang="ko-KR" altLang="en-US" dirty="0" smtClean="0"/>
              <a:t>매개변수가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개인 </a:t>
            </a:r>
            <a:r>
              <a:rPr lang="ko-KR" altLang="en-US" dirty="0" err="1" smtClean="0"/>
              <a:t>함수는요</a:t>
            </a:r>
            <a:r>
              <a:rPr lang="en-US" altLang="ko-KR" dirty="0" smtClean="0"/>
              <a:t>? Currying</a:t>
            </a:r>
            <a:r>
              <a:rPr lang="ko-KR" altLang="en-US" dirty="0" smtClean="0"/>
              <a:t>에 의해 매개변수가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개인 함수가 된다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65807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함수가 </a:t>
            </a:r>
            <a:r>
              <a:rPr lang="en-US" altLang="ko-KR" dirty="0" smtClean="0"/>
              <a:t>First class</a:t>
            </a:r>
            <a:r>
              <a:rPr lang="ko-KR" altLang="en-US" dirty="0" smtClean="0"/>
              <a:t>면 무엇이 가능할까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map </a:t>
            </a:r>
            <a:r>
              <a:rPr lang="ko-KR" altLang="en-US" dirty="0" smtClean="0"/>
              <a:t>함수와 같이 함수를 인자로 받기</a:t>
            </a:r>
            <a:r>
              <a:rPr lang="en-US" altLang="ko-KR" dirty="0" smtClean="0"/>
              <a:t>!</a:t>
            </a:r>
          </a:p>
          <a:p>
            <a:r>
              <a:rPr lang="en-US" dirty="0" smtClean="0"/>
              <a:t>Currying</a:t>
            </a:r>
            <a:r>
              <a:rPr lang="ko-KR" altLang="en-US" dirty="0" smtClean="0"/>
              <a:t>에서 해왔던 것처럼 함수를 </a:t>
            </a:r>
            <a:r>
              <a:rPr lang="ko-KR" altLang="en-US" dirty="0" err="1" smtClean="0"/>
              <a:t>리턴하기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096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진짜 함수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지금까지는 매우 간단한 함수들을 만들어 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 더 복잡한 함수를 만들어보자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71397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ko-KR" altLang="en-US" dirty="0" smtClean="0"/>
              <a:t>함수와 같이 함수를 인자로 받기</a:t>
            </a:r>
            <a:r>
              <a:rPr lang="en-US" altLang="ko-KR" dirty="0" smtClean="0"/>
              <a:t>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 sum [[1,2,3],[4,5],[6]]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721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Currying </a:t>
            </a:r>
            <a:r>
              <a:rPr lang="ko-KR" altLang="en-US" dirty="0" smtClean="0"/>
              <a:t>에서 해왔던 것처럼 함수를 </a:t>
            </a:r>
            <a:r>
              <a:rPr lang="ko-KR" altLang="en-US" dirty="0" err="1" smtClean="0"/>
              <a:t>리턴하기</a:t>
            </a:r>
            <a:r>
              <a:rPr lang="en-US" altLang="ko-KR" dirty="0" smtClean="0"/>
              <a:t>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:t (+)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:t (+) 5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:t ((+) 5) 4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:t map sum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514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ko-KR" altLang="en-US" dirty="0" smtClean="0"/>
              <a:t>에 넘길 함수를 </a:t>
            </a:r>
            <a:r>
              <a:rPr lang="en-US" altLang="ko-KR" dirty="0" err="1" smtClean="0"/>
              <a:t>Curring</a:t>
            </a:r>
            <a:r>
              <a:rPr lang="ko-KR" altLang="en-US" dirty="0" smtClean="0"/>
              <a:t>으로 만들어내기</a:t>
            </a:r>
            <a:endParaRPr lang="en-US" altLang="ko-KR" dirty="0"/>
          </a:p>
          <a:p>
            <a:r>
              <a:rPr lang="en-US" altLang="ko-KR" dirty="0" smtClean="0"/>
              <a:t>map</a:t>
            </a:r>
            <a:r>
              <a:rPr lang="ko-KR" altLang="en-US" dirty="0"/>
              <a:t> </a:t>
            </a:r>
            <a:r>
              <a:rPr lang="en-US" altLang="ko-KR" dirty="0" smtClean="0"/>
              <a:t>:: (a-&gt;b) -&gt; [a] -&gt; [b]</a:t>
            </a:r>
          </a:p>
          <a:p>
            <a:r>
              <a:rPr lang="en-US" altLang="ko-KR" dirty="0" smtClean="0"/>
              <a:t>map</a:t>
            </a:r>
            <a:r>
              <a:rPr lang="ko-KR" altLang="en-US" dirty="0" smtClean="0"/>
              <a:t>은 인자 하나짜리 함수를 받는다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874285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ko-KR" altLang="en-US" dirty="0" smtClean="0"/>
              <a:t>에 넘길 함수를 </a:t>
            </a:r>
            <a:r>
              <a:rPr lang="en-US" altLang="ko-KR" dirty="0" err="1" smtClean="0"/>
              <a:t>Curring</a:t>
            </a:r>
            <a:r>
              <a:rPr lang="ko-KR" altLang="en-US" dirty="0" smtClean="0"/>
              <a:t>으로 만들어내기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pow x y = </a:t>
            </a:r>
            <a:r>
              <a:rPr lang="en-US" altLang="ko-KR" dirty="0" err="1" smtClean="0">
                <a:solidFill>
                  <a:srgbClr val="00B050"/>
                </a:solidFill>
              </a:rPr>
              <a:t>x^y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smtClean="0"/>
              <a:t>라는 함수가 있다고 하자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3702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ko-KR" altLang="en-US" dirty="0" smtClean="0"/>
              <a:t>에 넘길 함수를 </a:t>
            </a:r>
            <a:r>
              <a:rPr lang="en-US" altLang="ko-KR" dirty="0" err="1" smtClean="0"/>
              <a:t>Curring</a:t>
            </a:r>
            <a:r>
              <a:rPr lang="ko-KR" altLang="en-US" dirty="0" smtClean="0"/>
              <a:t>으로 만들어내기</a:t>
            </a:r>
            <a:endParaRPr lang="en-US" altLang="ko-KR" dirty="0" smtClean="0"/>
          </a:p>
          <a:p>
            <a:r>
              <a:rPr lang="ko-KR" altLang="en-US" dirty="0" smtClean="0"/>
              <a:t>어떻게 </a:t>
            </a:r>
            <a:r>
              <a:rPr lang="en-US" altLang="ko-KR" dirty="0" smtClean="0">
                <a:solidFill>
                  <a:srgbClr val="00B050"/>
                </a:solidFill>
              </a:rPr>
              <a:t>pow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에게 넘길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map (pow 2) [1,2,3]</a:t>
            </a:r>
          </a:p>
          <a:p>
            <a:r>
              <a:rPr lang="ko-KR" altLang="en-US" dirty="0" smtClean="0"/>
              <a:t>과 같이 </a:t>
            </a:r>
            <a:r>
              <a:rPr lang="en-US" altLang="ko-KR" dirty="0" err="1" smtClean="0"/>
              <a:t>Curring</a:t>
            </a:r>
            <a:r>
              <a:rPr lang="ko-KR" altLang="en-US" dirty="0" smtClean="0"/>
              <a:t>으로 넘기면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9001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ko-KR" altLang="en-US" dirty="0" smtClean="0"/>
              <a:t>에 넘길 함수를 </a:t>
            </a:r>
            <a:r>
              <a:rPr lang="en-US" altLang="ko-KR" dirty="0" err="1" smtClean="0"/>
              <a:t>Curring</a:t>
            </a:r>
            <a:r>
              <a:rPr lang="ko-KR" altLang="en-US" dirty="0" smtClean="0"/>
              <a:t>으로 만들어내기</a:t>
            </a:r>
            <a:endParaRPr lang="en-US" altLang="ko-KR" dirty="0" smtClean="0"/>
          </a:p>
          <a:p>
            <a:r>
              <a:rPr lang="ko-KR" altLang="en-US" dirty="0" smtClean="0"/>
              <a:t>그냥 넘기면 어떻게 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map pow [1,2,3]</a:t>
            </a:r>
          </a:p>
          <a:p>
            <a:r>
              <a:rPr lang="en-US" altLang="ko-KR" dirty="0" smtClean="0"/>
              <a:t>pow :: (Integral b,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a) =&gt; a -&gt; b -&gt; a</a:t>
            </a:r>
          </a:p>
          <a:p>
            <a:r>
              <a:rPr lang="en-US" altLang="ko-KR" dirty="0" smtClean="0"/>
              <a:t>pow :: (Integral b,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a) =&gt; a -&gt; (b -&gt; a)</a:t>
            </a:r>
            <a:endParaRPr lang="en-US" altLang="ko-KR" dirty="0"/>
          </a:p>
          <a:p>
            <a:r>
              <a:rPr lang="en-US" altLang="ko-KR" dirty="0" smtClean="0"/>
              <a:t>map pow :: (Integral b,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a) =&gt; [a] -&gt; [b-&gt;a]</a:t>
            </a:r>
          </a:p>
        </p:txBody>
      </p:sp>
    </p:spTree>
    <p:extLst>
      <p:ext uri="{BB962C8B-B14F-4D97-AF65-F5344CB8AC3E}">
        <p14:creationId xmlns:p14="http://schemas.microsoft.com/office/powerpoint/2010/main" val="33549788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일급 </a:t>
            </a:r>
            <a:r>
              <a:rPr lang="ko-KR" altLang="en-US" dirty="0" err="1" smtClean="0"/>
              <a:t>객체랑</a:t>
            </a:r>
            <a:r>
              <a:rPr lang="ko-KR" altLang="en-US" dirty="0" smtClean="0"/>
              <a:t> 놀기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As First Class Object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ko-KR" altLang="en-US" dirty="0" smtClean="0"/>
              <a:t>에 넘길 함수를 </a:t>
            </a:r>
            <a:r>
              <a:rPr lang="en-US" altLang="ko-KR" dirty="0" err="1" smtClean="0"/>
              <a:t>Curring</a:t>
            </a:r>
            <a:r>
              <a:rPr lang="ko-KR" altLang="en-US" dirty="0" smtClean="0"/>
              <a:t>으로 만들어내기</a:t>
            </a:r>
            <a:endParaRPr lang="en-US" altLang="ko-KR" dirty="0" smtClean="0"/>
          </a:p>
          <a:p>
            <a:r>
              <a:rPr lang="ko-KR" altLang="en-US" dirty="0" smtClean="0"/>
              <a:t>그냥 넘기면 어떻게 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함수의 리스트가 된다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함수는 출력할 수 없기 때문에 에러가 뜬다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820024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바보야 </a:t>
            </a:r>
            <a:r>
              <a:rPr lang="ko-KR" altLang="en-US" dirty="0" err="1"/>
              <a:t>니</a:t>
            </a:r>
            <a:r>
              <a:rPr lang="ko-KR" altLang="en-US" dirty="0"/>
              <a:t> 이름은 개발자가 </a:t>
            </a:r>
            <a:r>
              <a:rPr lang="ko-KR" altLang="en-US" dirty="0" smtClean="0"/>
              <a:t>버렸어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Lambda </a:t>
            </a:r>
            <a:r>
              <a:rPr lang="en-US" altLang="ko-KR" dirty="0"/>
              <a:t>Function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함수들에게</a:t>
            </a:r>
            <a:r>
              <a:rPr lang="ko-KR" altLang="en-US" dirty="0" smtClean="0"/>
              <a:t> 넘길 인자를 매 번 정의해야 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mult2AndAdd1 a = 2*a + 1</a:t>
            </a:r>
          </a:p>
          <a:p>
            <a:r>
              <a:rPr lang="ko-KR" altLang="en-US" dirty="0" smtClean="0"/>
              <a:t>이런 간단한 함수도 일일이 길게 이름을 붙여야 할까</a:t>
            </a:r>
            <a:r>
              <a:rPr lang="en-US" altLang="ko-KR" dirty="0" smtClean="0"/>
              <a:t>?</a:t>
            </a:r>
          </a:p>
          <a:p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바보야 </a:t>
            </a:r>
            <a:r>
              <a:rPr lang="ko-KR" altLang="en-US" dirty="0" err="1"/>
              <a:t>니</a:t>
            </a:r>
            <a:r>
              <a:rPr lang="ko-KR" altLang="en-US" dirty="0"/>
              <a:t> 이름은 개발자가 </a:t>
            </a:r>
            <a:r>
              <a:rPr lang="ko-KR" altLang="en-US" dirty="0" smtClean="0"/>
              <a:t>버렸어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Lambda </a:t>
            </a:r>
            <a:r>
              <a:rPr lang="en-US" altLang="ko-KR" dirty="0"/>
              <a:t>Function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일회용 간단한 함수를 이름을 붙이지 않고 사용하는 방법</a:t>
            </a:r>
            <a:endParaRPr lang="en-US" altLang="ko-KR" dirty="0"/>
          </a:p>
          <a:p>
            <a:r>
              <a:rPr lang="en-US" altLang="ko-KR" dirty="0" smtClean="0"/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8598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바보야 </a:t>
            </a:r>
            <a:r>
              <a:rPr lang="ko-KR" altLang="en-US" dirty="0" err="1"/>
              <a:t>니</a:t>
            </a:r>
            <a:r>
              <a:rPr lang="ko-KR" altLang="en-US" dirty="0"/>
              <a:t> 이름은 개발자가 </a:t>
            </a:r>
            <a:r>
              <a:rPr lang="ko-KR" altLang="en-US" dirty="0" smtClean="0"/>
              <a:t>버렸어</a:t>
            </a:r>
            <a:r>
              <a:rPr lang="en-CA" altLang="ko-KR" dirty="0" smtClean="0"/>
              <a:t/>
            </a:r>
            <a:br>
              <a:rPr lang="en-CA" altLang="ko-KR" dirty="0" smtClean="0"/>
            </a:br>
            <a:r>
              <a:rPr lang="en-US" altLang="ko-KR" dirty="0" smtClean="0"/>
              <a:t>Lambda </a:t>
            </a:r>
            <a:r>
              <a:rPr lang="en-US" altLang="ko-KR" dirty="0"/>
              <a:t>Function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Lambda Function</a:t>
            </a:r>
            <a:r>
              <a:rPr lang="ko-KR" altLang="en-US" dirty="0" smtClean="0"/>
              <a:t>을 정의하는 방법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\x y -&gt; 2*x + y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\x -&gt; x^2 – x</a:t>
            </a:r>
          </a:p>
          <a:p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11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함수 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Pattern Matching And Others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지금까지는 매우 간단한 함수들을 만들어 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 더 복잡한 함수를 만들어보자</a:t>
            </a:r>
            <a:endParaRPr lang="en-US" altLang="ko-KR" dirty="0" smtClean="0"/>
          </a:p>
          <a:p>
            <a:r>
              <a:rPr lang="ko-KR" altLang="en-US" dirty="0" smtClean="0"/>
              <a:t>복잡한 함수를 위해 일단 원하는 편집기를 켜자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18707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Simple Example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을 사용해 간단한 전화번호부를 만들어보자</a:t>
            </a:r>
            <a:endParaRPr lang="en-US" altLang="ko-KR" dirty="0" smtClean="0"/>
          </a:p>
          <a:p>
            <a:r>
              <a:rPr lang="en-US" altLang="ko-KR" dirty="0" smtClean="0"/>
              <a:t>phone = [(“</a:t>
            </a:r>
            <a:r>
              <a:rPr lang="en-US" altLang="ko-KR" dirty="0" err="1" smtClean="0"/>
              <a:t>JunYoung</a:t>
            </a:r>
            <a:r>
              <a:rPr lang="en-US" altLang="ko-KR" dirty="0" smtClean="0"/>
              <a:t>”, “010-1111-1111”),</a:t>
            </a:r>
            <a:br>
              <a:rPr lang="en-US" altLang="ko-KR" dirty="0" smtClean="0"/>
            </a:br>
            <a:r>
              <a:rPr lang="en-US" altLang="ko-KR" dirty="0" smtClean="0"/>
              <a:t>              (“</a:t>
            </a:r>
            <a:r>
              <a:rPr lang="en-US" altLang="ko-KR" dirty="0" err="1" smtClean="0"/>
              <a:t>SungHun</a:t>
            </a:r>
            <a:r>
              <a:rPr lang="en-US" altLang="ko-KR" dirty="0" smtClean="0"/>
              <a:t>”, “011-2345-6789”),</a:t>
            </a:r>
            <a:br>
              <a:rPr lang="en-US" altLang="ko-KR" dirty="0" smtClean="0"/>
            </a:br>
            <a:r>
              <a:rPr lang="en-US" altLang="ko-KR" dirty="0" smtClean="0"/>
              <a:t>              (“</a:t>
            </a:r>
            <a:r>
              <a:rPr lang="en-US" altLang="ko-KR" dirty="0" err="1" smtClean="0"/>
              <a:t>MiNyoung</a:t>
            </a:r>
            <a:r>
              <a:rPr lang="en-US" altLang="ko-KR" dirty="0" smtClean="0"/>
              <a:t>”, “032-0000-3333”)]</a:t>
            </a:r>
          </a:p>
        </p:txBody>
      </p:sp>
    </p:spTree>
    <p:extLst>
      <p:ext uri="{BB962C8B-B14F-4D97-AF65-F5344CB8AC3E}">
        <p14:creationId xmlns:p14="http://schemas.microsoft.com/office/powerpoint/2010/main" val="4319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Simple Example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을 사용해 간단한 전화번호부를 만들어보자</a:t>
            </a:r>
            <a:endParaRPr lang="en-US" altLang="ko-KR" dirty="0" smtClean="0"/>
          </a:p>
          <a:p>
            <a:r>
              <a:rPr lang="ko-KR" altLang="en-US" dirty="0" smtClean="0"/>
              <a:t>전화번호부에서 번호를 어떻게 찾을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의 첫번째 원소에서 이름을 빼내 찾으려는 이름과 비교한다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List</a:t>
            </a:r>
            <a:r>
              <a:rPr lang="ko-KR" altLang="en-US" dirty="0" smtClean="0"/>
              <a:t>의 나머지 </a:t>
            </a:r>
            <a:r>
              <a:rPr lang="ko-KR" altLang="en-US" dirty="0" err="1" smtClean="0"/>
              <a:t>번호들에서</a:t>
            </a:r>
            <a:r>
              <a:rPr lang="ko-KR" altLang="en-US" dirty="0" smtClean="0"/>
              <a:t> 이름을 찾는다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3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Simple Example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을 사용해 간단한 전화번호부를 만들어보자</a:t>
            </a:r>
            <a:endParaRPr lang="en-US" altLang="ko-KR" dirty="0" smtClean="0"/>
          </a:p>
          <a:p>
            <a:r>
              <a:rPr lang="ko-KR" altLang="en-US" dirty="0" smtClean="0"/>
              <a:t>찾았을 경우에는</a:t>
            </a:r>
            <a:r>
              <a:rPr lang="en-US" altLang="ko-KR" dirty="0"/>
              <a:t> </a:t>
            </a:r>
            <a:r>
              <a:rPr lang="ko-KR" altLang="en-US" dirty="0" smtClean="0"/>
              <a:t>폰 번호를 주면 되는데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ko-KR" altLang="en-US" dirty="0" smtClean="0"/>
              <a:t>못 찾았을 경우에는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Maybe Type</a:t>
            </a:r>
            <a:r>
              <a:rPr lang="ko-KR" altLang="en-US" dirty="0" smtClean="0"/>
              <a:t>을 사용하자</a:t>
            </a:r>
            <a:endParaRPr lang="en-US" altLang="ko-KR" dirty="0" smtClean="0"/>
          </a:p>
          <a:p>
            <a:r>
              <a:rPr lang="ko-KR" altLang="en-US" dirty="0" smtClean="0"/>
              <a:t>못 찾았을 경우에는 </a:t>
            </a:r>
            <a:r>
              <a:rPr lang="en-US" altLang="ko-KR" dirty="0" smtClean="0"/>
              <a:t>Nothing, </a:t>
            </a:r>
            <a:r>
              <a:rPr lang="ko-KR" altLang="en-US" dirty="0" smtClean="0"/>
              <a:t>찾았을 경우에는 </a:t>
            </a:r>
            <a:r>
              <a:rPr lang="en-US" altLang="ko-KR" dirty="0" smtClean="0"/>
              <a:t>Just 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43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Simple Example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을 사용해 간단한 전화번호부를 만들어보자</a:t>
            </a:r>
            <a:endParaRPr lang="en-US" altLang="ko-KR" dirty="0" smtClean="0"/>
          </a:p>
          <a:p>
            <a:r>
              <a:rPr lang="en-US" altLang="ko-KR" dirty="0" err="1" smtClean="0"/>
              <a:t>findPhone</a:t>
            </a:r>
            <a:r>
              <a:rPr lang="en-US" altLang="ko-KR" dirty="0" smtClean="0"/>
              <a:t> :: [(String, String)] -&gt; String -&gt; Maybe String</a:t>
            </a:r>
          </a:p>
        </p:txBody>
      </p:sp>
    </p:spTree>
    <p:extLst>
      <p:ext uri="{BB962C8B-B14F-4D97-AF65-F5344CB8AC3E}">
        <p14:creationId xmlns:p14="http://schemas.microsoft.com/office/powerpoint/2010/main" val="33233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Simple Example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을 사용해 간단한 전화번호부를 만들어보자</a:t>
            </a:r>
            <a:endParaRPr lang="en-US" altLang="ko-KR" dirty="0" smtClean="0"/>
          </a:p>
          <a:p>
            <a:r>
              <a:rPr lang="en-CA" altLang="ko-KR" dirty="0" err="1">
                <a:solidFill>
                  <a:srgbClr val="00B050"/>
                </a:solidFill>
              </a:rPr>
              <a:t>findPhone</a:t>
            </a:r>
            <a:r>
              <a:rPr lang="en-CA" altLang="ko-KR" dirty="0">
                <a:solidFill>
                  <a:srgbClr val="00B050"/>
                </a:solidFill>
              </a:rPr>
              <a:t> </a:t>
            </a:r>
            <a:r>
              <a:rPr lang="en-CA" altLang="ko-KR" dirty="0" err="1">
                <a:solidFill>
                  <a:srgbClr val="00B050"/>
                </a:solidFill>
              </a:rPr>
              <a:t>pb</a:t>
            </a:r>
            <a:r>
              <a:rPr lang="en-CA" altLang="ko-KR" dirty="0">
                <a:solidFill>
                  <a:srgbClr val="00B050"/>
                </a:solidFill>
              </a:rPr>
              <a:t> n = case </a:t>
            </a:r>
            <a:r>
              <a:rPr lang="en-CA" altLang="ko-KR" dirty="0" err="1">
                <a:solidFill>
                  <a:srgbClr val="00B050"/>
                </a:solidFill>
              </a:rPr>
              <a:t>pb</a:t>
            </a:r>
            <a:r>
              <a:rPr lang="en-CA" altLang="ko-KR" dirty="0">
                <a:solidFill>
                  <a:srgbClr val="00B050"/>
                </a:solidFill>
              </a:rPr>
              <a:t> </a:t>
            </a:r>
            <a:r>
              <a:rPr lang="en-CA" altLang="ko-KR" dirty="0" smtClean="0">
                <a:solidFill>
                  <a:srgbClr val="00B050"/>
                </a:solidFill>
              </a:rPr>
              <a:t>of</a:t>
            </a:r>
            <a:br>
              <a:rPr lang="en-CA" altLang="ko-KR" dirty="0" smtClean="0">
                <a:solidFill>
                  <a:srgbClr val="00B050"/>
                </a:solidFill>
              </a:rPr>
            </a:br>
            <a:r>
              <a:rPr lang="en-CA" altLang="ko-KR" dirty="0" smtClean="0">
                <a:solidFill>
                  <a:srgbClr val="00B050"/>
                </a:solidFill>
              </a:rPr>
              <a:t>  (</a:t>
            </a:r>
            <a:r>
              <a:rPr lang="en-US" altLang="ko-KR" dirty="0" smtClean="0">
                <a:solidFill>
                  <a:srgbClr val="00B050"/>
                </a:solidFill>
              </a:rPr>
              <a:t>k, v</a:t>
            </a:r>
            <a:r>
              <a:rPr lang="en-CA" altLang="ko-KR" dirty="0" smtClean="0">
                <a:solidFill>
                  <a:srgbClr val="00B050"/>
                </a:solidFill>
              </a:rPr>
              <a:t>):</a:t>
            </a:r>
            <a:r>
              <a:rPr lang="en-CA" altLang="ko-KR" dirty="0" err="1">
                <a:solidFill>
                  <a:srgbClr val="00B050"/>
                </a:solidFill>
              </a:rPr>
              <a:t>xs</a:t>
            </a:r>
            <a:r>
              <a:rPr lang="en-CA" altLang="ko-KR" dirty="0">
                <a:solidFill>
                  <a:srgbClr val="00B050"/>
                </a:solidFill>
              </a:rPr>
              <a:t> | k</a:t>
            </a:r>
            <a:r>
              <a:rPr lang="en-CA" altLang="ko-KR" dirty="0" smtClean="0">
                <a:solidFill>
                  <a:srgbClr val="00B050"/>
                </a:solidFill>
              </a:rPr>
              <a:t> </a:t>
            </a:r>
            <a:r>
              <a:rPr lang="en-CA" altLang="ko-KR" dirty="0">
                <a:solidFill>
                  <a:srgbClr val="00B050"/>
                </a:solidFill>
              </a:rPr>
              <a:t>== n </a:t>
            </a:r>
            <a:r>
              <a:rPr lang="en-CA" altLang="ko-KR" dirty="0" smtClean="0">
                <a:solidFill>
                  <a:srgbClr val="00B050"/>
                </a:solidFill>
              </a:rPr>
              <a:t>     -&gt; </a:t>
            </a:r>
            <a:r>
              <a:rPr lang="en-CA" altLang="ko-KR" dirty="0">
                <a:solidFill>
                  <a:srgbClr val="00B050"/>
                </a:solidFill>
              </a:rPr>
              <a:t>Just v</a:t>
            </a:r>
            <a:r>
              <a:rPr lang="en-CA" altLang="ko-KR" dirty="0" smtClean="0">
                <a:solidFill>
                  <a:srgbClr val="00B050"/>
                </a:solidFill>
              </a:rPr>
              <a:t/>
            </a:r>
            <a:br>
              <a:rPr lang="en-CA" altLang="ko-KR" dirty="0" smtClean="0">
                <a:solidFill>
                  <a:srgbClr val="00B050"/>
                </a:solidFill>
              </a:rPr>
            </a:br>
            <a:r>
              <a:rPr lang="en-CA" altLang="ko-KR" dirty="0" smtClean="0">
                <a:solidFill>
                  <a:srgbClr val="00B050"/>
                </a:solidFill>
              </a:rPr>
              <a:t>               | otherwise -&gt; </a:t>
            </a:r>
            <a:r>
              <a:rPr lang="en-CA" altLang="ko-KR" dirty="0" err="1">
                <a:solidFill>
                  <a:srgbClr val="00B050"/>
                </a:solidFill>
              </a:rPr>
              <a:t>findPhone</a:t>
            </a:r>
            <a:r>
              <a:rPr lang="en-CA" altLang="ko-KR" dirty="0">
                <a:solidFill>
                  <a:srgbClr val="00B050"/>
                </a:solidFill>
              </a:rPr>
              <a:t> </a:t>
            </a:r>
            <a:r>
              <a:rPr lang="en-CA" altLang="ko-KR" dirty="0" err="1">
                <a:solidFill>
                  <a:srgbClr val="00B050"/>
                </a:solidFill>
              </a:rPr>
              <a:t>xs</a:t>
            </a:r>
            <a:r>
              <a:rPr lang="en-CA" altLang="ko-KR" dirty="0">
                <a:solidFill>
                  <a:srgbClr val="00B050"/>
                </a:solidFill>
              </a:rPr>
              <a:t> </a:t>
            </a:r>
            <a:r>
              <a:rPr lang="en-CA" altLang="ko-KR" dirty="0" smtClean="0">
                <a:solidFill>
                  <a:srgbClr val="00B050"/>
                </a:solidFill>
              </a:rPr>
              <a:t>n</a:t>
            </a:r>
            <a:br>
              <a:rPr lang="en-CA" altLang="ko-KR" dirty="0" smtClean="0">
                <a:solidFill>
                  <a:srgbClr val="00B050"/>
                </a:solidFill>
              </a:rPr>
            </a:br>
            <a:r>
              <a:rPr lang="en-CA" altLang="ko-KR" dirty="0" smtClean="0">
                <a:solidFill>
                  <a:srgbClr val="00B050"/>
                </a:solidFill>
              </a:rPr>
              <a:t>  </a:t>
            </a:r>
            <a:r>
              <a:rPr lang="en-CA" altLang="ko-KR" dirty="0">
                <a:solidFill>
                  <a:srgbClr val="00B050"/>
                </a:solidFill>
              </a:rPr>
              <a:t>[]                        </a:t>
            </a:r>
            <a:r>
              <a:rPr lang="en-CA" altLang="ko-KR" dirty="0" smtClean="0">
                <a:solidFill>
                  <a:srgbClr val="00B050"/>
                </a:solidFill>
              </a:rPr>
              <a:t>     -&gt; </a:t>
            </a:r>
            <a:r>
              <a:rPr lang="en-CA" altLang="ko-KR" dirty="0">
                <a:solidFill>
                  <a:srgbClr val="00B050"/>
                </a:solidFill>
              </a:rPr>
              <a:t>Nothing</a:t>
            </a:r>
            <a:endParaRPr lang="en-CA" altLang="ko-KR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따르릉 </a:t>
            </a:r>
            <a:r>
              <a:rPr lang="ko-KR" altLang="en-US" dirty="0" err="1" smtClean="0"/>
              <a:t>따르르릉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Simple Example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을 사용해 간단한 전화번호부를 만들어보자</a:t>
            </a:r>
            <a:endParaRPr lang="en-US" altLang="ko-KR" dirty="0" smtClean="0"/>
          </a:p>
          <a:p>
            <a:r>
              <a:rPr lang="en-US" altLang="ko-KR" dirty="0" smtClean="0"/>
              <a:t>Haskell</a:t>
            </a:r>
            <a:r>
              <a:rPr lang="ko-KR" altLang="en-US" dirty="0" smtClean="0"/>
              <a:t>이 가진 함수들을 사용해 다른 방식으로 짜보자</a:t>
            </a:r>
            <a:endParaRPr lang="en-US" altLang="ko-KR" dirty="0" smtClean="0"/>
          </a:p>
          <a:p>
            <a:r>
              <a:rPr lang="en-CA" altLang="ko-KR" dirty="0" err="1" smtClean="0">
                <a:solidFill>
                  <a:srgbClr val="00B050"/>
                </a:solidFill>
              </a:rPr>
              <a:t>findPhone</a:t>
            </a:r>
            <a:r>
              <a:rPr lang="en-CA" altLang="ko-KR" dirty="0" smtClean="0">
                <a:solidFill>
                  <a:srgbClr val="00B050"/>
                </a:solidFill>
              </a:rPr>
              <a:t> </a:t>
            </a:r>
            <a:r>
              <a:rPr lang="en-CA" altLang="ko-KR" dirty="0" err="1" smtClean="0">
                <a:solidFill>
                  <a:srgbClr val="00B050"/>
                </a:solidFill>
              </a:rPr>
              <a:t>pb</a:t>
            </a:r>
            <a:r>
              <a:rPr lang="en-CA" altLang="ko-KR" dirty="0" smtClean="0">
                <a:solidFill>
                  <a:srgbClr val="00B050"/>
                </a:solidFill>
              </a:rPr>
              <a:t> n | (_, p):_ &lt;- </a:t>
            </a:r>
            <a:r>
              <a:rPr lang="en-CA" altLang="ko-KR" dirty="0" err="1" smtClean="0">
                <a:solidFill>
                  <a:srgbClr val="00B050"/>
                </a:solidFill>
              </a:rPr>
              <a:t>pbFound</a:t>
            </a:r>
            <a:r>
              <a:rPr lang="en-CA" altLang="ko-KR" dirty="0" smtClean="0">
                <a:solidFill>
                  <a:srgbClr val="00B050"/>
                </a:solidFill>
              </a:rPr>
              <a:t> = Just p</a:t>
            </a:r>
            <a:br>
              <a:rPr lang="en-CA" altLang="ko-KR" dirty="0" smtClean="0">
                <a:solidFill>
                  <a:srgbClr val="00B050"/>
                </a:solidFill>
              </a:rPr>
            </a:br>
            <a:r>
              <a:rPr lang="en-CA" altLang="ko-KR" dirty="0" smtClean="0">
                <a:solidFill>
                  <a:srgbClr val="00B050"/>
                </a:solidFill>
              </a:rPr>
              <a:t>                       | otherwise               = Nothing</a:t>
            </a:r>
            <a:br>
              <a:rPr lang="en-CA" altLang="ko-KR" dirty="0" smtClean="0">
                <a:solidFill>
                  <a:srgbClr val="00B050"/>
                </a:solidFill>
              </a:rPr>
            </a:br>
            <a:r>
              <a:rPr lang="en-CA" altLang="ko-KR" dirty="0" smtClean="0">
                <a:solidFill>
                  <a:srgbClr val="00B050"/>
                </a:solidFill>
              </a:rPr>
              <a:t>  where </a:t>
            </a:r>
            <a:r>
              <a:rPr lang="en-CA" altLang="ko-KR" dirty="0" err="1" smtClean="0">
                <a:solidFill>
                  <a:srgbClr val="00B050"/>
                </a:solidFill>
              </a:rPr>
              <a:t>pbFound</a:t>
            </a:r>
            <a:r>
              <a:rPr lang="en-CA" altLang="ko-KR" dirty="0" smtClean="0">
                <a:solidFill>
                  <a:srgbClr val="00B050"/>
                </a:solidFill>
              </a:rPr>
              <a:t> = filter (\(k, v) -&gt; k == n) </a:t>
            </a:r>
            <a:r>
              <a:rPr lang="en-CA" altLang="ko-KR" dirty="0" err="1" smtClean="0">
                <a:solidFill>
                  <a:srgbClr val="00B050"/>
                </a:solidFill>
              </a:rPr>
              <a:t>pb</a:t>
            </a:r>
            <a:endParaRPr lang="en-CA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Quick Sort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Merge Sort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Haskell</a:t>
            </a:r>
            <a:r>
              <a:rPr lang="ko-KR" altLang="en-US" dirty="0" smtClean="0"/>
              <a:t>로 짜보자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quickSort</a:t>
            </a:r>
            <a:r>
              <a:rPr lang="en-US" altLang="ko-KR" dirty="0" smtClean="0"/>
              <a:t> :: (Ord a) =&gt; [a] -&gt; [a]</a:t>
            </a:r>
          </a:p>
          <a:p>
            <a:pPr lvl="1"/>
            <a:r>
              <a:rPr lang="en-US" altLang="ko-KR" dirty="0" err="1" smtClean="0"/>
              <a:t>mergeSort</a:t>
            </a:r>
            <a:r>
              <a:rPr lang="en-US" altLang="ko-KR" dirty="0" smtClean="0"/>
              <a:t> :: (Ord a) =&gt; [a] -&gt; [a]</a:t>
            </a:r>
            <a:br>
              <a:rPr lang="en-US" altLang="ko-KR" dirty="0" smtClean="0"/>
            </a:br>
            <a:r>
              <a:rPr lang="en-US" altLang="ko-KR" dirty="0" smtClean="0"/>
              <a:t>merge :: (Ord a) =&gt; [a] -&gt; [a] -&gt; [a]</a:t>
            </a:r>
          </a:p>
          <a:p>
            <a:r>
              <a:rPr lang="en-US" altLang="ko-KR" dirty="0" smtClean="0"/>
              <a:t>2. List</a:t>
            </a:r>
            <a:r>
              <a:rPr lang="ko-KR" altLang="en-US" dirty="0" smtClean="0"/>
              <a:t>가 회문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앞에서부터 읽어도 뒤에서부터 읽어도 똑같은 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인지 확인하는 함수를 짜보자</a:t>
            </a:r>
            <a:endParaRPr lang="en-US" altLang="ko-KR" dirty="0"/>
          </a:p>
          <a:p>
            <a:pPr lvl="1"/>
            <a:r>
              <a:rPr lang="en-US" altLang="ko-KR" dirty="0" err="1" smtClean="0"/>
              <a:t>palindromeChecker</a:t>
            </a:r>
            <a:r>
              <a:rPr lang="en-US" altLang="ko-KR" dirty="0" smtClean="0"/>
              <a:t> :: (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a) =&gt; [a] -&gt; Bool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64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List </a:t>
            </a:r>
            <a:r>
              <a:rPr lang="ko-KR" altLang="en-US" dirty="0" smtClean="0"/>
              <a:t>두 개를 받아서 첫번째 리스트가 두번째 리스트에 포함되는지 확인하는 함수를 짜 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이를테면</a:t>
            </a:r>
            <a:r>
              <a:rPr lang="en-US" altLang="ko-KR" dirty="0"/>
              <a:t> </a:t>
            </a:r>
            <a:r>
              <a:rPr lang="en-US" altLang="ko-KR" dirty="0" smtClean="0"/>
              <a:t>[2,3]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[2,3,4]</a:t>
            </a:r>
            <a:r>
              <a:rPr lang="ko-KR" altLang="en-US" dirty="0" smtClean="0"/>
              <a:t>에 포함되지만</a:t>
            </a:r>
            <a:r>
              <a:rPr lang="en-US" altLang="ko-KR" dirty="0" smtClean="0"/>
              <a:t>, [2,4]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[2,3,4]</a:t>
            </a:r>
            <a:r>
              <a:rPr lang="ko-KR" altLang="en-US" dirty="0" smtClean="0"/>
              <a:t>에 포함되지 않는다</a:t>
            </a:r>
            <a:r>
              <a:rPr lang="en-US" altLang="ko-KR" dirty="0" smtClean="0"/>
              <a:t>. ([2,4]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[2,4,2,3]</a:t>
            </a:r>
            <a:r>
              <a:rPr lang="ko-KR" altLang="en-US" dirty="0" smtClean="0"/>
              <a:t>에는 포함된다</a:t>
            </a:r>
            <a:r>
              <a:rPr lang="en-US" altLang="ko-KR" dirty="0" smtClean="0"/>
              <a:t>.)</a:t>
            </a:r>
          </a:p>
          <a:p>
            <a:pPr lvl="1"/>
            <a:r>
              <a:rPr lang="en-US" altLang="ko-KR" dirty="0" err="1" smtClean="0"/>
              <a:t>isPrefixOf</a:t>
            </a:r>
            <a:r>
              <a:rPr lang="en-US" altLang="ko-KR" dirty="0" smtClean="0"/>
              <a:t> :: (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a) =&gt; [a] -&gt; [a] -&gt; Bool</a:t>
            </a:r>
            <a:br>
              <a:rPr lang="en-US" altLang="ko-KR" dirty="0" smtClean="0"/>
            </a:br>
            <a:r>
              <a:rPr lang="en-US" altLang="ko-KR" dirty="0" err="1" smtClean="0"/>
              <a:t>isIn</a:t>
            </a:r>
            <a:r>
              <a:rPr lang="en-US" altLang="ko-KR" dirty="0" smtClean="0"/>
              <a:t> :: (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a) =&gt; [a] -&gt; [a] -&gt; Bool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26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What’s Next?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Type Class</a:t>
            </a:r>
          </a:p>
          <a:p>
            <a:r>
              <a:rPr lang="en-US" altLang="ko-KR" dirty="0" smtClean="0"/>
              <a:t>Haskell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User Defined Type</a:t>
            </a:r>
          </a:p>
          <a:p>
            <a:r>
              <a:rPr lang="en-US" altLang="ko-KR" dirty="0" err="1" smtClean="0"/>
              <a:t>Functor</a:t>
            </a:r>
            <a:r>
              <a:rPr lang="en-US" altLang="ko-KR" dirty="0" smtClean="0"/>
              <a:t> – Applicative – Monad </a:t>
            </a:r>
            <a:r>
              <a:rPr lang="ko-KR" altLang="en-US" dirty="0" err="1" smtClean="0"/>
              <a:t>상속관계</a:t>
            </a:r>
            <a:endParaRPr lang="en-US" altLang="ko-KR" dirty="0" smtClean="0"/>
          </a:p>
          <a:p>
            <a:r>
              <a:rPr lang="en-US" altLang="ko-KR" dirty="0" smtClean="0"/>
              <a:t>Haskell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Module</a:t>
            </a:r>
          </a:p>
          <a:p>
            <a:r>
              <a:rPr lang="en-US" altLang="ko-KR" dirty="0" smtClean="0"/>
              <a:t>Haskell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Input-Output</a:t>
            </a:r>
          </a:p>
          <a:p>
            <a:r>
              <a:rPr lang="en-US" altLang="ko-KR" dirty="0" smtClean="0"/>
              <a:t>Haskell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프로그램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41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3923</TotalTime>
  <Words>2298</Words>
  <Application>Microsoft Office PowerPoint</Application>
  <PresentationFormat>와이드스크린</PresentationFormat>
  <Paragraphs>390</Paragraphs>
  <Slides>98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104" baseType="lpstr">
      <vt:lpstr>HY그래픽M</vt:lpstr>
      <vt:lpstr>맑은 고딕</vt:lpstr>
      <vt:lpstr>Arial</vt:lpstr>
      <vt:lpstr>Cambria Math</vt:lpstr>
      <vt:lpstr>Trebuchet MS</vt:lpstr>
      <vt:lpstr>시차</vt:lpstr>
      <vt:lpstr>Haskell02</vt:lpstr>
      <vt:lpstr>차례</vt:lpstr>
      <vt:lpstr>차례</vt:lpstr>
      <vt:lpstr>차례</vt:lpstr>
      <vt:lpstr>되새김질</vt:lpstr>
      <vt:lpstr>내가 방금 뭘 했더라?</vt:lpstr>
      <vt:lpstr>Haskell Elementary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진짜 함수 만들기 Pattern Matching And Others</vt:lpstr>
      <vt:lpstr>계산되거나 말거나 Some Expressions And Statements</vt:lpstr>
      <vt:lpstr>계산되거나 말거나 Some Expressions And Statements</vt:lpstr>
      <vt:lpstr>계산되거나 말거나 Some Expressions And Statements</vt:lpstr>
      <vt:lpstr>계산되거나 말거나 Some Expressions And Statements</vt:lpstr>
      <vt:lpstr>계산되거나 말거나 Some Expressions And Statements</vt:lpstr>
      <vt:lpstr>계산되거나 말거나 Some Expressions And Statements</vt:lpstr>
      <vt:lpstr>계산되거나 말거나 Some Expressions And Statements</vt:lpstr>
      <vt:lpstr>한 번만 다시 생각해봐요… Functional Thinking</vt:lpstr>
      <vt:lpstr>한 번만 다시 생각해봐요… Functional Thinking</vt:lpstr>
      <vt:lpstr>한 번만 다시 생각해봐요… Functional Thinking</vt:lpstr>
      <vt:lpstr>한 번만 다시 생각해봐요… Functional Thinking</vt:lpstr>
      <vt:lpstr>한 번만 다시 생각해봐요… Functional Thinking</vt:lpstr>
      <vt:lpstr>한 번만 다시 생각해봐요… Functional Thinking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List에 당도한 것을 환영하네 낯선 이여 List Type</vt:lpstr>
      <vt:lpstr>차 마시면서 즐기는 느긋함 Lazy Evaluation</vt:lpstr>
      <vt:lpstr>차 마시면서 즐기는 느긋함 Lazy Evaluation</vt:lpstr>
      <vt:lpstr>차 마시면서 즐기는 느긋함 Lazy Evaluation</vt:lpstr>
      <vt:lpstr>차 마시면서 즐기는 느긋함 Lazy Evaluation</vt:lpstr>
      <vt:lpstr>차 마시면서 즐기는 느긋함 Lazy Evaluation</vt:lpstr>
      <vt:lpstr>차 마시면서 즐기는 느긋함 Lazy Evaluation</vt:lpstr>
      <vt:lpstr>Nothing Or Not Maybe Type</vt:lpstr>
      <vt:lpstr>Nothing Or Not Maybe Type</vt:lpstr>
      <vt:lpstr>Nothing Or Not Maybe Type</vt:lpstr>
      <vt:lpstr>Nothing Or Not Maybe Type</vt:lpstr>
      <vt:lpstr>Nothing Or Not Maybe Type</vt:lpstr>
      <vt:lpstr>Nothing Or Not Maybe Type</vt:lpstr>
      <vt:lpstr>Nothing Or Not Maybe Type</vt:lpstr>
      <vt:lpstr>Nothing Or Not Maybe Type</vt:lpstr>
      <vt:lpstr>Nothing Or Not Maybe Type</vt:lpstr>
      <vt:lpstr>Nothing Or Not Maybe Type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일급 객체랑 놀기 Function As First Class Object</vt:lpstr>
      <vt:lpstr>바보야 니 이름은 개발자가 버렸어 Lambda Function</vt:lpstr>
      <vt:lpstr>바보야 니 이름은 개발자가 버렸어 Lambda Function</vt:lpstr>
      <vt:lpstr>바보야 니 이름은 개발자가 버렸어 Lambda Function</vt:lpstr>
      <vt:lpstr>따르릉 따르르릉 Simple Example</vt:lpstr>
      <vt:lpstr>따르릉 따르르릉 Simple Example</vt:lpstr>
      <vt:lpstr>따르릉 따르르릉 Simple Example</vt:lpstr>
      <vt:lpstr>따르릉 따르르릉 Simple Example</vt:lpstr>
      <vt:lpstr>따르릉 따르르릉 Simple Example</vt:lpstr>
      <vt:lpstr>따르릉 따르르릉 Simple Example</vt:lpstr>
      <vt:lpstr>Practice</vt:lpstr>
      <vt:lpstr>Practice</vt:lpstr>
      <vt:lpstr>What’s Next?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Haskell02</dc:title>
  <dc:creator>Junyoung Jang</dc:creator>
  <cp:lastModifiedBy>Junyoung Jang</cp:lastModifiedBy>
  <cp:revision>326</cp:revision>
  <dcterms:created xsi:type="dcterms:W3CDTF">2016-05-08T04:27:32Z</dcterms:created>
  <dcterms:modified xsi:type="dcterms:W3CDTF">2016-05-14T10:33:56Z</dcterms:modified>
</cp:coreProperties>
</file>