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261" r:id="rId14"/>
    <p:sldId id="367" r:id="rId15"/>
    <p:sldId id="368" r:id="rId16"/>
    <p:sldId id="369" r:id="rId17"/>
    <p:sldId id="377" r:id="rId18"/>
    <p:sldId id="370" r:id="rId19"/>
    <p:sldId id="371" r:id="rId20"/>
    <p:sldId id="372" r:id="rId21"/>
    <p:sldId id="378" r:id="rId22"/>
    <p:sldId id="389" r:id="rId23"/>
    <p:sldId id="390" r:id="rId24"/>
    <p:sldId id="391" r:id="rId25"/>
    <p:sldId id="354" r:id="rId26"/>
    <p:sldId id="355" r:id="rId27"/>
    <p:sldId id="373" r:id="rId28"/>
    <p:sldId id="356" r:id="rId29"/>
    <p:sldId id="404" r:id="rId30"/>
    <p:sldId id="405" r:id="rId31"/>
    <p:sldId id="357" r:id="rId32"/>
    <p:sldId id="375" r:id="rId33"/>
    <p:sldId id="374" r:id="rId34"/>
    <p:sldId id="384" r:id="rId35"/>
    <p:sldId id="385" r:id="rId36"/>
    <p:sldId id="386" r:id="rId37"/>
    <p:sldId id="387" r:id="rId38"/>
    <p:sldId id="388" r:id="rId39"/>
    <p:sldId id="376" r:id="rId40"/>
    <p:sldId id="379" r:id="rId41"/>
    <p:sldId id="380" r:id="rId42"/>
    <p:sldId id="381" r:id="rId43"/>
    <p:sldId id="382" r:id="rId44"/>
    <p:sldId id="383" r:id="rId45"/>
    <p:sldId id="392" r:id="rId46"/>
    <p:sldId id="394" r:id="rId47"/>
    <p:sldId id="393" r:id="rId48"/>
    <p:sldId id="395" r:id="rId49"/>
    <p:sldId id="396" r:id="rId50"/>
    <p:sldId id="397" r:id="rId51"/>
    <p:sldId id="398" r:id="rId52"/>
    <p:sldId id="400" r:id="rId53"/>
    <p:sldId id="401" r:id="rId54"/>
    <p:sldId id="402" r:id="rId55"/>
    <p:sldId id="4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9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6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07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6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9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C3842F-D831-4913-9376-42A45A811385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Haskell03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8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Matching and Others</a:t>
            </a:r>
          </a:p>
          <a:p>
            <a:r>
              <a:rPr lang="en-US" dirty="0" smtClean="0"/>
              <a:t>case ~ of expression</a:t>
            </a:r>
          </a:p>
          <a:p>
            <a:r>
              <a:rPr lang="en-US" dirty="0" smtClean="0"/>
              <a:t>let ~ in expression</a:t>
            </a:r>
          </a:p>
          <a:p>
            <a:r>
              <a:rPr lang="en-US" dirty="0" smtClean="0"/>
              <a:t>where statement</a:t>
            </a:r>
          </a:p>
        </p:txBody>
      </p:sp>
    </p:spTree>
    <p:extLst>
      <p:ext uri="{BB962C8B-B14F-4D97-AF65-F5344CB8AC3E}">
        <p14:creationId xmlns:p14="http://schemas.microsoft.com/office/powerpoint/2010/main" val="343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Object</a:t>
            </a:r>
          </a:p>
          <a:p>
            <a:r>
              <a:rPr lang="ko-KR" altLang="en-US" dirty="0" smtClean="0"/>
              <a:t>그 언어에서 객체가 할 수 있는 모든 행동을 할 수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함수에 인자로 넘기기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결과값으로 돌려주기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변수로 사용하기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smtClean="0"/>
              <a:t>Haskell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상수와 </a:t>
            </a:r>
            <a:r>
              <a:rPr lang="ko-KR" altLang="en-US" dirty="0" err="1" smtClean="0"/>
              <a:t>일변수</a:t>
            </a:r>
            <a:r>
              <a:rPr lang="ko-KR" altLang="en-US" dirty="0" smtClean="0"/>
              <a:t> 함수들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map </a:t>
            </a:r>
            <a:r>
              <a:rPr lang="ko-KR" altLang="en-US" dirty="0" smtClean="0"/>
              <a:t>등의 함수에서 사용하는 걸 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4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</a:p>
          <a:p>
            <a:r>
              <a:rPr lang="ko-KR" altLang="en-US" dirty="0" smtClean="0"/>
              <a:t>이름 없는 함수</a:t>
            </a:r>
            <a:endParaRPr lang="en-US" altLang="ko-KR" dirty="0" smtClean="0"/>
          </a:p>
          <a:p>
            <a:pPr lvl="1"/>
            <a:r>
              <a:rPr lang="en-US" dirty="0" smtClean="0"/>
              <a:t>\&lt;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1&gt; &lt;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2&gt; … -&gt; &lt;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47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Intermediate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모나드도</a:t>
            </a:r>
            <a:r>
              <a:rPr lang="ko-KR" altLang="en-US" dirty="0" smtClean="0"/>
              <a:t> 모르는 게 까불어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4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번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확인하는 법을 다루면서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</a:t>
            </a:r>
            <a:r>
              <a:rPr lang="ko-KR" altLang="en-US" dirty="0" smtClean="0"/>
              <a:t>같은 기본적인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들을 잠깐 보았었다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구체적으로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가 무엇인지 살펴보도록 하자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</a:t>
            </a:r>
          </a:p>
          <a:p>
            <a:pPr lvl="1"/>
            <a:r>
              <a:rPr lang="ko-KR" altLang="en-US" dirty="0" smtClean="0"/>
              <a:t>공통적인 함수들을 가지고 있는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들의 집합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(+), (*), abs, </a:t>
            </a:r>
            <a:r>
              <a:rPr lang="en-US" dirty="0" err="1" smtClean="0"/>
              <a:t>signum</a:t>
            </a:r>
            <a:r>
              <a:rPr lang="en-US" dirty="0" smtClean="0"/>
              <a:t>, (-), … </a:t>
            </a:r>
            <a:r>
              <a:rPr lang="ko-KR" altLang="en-US" dirty="0" smtClean="0"/>
              <a:t>등이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Word, Double, …</a:t>
            </a:r>
          </a:p>
          <a:p>
            <a:r>
              <a:rPr lang="en-US" dirty="0" err="1" smtClean="0"/>
              <a:t>Eq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(==), (/=)</a:t>
            </a:r>
            <a:r>
              <a:rPr lang="ko-KR" altLang="en-US" dirty="0"/>
              <a:t> </a:t>
            </a:r>
            <a:r>
              <a:rPr lang="ko-KR" altLang="en-US" dirty="0" smtClean="0"/>
              <a:t>가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dirty="0" smtClean="0"/>
              <a:t>Prelude</a:t>
            </a:r>
            <a:r>
              <a:rPr lang="ko-KR" altLang="en-US" dirty="0" smtClean="0"/>
              <a:t>에 정의된 모든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9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Class</a:t>
            </a:r>
          </a:p>
          <a:p>
            <a:pPr lvl="1"/>
            <a:r>
              <a:rPr lang="en-US" dirty="0" smtClean="0"/>
              <a:t>show :: a -&gt; String </a:t>
            </a:r>
            <a:r>
              <a:rPr lang="ko-KR" altLang="en-US" dirty="0" smtClean="0"/>
              <a:t>이 가능한 </a:t>
            </a:r>
            <a:r>
              <a:rPr lang="en-CA" altLang="ko-KR" dirty="0" smtClean="0"/>
              <a:t>Type</a:t>
            </a:r>
            <a:r>
              <a:rPr lang="ko-KR" altLang="en-US" dirty="0" smtClean="0"/>
              <a:t>들</a:t>
            </a:r>
            <a:endParaRPr lang="en-US" dirty="0" smtClean="0"/>
          </a:p>
          <a:p>
            <a:pPr lvl="1"/>
            <a:r>
              <a:rPr lang="en-US" dirty="0" smtClean="0"/>
              <a:t>Bool, </a:t>
            </a:r>
            <a:r>
              <a:rPr lang="en-CA" dirty="0" smtClean="0"/>
              <a:t>Char, </a:t>
            </a:r>
            <a:r>
              <a:rPr lang="en-CA" dirty="0" err="1" smtClean="0"/>
              <a:t>Int</a:t>
            </a:r>
            <a:r>
              <a:rPr lang="en-CA" dirty="0" smtClean="0"/>
              <a:t>, …</a:t>
            </a:r>
            <a:endParaRPr lang="en-US" dirty="0" smtClean="0"/>
          </a:p>
          <a:p>
            <a:r>
              <a:rPr lang="en-US" dirty="0" smtClean="0"/>
              <a:t>Read Class</a:t>
            </a:r>
          </a:p>
          <a:p>
            <a:pPr lvl="1"/>
            <a:r>
              <a:rPr lang="en-US" altLang="ko-KR" dirty="0" smtClean="0"/>
              <a:t>read :: String -&gt;</a:t>
            </a:r>
            <a:r>
              <a:rPr lang="en-US" altLang="ko-KR" dirty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dirty="0" smtClean="0"/>
              <a:t>Bool, Char, </a:t>
            </a:r>
            <a:r>
              <a:rPr lang="en-US" dirty="0" err="1" smtClean="0"/>
              <a:t>Int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836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ko-KR" altLang="en-US" dirty="0" smtClean="0"/>
              <a:t>등등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1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 완전 정의 </a:t>
            </a:r>
            <a:r>
              <a:rPr lang="en-US" altLang="ko-KR" dirty="0" smtClean="0"/>
              <a:t>Minimal Complete Definitions</a:t>
            </a:r>
          </a:p>
          <a:p>
            <a:pPr lvl="1"/>
            <a:r>
              <a:rPr lang="en-US" dirty="0" smtClean="0"/>
              <a:t>Type Class</a:t>
            </a:r>
            <a:r>
              <a:rPr lang="ko-KR" altLang="en-US" dirty="0" smtClean="0"/>
              <a:t>에 속하기 위한 최소한의 정의</a:t>
            </a:r>
            <a:endParaRPr lang="en-US" altLang="ko-KR" dirty="0" smtClean="0"/>
          </a:p>
          <a:p>
            <a:pPr lvl="1"/>
            <a:r>
              <a:rPr lang="en-US" dirty="0" smtClean="0"/>
              <a:t>Minimal Complete Definition</a:t>
            </a:r>
            <a:r>
              <a:rPr lang="ko-KR" altLang="en-US" dirty="0" smtClean="0"/>
              <a:t>을 하면 나머지 함수는 </a:t>
            </a:r>
            <a:r>
              <a:rPr lang="en-US" altLang="ko-KR" dirty="0" smtClean="0"/>
              <a:t>Haskell</a:t>
            </a:r>
            <a:r>
              <a:rPr lang="ko-KR" altLang="en-US" dirty="0" smtClean="0"/>
              <a:t>이 알아서 정의해준다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최적화를 위해 직접 정의할 수는 있지만 일관성을 잃어버릴 수도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기억을 찾아서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나는 네가 지난 일요일에 한 일을 알고 있다</a:t>
            </a:r>
            <a:r>
              <a:rPr lang="en-US" altLang="ko-KR" dirty="0" smtClean="0"/>
              <a:t> – Review</a:t>
            </a:r>
          </a:p>
          <a:p>
            <a:r>
              <a:rPr lang="en-US" dirty="0" smtClean="0"/>
              <a:t>Haskell Intermediate</a:t>
            </a:r>
          </a:p>
          <a:p>
            <a:pPr lvl="1"/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Class Basic</a:t>
            </a:r>
          </a:p>
          <a:p>
            <a:pPr lvl="1"/>
            <a:r>
              <a:rPr lang="ko-KR" altLang="en-US" dirty="0" smtClean="0"/>
              <a:t>너는 내 타입이 아닌걸 </a:t>
            </a:r>
            <a:r>
              <a:rPr lang="en-US" altLang="ko-KR" dirty="0" smtClean="0"/>
              <a:t>– User Define Type</a:t>
            </a:r>
          </a:p>
          <a:p>
            <a:pPr lvl="1"/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Class 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8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dirty="0" smtClean="0"/>
              <a:t>(+), (*), abs, </a:t>
            </a:r>
            <a:r>
              <a:rPr lang="en-US" dirty="0" err="1" smtClean="0"/>
              <a:t>signum</a:t>
            </a:r>
            <a:r>
              <a:rPr lang="en-US" dirty="0" smtClean="0"/>
              <a:t>, </a:t>
            </a:r>
            <a:r>
              <a:rPr lang="en-US" dirty="0" err="1" smtClean="0"/>
              <a:t>fromInteger</a:t>
            </a:r>
            <a:r>
              <a:rPr lang="en-US" dirty="0" smtClean="0"/>
              <a:t>, (negate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(-))</a:t>
            </a:r>
          </a:p>
          <a:p>
            <a:r>
              <a:rPr lang="en-US" dirty="0" err="1" smtClean="0"/>
              <a:t>Eq</a:t>
            </a:r>
            <a:r>
              <a:rPr lang="en-US" dirty="0" smtClean="0"/>
              <a:t>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dirty="0" smtClean="0"/>
              <a:t>(==)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(/=)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1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showsPrec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CA" altLang="ko-KR" dirty="0" smtClean="0"/>
              <a:t>show</a:t>
            </a:r>
            <a:endParaRPr lang="en-US" altLang="ko-KR" dirty="0" smtClean="0"/>
          </a:p>
          <a:p>
            <a:r>
              <a:rPr lang="en-US" dirty="0" smtClean="0"/>
              <a:t>Read Class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dirty="0" err="1" smtClean="0"/>
              <a:t>readsPrec</a:t>
            </a:r>
            <a:r>
              <a:rPr lang="en-US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를 써야할까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smtClean="0"/>
              <a:t>Polymorphism</a:t>
            </a:r>
            <a:r>
              <a:rPr lang="ko-KR" altLang="en-US" dirty="0" smtClean="0"/>
              <a:t>을 위해서</a:t>
            </a:r>
            <a:endParaRPr lang="en-US" altLang="ko-KR" dirty="0" smtClean="0"/>
          </a:p>
          <a:p>
            <a:pPr lvl="1"/>
            <a:r>
              <a:rPr lang="en-US" dirty="0" smtClean="0"/>
              <a:t>Interface</a:t>
            </a:r>
            <a:r>
              <a:rPr lang="ko-KR" altLang="en-US" dirty="0" smtClean="0"/>
              <a:t>를 주기 위해서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r>
              <a:rPr lang="ko-KR" altLang="en-US" dirty="0" smtClean="0"/>
              <a:t>을 위해서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Class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Ad-hoc Polymorphism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동일한 </a:t>
            </a:r>
            <a:r>
              <a:rPr lang="en-US" altLang="ko-KR" dirty="0" smtClean="0"/>
              <a:t>(==)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따라 다르게 정의할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언어들에서는 </a:t>
            </a:r>
            <a:r>
              <a:rPr lang="en-US" altLang="ko-KR" dirty="0" smtClean="0"/>
              <a:t>Overloading</a:t>
            </a:r>
            <a:r>
              <a:rPr lang="ko-KR" altLang="en-US" dirty="0" smtClean="0"/>
              <a:t>이라고 불리기도 한다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6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모여라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Basic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ko-KR" altLang="en-US" dirty="0" smtClean="0"/>
              <a:t>를 주기 위해서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들은 가능한 연산이 무엇인지에 대한 최소한의 단서를 가지고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fun :: a-&gt;a</a:t>
            </a:r>
            <a:r>
              <a:rPr lang="ko-KR" altLang="en-US" dirty="0" smtClean="0"/>
              <a:t>인 함수 </a:t>
            </a:r>
            <a:r>
              <a:rPr lang="en-US" altLang="ko-KR" dirty="0" smtClean="0"/>
              <a:t>fun</a:t>
            </a:r>
            <a:r>
              <a:rPr lang="ko-KR" altLang="en-US" dirty="0" smtClean="0"/>
              <a:t>의 결과 값을 가지고 무엇을 할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err="1" smtClean="0"/>
              <a:t>funN</a:t>
            </a:r>
            <a:r>
              <a:rPr lang="en-US" dirty="0" smtClean="0"/>
              <a:t> :: </a:t>
            </a:r>
            <a:r>
              <a:rPr lang="en-US" dirty="0" err="1" smtClean="0"/>
              <a:t>Num</a:t>
            </a:r>
            <a:r>
              <a:rPr lang="en-US" dirty="0" smtClean="0"/>
              <a:t> a =&gt; a -&gt; a</a:t>
            </a:r>
            <a:r>
              <a:rPr lang="ko-KR" altLang="en-US" dirty="0" smtClean="0"/>
              <a:t>인 함수 </a:t>
            </a:r>
            <a:r>
              <a:rPr lang="en-US" altLang="ko-KR" dirty="0" err="1" smtClean="0"/>
              <a:t>funN</a:t>
            </a:r>
            <a:r>
              <a:rPr lang="ko-KR" altLang="en-US" dirty="0" smtClean="0"/>
              <a:t>의 결과 값을 가지고 무엇을 할 수 있을까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9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간단한 방법은 타입 동의어 </a:t>
            </a:r>
            <a:r>
              <a:rPr lang="en-US" altLang="ko-KR" dirty="0" smtClean="0"/>
              <a:t>Type Synonyms</a:t>
            </a:r>
            <a:r>
              <a:rPr lang="ko-KR" altLang="en-US" dirty="0" smtClean="0"/>
              <a:t>를 사용하는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strike="sngStrike" dirty="0" smtClean="0">
                <a:solidFill>
                  <a:srgbClr val="00B050"/>
                </a:solidFill>
              </a:rPr>
              <a:t>type String = [Char]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type Name = String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type Dictionary a b = [(</a:t>
            </a:r>
            <a:r>
              <a:rPr lang="en-US" altLang="ko-KR" dirty="0" err="1" smtClean="0">
                <a:solidFill>
                  <a:srgbClr val="00B050"/>
                </a:solidFill>
              </a:rPr>
              <a:t>a,b</a:t>
            </a:r>
            <a:r>
              <a:rPr lang="en-US" altLang="ko-KR" dirty="0" smtClean="0">
                <a:solidFill>
                  <a:srgbClr val="00B050"/>
                </a:solidFill>
              </a:rPr>
              <a:t>)]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09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Synonyms</a:t>
            </a:r>
            <a:r>
              <a:rPr lang="ko-KR" altLang="en-US" dirty="0" smtClean="0"/>
              <a:t>을 사용할 경우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은 이미 있는 타입과 동일하게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이미 있는 타입과 구분할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함수에게</a:t>
            </a:r>
            <a:r>
              <a:rPr lang="ko-KR" altLang="en-US" dirty="0" smtClean="0"/>
              <a:t> 줄 복잡한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미리 정하거나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인자에 명확하게 이름을 붙일 때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type Name = String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Phone = String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PhoneBook</a:t>
            </a:r>
            <a:r>
              <a:rPr lang="en-US" altLang="ko-KR" dirty="0" smtClean="0">
                <a:solidFill>
                  <a:srgbClr val="00B050"/>
                </a:solidFill>
              </a:rPr>
              <a:t> = (Name, String)</a:t>
            </a:r>
          </a:p>
          <a:p>
            <a:r>
              <a:rPr lang="en-US" altLang="ko-KR" dirty="0" err="1" smtClean="0"/>
              <a:t>PhoneBook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의 내용물을 보다 명확하게 쓸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1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복잡한 방법으로는 타입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Constructor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trike="sngStrike" dirty="0" smtClean="0">
                <a:solidFill>
                  <a:srgbClr val="00B050"/>
                </a:solidFill>
              </a:rPr>
              <a:t>data Bool = True | False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</a:t>
            </a:r>
            <a:r>
              <a:rPr lang="en-US" altLang="ko-KR" dirty="0" err="1" smtClean="0">
                <a:solidFill>
                  <a:srgbClr val="00B050"/>
                </a:solidFill>
              </a:rPr>
              <a:t>TrafficSign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Tree a = Empty | Node a (Tree a) (Tree a)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Direction = </a:t>
            </a:r>
            <a:r>
              <a:rPr lang="en-US" altLang="ko-KR" dirty="0" err="1" smtClean="0">
                <a:solidFill>
                  <a:srgbClr val="00B050"/>
                </a:solidFill>
              </a:rPr>
              <a:t>ToLeft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ToRight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복잡한 방법으로는 타입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Constructor</a:t>
            </a:r>
            <a:r>
              <a:rPr lang="ko-KR" altLang="en-US" dirty="0" smtClean="0"/>
              <a:t>를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Tree a</a:t>
            </a:r>
          </a:p>
          <a:p>
            <a:pPr lvl="1"/>
            <a:r>
              <a:rPr lang="en-US" altLang="ko-KR" dirty="0" smtClean="0"/>
              <a:t>Type Constructor</a:t>
            </a:r>
          </a:p>
          <a:p>
            <a:pPr lvl="1"/>
            <a:r>
              <a:rPr lang="en-US" altLang="ko-KR" dirty="0" smtClean="0"/>
              <a:t>Type </a:t>
            </a:r>
            <a:r>
              <a:rPr lang="ko-KR" altLang="en-US" dirty="0" smtClean="0"/>
              <a:t>표기에서 사용 가능한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31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 Intermediate</a:t>
            </a:r>
          </a:p>
          <a:p>
            <a:pPr lvl="1"/>
            <a:r>
              <a:rPr lang="en-US" altLang="ko-KR" dirty="0" smtClean="0"/>
              <a:t>Type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, Class </a:t>
            </a:r>
            <a:r>
              <a:rPr lang="ko-KR" altLang="en-US" dirty="0" err="1" smtClean="0"/>
              <a:t>있다구요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Class Definition</a:t>
            </a:r>
          </a:p>
          <a:p>
            <a:pPr lvl="1"/>
            <a:r>
              <a:rPr lang="ko-KR" altLang="en-US" dirty="0" smtClean="0"/>
              <a:t>함수를 계승 중입니다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 </a:t>
            </a:r>
            <a:r>
              <a:rPr lang="en-US" altLang="ko-KR" dirty="0" smtClean="0"/>
              <a:t>– Type </a:t>
            </a:r>
            <a:r>
              <a:rPr lang="en-US" altLang="ko-KR" smtClean="0"/>
              <a:t>Class </a:t>
            </a:r>
            <a:r>
              <a:rPr lang="en-US" altLang="ko-KR" smtClean="0"/>
              <a:t>Inheritance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5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복잡한 방법으로는 타입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Constructor</a:t>
            </a:r>
            <a:r>
              <a:rPr lang="ko-KR" altLang="en-US" dirty="0" smtClean="0"/>
              <a:t>를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Node a (Tree a) (Tree a)</a:t>
            </a:r>
          </a:p>
          <a:p>
            <a:pPr lvl="1"/>
            <a:r>
              <a:rPr lang="en-US" altLang="ko-KR" dirty="0" smtClean="0"/>
              <a:t>Data Constructor</a:t>
            </a:r>
          </a:p>
          <a:p>
            <a:pPr lvl="1"/>
            <a:r>
              <a:rPr lang="en-US" altLang="ko-KR" dirty="0" smtClean="0"/>
              <a:t>Pattern Matching</a:t>
            </a:r>
            <a:r>
              <a:rPr lang="ko-KR" altLang="en-US" dirty="0" smtClean="0"/>
              <a:t>에서 사용 가능한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a:[a]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Direction</a:t>
            </a:r>
            <a:r>
              <a:rPr lang="ko-KR" altLang="en-US" dirty="0" smtClean="0"/>
              <a:t>를 사용해보자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[Direction]</a:t>
            </a:r>
            <a:r>
              <a:rPr lang="ko-KR" altLang="en-US" dirty="0" smtClean="0"/>
              <a:t>을 받아 해당하는 위치의 원소를 결과값으로 주는 함수를 짜보자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walk :: Tree t -&gt; [Direction] -&gt; t</a:t>
            </a:r>
          </a:p>
        </p:txBody>
      </p:sp>
    </p:spTree>
    <p:extLst>
      <p:ext uri="{BB962C8B-B14F-4D97-AF65-F5344CB8AC3E}">
        <p14:creationId xmlns:p14="http://schemas.microsoft.com/office/powerpoint/2010/main" val="30295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Direction</a:t>
            </a:r>
            <a:r>
              <a:rPr lang="ko-KR" altLang="en-US" dirty="0" smtClean="0"/>
              <a:t>를 사용해보자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walk :: Tree t -&gt; [Direction] -&gt; t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walk (Node x </a:t>
            </a:r>
            <a:r>
              <a:rPr lang="en-US" altLang="ko-KR" dirty="0" err="1" smtClean="0">
                <a:solidFill>
                  <a:srgbClr val="00B050"/>
                </a:solidFill>
              </a:rPr>
              <a:t>lc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rc</a:t>
            </a:r>
            <a:r>
              <a:rPr lang="en-US" altLang="ko-KR" dirty="0" smtClean="0">
                <a:solidFill>
                  <a:srgbClr val="00B050"/>
                </a:solidFill>
              </a:rPr>
              <a:t>) l = case l of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[] -&gt; x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ToLeft:ds</a:t>
            </a:r>
            <a:r>
              <a:rPr lang="en-US" altLang="ko-KR" dirty="0" smtClean="0">
                <a:solidFill>
                  <a:srgbClr val="00B050"/>
                </a:solidFill>
              </a:rPr>
              <a:t> -&gt; walk </a:t>
            </a:r>
            <a:r>
              <a:rPr lang="en-US" altLang="ko-KR" dirty="0" err="1" smtClean="0">
                <a:solidFill>
                  <a:srgbClr val="00B050"/>
                </a:solidFill>
              </a:rPr>
              <a:t>lc</a:t>
            </a:r>
            <a:r>
              <a:rPr lang="en-US" altLang="ko-KR" dirty="0" smtClean="0">
                <a:solidFill>
                  <a:srgbClr val="00B050"/>
                </a:solidFill>
              </a:rPr>
              <a:t> ds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ToRight:ds</a:t>
            </a:r>
            <a:r>
              <a:rPr lang="en-US" altLang="ko-KR" dirty="0" smtClean="0">
                <a:solidFill>
                  <a:srgbClr val="00B050"/>
                </a:solidFill>
              </a:rPr>
              <a:t> -&gt; walk </a:t>
            </a:r>
            <a:r>
              <a:rPr lang="en-US" altLang="ko-KR" dirty="0" err="1" smtClean="0">
                <a:solidFill>
                  <a:srgbClr val="00B050"/>
                </a:solidFill>
              </a:rPr>
              <a:t>rc</a:t>
            </a:r>
            <a:r>
              <a:rPr lang="en-US" altLang="ko-KR" dirty="0" smtClean="0">
                <a:solidFill>
                  <a:srgbClr val="00B050"/>
                </a:solidFill>
              </a:rPr>
              <a:t> ds</a:t>
            </a:r>
          </a:p>
        </p:txBody>
      </p:sp>
    </p:spTree>
    <p:extLst>
      <p:ext uri="{BB962C8B-B14F-4D97-AF65-F5344CB8AC3E}">
        <p14:creationId xmlns:p14="http://schemas.microsoft.com/office/powerpoint/2010/main" val="32168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Direction</a:t>
            </a:r>
            <a:r>
              <a:rPr lang="ko-KR" altLang="en-US" dirty="0" smtClean="0"/>
              <a:t>을 사용해보자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 해보자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let t1 = Node 1 Empty </a:t>
            </a:r>
            <a:r>
              <a:rPr lang="en-US" altLang="ko-KR" dirty="0" err="1" smtClean="0">
                <a:solidFill>
                  <a:srgbClr val="FF0000"/>
                </a:solidFill>
              </a:rPr>
              <a:t>Empty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t3 = Node 3 Empty </a:t>
            </a:r>
            <a:r>
              <a:rPr lang="en-US" altLang="ko-KR" dirty="0" err="1" smtClean="0">
                <a:solidFill>
                  <a:srgbClr val="FF0000"/>
                </a:solidFill>
              </a:rPr>
              <a:t>Empty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t2 = Node 2 t1 t3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t5 = Node 5 Empty </a:t>
            </a:r>
            <a:r>
              <a:rPr lang="en-US" altLang="ko-KR" dirty="0" err="1" smtClean="0">
                <a:solidFill>
                  <a:srgbClr val="FF0000"/>
                </a:solidFill>
              </a:rPr>
              <a:t>Empty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let t4 = Node 4 t2 t5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walk t4 [</a:t>
            </a:r>
            <a:r>
              <a:rPr lang="en-US" altLang="ko-KR" dirty="0" err="1" smtClean="0">
                <a:solidFill>
                  <a:srgbClr val="FF0000"/>
                </a:solidFill>
              </a:rPr>
              <a:t>ToLeft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ToLeft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30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treeItem</a:t>
            </a:r>
            <a:r>
              <a:rPr lang="en-US" altLang="ko-KR" dirty="0" smtClean="0">
                <a:solidFill>
                  <a:srgbClr val="00B050"/>
                </a:solidFill>
              </a:rPr>
              <a:t> (Node x _ _) = x</a:t>
            </a:r>
          </a:p>
          <a:p>
            <a:r>
              <a:rPr lang="ko-KR" altLang="en-US" dirty="0" smtClean="0"/>
              <a:t>같은 함수가 있다면 </a:t>
            </a:r>
            <a:r>
              <a:rPr lang="ko-KR" altLang="en-US" dirty="0" err="1" smtClean="0"/>
              <a:t>좋을텐데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63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직접 정의한다</a:t>
            </a:r>
            <a:endParaRPr lang="en-US" altLang="ko-KR" dirty="0" smtClean="0"/>
          </a:p>
          <a:p>
            <a:r>
              <a:rPr lang="en-US" altLang="ko-KR" dirty="0" smtClean="0"/>
              <a:t>2. Record </a:t>
            </a:r>
            <a:r>
              <a:rPr lang="ko-KR" altLang="en-US" dirty="0" smtClean="0"/>
              <a:t>구문을 써서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정의한다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85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직접 정의한다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에 대해 정의한다</a:t>
            </a:r>
            <a:r>
              <a:rPr lang="en-US" altLang="ko-KR" dirty="0" smtClean="0"/>
              <a:t>???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66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  <a:r>
              <a:rPr lang="ko-KR" altLang="en-US" dirty="0"/>
              <a:t> </a:t>
            </a:r>
            <a:r>
              <a:rPr lang="ko-KR" altLang="en-US" dirty="0" smtClean="0"/>
              <a:t>안의 데이터에 접근하기 위해서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만 사용할 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2. Record </a:t>
            </a:r>
            <a:r>
              <a:rPr lang="ko-KR" altLang="en-US" dirty="0" smtClean="0"/>
              <a:t>구문을 써서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정의한다 </a:t>
            </a:r>
            <a:r>
              <a:rPr lang="en-US" altLang="ko-KR" dirty="0" smtClean="0"/>
              <a:t>=&gt; Record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7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넌 </a:t>
            </a:r>
            <a:r>
              <a:rPr lang="ko-KR" altLang="en-US" dirty="0"/>
              <a:t>내 타입이 </a:t>
            </a:r>
            <a:r>
              <a:rPr lang="ko-KR" altLang="en-US" dirty="0" smtClean="0"/>
              <a:t>아니야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altLang="ko-KR" dirty="0" smtClean="0"/>
              <a:t>User </a:t>
            </a:r>
            <a:r>
              <a:rPr lang="en-CA" altLang="ko-KR" dirty="0"/>
              <a:t>Define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Record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에 이름을 붙여서 정의하는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OOP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getter/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와 비슷하다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Tree a = Empty | Node {</a:t>
            </a:r>
            <a:r>
              <a:rPr lang="en-US" altLang="ko-KR" dirty="0" err="1" smtClean="0">
                <a:solidFill>
                  <a:srgbClr val="00B050"/>
                </a:solidFill>
              </a:rPr>
              <a:t>treeItem</a:t>
            </a:r>
            <a:r>
              <a:rPr lang="en-US" altLang="ko-KR" dirty="0" smtClean="0">
                <a:solidFill>
                  <a:srgbClr val="00B050"/>
                </a:solidFill>
              </a:rPr>
              <a:t>::a, </a:t>
            </a:r>
            <a:r>
              <a:rPr lang="en-US" altLang="ko-KR" dirty="0" err="1" smtClean="0">
                <a:solidFill>
                  <a:srgbClr val="00B050"/>
                </a:solidFill>
              </a:rPr>
              <a:t>leftTree</a:t>
            </a:r>
            <a:r>
              <a:rPr lang="en-US" altLang="ko-KR" dirty="0" smtClean="0">
                <a:solidFill>
                  <a:srgbClr val="00B050"/>
                </a:solidFill>
              </a:rPr>
              <a:t>:</a:t>
            </a:r>
            <a:r>
              <a:rPr lang="en-US" altLang="ko-KR" dirty="0" smtClean="0">
                <a:solidFill>
                  <a:srgbClr val="00B050"/>
                </a:solidFill>
                <a:sym typeface="Wingdings" panose="05000000000000000000" pitchFamily="2" charset="2"/>
              </a:rPr>
              <a:t>:(Tree a), </a:t>
            </a:r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rightTree</a:t>
            </a:r>
            <a:r>
              <a:rPr lang="en-US" altLang="ko-KR" dirty="0" smtClean="0">
                <a:solidFill>
                  <a:srgbClr val="00B050"/>
                </a:solidFill>
                <a:sym typeface="Wingdings" panose="05000000000000000000" pitchFamily="2" charset="2"/>
              </a:rPr>
              <a:t>::(Tree a)}</a:t>
            </a:r>
          </a:p>
          <a:p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treeItem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leftTree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rightTree</a:t>
            </a:r>
            <a:r>
              <a:rPr lang="ko-KR" altLang="en-US" dirty="0" smtClean="0">
                <a:sym typeface="Wingdings" panose="05000000000000000000" pitchFamily="2" charset="2"/>
              </a:rPr>
              <a:t>라는 함수가 자동으로 정의된다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우리가 새로 만든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안에 들어가게 하려면 어떻게 해야할까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Type Class Implementation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0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기억을 찾아서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금붕어 기억력이 웁니다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Implementation </a:t>
            </a:r>
            <a:r>
              <a:rPr lang="ko-KR" altLang="en-US" dirty="0" smtClean="0"/>
              <a:t>할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Type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Minimal Complete Definition</a:t>
            </a:r>
            <a:r>
              <a:rPr lang="ko-KR" altLang="en-US" dirty="0" smtClean="0"/>
              <a:t>에 해당하는 함수들을 정의하면 된다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61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TrafficSign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만족하도록 구현해보자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instance </a:t>
            </a:r>
            <a:r>
              <a:rPr lang="en-US" altLang="ko-KR" dirty="0" err="1" smtClean="0">
                <a:solidFill>
                  <a:srgbClr val="00B050"/>
                </a:solidFill>
              </a:rPr>
              <a:t>Eq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TrafficSign</a:t>
            </a:r>
            <a:r>
              <a:rPr lang="en-US" altLang="ko-KR" dirty="0" smtClean="0">
                <a:solidFill>
                  <a:srgbClr val="00B050"/>
                </a:solidFill>
              </a:rPr>
              <a:t> of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r>
              <a:rPr lang="en-US" altLang="ko-KR" dirty="0" smtClean="0">
                <a:solidFill>
                  <a:srgbClr val="00B050"/>
                </a:solidFill>
              </a:rPr>
              <a:t> ==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r>
              <a:rPr lang="en-US" altLang="ko-KR" dirty="0" smtClean="0">
                <a:solidFill>
                  <a:srgbClr val="00B050"/>
                </a:solidFill>
              </a:rPr>
              <a:t> = True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==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= True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= True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_ == _ = True</a:t>
            </a:r>
          </a:p>
          <a:p>
            <a:r>
              <a:rPr lang="ko-KR" altLang="en-US" dirty="0" smtClean="0"/>
              <a:t>위와 같이 하면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TrafficSign</a:t>
            </a:r>
            <a:r>
              <a:rPr lang="ko-KR" altLang="en-US" dirty="0" smtClean="0"/>
              <a:t>을 추가할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5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너무 당연한 정의 아닌가</a:t>
            </a:r>
            <a:r>
              <a:rPr lang="en-US" altLang="ko-KR" dirty="0" smtClean="0"/>
              <a:t>??? </a:t>
            </a:r>
            <a:r>
              <a:rPr lang="ko-KR" altLang="en-US" dirty="0" smtClean="0"/>
              <a:t>일일이 사람 손으로 써줘야 하나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407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Eq</a:t>
            </a:r>
            <a:r>
              <a:rPr lang="en-US" altLang="ko-KR" dirty="0" smtClean="0"/>
              <a:t>, Ord,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, Bounded, Show, Read </a:t>
            </a:r>
            <a:r>
              <a:rPr lang="ko-KR" altLang="en-US" dirty="0" smtClean="0"/>
              <a:t>등 시시콜콜한 정의로 이루어진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정의할 때 자동으로 </a:t>
            </a:r>
            <a:r>
              <a:rPr lang="en-US" altLang="ko-KR" dirty="0" smtClean="0"/>
              <a:t>Implementation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3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전학생 </a:t>
            </a:r>
            <a:r>
              <a:rPr lang="ko-KR" altLang="en-US" dirty="0" err="1" smtClean="0"/>
              <a:t>맞아보기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Class Implementation</a:t>
            </a:r>
            <a:endParaRPr lang="en-CA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data </a:t>
            </a:r>
            <a:r>
              <a:rPr lang="en-US" altLang="ko-KR" dirty="0" err="1" smtClean="0">
                <a:solidFill>
                  <a:srgbClr val="00B050"/>
                </a:solidFill>
              </a:rPr>
              <a:t>TrafficSign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GreenSign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YellowSign</a:t>
            </a:r>
            <a:r>
              <a:rPr lang="en-US" altLang="ko-KR" dirty="0" smtClean="0">
                <a:solidFill>
                  <a:srgbClr val="00B050"/>
                </a:solidFill>
              </a:rPr>
              <a:t> | </a:t>
            </a:r>
            <a:r>
              <a:rPr lang="en-US" altLang="ko-KR" dirty="0" err="1" smtClean="0">
                <a:solidFill>
                  <a:srgbClr val="00B050"/>
                </a:solidFill>
              </a:rPr>
              <a:t>RedSign</a:t>
            </a:r>
            <a:r>
              <a:rPr lang="en-US" altLang="ko-KR" dirty="0" smtClean="0">
                <a:solidFill>
                  <a:srgbClr val="00B050"/>
                </a:solidFill>
              </a:rPr>
              <a:t> deriving (</a:t>
            </a:r>
            <a:r>
              <a:rPr lang="en-US" altLang="ko-KR" dirty="0" err="1" smtClean="0">
                <a:solidFill>
                  <a:srgbClr val="00B050"/>
                </a:solidFill>
              </a:rPr>
              <a:t>Eq</a:t>
            </a:r>
            <a:r>
              <a:rPr lang="en-US" altLang="ko-KR" dirty="0" smtClean="0">
                <a:solidFill>
                  <a:srgbClr val="00B050"/>
                </a:solidFill>
              </a:rPr>
              <a:t>, Show, Read)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data Tree a = Empty | Node {</a:t>
            </a:r>
            <a:r>
              <a:rPr lang="en-US" altLang="ko-KR" dirty="0" err="1" smtClean="0">
                <a:solidFill>
                  <a:srgbClr val="00B050"/>
                </a:solidFill>
              </a:rPr>
              <a:t>treeItem</a:t>
            </a:r>
            <a:r>
              <a:rPr lang="en-US" altLang="ko-KR" dirty="0" smtClean="0">
                <a:solidFill>
                  <a:srgbClr val="00B050"/>
                </a:solidFill>
              </a:rPr>
              <a:t>::a, </a:t>
            </a:r>
            <a:r>
              <a:rPr lang="en-US" altLang="ko-KR" dirty="0" err="1" smtClean="0">
                <a:solidFill>
                  <a:srgbClr val="00B050"/>
                </a:solidFill>
              </a:rPr>
              <a:t>leftTree</a:t>
            </a:r>
            <a:r>
              <a:rPr lang="en-US" altLang="ko-KR" dirty="0" smtClean="0">
                <a:solidFill>
                  <a:srgbClr val="00B050"/>
                </a:solidFill>
              </a:rPr>
              <a:t>::(Tree a), </a:t>
            </a:r>
            <a:r>
              <a:rPr lang="en-US" altLang="ko-KR" dirty="0" err="1" smtClean="0">
                <a:solidFill>
                  <a:srgbClr val="00B050"/>
                </a:solidFill>
              </a:rPr>
              <a:t>rightTree</a:t>
            </a:r>
            <a:r>
              <a:rPr lang="en-US" altLang="ko-KR" dirty="0" smtClean="0">
                <a:solidFill>
                  <a:srgbClr val="00B050"/>
                </a:solidFill>
              </a:rPr>
              <a:t>::(Tree a)} deriving (Show)</a:t>
            </a:r>
          </a:p>
        </p:txBody>
      </p:sp>
    </p:spTree>
    <p:extLst>
      <p:ext uri="{BB962C8B-B14F-4D97-AF65-F5344CB8AC3E}">
        <p14:creationId xmlns:p14="http://schemas.microsoft.com/office/powerpoint/2010/main" val="2992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, Class </a:t>
            </a:r>
            <a:r>
              <a:rPr lang="ko-KR" altLang="en-US" dirty="0" err="1" smtClean="0"/>
              <a:t>있다구요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</a:t>
            </a:r>
            <a:r>
              <a:rPr lang="en-US" altLang="ko-KR" dirty="0" err="1" smtClean="0"/>
              <a:t>Defintion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로 불충분하다면 어떻게 해야할까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새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를 만들자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그럴 일은 거의 없기 때문에 간단하게만 다루고 넘어간다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, Class </a:t>
            </a:r>
            <a:r>
              <a:rPr lang="ko-KR" altLang="en-US" dirty="0" err="1" smtClean="0"/>
              <a:t>있다구요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Type Class </a:t>
            </a:r>
            <a:r>
              <a:rPr lang="en-US" altLang="ko-KR" dirty="0" err="1" smtClean="0"/>
              <a:t>Defintion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class </a:t>
            </a:r>
            <a:r>
              <a:rPr lang="en-US" dirty="0" err="1" smtClean="0">
                <a:solidFill>
                  <a:srgbClr val="00B050"/>
                </a:solidFill>
              </a:rPr>
              <a:t>NewTypeClass</a:t>
            </a:r>
            <a:r>
              <a:rPr lang="en-US" dirty="0" smtClean="0">
                <a:solidFill>
                  <a:srgbClr val="00B050"/>
                </a:solidFill>
              </a:rPr>
              <a:t> a where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strangeFunction</a:t>
            </a:r>
            <a:r>
              <a:rPr lang="en-US" dirty="0" smtClean="0">
                <a:solidFill>
                  <a:srgbClr val="00B050"/>
                </a:solidFill>
              </a:rPr>
              <a:t> :: (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 b) =&gt; a -&gt; a -&gt; b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notStrangeFunction</a:t>
            </a:r>
            <a:r>
              <a:rPr lang="en-US" dirty="0" smtClean="0">
                <a:solidFill>
                  <a:srgbClr val="00B050"/>
                </a:solidFill>
              </a:rPr>
              <a:t> :: (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 b) =&gt; a -&gt; a -&gt; b -&gt; b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notStrangeFunction</a:t>
            </a:r>
            <a:r>
              <a:rPr lang="en-US" dirty="0" smtClean="0">
                <a:solidFill>
                  <a:srgbClr val="00B050"/>
                </a:solidFill>
              </a:rPr>
              <a:t> x y z = (</a:t>
            </a:r>
            <a:r>
              <a:rPr lang="en-US" dirty="0" err="1" smtClean="0">
                <a:solidFill>
                  <a:srgbClr val="00B050"/>
                </a:solidFill>
              </a:rPr>
              <a:t>strangeFunction</a:t>
            </a:r>
            <a:r>
              <a:rPr lang="en-US" dirty="0" smtClean="0">
                <a:solidFill>
                  <a:srgbClr val="00B050"/>
                </a:solidFill>
              </a:rPr>
              <a:t> x y) + z</a:t>
            </a:r>
          </a:p>
          <a:p>
            <a:r>
              <a:rPr lang="en-US" dirty="0" err="1"/>
              <a:t>NewTypeClass</a:t>
            </a:r>
            <a:r>
              <a:rPr lang="ko-KR" altLang="en-US" dirty="0"/>
              <a:t>의 </a:t>
            </a:r>
            <a:r>
              <a:rPr lang="en-US" altLang="ko-KR" dirty="0"/>
              <a:t>Minimal Complete Definition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r>
              <a:rPr lang="en-US" dirty="0" err="1" smtClean="0"/>
              <a:t>strangeFunction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5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err="1" smtClean="0"/>
              <a:t>Eq</a:t>
            </a:r>
            <a:r>
              <a:rPr lang="ko-KR" altLang="en-US" dirty="0" smtClean="0"/>
              <a:t>는 같은지 다른지 비교가 가능한 타입들의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(==) :: a -&gt; a -&gt; Bool</a:t>
            </a:r>
          </a:p>
          <a:p>
            <a:pPr lvl="1"/>
            <a:r>
              <a:rPr lang="en-US" dirty="0" smtClean="0"/>
              <a:t>Ord</a:t>
            </a:r>
            <a:r>
              <a:rPr lang="ko-KR" altLang="en-US" dirty="0" smtClean="0"/>
              <a:t>는 크기의 비교가 가능한 타입들의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compare :: a -&gt; a -&gt; Ordering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(&lt;=) :: a -&gt; a -&gt; Bool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61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의 내용은 중복된다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smtClean="0"/>
              <a:t>=</a:t>
            </a:r>
            <a:r>
              <a:rPr lang="ko-KR" altLang="en-US" dirty="0" smtClean="0"/>
              <a:t>가 정의 가능하면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(a &lt;= b) &amp;&amp; (b &lt;= a) == (a == b)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이기만 하면 반드시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4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의 내용은 중복된다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(&lt;=)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정의 가능하면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(a &lt;= b) &amp;&amp; (b &lt;= a) == (a == b)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이기만 하면 반드시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&amp; Constant Bindings</a:t>
            </a:r>
          </a:p>
          <a:p>
            <a:r>
              <a:rPr lang="en-US" dirty="0" smtClean="0"/>
              <a:t>Currying &amp; Purity</a:t>
            </a:r>
          </a:p>
          <a:p>
            <a:r>
              <a:rPr lang="en-US" dirty="0" smtClean="0"/>
              <a:t>Type Basic &amp; Complex Types</a:t>
            </a:r>
          </a:p>
          <a:p>
            <a:r>
              <a:rPr lang="en-US" dirty="0" smtClean="0"/>
              <a:t>Pattern Matching and Others</a:t>
            </a:r>
          </a:p>
          <a:p>
            <a:r>
              <a:rPr lang="en-US" dirty="0" smtClean="0"/>
              <a:t>First Class Object</a:t>
            </a:r>
          </a:p>
          <a:p>
            <a:r>
              <a:rPr lang="en-US" dirty="0" smtClean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573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Class </a:t>
            </a:r>
            <a:r>
              <a:rPr lang="en-US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를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</a:t>
            </a:r>
            <a:r>
              <a:rPr lang="ko-KR" altLang="en-US" dirty="0" smtClean="0"/>
              <a:t>의 내용은 중복된다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거꾸로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이려면 반드시 </a:t>
            </a:r>
            <a:r>
              <a:rPr lang="en-US" altLang="ko-KR" dirty="0" smtClean="0"/>
              <a:t>(==)</a:t>
            </a:r>
            <a:r>
              <a:rPr lang="ko-KR" altLang="en-US" dirty="0" smtClean="0"/>
              <a:t>도 </a:t>
            </a:r>
            <a:r>
              <a:rPr lang="ko-KR" altLang="en-US" dirty="0" smtClean="0"/>
              <a:t>정의되어야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Ord</a:t>
            </a:r>
            <a:r>
              <a:rPr lang="ko-KR" altLang="en-US" dirty="0" smtClean="0"/>
              <a:t>이려면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의 내용을 구현해야만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6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이기 위해서는 반드시 </a:t>
            </a:r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여야 하는 관계를 가진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들이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이들의 관계를 상속 </a:t>
            </a:r>
            <a:r>
              <a:rPr lang="en-US" altLang="ko-KR" dirty="0" smtClean="0"/>
              <a:t>Inheritance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적은 수의 함수만 요구하는 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A)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수의 함수를 요구하는 것</a:t>
            </a:r>
            <a:r>
              <a:rPr lang="en-US" altLang="ko-KR" dirty="0" smtClean="0"/>
              <a:t>(</a:t>
            </a:r>
            <a:r>
              <a:rPr lang="en-US" altLang="ko-KR" dirty="0" smtClean="0"/>
              <a:t>Ord, B)</a:t>
            </a:r>
            <a:r>
              <a:rPr lang="ko-KR" altLang="en-US" dirty="0" smtClean="0"/>
              <a:t>을 자식이라고 부른다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25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상속 관계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498540" y="3334101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7" name="직사각형 6"/>
          <p:cNvSpPr/>
          <p:nvPr/>
        </p:nvSpPr>
        <p:spPr>
          <a:xfrm>
            <a:off x="3498538" y="4365094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 a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6" idx="2"/>
            <a:endCxn id="10" idx="0"/>
          </p:cNvCxnSpPr>
          <p:nvPr/>
        </p:nvCxnSpPr>
        <p:spPr>
          <a:xfrm>
            <a:off x="4235140" y="3819523"/>
            <a:ext cx="1901478" cy="5296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00018" y="4349154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a</a:t>
            </a:r>
            <a:endParaRPr lang="en-CA" dirty="0"/>
          </a:p>
        </p:txBody>
      </p:sp>
      <p:cxnSp>
        <p:nvCxnSpPr>
          <p:cNvPr id="11" name="직선 화살표 연결선 10"/>
          <p:cNvCxnSpPr>
            <a:stCxn id="7" idx="3"/>
            <a:endCxn id="10" idx="1"/>
          </p:cNvCxnSpPr>
          <p:nvPr/>
        </p:nvCxnSpPr>
        <p:spPr>
          <a:xfrm flipV="1">
            <a:off x="4971737" y="4591865"/>
            <a:ext cx="428281" cy="159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00018" y="5305778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Enum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15" name="직사각형 14"/>
          <p:cNvSpPr/>
          <p:nvPr/>
        </p:nvSpPr>
        <p:spPr>
          <a:xfrm>
            <a:off x="7301481" y="5305778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Integral a</a:t>
            </a:r>
            <a:endParaRPr lang="en-CA" dirty="0"/>
          </a:p>
        </p:txBody>
      </p:sp>
      <p:cxnSp>
        <p:nvCxnSpPr>
          <p:cNvPr id="18" name="직선 화살표 연결선 17"/>
          <p:cNvCxnSpPr>
            <a:stCxn id="10" idx="2"/>
            <a:endCxn id="15" idx="0"/>
          </p:cNvCxnSpPr>
          <p:nvPr/>
        </p:nvCxnSpPr>
        <p:spPr>
          <a:xfrm>
            <a:off x="6136618" y="4834576"/>
            <a:ext cx="1901463" cy="4712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1"/>
          </p:cNvCxnSpPr>
          <p:nvPr/>
        </p:nvCxnSpPr>
        <p:spPr>
          <a:xfrm>
            <a:off x="6873217" y="5548489"/>
            <a:ext cx="4282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400018" y="3340979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Fractional a</a:t>
            </a:r>
            <a:endParaRPr lang="en-CA" dirty="0"/>
          </a:p>
        </p:txBody>
      </p:sp>
      <p:cxnSp>
        <p:nvCxnSpPr>
          <p:cNvPr id="41" name="직선 화살표 연결선 40"/>
          <p:cNvCxnSpPr>
            <a:stCxn id="6" idx="3"/>
            <a:endCxn id="24" idx="1"/>
          </p:cNvCxnSpPr>
          <p:nvPr/>
        </p:nvCxnSpPr>
        <p:spPr>
          <a:xfrm>
            <a:off x="4971739" y="3576812"/>
            <a:ext cx="428279" cy="6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301481" y="4343137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RealFrac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51" name="직사각형 50"/>
          <p:cNvSpPr/>
          <p:nvPr/>
        </p:nvSpPr>
        <p:spPr>
          <a:xfrm>
            <a:off x="7301480" y="3334101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Floating a</a:t>
            </a:r>
            <a:endParaRPr lang="en-CA" dirty="0"/>
          </a:p>
        </p:txBody>
      </p:sp>
      <p:cxnSp>
        <p:nvCxnSpPr>
          <p:cNvPr id="52" name="직선 화살표 연결선 51"/>
          <p:cNvCxnSpPr>
            <a:stCxn id="24" idx="3"/>
            <a:endCxn id="51" idx="1"/>
          </p:cNvCxnSpPr>
          <p:nvPr/>
        </p:nvCxnSpPr>
        <p:spPr>
          <a:xfrm flipV="1">
            <a:off x="6873217" y="3576812"/>
            <a:ext cx="428263" cy="6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3"/>
            <a:endCxn id="50" idx="1"/>
          </p:cNvCxnSpPr>
          <p:nvPr/>
        </p:nvCxnSpPr>
        <p:spPr>
          <a:xfrm flipV="1">
            <a:off x="6873217" y="4585848"/>
            <a:ext cx="428264" cy="60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4" idx="2"/>
            <a:endCxn id="50" idx="0"/>
          </p:cNvCxnSpPr>
          <p:nvPr/>
        </p:nvCxnSpPr>
        <p:spPr>
          <a:xfrm>
            <a:off x="6136618" y="3826401"/>
            <a:ext cx="1901463" cy="5167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202943" y="4343137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RealFloat</a:t>
            </a:r>
            <a:r>
              <a:rPr lang="en-US" dirty="0" smtClean="0"/>
              <a:t> a</a:t>
            </a:r>
            <a:endParaRPr lang="en-CA" dirty="0"/>
          </a:p>
        </p:txBody>
      </p:sp>
      <p:cxnSp>
        <p:nvCxnSpPr>
          <p:cNvPr id="88" name="직선 화살표 연결선 87"/>
          <p:cNvCxnSpPr>
            <a:stCxn id="50" idx="3"/>
            <a:endCxn id="87" idx="1"/>
          </p:cNvCxnSpPr>
          <p:nvPr/>
        </p:nvCxnSpPr>
        <p:spPr>
          <a:xfrm>
            <a:off x="8774680" y="4585848"/>
            <a:ext cx="42826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1" idx="2"/>
            <a:endCxn id="87" idx="0"/>
          </p:cNvCxnSpPr>
          <p:nvPr/>
        </p:nvCxnSpPr>
        <p:spPr>
          <a:xfrm>
            <a:off x="8038080" y="3819523"/>
            <a:ext cx="1901463" cy="5236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97058" y="4365094"/>
            <a:ext cx="1473199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endParaRPr lang="en-CA" dirty="0"/>
          </a:p>
        </p:txBody>
      </p:sp>
      <p:cxnSp>
        <p:nvCxnSpPr>
          <p:cNvPr id="27" name="직선 화살표 연결선 26"/>
          <p:cNvCxnSpPr>
            <a:stCxn id="26" idx="3"/>
            <a:endCxn id="7" idx="1"/>
          </p:cNvCxnSpPr>
          <p:nvPr/>
        </p:nvCxnSpPr>
        <p:spPr>
          <a:xfrm>
            <a:off x="3070257" y="4607805"/>
            <a:ext cx="4282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상속 관계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68534" y="3738940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Applicative a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8" idx="3"/>
            <a:endCxn id="7" idx="1"/>
          </p:cNvCxnSpPr>
          <p:nvPr/>
        </p:nvCxnSpPr>
        <p:spPr>
          <a:xfrm>
            <a:off x="4280287" y="3981651"/>
            <a:ext cx="38824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94850" y="3738940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Functor</a:t>
            </a:r>
            <a:r>
              <a:rPr lang="en-US" dirty="0" smtClean="0"/>
              <a:t> a</a:t>
            </a:r>
            <a:endParaRPr lang="en-CA" dirty="0"/>
          </a:p>
        </p:txBody>
      </p:sp>
      <p:sp>
        <p:nvSpPr>
          <p:cNvPr id="10" name="직사각형 9"/>
          <p:cNvSpPr/>
          <p:nvPr/>
        </p:nvSpPr>
        <p:spPr>
          <a:xfrm>
            <a:off x="6642218" y="3738940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Monad a</a:t>
            </a:r>
            <a:endParaRPr lang="en-CA" dirty="0"/>
          </a:p>
        </p:txBody>
      </p:sp>
      <p:sp>
        <p:nvSpPr>
          <p:cNvPr id="11" name="직사각형 10"/>
          <p:cNvSpPr/>
          <p:nvPr/>
        </p:nvSpPr>
        <p:spPr>
          <a:xfrm>
            <a:off x="2694850" y="5305778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Foldable a</a:t>
            </a:r>
            <a:endParaRPr lang="en-CA" dirty="0"/>
          </a:p>
        </p:txBody>
      </p:sp>
      <p:sp>
        <p:nvSpPr>
          <p:cNvPr id="12" name="직사각형 11"/>
          <p:cNvSpPr/>
          <p:nvPr/>
        </p:nvSpPr>
        <p:spPr>
          <a:xfrm>
            <a:off x="4668533" y="5305778"/>
            <a:ext cx="1585437" cy="4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Traversable a</a:t>
            </a:r>
            <a:endParaRPr lang="en-CA" dirty="0"/>
          </a:p>
        </p:txBody>
      </p:sp>
      <p:cxnSp>
        <p:nvCxnSpPr>
          <p:cNvPr id="13" name="직선 화살표 연결선 12"/>
          <p:cNvCxnSpPr>
            <a:stCxn id="7" idx="3"/>
            <a:endCxn id="10" idx="1"/>
          </p:cNvCxnSpPr>
          <p:nvPr/>
        </p:nvCxnSpPr>
        <p:spPr>
          <a:xfrm>
            <a:off x="6253971" y="3981651"/>
            <a:ext cx="38824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2" idx="0"/>
          </p:cNvCxnSpPr>
          <p:nvPr/>
        </p:nvCxnSpPr>
        <p:spPr>
          <a:xfrm>
            <a:off x="3487569" y="4224362"/>
            <a:ext cx="1973683" cy="10814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2" idx="1"/>
          </p:cNvCxnSpPr>
          <p:nvPr/>
        </p:nvCxnSpPr>
        <p:spPr>
          <a:xfrm>
            <a:off x="4280287" y="5548489"/>
            <a:ext cx="3882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42217" y="4519991"/>
            <a:ext cx="1585437" cy="4854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 a</a:t>
            </a:r>
            <a:endParaRPr lang="en-CA" dirty="0"/>
          </a:p>
        </p:txBody>
      </p:sp>
      <p:cxnSp>
        <p:nvCxnSpPr>
          <p:cNvPr id="28" name="직선 화살표 연결선 27"/>
          <p:cNvCxnSpPr>
            <a:stCxn id="7" idx="2"/>
            <a:endCxn id="22" idx="0"/>
          </p:cNvCxnSpPr>
          <p:nvPr/>
        </p:nvCxnSpPr>
        <p:spPr>
          <a:xfrm>
            <a:off x="5461253" y="4224362"/>
            <a:ext cx="1973683" cy="2956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15899" y="4519991"/>
            <a:ext cx="1585437" cy="4854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MonadPlus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endParaRPr lang="en-CA" dirty="0"/>
          </a:p>
        </p:txBody>
      </p:sp>
      <p:cxnSp>
        <p:nvCxnSpPr>
          <p:cNvPr id="39" name="직선 화살표 연결선 38"/>
          <p:cNvCxnSpPr>
            <a:stCxn id="22" idx="3"/>
            <a:endCxn id="32" idx="1"/>
          </p:cNvCxnSpPr>
          <p:nvPr/>
        </p:nvCxnSpPr>
        <p:spPr>
          <a:xfrm>
            <a:off x="8227654" y="4762702"/>
            <a:ext cx="38824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32" idx="0"/>
          </p:cNvCxnSpPr>
          <p:nvPr/>
        </p:nvCxnSpPr>
        <p:spPr>
          <a:xfrm>
            <a:off x="7434937" y="4224362"/>
            <a:ext cx="1973681" cy="2956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너무 많다</a:t>
            </a:r>
            <a:r>
              <a:rPr lang="en-US" altLang="ko-KR" dirty="0" smtClean="0"/>
              <a:t>???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의 표준 라이브러리처럼 </a:t>
            </a:r>
            <a:r>
              <a:rPr lang="ko-KR" altLang="en-US" dirty="0" err="1" smtClean="0"/>
              <a:t>쓰다보면</a:t>
            </a:r>
            <a:r>
              <a:rPr lang="ko-KR" altLang="en-US" dirty="0" smtClean="0"/>
              <a:t> 익히는 것들</a:t>
            </a:r>
            <a:endParaRPr lang="en-US" altLang="ko-KR" dirty="0" smtClean="0"/>
          </a:p>
          <a:p>
            <a:r>
              <a:rPr lang="ko-KR" altLang="en-US" dirty="0" smtClean="0"/>
              <a:t>한 번에 다 외울 필요 없다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Hoogle</a:t>
            </a:r>
            <a:r>
              <a:rPr lang="ko-KR" altLang="en-US" dirty="0" smtClean="0"/>
              <a:t>이 있으니까</a:t>
            </a:r>
            <a:r>
              <a:rPr lang="en-US" altLang="ko-KR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716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계승 중입니다</a:t>
            </a:r>
            <a:r>
              <a:rPr lang="en-US" altLang="ko-KR" dirty="0"/>
              <a:t>,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Type </a:t>
            </a:r>
            <a:r>
              <a:rPr lang="en-CA" dirty="0"/>
              <a:t>Class </a:t>
            </a:r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Quiz!</a:t>
            </a:r>
          </a:p>
          <a:p>
            <a:r>
              <a:rPr lang="ko-KR" altLang="en-US" dirty="0" smtClean="0"/>
              <a:t>다음 함수의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무엇일까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fun x y | x == y = 2 * x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| x &gt; y   = x + y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       | otherwise = 2 * y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a, Ord a) =&gt; a -&gt; a -&gt; a</a:t>
            </a:r>
          </a:p>
        </p:txBody>
      </p:sp>
    </p:spTree>
    <p:extLst>
      <p:ext uri="{BB962C8B-B14F-4D97-AF65-F5344CB8AC3E}">
        <p14:creationId xmlns:p14="http://schemas.microsoft.com/office/powerpoint/2010/main" val="42566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&amp; Constant Bindings</a:t>
            </a:r>
          </a:p>
          <a:p>
            <a:r>
              <a:rPr lang="en-US" dirty="0" smtClean="0"/>
              <a:t>GHCI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 &lt;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&gt; = &lt;</a:t>
            </a:r>
            <a:r>
              <a:rPr lang="ko-KR" altLang="en-US" dirty="0" smtClean="0">
                <a:solidFill>
                  <a:srgbClr val="FF0000"/>
                </a:solidFill>
              </a:rPr>
              <a:t>정의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 &lt;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&gt; &lt;</a:t>
            </a:r>
            <a:r>
              <a:rPr lang="ko-KR" altLang="en-US" dirty="0" smtClean="0">
                <a:solidFill>
                  <a:srgbClr val="FF0000"/>
                </a:solidFill>
              </a:rPr>
              <a:t>인자</a:t>
            </a:r>
            <a:r>
              <a:rPr lang="en-US" altLang="ko-KR" dirty="0" smtClean="0">
                <a:solidFill>
                  <a:srgbClr val="FF0000"/>
                </a:solidFill>
              </a:rPr>
              <a:t>1&gt; &lt;</a:t>
            </a:r>
            <a:r>
              <a:rPr lang="ko-KR" altLang="en-US" dirty="0" smtClean="0">
                <a:solidFill>
                  <a:srgbClr val="FF0000"/>
                </a:solidFill>
              </a:rPr>
              <a:t>인자</a:t>
            </a:r>
            <a:r>
              <a:rPr lang="en-US" altLang="ko-KR" dirty="0" smtClean="0">
                <a:solidFill>
                  <a:srgbClr val="FF0000"/>
                </a:solidFill>
              </a:rPr>
              <a:t>2&gt; … = &lt;</a:t>
            </a:r>
            <a:r>
              <a:rPr lang="ko-KR" altLang="en-US" dirty="0" smtClean="0">
                <a:solidFill>
                  <a:srgbClr val="FF0000"/>
                </a:solidFill>
              </a:rPr>
              <a:t>정의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소스파일에서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ko-KR" altLang="en-US" dirty="0" smtClean="0">
                <a:solidFill>
                  <a:srgbClr val="00B050"/>
                </a:solidFill>
              </a:rPr>
              <a:t>이름</a:t>
            </a:r>
            <a:r>
              <a:rPr lang="en-US" altLang="ko-KR" dirty="0" smtClean="0">
                <a:solidFill>
                  <a:srgbClr val="00B050"/>
                </a:solidFill>
              </a:rPr>
              <a:t>&gt; = &lt;</a:t>
            </a:r>
            <a:r>
              <a:rPr lang="ko-KR" altLang="en-US" dirty="0" smtClean="0">
                <a:solidFill>
                  <a:srgbClr val="00B050"/>
                </a:solidFill>
              </a:rPr>
              <a:t>정의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ko-KR" altLang="en-US" dirty="0" smtClean="0">
                <a:solidFill>
                  <a:srgbClr val="00B050"/>
                </a:solidFill>
              </a:rPr>
              <a:t>이름</a:t>
            </a:r>
            <a:r>
              <a:rPr lang="en-US" altLang="ko-KR" dirty="0" smtClean="0">
                <a:solidFill>
                  <a:srgbClr val="00B050"/>
                </a:solidFill>
              </a:rPr>
              <a:t>&gt; &lt;</a:t>
            </a:r>
            <a:r>
              <a:rPr lang="ko-KR" altLang="en-US" dirty="0" smtClean="0">
                <a:solidFill>
                  <a:srgbClr val="00B050"/>
                </a:solidFill>
              </a:rPr>
              <a:t>인자</a:t>
            </a:r>
            <a:r>
              <a:rPr lang="en-US" altLang="ko-KR" dirty="0" smtClean="0">
                <a:solidFill>
                  <a:srgbClr val="00B050"/>
                </a:solidFill>
              </a:rPr>
              <a:t>1&gt; &lt;</a:t>
            </a:r>
            <a:r>
              <a:rPr lang="ko-KR" altLang="en-US" dirty="0" smtClean="0">
                <a:solidFill>
                  <a:srgbClr val="00B050"/>
                </a:solidFill>
              </a:rPr>
              <a:t>인자</a:t>
            </a:r>
            <a:r>
              <a:rPr lang="en-US" altLang="ko-KR" dirty="0" smtClean="0">
                <a:solidFill>
                  <a:srgbClr val="00B050"/>
                </a:solidFill>
              </a:rPr>
              <a:t>2&gt; … = &lt;</a:t>
            </a:r>
            <a:r>
              <a:rPr lang="ko-KR" altLang="en-US" dirty="0" smtClean="0">
                <a:solidFill>
                  <a:srgbClr val="00B050"/>
                </a:solidFill>
              </a:rPr>
              <a:t>정의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Currying &amp; Purity</a:t>
            </a:r>
          </a:p>
          <a:p>
            <a:r>
              <a:rPr lang="en-US" dirty="0" smtClean="0"/>
              <a:t>Currying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다변수</a:t>
            </a:r>
            <a:r>
              <a:rPr lang="ko-KR" altLang="en-US" dirty="0" smtClean="0"/>
              <a:t> 함수는 </a:t>
            </a:r>
            <a:r>
              <a:rPr lang="ko-KR" altLang="en-US" dirty="0" err="1" smtClean="0"/>
              <a:t>일변수</a:t>
            </a:r>
            <a:r>
              <a:rPr lang="ko-KR" altLang="en-US" dirty="0" smtClean="0"/>
              <a:t> 함수 여러 개랑 동일하다</a:t>
            </a:r>
            <a:r>
              <a:rPr lang="en-US" altLang="ko-KR" dirty="0" smtClean="0"/>
              <a:t>!</a:t>
            </a:r>
          </a:p>
          <a:p>
            <a:r>
              <a:rPr lang="en-US" dirty="0" smtClean="0"/>
              <a:t>Purity</a:t>
            </a:r>
          </a:p>
          <a:p>
            <a:pPr lvl="1"/>
            <a:r>
              <a:rPr lang="ko-KR" altLang="en-US" dirty="0" smtClean="0"/>
              <a:t>모든 함수는 인자에만 영향을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결과에만 영향을 준다</a:t>
            </a:r>
            <a:r>
              <a:rPr lang="en-US" altLang="ko-KR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5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Basic &amp; Complex Types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:t</a:t>
            </a:r>
          </a:p>
          <a:p>
            <a:pPr lvl="1"/>
            <a:r>
              <a:rPr lang="ko-KR" altLang="en-US" dirty="0" smtClean="0"/>
              <a:t>타입 확인하기</a:t>
            </a:r>
            <a:endParaRPr lang="en-US" altLang="ko-KR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::</a:t>
            </a:r>
          </a:p>
          <a:p>
            <a:pPr lvl="1"/>
            <a:r>
              <a:rPr lang="ko-KR" altLang="en-US" dirty="0" smtClean="0"/>
              <a:t>타입 나타내기</a:t>
            </a:r>
            <a:endParaRPr lang="en-US" altLang="ko-KR" dirty="0" smtClean="0"/>
          </a:p>
          <a:p>
            <a:r>
              <a:rPr lang="en-US" dirty="0" smtClean="0"/>
              <a:t>List &amp; Tuple</a:t>
            </a:r>
          </a:p>
        </p:txBody>
      </p:sp>
    </p:spTree>
    <p:extLst>
      <p:ext uri="{BB962C8B-B14F-4D97-AF65-F5344CB8AC3E}">
        <p14:creationId xmlns:p14="http://schemas.microsoft.com/office/powerpoint/2010/main" val="11915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나는 네가 지난 일요일에 한 일을 알고 있다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Matching and Others</a:t>
            </a:r>
          </a:p>
          <a:p>
            <a:r>
              <a:rPr lang="ko-KR" altLang="en-US" dirty="0" smtClean="0"/>
              <a:t>조각 함수 정의 </a:t>
            </a:r>
            <a:r>
              <a:rPr lang="en-US" dirty="0" smtClean="0"/>
              <a:t>Piecewise Function Definition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fun 0 = 1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fun n = 3</a:t>
            </a:r>
          </a:p>
          <a:p>
            <a:r>
              <a:rPr lang="ko-KR" altLang="en-US" dirty="0" smtClean="0"/>
              <a:t>가드 </a:t>
            </a:r>
            <a:r>
              <a:rPr lang="en-US" altLang="ko-KR" dirty="0" smtClean="0"/>
              <a:t>Guard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fun n | n &lt; 0 = 1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     | n &gt;= 0 = 2</a:t>
            </a:r>
          </a:p>
        </p:txBody>
      </p:sp>
    </p:spTree>
    <p:extLst>
      <p:ext uri="{BB962C8B-B14F-4D97-AF65-F5344CB8AC3E}">
        <p14:creationId xmlns:p14="http://schemas.microsoft.com/office/powerpoint/2010/main" val="42612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8171</TotalTime>
  <Words>1686</Words>
  <Application>Microsoft Office PowerPoint</Application>
  <PresentationFormat>와이드스크린</PresentationFormat>
  <Paragraphs>268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HY그래픽M</vt:lpstr>
      <vt:lpstr>맑은 고딕</vt:lpstr>
      <vt:lpstr>Arial</vt:lpstr>
      <vt:lpstr>Trebuchet MS</vt:lpstr>
      <vt:lpstr>Wingdings</vt:lpstr>
      <vt:lpstr>시차</vt:lpstr>
      <vt:lpstr>Haskell03</vt:lpstr>
      <vt:lpstr>차례</vt:lpstr>
      <vt:lpstr>차례</vt:lpstr>
      <vt:lpstr>기억을 찾아서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나는 네가 지난 일요일에 한 일을 알고 있다</vt:lpstr>
      <vt:lpstr>Haskell Intermediate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모양 1반 모여라! Type Class Basic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넌 내 타입이 아니야 User Define Type</vt:lpstr>
      <vt:lpstr>전학생 맞아보기 Type Class Implementation</vt:lpstr>
      <vt:lpstr>전학생 맞아보기 Type Class Implementation</vt:lpstr>
      <vt:lpstr>전학생 맞아보기 Type Class Implementation</vt:lpstr>
      <vt:lpstr>전학생 맞아보기 Type Class Implementation</vt:lpstr>
      <vt:lpstr>전학생 맞아보기 Type Class Implementation</vt:lpstr>
      <vt:lpstr>전학생 맞아보기 Type Class Implementation</vt:lpstr>
      <vt:lpstr>Type 뒤에 Class 있어요, Class 있다구요! Type Class Defintion</vt:lpstr>
      <vt:lpstr>Type 뒤에 Class 있어요, Class 있다구요! Type Class Defintion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  <vt:lpstr>함수를 계승 중입니다, 아버지 Type Class Inheritance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Haskell02</dc:title>
  <dc:creator>Junyoung Jang</dc:creator>
  <cp:lastModifiedBy>Junyoung Jang</cp:lastModifiedBy>
  <cp:revision>432</cp:revision>
  <dcterms:created xsi:type="dcterms:W3CDTF">2016-05-08T04:27:32Z</dcterms:created>
  <dcterms:modified xsi:type="dcterms:W3CDTF">2016-05-21T20:28:53Z</dcterms:modified>
</cp:coreProperties>
</file>