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406" r:id="rId5"/>
    <p:sldId id="259" r:id="rId6"/>
    <p:sldId id="260" r:id="rId7"/>
    <p:sldId id="404" r:id="rId8"/>
    <p:sldId id="405" r:id="rId9"/>
    <p:sldId id="40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67" r:id="rId20"/>
    <p:sldId id="408" r:id="rId21"/>
    <p:sldId id="409" r:id="rId22"/>
    <p:sldId id="410" r:id="rId23"/>
    <p:sldId id="415" r:id="rId24"/>
    <p:sldId id="411" r:id="rId25"/>
    <p:sldId id="420" r:id="rId26"/>
    <p:sldId id="421" r:id="rId27"/>
    <p:sldId id="422" r:id="rId28"/>
    <p:sldId id="423" r:id="rId29"/>
    <p:sldId id="416" r:id="rId30"/>
    <p:sldId id="417" r:id="rId31"/>
    <p:sldId id="418" r:id="rId32"/>
    <p:sldId id="419" r:id="rId33"/>
    <p:sldId id="434" r:id="rId34"/>
    <p:sldId id="431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2" r:id="rId43"/>
    <p:sldId id="433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1" r:id="rId61"/>
    <p:sldId id="452" r:id="rId62"/>
    <p:sldId id="453" r:id="rId63"/>
    <p:sldId id="454" r:id="rId64"/>
    <p:sldId id="455" r:id="rId65"/>
    <p:sldId id="456" r:id="rId66"/>
    <p:sldId id="457" r:id="rId67"/>
    <p:sldId id="458" r:id="rId68"/>
    <p:sldId id="459" r:id="rId69"/>
    <p:sldId id="460" r:id="rId70"/>
    <p:sldId id="461" r:id="rId71"/>
    <p:sldId id="462" r:id="rId72"/>
    <p:sldId id="463" r:id="rId73"/>
    <p:sldId id="464" r:id="rId74"/>
    <p:sldId id="465" r:id="rId75"/>
    <p:sldId id="466" r:id="rId76"/>
    <p:sldId id="477" r:id="rId77"/>
    <p:sldId id="478" r:id="rId78"/>
    <p:sldId id="519" r:id="rId79"/>
    <p:sldId id="520" r:id="rId80"/>
    <p:sldId id="479" r:id="rId81"/>
    <p:sldId id="480" r:id="rId82"/>
    <p:sldId id="481" r:id="rId83"/>
    <p:sldId id="486" r:id="rId84"/>
    <p:sldId id="482" r:id="rId85"/>
    <p:sldId id="485" r:id="rId86"/>
    <p:sldId id="487" r:id="rId87"/>
    <p:sldId id="483" r:id="rId88"/>
    <p:sldId id="484" r:id="rId89"/>
    <p:sldId id="488" r:id="rId90"/>
    <p:sldId id="489" r:id="rId91"/>
    <p:sldId id="491" r:id="rId92"/>
    <p:sldId id="490" r:id="rId93"/>
    <p:sldId id="492" r:id="rId94"/>
    <p:sldId id="495" r:id="rId95"/>
    <p:sldId id="493" r:id="rId96"/>
    <p:sldId id="497" r:id="rId97"/>
    <p:sldId id="498" r:id="rId98"/>
    <p:sldId id="500" r:id="rId99"/>
    <p:sldId id="499" r:id="rId100"/>
    <p:sldId id="496" r:id="rId101"/>
    <p:sldId id="501" r:id="rId102"/>
    <p:sldId id="502" r:id="rId103"/>
    <p:sldId id="503" r:id="rId104"/>
    <p:sldId id="504" r:id="rId105"/>
    <p:sldId id="505" r:id="rId106"/>
    <p:sldId id="506" r:id="rId107"/>
    <p:sldId id="507" r:id="rId108"/>
    <p:sldId id="508" r:id="rId109"/>
    <p:sldId id="509" r:id="rId110"/>
    <p:sldId id="510" r:id="rId111"/>
    <p:sldId id="511" r:id="rId112"/>
    <p:sldId id="512" r:id="rId113"/>
    <p:sldId id="513" r:id="rId114"/>
    <p:sldId id="514" r:id="rId115"/>
    <p:sldId id="515" r:id="rId116"/>
    <p:sldId id="516" r:id="rId117"/>
    <p:sldId id="517" r:id="rId118"/>
    <p:sldId id="518" r:id="rId119"/>
    <p:sldId id="521" r:id="rId120"/>
    <p:sldId id="522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95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3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49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66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073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6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890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408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42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2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0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98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97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31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2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40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C3842F-D831-4913-9376-42A45A811385}" type="datetimeFigureOut">
              <a:rPr lang="en-CA" smtClean="0"/>
              <a:t>2016-05-19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1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Haskell04</a:t>
            </a:r>
            <a:endParaRPr lang="en-CA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함수형 패러다임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이상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58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를 차례대로 적용하는 방법</a:t>
            </a:r>
            <a:endParaRPr lang="en-US" altLang="ko-KR" dirty="0" smtClean="0"/>
          </a:p>
          <a:p>
            <a:r>
              <a:rPr lang="en-US" altLang="ko-KR" dirty="0" smtClean="0"/>
              <a:t>1. head (map f l)</a:t>
            </a:r>
          </a:p>
          <a:p>
            <a:r>
              <a:rPr lang="en-US" altLang="ko-KR" dirty="0" smtClean="0"/>
              <a:t>2. head . map f $ l</a:t>
            </a:r>
          </a:p>
        </p:txBody>
      </p:sp>
    </p:spTree>
    <p:extLst>
      <p:ext uri="{BB962C8B-B14F-4D97-AF65-F5344CB8AC3E}">
        <p14:creationId xmlns:p14="http://schemas.microsoft.com/office/powerpoint/2010/main" val="3954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소스파일이 있는 폴더에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 </a:t>
            </a:r>
            <a:r>
              <a:rPr lang="en-US" altLang="ko-KR" dirty="0" smtClean="0"/>
              <a:t>(terminal </a:t>
            </a:r>
            <a:r>
              <a:rPr lang="ko-KR" altLang="en-US" dirty="0" smtClean="0"/>
              <a:t>창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연 뒤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ghc</a:t>
            </a:r>
            <a:r>
              <a:rPr lang="en-US" altLang="ko-KR" dirty="0"/>
              <a:t> </a:t>
            </a:r>
            <a:r>
              <a:rPr lang="en-US" altLang="ko-KR" dirty="0" err="1" smtClean="0"/>
              <a:t>HelloWorld.hs</a:t>
            </a:r>
            <a:endParaRPr lang="en-US" altLang="ko-KR" dirty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치면 </a:t>
            </a:r>
            <a:r>
              <a:rPr lang="en-US" altLang="ko-KR" dirty="0" smtClean="0"/>
              <a:t>HelloWorld.exe 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HelloWorld)</a:t>
            </a:r>
            <a:r>
              <a:rPr lang="ko-KR" altLang="en-US" dirty="0" smtClean="0"/>
              <a:t>이라는 프로그램이 생성된다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335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마침내 </a:t>
            </a:r>
            <a:r>
              <a:rPr lang="en-US" altLang="ko-KR" dirty="0" smtClean="0"/>
              <a:t>Hello World</a:t>
            </a:r>
            <a:r>
              <a:rPr lang="ko-KR" altLang="en-US" dirty="0" smtClean="0"/>
              <a:t>를 출력해보았다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그런데 대체 </a:t>
            </a:r>
            <a:r>
              <a:rPr lang="en-US" altLang="ko-KR" dirty="0" err="1" smtClean="0"/>
              <a:t>putStrLn</a:t>
            </a:r>
            <a:r>
              <a:rPr lang="ko-KR" altLang="en-US" dirty="0" smtClean="0"/>
              <a:t>은 무엇일까</a:t>
            </a:r>
            <a:r>
              <a:rPr lang="en-US" altLang="ko-KR" dirty="0" smtClean="0"/>
              <a:t>? main</a:t>
            </a:r>
            <a:r>
              <a:rPr lang="ko-KR" altLang="en-US" dirty="0" smtClean="0"/>
              <a:t>이라는 녀석은 무슨 </a:t>
            </a:r>
            <a:r>
              <a:rPr lang="ko-KR" altLang="en-US" dirty="0" err="1" smtClean="0"/>
              <a:t>타입인걸까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27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putStrLn</a:t>
            </a:r>
            <a:r>
              <a:rPr lang="en-US" altLang="ko-KR" dirty="0" smtClean="0"/>
              <a:t> :: String -&gt; IO ()</a:t>
            </a:r>
          </a:p>
          <a:p>
            <a:r>
              <a:rPr lang="en-US" altLang="ko-KR" dirty="0" smtClean="0"/>
              <a:t>main :: IO 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75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IO?</a:t>
            </a:r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Wrapper!</a:t>
            </a:r>
          </a:p>
          <a:p>
            <a:r>
              <a:rPr lang="en-US" altLang="ko-KR" dirty="0" smtClean="0"/>
              <a:t>IO</a:t>
            </a:r>
            <a:r>
              <a:rPr lang="ko-KR" altLang="en-US" dirty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Input/Output</a:t>
            </a:r>
            <a:r>
              <a:rPr lang="ko-KR" altLang="en-US" dirty="0" smtClean="0"/>
              <a:t>을 수행한 결과값이 </a:t>
            </a:r>
            <a:r>
              <a:rPr lang="en-US" altLang="ko-KR" dirty="0" smtClean="0"/>
              <a:t>a</a:t>
            </a:r>
            <a:r>
              <a:rPr lang="ko-KR" altLang="en-US" dirty="0"/>
              <a:t>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임을 이야기한다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 Constructor</a:t>
            </a:r>
            <a:r>
              <a:rPr lang="ko-KR" altLang="en-US" dirty="0" smtClean="0"/>
              <a:t>를 외부로 노출하지 않는다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Pattern Matching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IO</a:t>
            </a:r>
            <a:r>
              <a:rPr lang="ko-KR" altLang="en-US" dirty="0" smtClean="0"/>
              <a:t>를 사용할 수 없다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66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()?</a:t>
            </a:r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void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Type</a:t>
            </a:r>
          </a:p>
          <a:p>
            <a:pPr lvl="1"/>
            <a:r>
              <a:rPr lang="ko-KR" altLang="en-US" dirty="0" smtClean="0"/>
              <a:t>아무것도 아닌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이야기한다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6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putStrLn</a:t>
            </a:r>
            <a:r>
              <a:rPr lang="en-US" altLang="ko-KR" dirty="0" smtClean="0"/>
              <a:t> :: String -&gt; IO ()</a:t>
            </a:r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을 받아서 </a:t>
            </a:r>
            <a:r>
              <a:rPr lang="en-US" altLang="ko-KR" dirty="0" smtClean="0"/>
              <a:t>IO</a:t>
            </a:r>
            <a:r>
              <a:rPr lang="ko-KR" altLang="en-US" dirty="0" smtClean="0"/>
              <a:t>를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결과값은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main :: IO ()</a:t>
            </a:r>
          </a:p>
          <a:p>
            <a:r>
              <a:rPr lang="en-US" altLang="ko-KR" dirty="0" smtClean="0"/>
              <a:t>IO</a:t>
            </a:r>
            <a:r>
              <a:rPr lang="ko-KR" altLang="en-US" dirty="0" smtClean="0"/>
              <a:t>를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결과값은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1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getLine</a:t>
            </a:r>
            <a:r>
              <a:rPr lang="en-US" altLang="ko-KR" dirty="0" smtClean="0"/>
              <a:t> :: IO String</a:t>
            </a:r>
          </a:p>
          <a:p>
            <a:r>
              <a:rPr lang="en-US" altLang="ko-KR" dirty="0" smtClean="0"/>
              <a:t>IO</a:t>
            </a:r>
            <a:r>
              <a:rPr lang="ko-KR" altLang="en-US" dirty="0" smtClean="0"/>
              <a:t>를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결과값은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5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결과값을 도대체 어떻게 쓸 수 있을까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Pattern Matching</a:t>
            </a:r>
            <a:r>
              <a:rPr lang="ko-KR" altLang="en-US" dirty="0" smtClean="0"/>
              <a:t>은 할 수 없다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생성자가 모두 </a:t>
            </a:r>
            <a:r>
              <a:rPr lang="ko-KR" altLang="en-US" dirty="0" err="1" smtClean="0"/>
              <a:t>숨겨져있다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IO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Wrapper Type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Monad!!</a:t>
            </a:r>
          </a:p>
        </p:txBody>
      </p:sp>
    </p:spTree>
    <p:extLst>
      <p:ext uri="{BB962C8B-B14F-4D97-AF65-F5344CB8AC3E}">
        <p14:creationId xmlns:p14="http://schemas.microsoft.com/office/powerpoint/2010/main" val="60727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main = </a:t>
            </a:r>
            <a:r>
              <a:rPr lang="en-US" altLang="ko-KR" dirty="0" err="1" smtClean="0">
                <a:solidFill>
                  <a:srgbClr val="00B050"/>
                </a:solidFill>
              </a:rPr>
              <a:t>getLine</a:t>
            </a:r>
            <a:r>
              <a:rPr lang="en-US" altLang="ko-KR" dirty="0" smtClean="0">
                <a:solidFill>
                  <a:srgbClr val="00B050"/>
                </a:solidFill>
              </a:rPr>
              <a:t> &gt;&gt;= (\x -&gt; </a:t>
            </a:r>
            <a:r>
              <a:rPr lang="en-US" altLang="ko-KR" dirty="0" err="1" smtClean="0">
                <a:solidFill>
                  <a:srgbClr val="00B050"/>
                </a:solidFill>
              </a:rPr>
              <a:t>putStrLn</a:t>
            </a:r>
            <a:r>
              <a:rPr lang="en-US" altLang="ko-KR" dirty="0" smtClean="0">
                <a:solidFill>
                  <a:srgbClr val="00B050"/>
                </a:solidFill>
              </a:rPr>
              <a:t> x)</a:t>
            </a:r>
          </a:p>
          <a:p>
            <a:r>
              <a:rPr lang="ko-KR" altLang="en-US" dirty="0" smtClean="0"/>
              <a:t>간단한 </a:t>
            </a:r>
            <a:r>
              <a:rPr lang="en-US" altLang="ko-KR" dirty="0" smtClean="0"/>
              <a:t>Mirroring program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1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되로 주고 말로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I/O </a:t>
            </a:r>
            <a:r>
              <a:rPr lang="en-CA" dirty="0"/>
              <a:t>&amp; do </a:t>
            </a:r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만일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함수가 길어진다면 어떻게 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물론 함수를 쪼개면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함수를 짧게 만들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간단한 프로그램을 만들면서 함수를 여러 개 이름 </a:t>
            </a:r>
            <a:r>
              <a:rPr lang="ko-KR" altLang="en-US" dirty="0" err="1" smtClean="0"/>
              <a:t>붙이기란</a:t>
            </a:r>
            <a:r>
              <a:rPr lang="ko-KR" altLang="en-US" dirty="0" smtClean="0"/>
              <a:t> 쉬운 일이 아니다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85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를 차례대로 적용하는 방법</a:t>
            </a:r>
            <a:endParaRPr lang="en-US" altLang="ko-KR" dirty="0" smtClean="0"/>
          </a:p>
          <a:p>
            <a:r>
              <a:rPr lang="en-US" altLang="ko-KR" dirty="0" smtClean="0"/>
              <a:t>1. head (map f l)</a:t>
            </a:r>
          </a:p>
          <a:p>
            <a:pPr lvl="1"/>
            <a:r>
              <a:rPr lang="ko-KR" altLang="en-US" dirty="0" smtClean="0"/>
              <a:t>우리가 알고있는 일반적인 방법이다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map f l</a:t>
            </a:r>
            <a:r>
              <a:rPr lang="ko-KR" altLang="en-US" dirty="0" smtClean="0"/>
              <a:t>의 결과값을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에 적용한다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6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되로 주고 말로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I/O </a:t>
            </a:r>
            <a:r>
              <a:rPr lang="en-CA" dirty="0"/>
              <a:t>&amp; do </a:t>
            </a:r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만일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함수가 길어진다면 어떻게 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… &gt;&gt;= (\x -&gt; … &gt;&gt;= (\y -&gt; … &gt;&gt;= …))</a:t>
            </a:r>
          </a:p>
          <a:p>
            <a:r>
              <a:rPr lang="en-US" altLang="ko-KR" dirty="0" smtClean="0"/>
              <a:t>&gt;&gt;=</a:t>
            </a:r>
            <a:r>
              <a:rPr lang="ko-KR" altLang="en-US" dirty="0" smtClean="0"/>
              <a:t>가 정신없이 나열되는 모습을 보게 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더럽다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98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되로 주고 말로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I/O </a:t>
            </a:r>
            <a:r>
              <a:rPr lang="en-CA" dirty="0"/>
              <a:t>&amp; do </a:t>
            </a:r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Monad</a:t>
            </a:r>
            <a:r>
              <a:rPr lang="ko-KR" altLang="en-US" dirty="0" smtClean="0"/>
              <a:t>를 보다 손쉽게 쓸 수 있는 방법은 없을까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do expression!</a:t>
            </a:r>
          </a:p>
        </p:txBody>
      </p:sp>
    </p:spTree>
    <p:extLst>
      <p:ext uri="{BB962C8B-B14F-4D97-AF65-F5344CB8AC3E}">
        <p14:creationId xmlns:p14="http://schemas.microsoft.com/office/powerpoint/2010/main" val="30203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되로 주고 말로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I/O </a:t>
            </a:r>
            <a:r>
              <a:rPr lang="en-CA" dirty="0"/>
              <a:t>&amp; do </a:t>
            </a:r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do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a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b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a &gt;&gt; b</a:t>
            </a:r>
          </a:p>
        </p:txBody>
      </p:sp>
    </p:spTree>
    <p:extLst>
      <p:ext uri="{BB962C8B-B14F-4D97-AF65-F5344CB8AC3E}">
        <p14:creationId xmlns:p14="http://schemas.microsoft.com/office/powerpoint/2010/main" val="37097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되로 주고 말로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I/O </a:t>
            </a:r>
            <a:r>
              <a:rPr lang="en-CA" dirty="0"/>
              <a:t>&amp; do </a:t>
            </a:r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do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x &lt;- a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b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a &gt;&gt;= (\x -&gt; b)</a:t>
            </a:r>
          </a:p>
        </p:txBody>
      </p:sp>
    </p:spTree>
    <p:extLst>
      <p:ext uri="{BB962C8B-B14F-4D97-AF65-F5344CB8AC3E}">
        <p14:creationId xmlns:p14="http://schemas.microsoft.com/office/powerpoint/2010/main" val="29380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되로 주고 말로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I/O </a:t>
            </a:r>
            <a:r>
              <a:rPr lang="en-CA" dirty="0"/>
              <a:t>&amp; do </a:t>
            </a:r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Monad</a:t>
            </a:r>
            <a:r>
              <a:rPr lang="ko-KR" altLang="en-US" dirty="0" smtClean="0"/>
              <a:t>를 사용한 연산들을 보다 읽기 쉽게 바꿔준다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7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되로 주고 말로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I/O </a:t>
            </a:r>
            <a:r>
              <a:rPr lang="en-CA" dirty="0"/>
              <a:t>&amp; do </a:t>
            </a:r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Fibonacci</a:t>
            </a:r>
            <a:r>
              <a:rPr lang="ko-KR" altLang="en-US" dirty="0"/>
              <a:t> </a:t>
            </a:r>
            <a:r>
              <a:rPr lang="ko-KR" altLang="en-US" dirty="0" smtClean="0"/>
              <a:t>수열을 계산해주는 프로그램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module Main where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import Fibonacci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/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main = do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x &lt;- </a:t>
            </a:r>
            <a:r>
              <a:rPr lang="en-US" altLang="ko-KR" dirty="0" err="1" smtClean="0">
                <a:solidFill>
                  <a:srgbClr val="00B050"/>
                </a:solidFill>
              </a:rPr>
              <a:t>getLine</a:t>
            </a:r>
            <a:r>
              <a:rPr lang="en-US" altLang="ko-KR" dirty="0" smtClean="0">
                <a:solidFill>
                  <a:srgbClr val="00B050"/>
                </a:solidFill>
              </a:rPr>
              <a:t/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</a:t>
            </a:r>
            <a:r>
              <a:rPr lang="en-US" altLang="ko-KR" dirty="0" err="1" smtClean="0">
                <a:solidFill>
                  <a:srgbClr val="00B050"/>
                </a:solidFill>
              </a:rPr>
              <a:t>putStrLn</a:t>
            </a:r>
            <a:r>
              <a:rPr lang="en-US" altLang="ko-KR" dirty="0" smtClean="0">
                <a:solidFill>
                  <a:srgbClr val="00B050"/>
                </a:solidFill>
              </a:rPr>
              <a:t> . show . </a:t>
            </a:r>
            <a:r>
              <a:rPr lang="en-US" altLang="ko-KR" dirty="0" err="1">
                <a:solidFill>
                  <a:srgbClr val="00B050"/>
                </a:solidFill>
              </a:rPr>
              <a:t>f</a:t>
            </a:r>
            <a:r>
              <a:rPr lang="en-US" altLang="ko-KR" dirty="0" err="1" smtClean="0">
                <a:solidFill>
                  <a:srgbClr val="00B050"/>
                </a:solidFill>
              </a:rPr>
              <a:t>ibonacci</a:t>
            </a:r>
            <a:r>
              <a:rPr lang="en-US" altLang="ko-KR" dirty="0" smtClean="0">
                <a:solidFill>
                  <a:srgbClr val="00B050"/>
                </a:solidFill>
              </a:rPr>
              <a:t> . read $ x</a:t>
            </a:r>
          </a:p>
        </p:txBody>
      </p:sp>
    </p:spTree>
    <p:extLst>
      <p:ext uri="{BB962C8B-B14F-4D97-AF65-F5344CB8AC3E}">
        <p14:creationId xmlns:p14="http://schemas.microsoft.com/office/powerpoint/2010/main" val="32907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되로 주고 말로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I/O </a:t>
            </a:r>
            <a:r>
              <a:rPr lang="en-CA" dirty="0"/>
              <a:t>&amp; do </a:t>
            </a:r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주의</a:t>
            </a:r>
            <a:r>
              <a:rPr lang="en-US" altLang="ko-KR" dirty="0" smtClean="0"/>
              <a:t>! do expression </a:t>
            </a:r>
            <a:r>
              <a:rPr lang="ko-KR" altLang="en-US" dirty="0" smtClean="0"/>
              <a:t>중간에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이 등장한다고 해도 거기서 수행이 끝나지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return x</a:t>
            </a:r>
            <a:r>
              <a:rPr lang="ko-KR" altLang="en-US" dirty="0"/>
              <a:t>는</a:t>
            </a:r>
            <a:r>
              <a:rPr lang="ko-KR" altLang="en-US" dirty="0" smtClean="0"/>
              <a:t> 단순히 결과값이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Monad</a:t>
            </a:r>
            <a:r>
              <a:rPr lang="ko-KR" altLang="en-US" dirty="0" smtClean="0"/>
              <a:t>를 만드는 함수일 뿐이다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x :: a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return 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IO a</a:t>
            </a:r>
            <a:r>
              <a:rPr lang="ko-KR" altLang="en-US" dirty="0" smtClean="0"/>
              <a:t>일 뿐이다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4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다음과 같은 명령어를 지원하는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만들어보자</a:t>
            </a:r>
            <a:endParaRPr lang="en-US" altLang="ko-KR" dirty="0" smtClean="0"/>
          </a:p>
          <a:p>
            <a:r>
              <a:rPr lang="en-US" altLang="ko-KR" dirty="0" smtClean="0"/>
              <a:t>data Command = </a:t>
            </a:r>
            <a:r>
              <a:rPr lang="en-US" altLang="ko-KR" dirty="0" err="1" smtClean="0"/>
              <a:t>CInput</a:t>
            </a:r>
            <a:r>
              <a:rPr lang="en-US" altLang="ko-KR" dirty="0" smtClean="0"/>
              <a:t> {</a:t>
            </a:r>
            <a:r>
              <a:rPr lang="en-US" altLang="ko-KR" dirty="0" err="1" smtClean="0"/>
              <a:t>inputKey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inputValue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smtClean="0"/>
              <a:t>                       | </a:t>
            </a:r>
            <a:r>
              <a:rPr lang="en-US" altLang="ko-KR" dirty="0" err="1" smtClean="0"/>
              <a:t>CFind</a:t>
            </a:r>
            <a:r>
              <a:rPr lang="en-US" altLang="ko-KR" dirty="0" smtClean="0"/>
              <a:t> {</a:t>
            </a:r>
            <a:r>
              <a:rPr lang="en-US" altLang="ko-KR" dirty="0" err="1" smtClean="0"/>
              <a:t>findKey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Data Type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deriving</a:t>
            </a:r>
            <a:r>
              <a:rPr lang="ko-KR" altLang="en-US" dirty="0" smtClean="0"/>
              <a:t>해줄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들을 생각해보자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main</a:t>
            </a:r>
            <a:r>
              <a:rPr lang="ko-KR" altLang="en-US" dirty="0" smtClean="0"/>
              <a:t>의 재귀를 생각해보자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5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간단한 언어를 만들어보자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data Expr =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EAdd</a:t>
            </a:r>
            <a:r>
              <a:rPr lang="en-US" altLang="ko-KR" dirty="0" smtClean="0"/>
              <a:t> Expr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EMinus</a:t>
            </a:r>
            <a:r>
              <a:rPr lang="en-US" altLang="ko-KR" dirty="0" smtClean="0"/>
              <a:t> Expr </a:t>
            </a:r>
            <a:r>
              <a:rPr lang="en-US" altLang="ko-KR" dirty="0" err="1" smtClean="0"/>
              <a:t>Expr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| </a:t>
            </a:r>
            <a:r>
              <a:rPr lang="en-US" altLang="ko-KR" dirty="0" err="1" smtClean="0"/>
              <a:t>EMult</a:t>
            </a:r>
            <a:r>
              <a:rPr lang="en-US" altLang="ko-KR" dirty="0" smtClean="0"/>
              <a:t> Expr </a:t>
            </a:r>
            <a:r>
              <a:rPr lang="en-US" altLang="ko-KR" dirty="0" err="1" smtClean="0"/>
              <a:t>Expr</a:t>
            </a:r>
            <a:r>
              <a:rPr lang="en-US" altLang="ko-KR" dirty="0"/>
              <a:t> </a:t>
            </a:r>
            <a:r>
              <a:rPr lang="en-US" altLang="ko-KR" dirty="0" smtClean="0"/>
              <a:t>| </a:t>
            </a:r>
            <a:r>
              <a:rPr lang="en-US" altLang="ko-KR" dirty="0" err="1" smtClean="0"/>
              <a:t>EDiv</a:t>
            </a:r>
            <a:r>
              <a:rPr lang="en-US" altLang="ko-KR" dirty="0" smtClean="0"/>
              <a:t> Expr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ERem</a:t>
            </a:r>
            <a:r>
              <a:rPr lang="en-US" altLang="ko-KR" dirty="0" smtClean="0"/>
              <a:t> Expr </a:t>
            </a:r>
            <a:r>
              <a:rPr lang="en-US" altLang="ko-KR" dirty="0" err="1" smtClean="0"/>
              <a:t>Expr</a:t>
            </a:r>
            <a:endParaRPr lang="en-US" altLang="ko-KR" dirty="0" smtClean="0"/>
          </a:p>
          <a:p>
            <a:r>
              <a:rPr lang="en-US" altLang="ko-KR" dirty="0" err="1" smtClean="0"/>
              <a:t>eval</a:t>
            </a:r>
            <a:r>
              <a:rPr lang="en-US" altLang="ko-KR" dirty="0" smtClean="0"/>
              <a:t> :: Expr -&gt; Maybe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382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간단한 언어를 만들어보자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eval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EAdd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5) (</a:t>
            </a:r>
            <a:r>
              <a:rPr lang="en-US" altLang="ko-KR" dirty="0" err="1" smtClean="0"/>
              <a:t>EMult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5) (</a:t>
            </a:r>
            <a:r>
              <a:rPr lang="en-US" altLang="ko-KR" dirty="0" err="1" smtClean="0"/>
              <a:t>EMinus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3) (</a:t>
            </a:r>
            <a:r>
              <a:rPr lang="en-US" altLang="ko-KR" dirty="0" err="1" smtClean="0"/>
              <a:t>EDiv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4) (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3))))) == Just 15</a:t>
            </a:r>
          </a:p>
          <a:p>
            <a:r>
              <a:rPr lang="en-US" altLang="ko-KR" dirty="0" err="1" smtClean="0"/>
              <a:t>eval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EMult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3) (</a:t>
            </a:r>
            <a:r>
              <a:rPr lang="en-US" altLang="ko-KR" dirty="0" err="1" smtClean="0"/>
              <a:t>ERem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3) (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0))) == Nothing</a:t>
            </a:r>
          </a:p>
        </p:txBody>
      </p:sp>
    </p:spTree>
    <p:extLst>
      <p:ext uri="{BB962C8B-B14F-4D97-AF65-F5344CB8AC3E}">
        <p14:creationId xmlns:p14="http://schemas.microsoft.com/office/powerpoint/2010/main" val="30773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를 차례대로 적용하는 방법</a:t>
            </a:r>
            <a:endParaRPr lang="en-US" altLang="ko-KR" dirty="0" smtClean="0"/>
          </a:p>
          <a:p>
            <a:r>
              <a:rPr lang="en-US" altLang="ko-KR" dirty="0" smtClean="0"/>
              <a:t>2. head . map f $ l</a:t>
            </a:r>
          </a:p>
          <a:p>
            <a:pPr lvl="1"/>
            <a:r>
              <a:rPr lang="en-US" altLang="ko-KR" dirty="0" smtClean="0"/>
              <a:t>(.)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($)</a:t>
            </a:r>
            <a:r>
              <a:rPr lang="ko-KR" altLang="en-US" dirty="0" smtClean="0"/>
              <a:t>를 사용하는 방법이다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915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간단한 언어를 만들어보자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deriving Read</a:t>
            </a:r>
            <a:r>
              <a:rPr lang="ko-KR" altLang="en-US" dirty="0" smtClean="0"/>
              <a:t>와 간단한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함수를 사용하면 파일을 읽어서 실행하는 것도 가능하다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56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(.)? ($)?</a:t>
            </a:r>
          </a:p>
          <a:p>
            <a:pPr lvl="1"/>
            <a:r>
              <a:rPr lang="en-US" altLang="ko-KR" dirty="0" smtClean="0"/>
              <a:t>(.)</a:t>
            </a:r>
            <a:r>
              <a:rPr lang="ko-KR" altLang="en-US" dirty="0" smtClean="0"/>
              <a:t>는 함수 두 개를 합성하는 연산자이다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($)</a:t>
            </a:r>
            <a:r>
              <a:rPr lang="ko-KR" altLang="en-US" dirty="0" smtClean="0"/>
              <a:t>는 함수에 값을 적용하는 연산자이다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7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함수를 합성하는 연산자가 왜 따로 필요할까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head map f</a:t>
            </a:r>
            <a:r>
              <a:rPr lang="ko-KR" altLang="en-US" dirty="0" smtClean="0"/>
              <a:t>과 같이 쓰면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의 인자로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이 넘어가게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타입이 맞지 않기 때문에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맞는다 하더라도 이상한 결과값을 얻게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우리가 원하는 것은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의 인자로 </a:t>
            </a:r>
            <a:r>
              <a:rPr lang="en-US" altLang="ko-KR" dirty="0" smtClean="0"/>
              <a:t>map f</a:t>
            </a:r>
            <a:r>
              <a:rPr lang="ko-KR" altLang="en-US" dirty="0" smtClean="0"/>
              <a:t> 함수의 결과 값이 넘어가는 것이다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568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(.) :: (b -&gt; c) -&gt; (a -&gt; b) -&gt; (a -&gt; c)</a:t>
            </a:r>
          </a:p>
          <a:p>
            <a:r>
              <a:rPr lang="ko-KR" altLang="en-US" dirty="0" smtClean="0"/>
              <a:t>함수 두 개를 받아서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함수의 결과값이 다음 함수에 들어갈 수 있게 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1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그러면 </a:t>
            </a:r>
            <a:r>
              <a:rPr lang="en-US" altLang="ko-KR" dirty="0" smtClean="0"/>
              <a:t>($)</a:t>
            </a:r>
            <a:r>
              <a:rPr lang="ko-KR" altLang="en-US" dirty="0" smtClean="0"/>
              <a:t>는 왜 필요할까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head . map f l</a:t>
            </a:r>
            <a:r>
              <a:rPr lang="ko-KR" altLang="en-US" dirty="0" smtClean="0"/>
              <a:t>을 시도하면</a:t>
            </a:r>
            <a:r>
              <a:rPr lang="en-US" altLang="ko-KR" dirty="0"/>
              <a:t> </a:t>
            </a:r>
            <a:r>
              <a:rPr lang="ko-KR" altLang="en-US" dirty="0" smtClean="0"/>
              <a:t>함수 적용은 우선순위가 굉장히 높기 때문에 </a:t>
            </a:r>
            <a:r>
              <a:rPr lang="en-US" altLang="ko-KR" dirty="0" smtClean="0"/>
              <a:t>map f l</a:t>
            </a:r>
            <a:r>
              <a:rPr lang="ko-KR" altLang="en-US" dirty="0" smtClean="0"/>
              <a:t>이 먼저 계산되고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결과값을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와 합성하려고 시도하게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우리가 원하는 것은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map f</a:t>
            </a:r>
            <a:r>
              <a:rPr lang="ko-KR" altLang="en-US" dirty="0" smtClean="0"/>
              <a:t>를 합성하는 것이지</a:t>
            </a:r>
            <a:r>
              <a:rPr lang="en-US" altLang="ko-KR" dirty="0" smtClean="0"/>
              <a:t>, map f l</a:t>
            </a:r>
            <a:r>
              <a:rPr lang="ko-KR" altLang="en-US" dirty="0" smtClean="0"/>
              <a:t>과 합성하는 것이 아니다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842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($) :: (a -&gt; b) -&gt; a -&gt; b</a:t>
            </a:r>
          </a:p>
          <a:p>
            <a:r>
              <a:rPr lang="ko-KR" altLang="en-US" dirty="0" smtClean="0"/>
              <a:t>굉장히 우선순위가 낮은 함수 적용</a:t>
            </a:r>
            <a:endParaRPr lang="en-US" altLang="ko-KR" dirty="0" smtClean="0"/>
          </a:p>
          <a:p>
            <a:r>
              <a:rPr lang="en-US" altLang="ko-KR" dirty="0" smtClean="0"/>
              <a:t>map f l1 ++ l2 </a:t>
            </a:r>
            <a:r>
              <a:rPr lang="ko-KR" altLang="en-US" dirty="0" smtClean="0"/>
              <a:t>와 같이 쓰면 </a:t>
            </a:r>
            <a:r>
              <a:rPr lang="en-US" altLang="ko-KR" dirty="0" smtClean="0"/>
              <a:t>l1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이 적용된 결과와 </a:t>
            </a:r>
            <a:r>
              <a:rPr lang="en-US" altLang="ko-KR" dirty="0" smtClean="0"/>
              <a:t>l2</a:t>
            </a:r>
            <a:r>
              <a:rPr lang="ko-KR" altLang="en-US" dirty="0" smtClean="0"/>
              <a:t>가 더해진다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map f $ l1 ++ l2 </a:t>
            </a:r>
            <a:r>
              <a:rPr lang="ko-KR" altLang="en-US" dirty="0" smtClean="0"/>
              <a:t>와 같이 쓰면 </a:t>
            </a:r>
            <a:r>
              <a:rPr lang="en-US" altLang="ko-KR" dirty="0" smtClean="0"/>
              <a:t>l1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l2</a:t>
            </a:r>
            <a:r>
              <a:rPr lang="ko-KR" altLang="en-US" dirty="0" smtClean="0"/>
              <a:t>가 더해진 결과에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이 적용된다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3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listNegSumList1 l = map (\x -&gt; negate (sum x)) l</a:t>
            </a:r>
          </a:p>
          <a:p>
            <a:r>
              <a:rPr lang="en-US" altLang="ko-KR" dirty="0" smtClean="0"/>
              <a:t>listNegSumList2 l = map (negate . sum) l</a:t>
            </a:r>
          </a:p>
          <a:p>
            <a:r>
              <a:rPr lang="en-US" altLang="ko-KR" dirty="0" smtClean="0"/>
              <a:t>oddSquareSum1 x = sum (map (^2) (filter odd (</a:t>
            </a:r>
            <a:r>
              <a:rPr lang="en-US" altLang="ko-KR" dirty="0" err="1" smtClean="0"/>
              <a:t>enumFromTo</a:t>
            </a:r>
            <a:r>
              <a:rPr lang="en-US" altLang="ko-KR" dirty="0" smtClean="0"/>
              <a:t> 1 x)))</a:t>
            </a:r>
          </a:p>
          <a:p>
            <a:r>
              <a:rPr lang="en-US" altLang="ko-KR" dirty="0" smtClean="0"/>
              <a:t>oddSquareSum2 = sum . map (^2) . filter odd . </a:t>
            </a:r>
            <a:r>
              <a:rPr lang="en-US" altLang="ko-KR" dirty="0" err="1" smtClean="0"/>
              <a:t>enumFromTo</a:t>
            </a:r>
            <a:r>
              <a:rPr lang="en-US" altLang="ko-KR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745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 = [1,2,3]</a:t>
            </a:r>
            <a:r>
              <a:rPr lang="ko-KR" altLang="en-US" dirty="0" smtClean="0"/>
              <a:t>의 내용물에 </a:t>
            </a:r>
            <a:r>
              <a:rPr lang="en-US" altLang="ko-KR" dirty="0" smtClean="0"/>
              <a:t>(2*)</a:t>
            </a:r>
            <a:r>
              <a:rPr lang="ko-KR" altLang="en-US" dirty="0" smtClean="0"/>
              <a:t>를 하고 싶다면 어떻게 해야할까</a:t>
            </a:r>
            <a:r>
              <a:rPr lang="en-US" altLang="ko-KR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map (2*) l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기억</a:t>
            </a:r>
            <a:r>
              <a:rPr lang="ko-KR" altLang="en-US" dirty="0" smtClean="0"/>
              <a:t>력 테스트</a:t>
            </a:r>
            <a:endParaRPr lang="en-US" altLang="ko-KR" dirty="0" smtClean="0"/>
          </a:p>
          <a:p>
            <a:pPr lvl="1"/>
            <a:r>
              <a:rPr lang="ko-KR" altLang="en-US" dirty="0" err="1"/>
              <a:t>톺</a:t>
            </a:r>
            <a:r>
              <a:rPr lang="ko-KR" altLang="en-US" dirty="0" err="1" smtClean="0"/>
              <a:t>아보기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Review</a:t>
            </a:r>
          </a:p>
          <a:p>
            <a:r>
              <a:rPr lang="en-US" dirty="0" smtClean="0"/>
              <a:t>Haskell Upper-Intermediate</a:t>
            </a:r>
          </a:p>
          <a:p>
            <a:pPr lvl="1"/>
            <a:r>
              <a:rPr lang="ko-KR" altLang="en-US" dirty="0" smtClean="0"/>
              <a:t>잡다한 함수 기술들 </a:t>
            </a:r>
            <a:r>
              <a:rPr lang="en-US" altLang="ko-KR" dirty="0" smtClean="0"/>
              <a:t>– Function functions</a:t>
            </a:r>
            <a:endParaRPr lang="en-US" dirty="0" smtClean="0"/>
          </a:p>
          <a:p>
            <a:pPr lvl="1"/>
            <a:r>
              <a:rPr lang="ko-KR" altLang="en-US" dirty="0" smtClean="0"/>
              <a:t>이불 덮어 씌우기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Functor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 </a:t>
            </a:r>
            <a:r>
              <a:rPr lang="en-US" altLang="ko-KR" dirty="0" smtClean="0"/>
              <a:t>– Applicative </a:t>
            </a:r>
            <a:r>
              <a:rPr lang="en-US" altLang="ko-KR" dirty="0" err="1" smtClean="0"/>
              <a:t>Functor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 포장하기 </a:t>
            </a:r>
            <a:r>
              <a:rPr lang="en-US" altLang="ko-KR" dirty="0" smtClean="0"/>
              <a:t>– Monad</a:t>
            </a:r>
          </a:p>
        </p:txBody>
      </p:sp>
    </p:spTree>
    <p:extLst>
      <p:ext uri="{BB962C8B-B14F-4D97-AF65-F5344CB8AC3E}">
        <p14:creationId xmlns:p14="http://schemas.microsoft.com/office/powerpoint/2010/main" val="40778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 = Just 5</a:t>
            </a:r>
            <a:r>
              <a:rPr lang="ko-KR" altLang="en-US" dirty="0" smtClean="0"/>
              <a:t>의 내용물에 </a:t>
            </a:r>
            <a:r>
              <a:rPr lang="en-US" altLang="ko-KR" dirty="0" smtClean="0"/>
              <a:t>(2*)</a:t>
            </a:r>
            <a:r>
              <a:rPr lang="ko-KR" altLang="en-US" dirty="0" smtClean="0"/>
              <a:t>를 하고 싶다면 어떻게 해야할까</a:t>
            </a:r>
            <a:r>
              <a:rPr lang="en-US" altLang="ko-KR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case l of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Nothing -&gt; Nothing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Just x -&gt; Just (2*x)</a:t>
            </a:r>
          </a:p>
          <a:p>
            <a:r>
              <a:rPr lang="en-US" dirty="0" smtClean="0"/>
              <a:t>Maybe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같은 함수를 만들어서 아래처럼 할 수는 없을까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dirty="0" err="1" smtClean="0">
                <a:solidFill>
                  <a:srgbClr val="FF0000"/>
                </a:solidFill>
              </a:rPr>
              <a:t>mapLike</a:t>
            </a:r>
            <a:r>
              <a:rPr lang="en-US" dirty="0" smtClean="0">
                <a:solidFill>
                  <a:srgbClr val="FF0000"/>
                </a:solidFill>
              </a:rPr>
              <a:t> (2*) l</a:t>
            </a:r>
          </a:p>
        </p:txBody>
      </p:sp>
    </p:spTree>
    <p:extLst>
      <p:ext uri="{BB962C8B-B14F-4D97-AF65-F5344CB8AC3E}">
        <p14:creationId xmlns:p14="http://schemas.microsoft.com/office/powerpoint/2010/main" val="41892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[a], Maybe a, Either t a, …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인자로 받는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Wrapper</a:t>
            </a:r>
            <a:r>
              <a:rPr lang="ko-KR" altLang="en-US" dirty="0" smtClean="0"/>
              <a:t>들한테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할 수 있는 연산을 할 수는 없을까</a:t>
            </a:r>
            <a:r>
              <a:rPr lang="en-US" altLang="ko-KR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92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fmap</a:t>
            </a:r>
            <a:r>
              <a:rPr lang="en-US" dirty="0" smtClean="0"/>
              <a:t> :: (</a:t>
            </a:r>
            <a:r>
              <a:rPr lang="en-US" dirty="0" err="1" smtClean="0"/>
              <a:t>Functor</a:t>
            </a:r>
            <a:r>
              <a:rPr lang="en-US" dirty="0" smtClean="0"/>
              <a:t> f) =&gt; (a -&gt; b) -&gt; f a -&gt; f b</a:t>
            </a:r>
          </a:p>
          <a:p>
            <a:r>
              <a:rPr lang="en-US" dirty="0" err="1" smtClean="0"/>
              <a:t>Functor</a:t>
            </a:r>
            <a:r>
              <a:rPr lang="en-US" dirty="0" smtClean="0"/>
              <a:t> Class</a:t>
            </a:r>
            <a:r>
              <a:rPr lang="ko-KR" altLang="en-US" dirty="0" smtClean="0"/>
              <a:t>가 되기 위한 </a:t>
            </a:r>
            <a:r>
              <a:rPr lang="en-US" altLang="ko-KR" dirty="0" smtClean="0"/>
              <a:t>Minimal Complete Definition</a:t>
            </a:r>
          </a:p>
          <a:p>
            <a:r>
              <a:rPr lang="en-US" dirty="0" smtClean="0"/>
              <a:t>a-&gt;b</a:t>
            </a:r>
            <a:r>
              <a:rPr lang="ko-KR" altLang="en-US" dirty="0" smtClean="0"/>
              <a:t>인 함수를 </a:t>
            </a:r>
            <a:r>
              <a:rPr lang="en-US" altLang="ko-KR" dirty="0" smtClean="0"/>
              <a:t>f a -&gt; f b</a:t>
            </a:r>
            <a:r>
              <a:rPr lang="ko-KR" altLang="en-US" dirty="0" smtClean="0"/>
              <a:t>인 함수로 바꿔준다</a:t>
            </a:r>
            <a:r>
              <a:rPr lang="en-US" altLang="ko-KR" dirty="0" smtClean="0"/>
              <a:t>.</a:t>
            </a:r>
          </a:p>
          <a:p>
            <a:r>
              <a:rPr lang="en-US" dirty="0" err="1" smtClean="0"/>
              <a:t>fmap</a:t>
            </a:r>
            <a:r>
              <a:rPr lang="en-US" dirty="0" smtClean="0"/>
              <a:t> (2*) :: (</a:t>
            </a:r>
            <a:r>
              <a:rPr lang="en-US" dirty="0" err="1" smtClean="0"/>
              <a:t>Functor</a:t>
            </a:r>
            <a:r>
              <a:rPr lang="en-US" dirty="0" smtClean="0"/>
              <a:t> f) =&gt; f a -&gt; f b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fmap</a:t>
            </a:r>
            <a:r>
              <a:rPr lang="en-US" dirty="0" smtClean="0">
                <a:solidFill>
                  <a:srgbClr val="FF0000"/>
                </a:solidFill>
              </a:rPr>
              <a:t> (2*) [1,2,3]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fmap</a:t>
            </a:r>
            <a:r>
              <a:rPr lang="en-US" dirty="0" smtClean="0">
                <a:solidFill>
                  <a:srgbClr val="FF0000"/>
                </a:solidFill>
              </a:rPr>
              <a:t> (2*) (Just 5)</a:t>
            </a:r>
          </a:p>
        </p:txBody>
      </p:sp>
    </p:spTree>
    <p:extLst>
      <p:ext uri="{BB962C8B-B14F-4D97-AF65-F5344CB8AC3E}">
        <p14:creationId xmlns:p14="http://schemas.microsoft.com/office/powerpoint/2010/main" val="28299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Functor</a:t>
            </a:r>
            <a:r>
              <a:rPr lang="ko-KR" altLang="en-US" dirty="0" smtClean="0"/>
              <a:t>의 동작을 모형으로 살펴보자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5" name="타원 4"/>
          <p:cNvSpPr/>
          <p:nvPr/>
        </p:nvSpPr>
        <p:spPr>
          <a:xfrm>
            <a:off x="5889510" y="2438399"/>
            <a:ext cx="1208314" cy="1208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916244" y="285789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84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5" name="타원 4"/>
          <p:cNvSpPr/>
          <p:nvPr/>
        </p:nvSpPr>
        <p:spPr>
          <a:xfrm>
            <a:off x="5889510" y="2438399"/>
            <a:ext cx="1208314" cy="1208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916244" y="285789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*2</a:t>
            </a:r>
            <a:endParaRPr lang="en-CA" dirty="0"/>
          </a:p>
        </p:txBody>
      </p:sp>
      <p:sp>
        <p:nvSpPr>
          <p:cNvPr id="3" name="아래쪽 화살표 2"/>
          <p:cNvSpPr/>
          <p:nvPr/>
        </p:nvSpPr>
        <p:spPr>
          <a:xfrm>
            <a:off x="6240862" y="3313355"/>
            <a:ext cx="505610" cy="1204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064703" y="460427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1, 2, 3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00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5" name="타원 4"/>
          <p:cNvSpPr/>
          <p:nvPr/>
        </p:nvSpPr>
        <p:spPr>
          <a:xfrm>
            <a:off x="5889510" y="2438399"/>
            <a:ext cx="1208314" cy="1208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1, 2, 3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916244" y="285789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*2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064703" y="460427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1, 2, 3</a:t>
            </a:r>
            <a:endParaRPr lang="en-CA" dirty="0"/>
          </a:p>
        </p:txBody>
      </p:sp>
      <p:cxnSp>
        <p:nvCxnSpPr>
          <p:cNvPr id="7" name="직선 화살표 연결선 6"/>
          <p:cNvCxnSpPr>
            <a:stCxn id="11" idx="3"/>
            <a:endCxn id="4" idx="0"/>
          </p:cNvCxnSpPr>
          <p:nvPr/>
        </p:nvCxnSpPr>
        <p:spPr>
          <a:xfrm>
            <a:off x="5307698" y="3042556"/>
            <a:ext cx="1185969" cy="15617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9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5" name="타원 4"/>
          <p:cNvSpPr/>
          <p:nvPr/>
        </p:nvSpPr>
        <p:spPr>
          <a:xfrm>
            <a:off x="5889510" y="2438399"/>
            <a:ext cx="1208314" cy="1208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1, 2, 3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916244" y="285789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*2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064703" y="460427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2, 4, 6</a:t>
            </a:r>
            <a:endParaRPr lang="en-CA" dirty="0"/>
          </a:p>
        </p:txBody>
      </p:sp>
      <p:cxnSp>
        <p:nvCxnSpPr>
          <p:cNvPr id="7" name="직선 화살표 연결선 6"/>
          <p:cNvCxnSpPr>
            <a:stCxn id="11" idx="3"/>
            <a:endCxn id="4" idx="0"/>
          </p:cNvCxnSpPr>
          <p:nvPr/>
        </p:nvCxnSpPr>
        <p:spPr>
          <a:xfrm>
            <a:off x="5307698" y="3042556"/>
            <a:ext cx="1185969" cy="15617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889510" y="4243430"/>
            <a:ext cx="1214597" cy="1214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2, 4, 6</a:t>
            </a:r>
            <a:endParaRPr lang="en-CA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5" name="타원 4"/>
          <p:cNvSpPr/>
          <p:nvPr/>
        </p:nvSpPr>
        <p:spPr>
          <a:xfrm>
            <a:off x="5889510" y="2438399"/>
            <a:ext cx="1208314" cy="1208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916244" y="285789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37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Pattern Matching</a:t>
            </a:r>
            <a:r>
              <a:rPr lang="ko-KR" altLang="en-US" dirty="0" smtClean="0"/>
              <a:t>을 복잡하게 하지 않고서도 함수들을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값에 적용할 수 있게 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여전히 문제는 남아있다</a:t>
            </a:r>
            <a:r>
              <a:rPr lang="en-US" altLang="ko-KR" dirty="0" smtClean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19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Haskell Upper-Intermediate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, </a:t>
            </a:r>
            <a:r>
              <a:rPr lang="ko-KR" altLang="en-US" dirty="0"/>
              <a:t>어렵게 보기 </a:t>
            </a:r>
            <a:r>
              <a:rPr lang="en-US" altLang="ko-KR" dirty="0"/>
              <a:t>– </a:t>
            </a:r>
            <a:r>
              <a:rPr lang="en-US" altLang="ko-KR" dirty="0" err="1"/>
              <a:t>Functor</a:t>
            </a:r>
            <a:r>
              <a:rPr lang="en-US" altLang="ko-KR" dirty="0"/>
              <a:t>, Applicative </a:t>
            </a:r>
            <a:r>
              <a:rPr lang="en-US" altLang="ko-KR" dirty="0" err="1"/>
              <a:t>Functor</a:t>
            </a:r>
            <a:r>
              <a:rPr lang="en-US" altLang="ko-KR" dirty="0"/>
              <a:t>, Monad</a:t>
            </a:r>
          </a:p>
          <a:p>
            <a:pPr lvl="1"/>
            <a:r>
              <a:rPr lang="ko-KR" altLang="en-US" dirty="0" smtClean="0"/>
              <a:t>재산세 내기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Inheritance</a:t>
            </a:r>
          </a:p>
          <a:p>
            <a:pPr lvl="1"/>
            <a:r>
              <a:rPr lang="ko-KR" altLang="en-US" dirty="0" err="1" smtClean="0"/>
              <a:t>조심히</a:t>
            </a:r>
            <a:r>
              <a:rPr lang="ko-KR" altLang="en-US" dirty="0" smtClean="0"/>
              <a:t> 만들기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Implementation</a:t>
            </a:r>
            <a:endParaRPr lang="en-US" dirty="0" smtClean="0"/>
          </a:p>
          <a:p>
            <a:pPr lvl="1"/>
            <a:r>
              <a:rPr lang="ko-KR" altLang="en-US" dirty="0" smtClean="0"/>
              <a:t>조각조각 프로그래밍 </a:t>
            </a:r>
            <a:r>
              <a:rPr lang="en-US" altLang="ko-KR" dirty="0" smtClean="0"/>
              <a:t>– Module</a:t>
            </a:r>
          </a:p>
          <a:p>
            <a:pPr lvl="1"/>
            <a:r>
              <a:rPr lang="ko-KR" altLang="en-US" dirty="0" smtClean="0"/>
              <a:t>나갈 때 따로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들어올 </a:t>
            </a:r>
            <a:r>
              <a:rPr lang="ko-KR" altLang="en-US" dirty="0"/>
              <a:t>때</a:t>
            </a:r>
            <a:r>
              <a:rPr lang="ko-KR" altLang="en-US" dirty="0" smtClean="0"/>
              <a:t> 따로 </a:t>
            </a:r>
            <a:r>
              <a:rPr lang="en-US" altLang="ko-KR" dirty="0" smtClean="0"/>
              <a:t>– Main &amp; I/O Type</a:t>
            </a:r>
          </a:p>
          <a:p>
            <a:pPr lvl="1"/>
            <a:r>
              <a:rPr lang="ko-KR" altLang="en-US" dirty="0" smtClean="0"/>
              <a:t>되로 주고 말로 받기 </a:t>
            </a:r>
            <a:r>
              <a:rPr lang="en-US" altLang="ko-KR" dirty="0" smtClean="0"/>
              <a:t>– I/O &amp; do expression</a:t>
            </a:r>
          </a:p>
        </p:txBody>
      </p:sp>
    </p:spTree>
    <p:extLst>
      <p:ext uri="{BB962C8B-B14F-4D97-AF65-F5344CB8AC3E}">
        <p14:creationId xmlns:p14="http://schemas.microsoft.com/office/powerpoint/2010/main" val="20255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</a:t>
            </a:r>
            <a:r>
              <a:rPr lang="en-US" dirty="0" smtClean="0"/>
              <a:t> = [(2*), (3*), (4*)]</a:t>
            </a:r>
            <a:r>
              <a:rPr lang="ko-KR" altLang="en-US" dirty="0"/>
              <a:t> </a:t>
            </a:r>
            <a:r>
              <a:rPr lang="ko-KR" altLang="en-US" dirty="0" smtClean="0"/>
              <a:t>같은 함수들의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vl</a:t>
            </a:r>
            <a:r>
              <a:rPr lang="en-US" altLang="ko-KR" dirty="0" smtClean="0"/>
              <a:t> = [1, 2, 3, 4]</a:t>
            </a:r>
            <a:r>
              <a:rPr lang="ko-KR" altLang="en-US" dirty="0" smtClean="0"/>
              <a:t>와 같은 값의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적용하고 싶다고 해보자</a:t>
            </a:r>
            <a:r>
              <a:rPr lang="en-US" altLang="ko-KR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case </a:t>
            </a:r>
            <a:r>
              <a:rPr lang="en-US" dirty="0" err="1" smtClean="0">
                <a:solidFill>
                  <a:srgbClr val="FF0000"/>
                </a:solidFill>
              </a:rPr>
              <a:t>fl</a:t>
            </a:r>
            <a:r>
              <a:rPr lang="en-US" dirty="0" smtClean="0">
                <a:solidFill>
                  <a:srgbClr val="FF0000"/>
                </a:solidFill>
              </a:rPr>
              <a:t> of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f1:f2:f3:[] -&gt;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(</a:t>
            </a:r>
            <a:r>
              <a:rPr lang="en-US" dirty="0" err="1" smtClean="0">
                <a:solidFill>
                  <a:srgbClr val="FF0000"/>
                </a:solidFill>
              </a:rPr>
              <a:t>fmap</a:t>
            </a:r>
            <a:r>
              <a:rPr lang="en-US" dirty="0" smtClean="0">
                <a:solidFill>
                  <a:srgbClr val="FF0000"/>
                </a:solidFill>
              </a:rPr>
              <a:t> f1 </a:t>
            </a:r>
            <a:r>
              <a:rPr lang="en-US" dirty="0" err="1" smtClean="0">
                <a:solidFill>
                  <a:srgbClr val="FF0000"/>
                </a:solidFill>
              </a:rPr>
              <a:t>vl</a:t>
            </a:r>
            <a:r>
              <a:rPr lang="en-US" dirty="0" smtClean="0">
                <a:solidFill>
                  <a:srgbClr val="FF0000"/>
                </a:solidFill>
              </a:rPr>
              <a:t>) ++ (</a:t>
            </a:r>
            <a:r>
              <a:rPr lang="en-US" dirty="0" err="1" smtClean="0">
                <a:solidFill>
                  <a:srgbClr val="FF0000"/>
                </a:solidFill>
              </a:rPr>
              <a:t>fmap</a:t>
            </a:r>
            <a:r>
              <a:rPr lang="en-US" dirty="0" smtClean="0">
                <a:solidFill>
                  <a:srgbClr val="FF0000"/>
                </a:solidFill>
              </a:rPr>
              <a:t> f2 </a:t>
            </a:r>
            <a:r>
              <a:rPr lang="en-US" dirty="0" err="1" smtClean="0">
                <a:solidFill>
                  <a:srgbClr val="FF0000"/>
                </a:solidFill>
              </a:rPr>
              <a:t>vl</a:t>
            </a:r>
            <a:r>
              <a:rPr lang="en-US" dirty="0" smtClean="0">
                <a:solidFill>
                  <a:srgbClr val="FF0000"/>
                </a:solidFill>
              </a:rPr>
              <a:t>) ++ (</a:t>
            </a:r>
            <a:r>
              <a:rPr lang="en-US" dirty="0" err="1" smtClean="0">
                <a:solidFill>
                  <a:srgbClr val="FF0000"/>
                </a:solidFill>
              </a:rPr>
              <a:t>fmap</a:t>
            </a:r>
            <a:r>
              <a:rPr lang="en-US" dirty="0" smtClean="0">
                <a:solidFill>
                  <a:srgbClr val="FF0000"/>
                </a:solidFill>
              </a:rPr>
              <a:t> f3 </a:t>
            </a:r>
            <a:r>
              <a:rPr lang="en-US" dirty="0" err="1" smtClean="0">
                <a:solidFill>
                  <a:srgbClr val="FF0000"/>
                </a:solidFill>
              </a:rPr>
              <a:t>vl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smtClean="0"/>
              <a:t>함수의 개수가 정해져 있지 않다면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재귀함수</a:t>
            </a:r>
            <a:r>
              <a:rPr lang="en-US" altLang="ko-KR" dirty="0" smtClean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79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no</a:t>
            </a:r>
            <a:r>
              <a:rPr lang="en-US" dirty="0" smtClean="0"/>
              <a:t> </a:t>
            </a:r>
            <a:r>
              <a:rPr lang="en-US" dirty="0" err="1" smtClean="0"/>
              <a:t>no</a:t>
            </a:r>
            <a:endParaRPr lang="en-US" dirty="0" smtClean="0"/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Wrapper</a:t>
            </a:r>
            <a:r>
              <a:rPr lang="ko-KR" altLang="en-US" dirty="0" smtClean="0"/>
              <a:t>마다 이런 함수를 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쓰는 것은 불편하다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Wrapping</a:t>
            </a:r>
            <a:r>
              <a:rPr lang="ko-KR" altLang="en-US" dirty="0" smtClean="0"/>
              <a:t>된 함수를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값들에 사용할 수 있는 간편한 방법은 없을까</a:t>
            </a:r>
            <a:r>
              <a:rPr lang="en-US" altLang="ko-KR" dirty="0" smtClean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43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:: (Applicative f) =&gt; a -&gt; f a</a:t>
            </a:r>
          </a:p>
          <a:p>
            <a:r>
              <a:rPr lang="en-US" dirty="0" smtClean="0"/>
              <a:t>(&lt;*&gt;) :: (Applicative f) =&gt; f (a -&gt; b) -&gt; f a -&gt; f b</a:t>
            </a:r>
          </a:p>
          <a:p>
            <a:r>
              <a:rPr lang="en-US" dirty="0" smtClean="0"/>
              <a:t>Applicative Class</a:t>
            </a:r>
            <a:r>
              <a:rPr lang="ko-KR" altLang="en-US" dirty="0" smtClean="0"/>
              <a:t>가 되기 위한 </a:t>
            </a:r>
            <a:r>
              <a:rPr lang="en-US" altLang="ko-KR" dirty="0" smtClean="0"/>
              <a:t>Minimal Complete Definition</a:t>
            </a:r>
          </a:p>
          <a:p>
            <a:r>
              <a:rPr lang="en-US" altLang="ko-KR" dirty="0" smtClean="0"/>
              <a:t>pure</a:t>
            </a:r>
            <a:r>
              <a:rPr lang="ko-KR" altLang="en-US" dirty="0" smtClean="0"/>
              <a:t>는 임의의 값을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해주고</a:t>
            </a:r>
            <a:r>
              <a:rPr lang="en-US" altLang="ko-KR" dirty="0" smtClean="0"/>
              <a:t>,</a:t>
            </a:r>
          </a:p>
          <a:p>
            <a:r>
              <a:rPr lang="en-US" dirty="0" smtClean="0"/>
              <a:t>(&lt;*&gt;)</a:t>
            </a:r>
            <a:r>
              <a:rPr lang="ko-KR" altLang="en-US" dirty="0" smtClean="0"/>
              <a:t>는 </a:t>
            </a:r>
            <a:r>
              <a:rPr lang="en-US" dirty="0" smtClean="0"/>
              <a:t>f (a -&gt; b)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함수를 </a:t>
            </a:r>
            <a:r>
              <a:rPr lang="en-US" altLang="ko-KR" dirty="0" smtClean="0"/>
              <a:t>f a -&gt; f b</a:t>
            </a:r>
            <a:r>
              <a:rPr lang="ko-KR" altLang="en-US" dirty="0" smtClean="0"/>
              <a:t>인 함수로 바꿔준다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480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pure (*2) &lt;*&gt; [1,2,3]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[(*2)] &lt;*&gt; [1,2,3]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[] &lt;*&gt; [1,2,3]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[(*2), (*3)] &lt;*&gt; [1,2,3]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Just (*3) &lt;*&gt; Just 5</a:t>
            </a:r>
          </a:p>
        </p:txBody>
      </p:sp>
    </p:spTree>
    <p:extLst>
      <p:ext uri="{BB962C8B-B14F-4D97-AF65-F5344CB8AC3E}">
        <p14:creationId xmlns:p14="http://schemas.microsoft.com/office/powerpoint/2010/main" val="20141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Applicative </a:t>
            </a:r>
            <a:r>
              <a:rPr lang="en-US" dirty="0" err="1" smtClean="0"/>
              <a:t>Functor</a:t>
            </a:r>
            <a:r>
              <a:rPr lang="ko-KR" altLang="en-US" dirty="0" smtClean="0"/>
              <a:t>의 동작을 모형으로 살펴보자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324113" y="2438399"/>
            <a:ext cx="2280622" cy="2280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4" name="타원 3"/>
          <p:cNvSpPr/>
          <p:nvPr/>
        </p:nvSpPr>
        <p:spPr>
          <a:xfrm>
            <a:off x="7186108" y="2438399"/>
            <a:ext cx="1602890" cy="16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1, 2, 3, 4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37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324113" y="2438399"/>
            <a:ext cx="2280622" cy="2280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4" name="타원 3"/>
          <p:cNvSpPr/>
          <p:nvPr/>
        </p:nvSpPr>
        <p:spPr>
          <a:xfrm>
            <a:off x="7186108" y="2438399"/>
            <a:ext cx="1602890" cy="16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1, 2, 3, 4</a:t>
            </a:r>
            <a:endParaRPr lang="en-CA" dirty="0"/>
          </a:p>
        </p:txBody>
      </p:sp>
      <p:sp>
        <p:nvSpPr>
          <p:cNvPr id="6" name="아래쪽 화살표 5"/>
          <p:cNvSpPr/>
          <p:nvPr/>
        </p:nvSpPr>
        <p:spPr>
          <a:xfrm>
            <a:off x="4147073" y="4041289"/>
            <a:ext cx="634701" cy="1047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653143" y="523897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(*2), (*3), (*4)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13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324113" y="2438399"/>
            <a:ext cx="2280622" cy="2280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4" name="타원 3"/>
          <p:cNvSpPr/>
          <p:nvPr/>
        </p:nvSpPr>
        <p:spPr>
          <a:xfrm>
            <a:off x="7186108" y="2438399"/>
            <a:ext cx="1602890" cy="16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1, 2, 3, 4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653143" y="523897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5" name="아래쪽 화살표 4"/>
          <p:cNvSpPr/>
          <p:nvPr/>
        </p:nvSpPr>
        <p:spPr>
          <a:xfrm>
            <a:off x="7734748" y="3582297"/>
            <a:ext cx="537883" cy="989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7436867" y="465448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1, 2, 3, 4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324113" y="2438399"/>
            <a:ext cx="2280622" cy="2280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4" name="타원 3"/>
          <p:cNvSpPr/>
          <p:nvPr/>
        </p:nvSpPr>
        <p:spPr>
          <a:xfrm>
            <a:off x="7186108" y="2438399"/>
            <a:ext cx="1602890" cy="16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1, 2, 3, 4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653143" y="523897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436867" y="464372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1, 2, 3, 4</a:t>
            </a:r>
            <a:endParaRPr lang="en-CA" dirty="0"/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 flipV="1">
            <a:off x="5275703" y="4828391"/>
            <a:ext cx="2161164" cy="59525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4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324113" y="2438399"/>
            <a:ext cx="2280622" cy="2280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4" name="타원 3"/>
          <p:cNvSpPr/>
          <p:nvPr/>
        </p:nvSpPr>
        <p:spPr>
          <a:xfrm>
            <a:off x="7186108" y="2438399"/>
            <a:ext cx="1602890" cy="16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1, 2, 3, 4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653143" y="523897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298903" y="4315645"/>
            <a:ext cx="1377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2, 4, 6, 8,</a:t>
            </a:r>
          </a:p>
          <a:p>
            <a:r>
              <a:rPr lang="en-US" dirty="0" smtClean="0"/>
              <a:t>3, 6, 9, 12,</a:t>
            </a:r>
          </a:p>
          <a:p>
            <a:r>
              <a:rPr lang="en-US" dirty="0" smtClean="0"/>
              <a:t>4, 8, 12, 16</a:t>
            </a:r>
            <a:endParaRPr lang="en-CA" dirty="0"/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 flipV="1">
            <a:off x="5275703" y="4777310"/>
            <a:ext cx="2023200" cy="64633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r>
              <a:rPr lang="en-US" altLang="ko-KR" dirty="0" smtClean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16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324113" y="2438399"/>
            <a:ext cx="2280622" cy="2280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4" name="타원 3"/>
          <p:cNvSpPr/>
          <p:nvPr/>
        </p:nvSpPr>
        <p:spPr>
          <a:xfrm>
            <a:off x="7186108" y="2438399"/>
            <a:ext cx="1602890" cy="16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1, 2, 3, 4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653143" y="523897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5" name="타원 4"/>
          <p:cNvSpPr/>
          <p:nvPr/>
        </p:nvSpPr>
        <p:spPr>
          <a:xfrm>
            <a:off x="7013924" y="3661050"/>
            <a:ext cx="1947257" cy="1947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2, 4, 6, 8,</a:t>
            </a:r>
          </a:p>
          <a:p>
            <a:r>
              <a:rPr lang="en-US" dirty="0" smtClean="0"/>
              <a:t>3, 6, 9, 12,</a:t>
            </a:r>
          </a:p>
          <a:p>
            <a:r>
              <a:rPr lang="en-US" dirty="0" smtClean="0"/>
              <a:t>4, 8, 12, 16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37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ko-KR" altLang="en-US" dirty="0" smtClean="0"/>
              <a:t>없이도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함수를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값들에게</a:t>
            </a:r>
            <a:r>
              <a:rPr lang="ko-KR" altLang="en-US" dirty="0" smtClean="0"/>
              <a:t> 적용할 수 있게 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이젠 다 해결되었을까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6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우리가 다음 같은 </a:t>
            </a:r>
            <a:r>
              <a:rPr lang="en-US" altLang="ko-KR" dirty="0" smtClean="0"/>
              <a:t>Factorial </a:t>
            </a:r>
            <a:r>
              <a:rPr lang="ko-KR" altLang="en-US" dirty="0" smtClean="0"/>
              <a:t>함수를 만들었다고 하자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factorial :: (</a:t>
            </a:r>
            <a:r>
              <a:rPr lang="en-US" dirty="0" err="1" smtClean="0"/>
              <a:t>Num</a:t>
            </a:r>
            <a:r>
              <a:rPr lang="en-US" dirty="0" smtClean="0"/>
              <a:t> a, Ord a) =&gt; a -&gt; Maybe a</a:t>
            </a:r>
            <a:br>
              <a:rPr lang="en-US" dirty="0" smtClean="0"/>
            </a:br>
            <a:r>
              <a:rPr lang="en-US" dirty="0" smtClean="0"/>
              <a:t>factorial n | n &lt; 0 = Nothing</a:t>
            </a:r>
            <a:br>
              <a:rPr lang="en-US" dirty="0" smtClean="0"/>
            </a:br>
            <a:r>
              <a:rPr lang="en-US" dirty="0" smtClean="0"/>
              <a:t>                 | n == 0 = Just 1</a:t>
            </a:r>
            <a:br>
              <a:rPr lang="en-US" dirty="0" smtClean="0"/>
            </a:br>
            <a:r>
              <a:rPr lang="en-US" dirty="0" smtClean="0"/>
              <a:t>                 | otherwise = </a:t>
            </a:r>
            <a:r>
              <a:rPr lang="en-US" dirty="0" err="1" smtClean="0"/>
              <a:t>fmap</a:t>
            </a:r>
            <a:r>
              <a:rPr lang="en-US" dirty="0" smtClean="0"/>
              <a:t> (*n) (factorial (n-1))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92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 = Just 5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factorial</a:t>
            </a:r>
            <a:r>
              <a:rPr lang="ko-KR" altLang="en-US" dirty="0" smtClean="0"/>
              <a:t>을 적용하고 싶다면 어떻게 하면 될까</a:t>
            </a:r>
            <a:r>
              <a:rPr lang="en-US" altLang="ko-KR" dirty="0" smtClean="0"/>
              <a:t>?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fmap</a:t>
            </a:r>
            <a:r>
              <a:rPr lang="en-US" dirty="0" smtClean="0"/>
              <a:t> factorial mv</a:t>
            </a:r>
          </a:p>
          <a:p>
            <a:r>
              <a:rPr lang="en-US" dirty="0" smtClean="0"/>
              <a:t>2. pure factorial &lt;*&gt; mv</a:t>
            </a:r>
            <a:endParaRPr lang="en-CA" dirty="0" smtClean="0"/>
          </a:p>
          <a:p>
            <a:r>
              <a:rPr lang="en-US" dirty="0" smtClean="0"/>
              <a:t>3. ???</a:t>
            </a:r>
          </a:p>
        </p:txBody>
      </p:sp>
    </p:spTree>
    <p:extLst>
      <p:ext uri="{BB962C8B-B14F-4D97-AF65-F5344CB8AC3E}">
        <p14:creationId xmlns:p14="http://schemas.microsoft.com/office/powerpoint/2010/main" val="23767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 = Just 5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factorial</a:t>
            </a:r>
            <a:r>
              <a:rPr lang="ko-KR" altLang="en-US" dirty="0" smtClean="0"/>
              <a:t>을 적용하고 싶다면 어떻게 하면 될까</a:t>
            </a:r>
            <a:r>
              <a:rPr lang="en-US" altLang="ko-KR" dirty="0" smtClean="0"/>
              <a:t>?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fmap</a:t>
            </a:r>
            <a:r>
              <a:rPr lang="en-US" dirty="0" smtClean="0"/>
              <a:t> factorial mv</a:t>
            </a:r>
          </a:p>
          <a:p>
            <a:r>
              <a:rPr lang="en-US" dirty="0" err="1" smtClean="0"/>
              <a:t>fmap</a:t>
            </a:r>
            <a:r>
              <a:rPr lang="en-US" dirty="0"/>
              <a:t> </a:t>
            </a:r>
            <a:r>
              <a:rPr lang="en-US" dirty="0" smtClean="0"/>
              <a:t>:: (</a:t>
            </a:r>
            <a:r>
              <a:rPr lang="en-US" dirty="0" err="1" smtClean="0"/>
              <a:t>Functor</a:t>
            </a:r>
            <a:r>
              <a:rPr lang="en-US" dirty="0" smtClean="0"/>
              <a:t> f) =&gt; (a -&gt; b) -&gt; f a -&gt; f b</a:t>
            </a:r>
          </a:p>
          <a:p>
            <a:r>
              <a:rPr lang="en-US" dirty="0" smtClean="0"/>
              <a:t>factorial :: (</a:t>
            </a:r>
            <a:r>
              <a:rPr lang="en-US" dirty="0" err="1" smtClean="0"/>
              <a:t>Num</a:t>
            </a:r>
            <a:r>
              <a:rPr lang="en-US" dirty="0" smtClean="0"/>
              <a:t> a, Ord a) =&gt; a -&gt; Maybe a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fmap</a:t>
            </a:r>
            <a:r>
              <a:rPr lang="en-US" dirty="0" smtClean="0"/>
              <a:t> factorial) :: (</a:t>
            </a:r>
            <a:r>
              <a:rPr lang="en-US" dirty="0" err="1" smtClean="0"/>
              <a:t>Functor</a:t>
            </a:r>
            <a:r>
              <a:rPr lang="en-US" dirty="0" smtClean="0"/>
              <a:t> f, </a:t>
            </a:r>
            <a:r>
              <a:rPr lang="en-US" dirty="0" err="1" smtClean="0"/>
              <a:t>Num</a:t>
            </a:r>
            <a:r>
              <a:rPr lang="en-US" dirty="0" smtClean="0"/>
              <a:t> a, Ord a) =&gt; f a -&gt; f (Maybe a)</a:t>
            </a:r>
          </a:p>
        </p:txBody>
      </p:sp>
    </p:spTree>
    <p:extLst>
      <p:ext uri="{BB962C8B-B14F-4D97-AF65-F5344CB8AC3E}">
        <p14:creationId xmlns:p14="http://schemas.microsoft.com/office/powerpoint/2010/main" val="27743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 = Just 5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factorial</a:t>
            </a:r>
            <a:r>
              <a:rPr lang="ko-KR" altLang="en-US" dirty="0" smtClean="0"/>
              <a:t>을 적용하고 싶다면 어떻게 하면 될까</a:t>
            </a:r>
            <a:r>
              <a:rPr lang="en-US" altLang="ko-KR" dirty="0" smtClean="0"/>
              <a:t>?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fmap</a:t>
            </a:r>
            <a:r>
              <a:rPr lang="en-US" dirty="0" smtClean="0"/>
              <a:t> factorial mv</a:t>
            </a:r>
          </a:p>
          <a:p>
            <a:r>
              <a:rPr lang="en-US" dirty="0" smtClean="0"/>
              <a:t>f Type</a:t>
            </a:r>
            <a:r>
              <a:rPr lang="ko-KR" altLang="en-US" dirty="0" smtClean="0"/>
              <a:t>은 뭐가 되지</a:t>
            </a:r>
            <a:r>
              <a:rPr lang="en-US" altLang="ko-KR" dirty="0" smtClean="0"/>
              <a:t>?</a:t>
            </a:r>
          </a:p>
          <a:p>
            <a:r>
              <a:rPr lang="en-US" dirty="0" smtClean="0"/>
              <a:t>f (Maybe a)</a:t>
            </a:r>
            <a:r>
              <a:rPr lang="ko-KR" altLang="en-US" dirty="0" smtClean="0"/>
              <a:t>가 정말로 원하는 결과인가</a:t>
            </a:r>
            <a:r>
              <a:rPr lang="en-US" altLang="ko-KR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3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 = Just 5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factorial</a:t>
            </a:r>
            <a:r>
              <a:rPr lang="ko-KR" altLang="en-US" dirty="0" smtClean="0"/>
              <a:t>을 적용하고 싶다면 어떻게 하면 될까</a:t>
            </a:r>
            <a:r>
              <a:rPr lang="en-US" altLang="ko-KR" dirty="0" smtClean="0"/>
              <a:t>?</a:t>
            </a:r>
          </a:p>
          <a:p>
            <a:r>
              <a:rPr lang="en-US" dirty="0" smtClean="0"/>
              <a:t>2. pure factorial &lt;*&gt; mv</a:t>
            </a:r>
          </a:p>
          <a:p>
            <a:r>
              <a:rPr lang="en-US" dirty="0" smtClean="0"/>
              <a:t>(&lt;*&gt;) :: (Applicative f) =&gt; f (a -&gt; b) -&gt; f a -&gt; f b</a:t>
            </a:r>
          </a:p>
          <a:p>
            <a:r>
              <a:rPr lang="en-US" dirty="0" smtClean="0"/>
              <a:t>pure :: (Applicative f) =&gt; a -&gt; f a</a:t>
            </a:r>
          </a:p>
          <a:p>
            <a:r>
              <a:rPr lang="en-US" dirty="0" smtClean="0"/>
              <a:t>(pure factorial &lt;*&gt;) :: (Applicative f, </a:t>
            </a:r>
            <a:r>
              <a:rPr lang="en-US" dirty="0" err="1" smtClean="0"/>
              <a:t>Num</a:t>
            </a:r>
            <a:r>
              <a:rPr lang="en-US" dirty="0" smtClean="0"/>
              <a:t> a, Ord a) =&gt; f a -&gt; f (Maybe a)</a:t>
            </a:r>
          </a:p>
        </p:txBody>
      </p:sp>
    </p:spTree>
    <p:extLst>
      <p:ext uri="{BB962C8B-B14F-4D97-AF65-F5344CB8AC3E}">
        <p14:creationId xmlns:p14="http://schemas.microsoft.com/office/powerpoint/2010/main" val="21226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 = Just 5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factorial</a:t>
            </a:r>
            <a:r>
              <a:rPr lang="ko-KR" altLang="en-US" dirty="0" smtClean="0"/>
              <a:t>을 적용하고 싶다면 어떻게 하면 될까</a:t>
            </a:r>
            <a:r>
              <a:rPr lang="en-US" altLang="ko-KR" dirty="0" smtClean="0"/>
              <a:t>?</a:t>
            </a:r>
          </a:p>
          <a:p>
            <a:r>
              <a:rPr lang="en-US" dirty="0" smtClean="0"/>
              <a:t>2. pure factorial &lt;*&gt; mv</a:t>
            </a:r>
          </a:p>
          <a:p>
            <a:r>
              <a:rPr lang="en-US" dirty="0" smtClean="0"/>
              <a:t>1</a:t>
            </a:r>
            <a:r>
              <a:rPr lang="ko-KR" altLang="en-US" dirty="0" smtClean="0"/>
              <a:t>번과 똑같은 결과를 불러온다</a:t>
            </a:r>
            <a:r>
              <a:rPr lang="en-US" altLang="ko-KR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0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 = Just 5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factorial</a:t>
            </a:r>
            <a:r>
              <a:rPr lang="ko-KR" altLang="en-US" dirty="0" smtClean="0"/>
              <a:t>을 적용하고 싶다면 어떻게 하면 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3. ???</a:t>
            </a:r>
          </a:p>
          <a:p>
            <a:r>
              <a:rPr lang="en-US" altLang="ko-KR" dirty="0" smtClean="0"/>
              <a:t>Pattern Matching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Just 5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를 꺼내 오는 수밖에 없을까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73109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 :: (Monad m) =&gt; a -&gt; m a</a:t>
            </a:r>
          </a:p>
          <a:p>
            <a:r>
              <a:rPr lang="en-US" altLang="ko-KR" dirty="0" smtClean="0"/>
              <a:t>(&gt;&gt;=) :: (Monad m) =&gt; m a -&gt; (a -&gt; m b) -&gt; m b</a:t>
            </a:r>
          </a:p>
          <a:p>
            <a:r>
              <a:rPr lang="en-US" altLang="ko-KR" dirty="0" smtClean="0"/>
              <a:t>Monad Class</a:t>
            </a:r>
            <a:r>
              <a:rPr lang="ko-KR" altLang="en-US" dirty="0" smtClean="0"/>
              <a:t>가 되기 위한 </a:t>
            </a:r>
            <a:r>
              <a:rPr lang="en-US" altLang="ko-KR" dirty="0" smtClean="0"/>
              <a:t>Minimal Complete Definition</a:t>
            </a:r>
          </a:p>
          <a:p>
            <a:r>
              <a:rPr lang="en-US" altLang="ko-KR" dirty="0" smtClean="0"/>
              <a:t>return</a:t>
            </a:r>
            <a:r>
              <a:rPr lang="ko-KR" altLang="en-US" dirty="0" smtClean="0"/>
              <a:t>은 임의의 값을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해주고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(&gt;&gt;=)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(bind</a:t>
            </a:r>
            <a:r>
              <a:rPr lang="ko-KR" altLang="en-US" dirty="0" smtClean="0"/>
              <a:t>라고 읽는다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하는 함수를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값에 적용할 수 있게 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7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기억력 테스트</a:t>
            </a:r>
            <a:endParaRPr lang="en-CA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 기억이 </a:t>
            </a:r>
            <a:r>
              <a:rPr lang="ko-KR" altLang="en-US" dirty="0" err="1" smtClean="0"/>
              <a:t>안나잖아</a:t>
            </a:r>
            <a:r>
              <a:rPr lang="ko-KR" altLang="en-US" dirty="0" smtClean="0"/>
              <a:t> 안돼 </a:t>
            </a:r>
            <a:r>
              <a:rPr lang="ko-KR" altLang="en-US" dirty="0" err="1" smtClean="0"/>
              <a:t>이럴리가</a:t>
            </a:r>
            <a:r>
              <a:rPr lang="ko-KR" altLang="en-US" dirty="0" smtClean="0"/>
              <a:t> 없어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170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Just 5 &gt;&gt;= factorial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[1,2,3] &gt;&gt;= (\x -&gt; replicate x x)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getLine</a:t>
            </a:r>
            <a:r>
              <a:rPr lang="en-US" altLang="ko-KR" dirty="0" smtClean="0">
                <a:solidFill>
                  <a:srgbClr val="FF0000"/>
                </a:solidFill>
              </a:rPr>
              <a:t> &gt;&gt;= (\x -&gt; (read x) + 1)</a:t>
            </a:r>
          </a:p>
          <a:p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4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Monad</a:t>
            </a:r>
            <a:r>
              <a:rPr lang="ko-KR" altLang="en-US" dirty="0" smtClean="0"/>
              <a:t>의 동작을 모형으로 살펴보자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840480" y="3216536"/>
            <a:ext cx="688490" cy="6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직선 화살표 연결선 4"/>
          <p:cNvCxnSpPr>
            <a:endCxn id="3" idx="2"/>
          </p:cNvCxnSpPr>
          <p:nvPr/>
        </p:nvCxnSpPr>
        <p:spPr>
          <a:xfrm flipV="1">
            <a:off x="2979868" y="3560781"/>
            <a:ext cx="860612" cy="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2535" y="3926541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(\x -&gt; replicate x x)</a:t>
            </a:r>
            <a:endParaRPr lang="en-CA" dirty="0"/>
          </a:p>
        </p:txBody>
      </p:sp>
      <p:sp>
        <p:nvSpPr>
          <p:cNvPr id="10" name="타원 9"/>
          <p:cNvSpPr/>
          <p:nvPr/>
        </p:nvSpPr>
        <p:spPr>
          <a:xfrm>
            <a:off x="7433533" y="3216536"/>
            <a:ext cx="817582" cy="817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85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840480" y="3216536"/>
            <a:ext cx="688490" cy="6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직선 화살표 연결선 4"/>
          <p:cNvCxnSpPr>
            <a:endCxn id="3" idx="2"/>
          </p:cNvCxnSpPr>
          <p:nvPr/>
        </p:nvCxnSpPr>
        <p:spPr>
          <a:xfrm flipV="1">
            <a:off x="2979868" y="3560781"/>
            <a:ext cx="860612" cy="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433533" y="3216536"/>
            <a:ext cx="817582" cy="817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</a:t>
            </a:r>
            <a:endParaRPr lang="en-CA" dirty="0"/>
          </a:p>
        </p:txBody>
      </p:sp>
      <p:sp>
        <p:nvSpPr>
          <p:cNvPr id="4" name="아래쪽 화살표 3"/>
          <p:cNvSpPr/>
          <p:nvPr/>
        </p:nvSpPr>
        <p:spPr>
          <a:xfrm>
            <a:off x="7645474" y="3905026"/>
            <a:ext cx="393700" cy="832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535133" y="4812255"/>
            <a:ext cx="60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332535" y="3926541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(\x -&gt; replicate x x)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70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840480" y="3216536"/>
            <a:ext cx="688490" cy="6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직선 화살표 연결선 4"/>
          <p:cNvCxnSpPr>
            <a:endCxn id="3" idx="2"/>
          </p:cNvCxnSpPr>
          <p:nvPr/>
        </p:nvCxnSpPr>
        <p:spPr>
          <a:xfrm flipV="1">
            <a:off x="2979868" y="3560781"/>
            <a:ext cx="860612" cy="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433533" y="3216536"/>
            <a:ext cx="817582" cy="817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535133" y="4812255"/>
            <a:ext cx="60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1, 2</a:t>
            </a:r>
            <a:endParaRPr lang="en-CA" dirty="0"/>
          </a:p>
        </p:txBody>
      </p:sp>
      <p:cxnSp>
        <p:nvCxnSpPr>
          <p:cNvPr id="8" name="직선 화살표 연결선 7"/>
          <p:cNvCxnSpPr>
            <a:stCxn id="11" idx="2"/>
            <a:endCxn id="6" idx="1"/>
          </p:cNvCxnSpPr>
          <p:nvPr/>
        </p:nvCxnSpPr>
        <p:spPr>
          <a:xfrm>
            <a:off x="3430753" y="4295873"/>
            <a:ext cx="4104380" cy="7010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2535" y="3926541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(\x -&gt; replicate x x)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42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840480" y="3216536"/>
            <a:ext cx="688490" cy="6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직선 화살표 연결선 4"/>
          <p:cNvCxnSpPr>
            <a:endCxn id="3" idx="2"/>
          </p:cNvCxnSpPr>
          <p:nvPr/>
        </p:nvCxnSpPr>
        <p:spPr>
          <a:xfrm flipV="1">
            <a:off x="2979868" y="3560781"/>
            <a:ext cx="860612" cy="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433533" y="3216536"/>
            <a:ext cx="817582" cy="817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332535" y="3926541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(\x -&gt; replicate x x)</a:t>
            </a:r>
            <a:endParaRPr lang="en-CA" dirty="0"/>
          </a:p>
        </p:txBody>
      </p:sp>
      <p:sp>
        <p:nvSpPr>
          <p:cNvPr id="4" name="타원 3"/>
          <p:cNvSpPr/>
          <p:nvPr/>
        </p:nvSpPr>
        <p:spPr>
          <a:xfrm>
            <a:off x="6870700" y="46863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CA" dirty="0"/>
          </a:p>
        </p:txBody>
      </p:sp>
      <p:sp>
        <p:nvSpPr>
          <p:cNvPr id="7" name="타원 6"/>
          <p:cNvSpPr/>
          <p:nvPr/>
        </p:nvSpPr>
        <p:spPr>
          <a:xfrm>
            <a:off x="7950200" y="46863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83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840480" y="3216536"/>
            <a:ext cx="688490" cy="6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직선 화살표 연결선 4"/>
          <p:cNvCxnSpPr>
            <a:endCxn id="3" idx="2"/>
          </p:cNvCxnSpPr>
          <p:nvPr/>
        </p:nvCxnSpPr>
        <p:spPr>
          <a:xfrm flipV="1">
            <a:off x="2979868" y="3560781"/>
            <a:ext cx="860612" cy="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433533" y="3216536"/>
            <a:ext cx="817582" cy="817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332535" y="3926541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(\x -&gt; replicate x x)</a:t>
            </a:r>
            <a:endParaRPr lang="en-CA" dirty="0"/>
          </a:p>
        </p:txBody>
      </p:sp>
      <p:sp>
        <p:nvSpPr>
          <p:cNvPr id="8" name="타원 7"/>
          <p:cNvSpPr/>
          <p:nvPr/>
        </p:nvSpPr>
        <p:spPr>
          <a:xfrm>
            <a:off x="6572324" y="3873500"/>
            <a:ext cx="2540000" cy="2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,</a:t>
            </a:r>
            <a:endParaRPr lang="en-CA" dirty="0"/>
          </a:p>
        </p:txBody>
      </p:sp>
      <p:sp>
        <p:nvSpPr>
          <p:cNvPr id="4" name="타원 3"/>
          <p:cNvSpPr/>
          <p:nvPr/>
        </p:nvSpPr>
        <p:spPr>
          <a:xfrm>
            <a:off x="6870700" y="46863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CA" dirty="0"/>
          </a:p>
        </p:txBody>
      </p:sp>
      <p:sp>
        <p:nvSpPr>
          <p:cNvPr id="7" name="타원 6"/>
          <p:cNvSpPr/>
          <p:nvPr/>
        </p:nvSpPr>
        <p:spPr>
          <a:xfrm>
            <a:off x="7950200" y="46863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96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840480" y="3216536"/>
            <a:ext cx="688490" cy="6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직선 화살표 연결선 4"/>
          <p:cNvCxnSpPr>
            <a:endCxn id="3" idx="2"/>
          </p:cNvCxnSpPr>
          <p:nvPr/>
        </p:nvCxnSpPr>
        <p:spPr>
          <a:xfrm flipV="1">
            <a:off x="2979868" y="3560781"/>
            <a:ext cx="860612" cy="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433533" y="3216536"/>
            <a:ext cx="817582" cy="817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332535" y="3926541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(\x -&gt; replicate x x)</a:t>
            </a:r>
            <a:endParaRPr lang="en-CA" dirty="0"/>
          </a:p>
        </p:txBody>
      </p:sp>
      <p:sp>
        <p:nvSpPr>
          <p:cNvPr id="8" name="타원 7"/>
          <p:cNvSpPr/>
          <p:nvPr/>
        </p:nvSpPr>
        <p:spPr>
          <a:xfrm>
            <a:off x="6572324" y="3873500"/>
            <a:ext cx="2540000" cy="2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1,2,2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43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ko-KR" altLang="en-US" dirty="0" smtClean="0"/>
              <a:t>없이도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함수를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값들에게</a:t>
            </a:r>
            <a:r>
              <a:rPr lang="ko-KR" altLang="en-US" dirty="0" smtClean="0"/>
              <a:t> 적용할 수 있게 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여기다 더해서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Foldable</a:t>
            </a:r>
          </a:p>
          <a:p>
            <a:pPr lvl="1"/>
            <a:r>
              <a:rPr lang="en-US" altLang="ko-KR" dirty="0" smtClean="0"/>
              <a:t>Traversable</a:t>
            </a:r>
          </a:p>
          <a:p>
            <a:pPr lvl="1"/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64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ko-KR" altLang="en-US" dirty="0" smtClean="0"/>
              <a:t>없이도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함수를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값들에게</a:t>
            </a:r>
            <a:r>
              <a:rPr lang="ko-KR" altLang="en-US" dirty="0" smtClean="0"/>
              <a:t> 적용할 수 있게 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여기다 더해서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Foldable</a:t>
            </a:r>
          </a:p>
          <a:p>
            <a:pPr lvl="1"/>
            <a:r>
              <a:rPr lang="en-US" altLang="ko-KR" dirty="0" smtClean="0"/>
              <a:t>Traversable</a:t>
            </a:r>
          </a:p>
          <a:p>
            <a:pPr lvl="1"/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83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톺</a:t>
            </a:r>
            <a:r>
              <a:rPr lang="ko-KR" altLang="en-US" dirty="0" err="1" smtClean="0"/>
              <a:t>아보기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data Test a = Fault | Perfect a deriving (</a:t>
            </a:r>
            <a:r>
              <a:rPr lang="en-US" dirty="0" err="1" smtClean="0">
                <a:solidFill>
                  <a:srgbClr val="00B050"/>
                </a:solidFill>
              </a:rPr>
              <a:t>Eq</a:t>
            </a:r>
            <a:r>
              <a:rPr lang="en-US" dirty="0" smtClean="0">
                <a:solidFill>
                  <a:srgbClr val="00B050"/>
                </a:solidFill>
              </a:rPr>
              <a:t>, Show)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calcTest</a:t>
            </a:r>
            <a:r>
              <a:rPr lang="en-US" dirty="0" smtClean="0">
                <a:solidFill>
                  <a:srgbClr val="00B050"/>
                </a:solidFill>
              </a:rPr>
              <a:t> Fault = False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calcTest</a:t>
            </a:r>
            <a:r>
              <a:rPr lang="en-US" dirty="0" smtClean="0">
                <a:solidFill>
                  <a:srgbClr val="00B050"/>
                </a:solidFill>
              </a:rPr>
              <a:t> x = (x == (Perfect 3))</a:t>
            </a:r>
          </a:p>
          <a:p>
            <a:r>
              <a:rPr lang="en-US" dirty="0" err="1" smtClean="0"/>
              <a:t>calcTest</a:t>
            </a:r>
            <a:r>
              <a:rPr lang="ko-KR" altLang="en-US" dirty="0" smtClean="0"/>
              <a:t>의 타입은</a:t>
            </a:r>
            <a:r>
              <a:rPr lang="en-US" altLang="ko-KR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39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어렵게 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Functor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Applicative, Monad Type Class</a:t>
            </a:r>
            <a:r>
              <a:rPr lang="ko-KR" altLang="en-US" dirty="0" smtClean="0"/>
              <a:t>에 대해서 다뤄보았다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세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에는 특징적인 함수가 하나씩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fmap</a:t>
            </a:r>
            <a:endParaRPr lang="en-US" altLang="ko-KR" dirty="0" smtClean="0"/>
          </a:p>
          <a:p>
            <a:r>
              <a:rPr lang="en-US" altLang="ko-KR" dirty="0" smtClean="0"/>
              <a:t>(&lt;*&gt;)</a:t>
            </a:r>
          </a:p>
          <a:p>
            <a:r>
              <a:rPr lang="en-US" altLang="ko-KR" dirty="0" smtClean="0"/>
              <a:t>(&gt;&gt;=)</a:t>
            </a:r>
          </a:p>
        </p:txBody>
      </p:sp>
    </p:spTree>
    <p:extLst>
      <p:ext uri="{BB962C8B-B14F-4D97-AF65-F5344CB8AC3E}">
        <p14:creationId xmlns:p14="http://schemas.microsoft.com/office/powerpoint/2010/main" val="20114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어렵게 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Functor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Applicative, Monad Type Class</a:t>
            </a:r>
            <a:r>
              <a:rPr lang="ko-KR" altLang="en-US" dirty="0" smtClean="0"/>
              <a:t>에 대해서 다뤄보았다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세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에는 특징적인 함수가 하나씩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fmap</a:t>
            </a:r>
            <a:r>
              <a:rPr lang="en-US" altLang="ko-KR" dirty="0" smtClean="0"/>
              <a:t> :: (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 f) =&gt; (a -&gt; b) -&gt; f a -&gt; f b</a:t>
            </a:r>
          </a:p>
          <a:p>
            <a:r>
              <a:rPr lang="en-US" altLang="ko-KR" dirty="0" smtClean="0"/>
              <a:t>(&lt;*&gt;) :: (Applicative f) =&gt; f (a -&gt; b) -&gt; f a -&gt; f b</a:t>
            </a:r>
          </a:p>
          <a:p>
            <a:r>
              <a:rPr lang="en-US" altLang="ko-KR" dirty="0" smtClean="0"/>
              <a:t>(&gt;&gt;=) :: (Monad m) =&gt; m a -&gt; (a -&gt; m b) -&gt; m b</a:t>
            </a:r>
          </a:p>
        </p:txBody>
      </p:sp>
    </p:spTree>
    <p:extLst>
      <p:ext uri="{BB962C8B-B14F-4D97-AF65-F5344CB8AC3E}">
        <p14:creationId xmlns:p14="http://schemas.microsoft.com/office/powerpoint/2010/main" val="16027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어렵게 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Functor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Applicative, Monad Type Class</a:t>
            </a:r>
            <a:r>
              <a:rPr lang="ko-KR" altLang="en-US" dirty="0" smtClean="0"/>
              <a:t>에 대해서 다뤄보았다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세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에는 특징적인 함수가 하나씩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(&gt;&gt;=)</a:t>
            </a:r>
            <a:r>
              <a:rPr lang="ko-KR" altLang="en-US" dirty="0" smtClean="0"/>
              <a:t>가  조금 헷갈릴 수 있으므로 </a:t>
            </a:r>
            <a:r>
              <a:rPr lang="en-US" altLang="ko-KR" dirty="0" err="1" smtClean="0"/>
              <a:t>Control.Monad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모듈에 있는 다른 함수로 잠깐 설명하겠다</a:t>
            </a:r>
            <a:endParaRPr lang="en-US" altLang="ko-KR" dirty="0" smtClean="0"/>
          </a:p>
          <a:p>
            <a:r>
              <a:rPr lang="en-US" altLang="ko-KR" dirty="0" smtClean="0"/>
              <a:t>(=&lt;&lt;) :: (Monad m) =&gt; (a -&gt; m b) -&gt; m a -&gt; m b</a:t>
            </a:r>
          </a:p>
        </p:txBody>
      </p:sp>
    </p:spTree>
    <p:extLst>
      <p:ext uri="{BB962C8B-B14F-4D97-AF65-F5344CB8AC3E}">
        <p14:creationId xmlns:p14="http://schemas.microsoft.com/office/powerpoint/2010/main" val="26298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어렵게 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Functor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Applicative, Monad Type Class </a:t>
            </a:r>
            <a:r>
              <a:rPr lang="ko-KR" altLang="en-US" dirty="0" smtClean="0"/>
              <a:t>가 가진 특징적인 함수들의 성질에 대해 살펴보자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 err="1" smtClean="0"/>
              <a:t>fmap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(a -&gt; b)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f a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 b</a:t>
            </a:r>
            <a:r>
              <a:rPr lang="ko-KR" altLang="en-US" dirty="0" smtClean="0"/>
              <a:t>로 가는 함수를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</a:t>
            </a:r>
            <a:r>
              <a:rPr lang="en-US" altLang="ko-KR" dirty="0"/>
              <a:t> </a:t>
            </a:r>
            <a:r>
              <a:rPr lang="en-US" altLang="ko-KR" dirty="0" smtClean="0"/>
              <a:t>f 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</a:t>
            </a:r>
            <a:r>
              <a:rPr lang="ko-KR" altLang="en-US" dirty="0" smtClean="0"/>
              <a:t>에 따라서 결과의 </a:t>
            </a:r>
            <a:r>
              <a:rPr lang="en-US" altLang="ko-KR" dirty="0" smtClean="0"/>
              <a:t>f</a:t>
            </a:r>
            <a:r>
              <a:rPr lang="ko-KR" altLang="en-US" dirty="0" smtClean="0"/>
              <a:t>가 결정된다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fmap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사용될 때에는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길이가 변하지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 smtClean="0"/>
              <a:t>fmap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Maybe</a:t>
            </a:r>
            <a:r>
              <a:rPr lang="ko-KR" altLang="en-US" dirty="0" smtClean="0"/>
              <a:t>에 사용될 때에는 </a:t>
            </a:r>
            <a:r>
              <a:rPr lang="en-US" altLang="ko-KR" dirty="0" smtClean="0"/>
              <a:t>Just 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Nothing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, Nothing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Just x</a:t>
            </a:r>
            <a:r>
              <a:rPr lang="ko-KR" altLang="en-US" dirty="0" smtClean="0"/>
              <a:t>로 바꾸지 않는다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8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어렵게 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Functor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Applicative, Monad Type Class </a:t>
            </a:r>
            <a:r>
              <a:rPr lang="ko-KR" altLang="en-US" dirty="0" smtClean="0"/>
              <a:t>가 가진 특징적인 함수들의 성질에 대해 살펴보자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(&lt;*&gt;)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 (a -&gt; b)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f 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 b</a:t>
            </a:r>
            <a:r>
              <a:rPr lang="ko-KR" altLang="en-US" dirty="0" smtClean="0"/>
              <a:t>로 가는 함수를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</a:t>
            </a:r>
            <a:r>
              <a:rPr lang="en-US" altLang="ko-KR" dirty="0" smtClean="0"/>
              <a:t>, f (a -&gt; b)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 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</a:t>
            </a:r>
            <a:r>
              <a:rPr lang="ko-KR" altLang="en-US" dirty="0" smtClean="0"/>
              <a:t>에 따라서 결과의 </a:t>
            </a:r>
            <a:r>
              <a:rPr lang="en-US" altLang="ko-KR" dirty="0" smtClean="0"/>
              <a:t>f</a:t>
            </a:r>
            <a:r>
              <a:rPr lang="ko-KR" altLang="en-US" dirty="0" smtClean="0"/>
              <a:t>가 결정된다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(&lt;*&gt;)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적용하면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길이에 따라 값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길이가 변한다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(&lt;*&gt;)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Maybe</a:t>
            </a:r>
            <a:r>
              <a:rPr lang="ko-KR" altLang="en-US" dirty="0" smtClean="0"/>
              <a:t>에 적용하면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Maybe</a:t>
            </a:r>
            <a:r>
              <a:rPr lang="ko-KR" altLang="en-US" dirty="0" smtClean="0"/>
              <a:t>에 따라 값 </a:t>
            </a:r>
            <a:r>
              <a:rPr lang="en-US" altLang="ko-KR" dirty="0" smtClean="0"/>
              <a:t>Maybe</a:t>
            </a:r>
            <a:r>
              <a:rPr lang="ko-KR" altLang="en-US" dirty="0" smtClean="0"/>
              <a:t>가 바뀐다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어렵게 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Functor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Applicative, Monad Type Class </a:t>
            </a:r>
            <a:r>
              <a:rPr lang="ko-KR" altLang="en-US" dirty="0" smtClean="0"/>
              <a:t>가 가진 특징적인 함수들의 성질에 대해 살펴보자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(=&lt;&lt;)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(a -&gt; m b)</a:t>
            </a:r>
            <a:r>
              <a:rPr lang="ko-KR" altLang="en-US" dirty="0" smtClean="0"/>
              <a:t>를 받아 </a:t>
            </a:r>
            <a:r>
              <a:rPr lang="en-US" altLang="ko-KR" dirty="0" smtClean="0"/>
              <a:t>m 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 b</a:t>
            </a:r>
            <a:r>
              <a:rPr lang="ko-KR" altLang="en-US" dirty="0" smtClean="0"/>
              <a:t>로 가는 함수를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</a:t>
            </a:r>
            <a:r>
              <a:rPr lang="en-US" altLang="ko-KR" dirty="0" smtClean="0"/>
              <a:t>, a</a:t>
            </a:r>
            <a:r>
              <a:rPr lang="ko-KR" altLang="en-US" dirty="0" smtClean="0"/>
              <a:t>의 값과 </a:t>
            </a:r>
            <a:r>
              <a:rPr lang="en-US" altLang="ko-KR" dirty="0" smtClean="0"/>
              <a:t>m 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</a:t>
            </a:r>
            <a:r>
              <a:rPr lang="ko-KR" altLang="en-US" dirty="0" smtClean="0"/>
              <a:t>에 따라서 결과의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이 결정된다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(=&lt;&lt;)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적용될 때</a:t>
            </a:r>
            <a:r>
              <a:rPr lang="en-US" altLang="ko-KR" dirty="0" smtClean="0"/>
              <a:t>, List</a:t>
            </a:r>
            <a:r>
              <a:rPr lang="ko-KR" altLang="en-US" dirty="0" smtClean="0"/>
              <a:t>의 길이가 자유롭게 변할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(=&lt;&lt;)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Maybe</a:t>
            </a:r>
            <a:r>
              <a:rPr lang="ko-KR" altLang="en-US" dirty="0" smtClean="0"/>
              <a:t>에 적용될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Maybe</a:t>
            </a:r>
            <a:r>
              <a:rPr lang="ko-KR" altLang="en-US" dirty="0" smtClean="0"/>
              <a:t>던지 출현할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1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어렵게 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</a:t>
            </a:r>
            <a:r>
              <a:rPr lang="ko-KR" altLang="en-US" dirty="0" smtClean="0"/>
              <a:t>로 갈수록 </a:t>
            </a:r>
            <a:r>
              <a:rPr lang="en-US" altLang="ko-KR" dirty="0" smtClean="0"/>
              <a:t>Wrapper</a:t>
            </a:r>
            <a:r>
              <a:rPr lang="ko-KR" altLang="en-US" dirty="0" smtClean="0"/>
              <a:t>를 더 자유롭게 변경할 힘이 주어진다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필요한 만큼의 </a:t>
            </a:r>
            <a:r>
              <a:rPr lang="ko-KR" altLang="en-US" dirty="0" err="1" smtClean="0"/>
              <a:t>자유도만</a:t>
            </a:r>
            <a:r>
              <a:rPr lang="ko-KR" altLang="en-US" dirty="0" smtClean="0"/>
              <a:t> 사용하는 것이 중요하다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1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재산세 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Eq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Ord Class </a:t>
            </a:r>
            <a:r>
              <a:rPr lang="ko-KR" altLang="en-US" dirty="0" smtClean="0"/>
              <a:t>처럼</a:t>
            </a:r>
            <a:r>
              <a:rPr lang="en-US" altLang="ko-KR" dirty="0"/>
              <a:t>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ko-KR" altLang="en-US" dirty="0" smtClean="0"/>
              <a:t>간에는 상속 관계가 존재한다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Ord</a:t>
            </a:r>
            <a:r>
              <a:rPr lang="ko-KR" altLang="en-US" dirty="0" smtClean="0"/>
              <a:t>이면 무조건 </a:t>
            </a:r>
            <a:r>
              <a:rPr lang="en-US" altLang="ko-KR" dirty="0" err="1" smtClean="0"/>
              <a:t>Eq</a:t>
            </a:r>
            <a:r>
              <a:rPr lang="ko-KR" altLang="en-US" dirty="0" smtClean="0"/>
              <a:t>인 것처럼</a:t>
            </a:r>
            <a:endParaRPr lang="en-US" altLang="ko-KR" dirty="0" smtClean="0"/>
          </a:p>
          <a:p>
            <a:r>
              <a:rPr lang="en-US" altLang="ko-KR" dirty="0" smtClean="0"/>
              <a:t>Monad</a:t>
            </a:r>
            <a:r>
              <a:rPr lang="ko-KR" altLang="en-US" dirty="0" smtClean="0"/>
              <a:t>이면 무조건 </a:t>
            </a:r>
            <a:r>
              <a:rPr lang="en-US" altLang="ko-KR" dirty="0" smtClean="0"/>
              <a:t>Applicative, Applicative</a:t>
            </a:r>
            <a:r>
              <a:rPr lang="ko-KR" altLang="en-US" dirty="0" smtClean="0"/>
              <a:t>면 무조건 </a:t>
            </a:r>
            <a:r>
              <a:rPr lang="en-US" altLang="ko-KR" dirty="0" err="1" smtClean="0"/>
              <a:t>Functor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재산세 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상속 관계를 검증해보자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Ord </a:t>
            </a:r>
            <a:r>
              <a:rPr lang="ko-KR" altLang="en-US" dirty="0" smtClean="0"/>
              <a:t>는 </a:t>
            </a:r>
            <a:r>
              <a:rPr lang="en-US" altLang="ko-KR" dirty="0" smtClean="0">
                <a:solidFill>
                  <a:srgbClr val="00B050"/>
                </a:solidFill>
              </a:rPr>
              <a:t>(a == b) = (a &gt;= b) &amp;&amp; (b &gt;= a) </a:t>
            </a:r>
            <a:r>
              <a:rPr lang="ko-KR" altLang="en-US" dirty="0" smtClean="0"/>
              <a:t>이기 때문에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</a:t>
            </a:r>
            <a:r>
              <a:rPr lang="ko-KR" altLang="en-US" dirty="0" smtClean="0"/>
              <a:t>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4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재산세 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마찬가지로 </a:t>
            </a:r>
            <a:r>
              <a:rPr lang="en-US" altLang="ko-KR" dirty="0" err="1"/>
              <a:t>Functor</a:t>
            </a:r>
            <a:r>
              <a:rPr lang="ko-KR" altLang="en-US" dirty="0"/>
              <a:t>와 </a:t>
            </a:r>
            <a:r>
              <a:rPr lang="en-US" altLang="ko-KR" dirty="0"/>
              <a:t>Applicative</a:t>
            </a:r>
            <a:r>
              <a:rPr lang="ko-KR" altLang="en-US" dirty="0"/>
              <a:t>의 상속 관계를 보면</a:t>
            </a:r>
            <a:endParaRPr lang="en-US" altLang="ko-KR" dirty="0"/>
          </a:p>
          <a:p>
            <a:r>
              <a:rPr lang="en-US" altLang="ko-KR" dirty="0" err="1" smtClean="0"/>
              <a:t>Functor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Minimal Complete Definition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fmap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fmap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pure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&lt;*&gt;</a:t>
            </a:r>
            <a:r>
              <a:rPr lang="ko-KR" altLang="en-US" dirty="0" smtClean="0"/>
              <a:t>로 구현해보면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fmap</a:t>
            </a:r>
            <a:r>
              <a:rPr lang="en-US" altLang="ko-KR" dirty="0" smtClean="0">
                <a:solidFill>
                  <a:srgbClr val="00B050"/>
                </a:solidFill>
              </a:rPr>
              <a:t> f v = pure f &lt;*&gt; v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8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톺</a:t>
            </a:r>
            <a:r>
              <a:rPr lang="ko-KR" altLang="en-US" dirty="0" err="1" smtClean="0"/>
              <a:t>아보기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data Test2 a = </a:t>
            </a:r>
            <a:r>
              <a:rPr lang="en-US" dirty="0" err="1" smtClean="0">
                <a:solidFill>
                  <a:srgbClr val="00B050"/>
                </a:solidFill>
              </a:rPr>
              <a:t>WrongTest</a:t>
            </a:r>
            <a:r>
              <a:rPr lang="en-US" dirty="0" smtClean="0">
                <a:solidFill>
                  <a:srgbClr val="00B050"/>
                </a:solidFill>
              </a:rPr>
              <a:t> a | </a:t>
            </a:r>
            <a:r>
              <a:rPr lang="en-US" dirty="0" err="1" smtClean="0">
                <a:solidFill>
                  <a:srgbClr val="00B050"/>
                </a:solidFill>
              </a:rPr>
              <a:t>RightTest</a:t>
            </a:r>
            <a:r>
              <a:rPr lang="en-US" dirty="0" smtClean="0">
                <a:solidFill>
                  <a:srgbClr val="00B050"/>
                </a:solidFill>
              </a:rPr>
              <a:t> {</a:t>
            </a:r>
            <a:r>
              <a:rPr lang="en-US" dirty="0" err="1" smtClean="0">
                <a:solidFill>
                  <a:srgbClr val="00B050"/>
                </a:solidFill>
              </a:rPr>
              <a:t>testData</a:t>
            </a:r>
            <a:r>
              <a:rPr lang="en-US" dirty="0" smtClean="0">
                <a:solidFill>
                  <a:srgbClr val="00B050"/>
                </a:solidFill>
              </a:rPr>
              <a:t>::[Test2 a]}</a:t>
            </a:r>
          </a:p>
          <a:p>
            <a:r>
              <a:rPr lang="en-US" altLang="ko-KR" dirty="0" err="1" smtClean="0"/>
              <a:t>testData</a:t>
            </a:r>
            <a:r>
              <a:rPr lang="ko-KR" altLang="en-US" dirty="0" smtClean="0"/>
              <a:t>의 타입은</a:t>
            </a:r>
            <a:r>
              <a:rPr lang="en-US" altLang="ko-KR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0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재산세 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마찬가지로 </a:t>
            </a:r>
            <a:r>
              <a:rPr lang="en-US" altLang="ko-KR" dirty="0" smtClean="0"/>
              <a:t>Applicative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Monad</a:t>
            </a:r>
            <a:r>
              <a:rPr lang="ko-KR" altLang="en-US" dirty="0" smtClean="0"/>
              <a:t>의 </a:t>
            </a:r>
            <a:r>
              <a:rPr lang="ko-KR" altLang="en-US" dirty="0"/>
              <a:t>상속 관계를 보면</a:t>
            </a:r>
            <a:endParaRPr lang="en-US" altLang="ko-KR" dirty="0"/>
          </a:p>
          <a:p>
            <a:r>
              <a:rPr lang="en-US" altLang="ko-KR" dirty="0" smtClean="0"/>
              <a:t>Applicative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Minimal Complete Definition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pure, (&lt;*&gt;)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pure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(&lt;*&gt;)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(&gt;&gt;=)</a:t>
            </a:r>
            <a:r>
              <a:rPr lang="ko-KR" altLang="en-US" dirty="0" smtClean="0"/>
              <a:t>로 구현해보면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pure = return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f &lt;*&gt; v = v &gt;&gt;= return . f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재산세 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따라서 상속 관계가 성립한다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7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 있는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</a:t>
            </a:r>
            <a:r>
              <a:rPr lang="ko-KR" altLang="en-US" dirty="0" smtClean="0"/>
              <a:t>를 쓸 때에는 상관 없으나</a:t>
            </a:r>
            <a:endParaRPr lang="en-US" altLang="ko-KR" dirty="0" smtClean="0"/>
          </a:p>
          <a:p>
            <a:r>
              <a:rPr lang="ko-KR" altLang="en-US" dirty="0" smtClean="0"/>
              <a:t>새로운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</a:t>
            </a:r>
            <a:r>
              <a:rPr lang="ko-KR" altLang="en-US" dirty="0" smtClean="0"/>
              <a:t>를 구현할 때에는 주의할 점이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바로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Applicative 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Monad </a:t>
            </a:r>
            <a:r>
              <a:rPr lang="ko-KR" altLang="en-US" dirty="0" smtClean="0"/>
              <a:t>규칙이라는 규칙들이다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77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Functor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r>
              <a:rPr lang="en-US" altLang="ko-KR" dirty="0" err="1" smtClean="0"/>
              <a:t>fmap</a:t>
            </a:r>
            <a:r>
              <a:rPr lang="en-US" altLang="ko-KR" dirty="0" smtClean="0"/>
              <a:t> id == id</a:t>
            </a:r>
          </a:p>
          <a:p>
            <a:r>
              <a:rPr lang="en-US" altLang="ko-KR" dirty="0" err="1" smtClean="0"/>
              <a:t>fmap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f.g</a:t>
            </a:r>
            <a:r>
              <a:rPr lang="en-US" altLang="ko-KR" dirty="0" smtClean="0"/>
              <a:t>) == </a:t>
            </a:r>
            <a:r>
              <a:rPr lang="en-US" altLang="ko-KR" dirty="0" err="1" smtClean="0"/>
              <a:t>fmap</a:t>
            </a:r>
            <a:r>
              <a:rPr lang="en-US" altLang="ko-KR" dirty="0" smtClean="0"/>
              <a:t> f . </a:t>
            </a:r>
            <a:r>
              <a:rPr lang="en-US" altLang="ko-KR" dirty="0" err="1" smtClean="0"/>
              <a:t>fmap</a:t>
            </a:r>
            <a:r>
              <a:rPr lang="en-US" altLang="ko-KR" dirty="0" smtClean="0"/>
              <a:t> 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02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Applicative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r>
              <a:rPr lang="en-US" altLang="ko-KR" dirty="0" smtClean="0"/>
              <a:t>pure id &lt;*&gt; v == v</a:t>
            </a:r>
          </a:p>
          <a:p>
            <a:r>
              <a:rPr lang="en-US" altLang="ko-KR" dirty="0" smtClean="0"/>
              <a:t>pure (.) &lt;*&gt; u &lt;*&gt; v &lt;*&gt; w == u &lt;*&gt; (v &lt;*&gt; w)</a:t>
            </a:r>
          </a:p>
          <a:p>
            <a:r>
              <a:rPr lang="en-US" altLang="ko-KR" dirty="0" smtClean="0"/>
              <a:t>pure f &lt;*&gt; pure x == pure (f x)</a:t>
            </a:r>
          </a:p>
          <a:p>
            <a:r>
              <a:rPr lang="en-US" altLang="ko-KR" dirty="0" smtClean="0"/>
              <a:t>u &lt;*&gt; pure y == pure ($ y) &lt;*&gt; u</a:t>
            </a:r>
          </a:p>
        </p:txBody>
      </p:sp>
    </p:spTree>
    <p:extLst>
      <p:ext uri="{BB962C8B-B14F-4D97-AF65-F5344CB8AC3E}">
        <p14:creationId xmlns:p14="http://schemas.microsoft.com/office/powerpoint/2010/main" val="22419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Monad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r>
              <a:rPr lang="en-US" altLang="ko-KR" dirty="0" smtClean="0"/>
              <a:t>return a &gt;&gt;= k == k a</a:t>
            </a:r>
          </a:p>
          <a:p>
            <a:r>
              <a:rPr lang="en-US" altLang="ko-KR" dirty="0" smtClean="0"/>
              <a:t>m &gt;&gt;= return == m</a:t>
            </a:r>
          </a:p>
          <a:p>
            <a:r>
              <a:rPr lang="en-US" altLang="ko-KR" dirty="0" smtClean="0"/>
              <a:t>m &gt;&gt;= (\x -&gt; k x &gt;&gt;= h) == (m &gt;&gt;= k) &gt;&gt;= h</a:t>
            </a:r>
          </a:p>
        </p:txBody>
      </p:sp>
    </p:spTree>
    <p:extLst>
      <p:ext uri="{BB962C8B-B14F-4D97-AF65-F5344CB8AC3E}">
        <p14:creationId xmlns:p14="http://schemas.microsoft.com/office/powerpoint/2010/main" val="6389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자연스러운 규칙이기 때문에</a:t>
            </a:r>
            <a:r>
              <a:rPr lang="en-US" altLang="ko-KR" dirty="0"/>
              <a:t> </a:t>
            </a:r>
            <a:r>
              <a:rPr lang="ko-KR" altLang="en-US" dirty="0" smtClean="0"/>
              <a:t>복잡한 타입을 만들 때가 아니면 신경 쓸 필요가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복잡한 타입의 경우에는 조금 신경을 써 주어야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6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자연스러운 규칙이기 때문에</a:t>
            </a:r>
            <a:r>
              <a:rPr lang="en-US" altLang="ko-KR" dirty="0"/>
              <a:t> </a:t>
            </a:r>
            <a:r>
              <a:rPr lang="ko-KR" altLang="en-US" dirty="0" smtClean="0"/>
              <a:t>복잡한 타입을 만들 때가 아니면 </a:t>
            </a:r>
            <a:r>
              <a:rPr lang="ko-KR" altLang="en-US" dirty="0" err="1" smtClean="0"/>
              <a:t>신경쓸</a:t>
            </a:r>
            <a:r>
              <a:rPr lang="ko-KR" altLang="en-US" dirty="0" smtClean="0"/>
              <a:t> 필요가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복잡한 타입의 경우에는 조금 신경을 써 주어야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1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Quiz!</a:t>
            </a:r>
          </a:p>
          <a:p>
            <a:r>
              <a:rPr lang="ko-KR" altLang="en-US" dirty="0" smtClean="0"/>
              <a:t>다음과 같은 </a:t>
            </a:r>
            <a:r>
              <a:rPr lang="en-US" altLang="ko-KR" dirty="0" smtClean="0"/>
              <a:t>study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progress</a:t>
            </a:r>
            <a:r>
              <a:rPr lang="ko-KR" altLang="en-US" dirty="0" smtClean="0"/>
              <a:t>함수가 있다고 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type </a:t>
            </a:r>
            <a:r>
              <a:rPr lang="en-US" altLang="ko-KR" dirty="0" err="1" smtClean="0">
                <a:solidFill>
                  <a:srgbClr val="00B050"/>
                </a:solidFill>
              </a:rPr>
              <a:t>StudySt</a:t>
            </a:r>
            <a:r>
              <a:rPr lang="en-US" altLang="ko-KR" dirty="0" smtClean="0">
                <a:solidFill>
                  <a:srgbClr val="00B050"/>
                </a:solidFill>
              </a:rPr>
              <a:t> = </a:t>
            </a:r>
            <a:r>
              <a:rPr lang="en-US" altLang="ko-KR" dirty="0" err="1" smtClean="0">
                <a:solidFill>
                  <a:srgbClr val="00B050"/>
                </a:solidFill>
              </a:rPr>
              <a:t>Int</a:t>
            </a:r>
            <a:r>
              <a:rPr lang="en-US" altLang="ko-KR" dirty="0" smtClean="0">
                <a:solidFill>
                  <a:srgbClr val="00B050"/>
                </a:solidFill>
              </a:rPr>
              <a:t/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type </a:t>
            </a:r>
            <a:r>
              <a:rPr lang="en-US" altLang="ko-KR" dirty="0" err="1" smtClean="0">
                <a:solidFill>
                  <a:srgbClr val="00B050"/>
                </a:solidFill>
              </a:rPr>
              <a:t>ProgressSt</a:t>
            </a:r>
            <a:r>
              <a:rPr lang="en-US" altLang="ko-KR" dirty="0" smtClean="0">
                <a:solidFill>
                  <a:srgbClr val="00B050"/>
                </a:solidFill>
              </a:rPr>
              <a:t> = </a:t>
            </a:r>
            <a:r>
              <a:rPr lang="en-US" altLang="ko-KR" dirty="0" err="1" smtClean="0">
                <a:solidFill>
                  <a:srgbClr val="00B050"/>
                </a:solidFill>
              </a:rPr>
              <a:t>Int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type </a:t>
            </a:r>
            <a:r>
              <a:rPr lang="en-US" altLang="ko-KR" dirty="0" err="1" smtClean="0">
                <a:solidFill>
                  <a:srgbClr val="00B050"/>
                </a:solidFill>
              </a:rPr>
              <a:t>LectureSt</a:t>
            </a:r>
            <a:r>
              <a:rPr lang="en-US" altLang="ko-KR" dirty="0" smtClean="0">
                <a:solidFill>
                  <a:srgbClr val="00B050"/>
                </a:solidFill>
              </a:rPr>
              <a:t> = (</a:t>
            </a:r>
            <a:r>
              <a:rPr lang="en-US" altLang="ko-KR" dirty="0" err="1" smtClean="0">
                <a:solidFill>
                  <a:srgbClr val="00B050"/>
                </a:solidFill>
              </a:rPr>
              <a:t>StudySt</a:t>
            </a:r>
            <a:r>
              <a:rPr lang="en-US" altLang="ko-KR" dirty="0" smtClean="0">
                <a:solidFill>
                  <a:srgbClr val="00B050"/>
                </a:solidFill>
              </a:rPr>
              <a:t>, </a:t>
            </a:r>
            <a:r>
              <a:rPr lang="en-US" altLang="ko-KR" dirty="0" err="1" smtClean="0">
                <a:solidFill>
                  <a:srgbClr val="00B050"/>
                </a:solidFill>
              </a:rPr>
              <a:t>ProgressSt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study :: </a:t>
            </a:r>
            <a:r>
              <a:rPr lang="en-US" altLang="ko-KR" dirty="0" err="1" smtClean="0">
                <a:solidFill>
                  <a:srgbClr val="00B050"/>
                </a:solidFill>
              </a:rPr>
              <a:t>LectureSt</a:t>
            </a:r>
            <a:r>
              <a:rPr lang="en-US" altLang="ko-KR" dirty="0" smtClean="0">
                <a:solidFill>
                  <a:srgbClr val="00B050"/>
                </a:solidFill>
              </a:rPr>
              <a:t> -&gt; </a:t>
            </a:r>
            <a:r>
              <a:rPr lang="en-US" altLang="ko-KR" dirty="0" err="1" smtClean="0">
                <a:solidFill>
                  <a:srgbClr val="00B050"/>
                </a:solidFill>
              </a:rPr>
              <a:t>StudySt</a:t>
            </a:r>
            <a:r>
              <a:rPr lang="en-US" altLang="ko-KR" dirty="0" smtClean="0">
                <a:solidFill>
                  <a:srgbClr val="00B050"/>
                </a:solidFill>
              </a:rPr>
              <a:t> -&gt; Maybe </a:t>
            </a:r>
            <a:r>
              <a:rPr lang="en-US" altLang="ko-KR" dirty="0" err="1" smtClean="0">
                <a:solidFill>
                  <a:srgbClr val="00B050"/>
                </a:solidFill>
              </a:rPr>
              <a:t>LectureSt</a:t>
            </a:r>
            <a:r>
              <a:rPr lang="en-US" altLang="ko-KR" dirty="0" smtClean="0">
                <a:solidFill>
                  <a:srgbClr val="00B050"/>
                </a:solidFill>
              </a:rPr>
              <a:t/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progress :: </a:t>
            </a:r>
            <a:r>
              <a:rPr lang="en-US" altLang="ko-KR" dirty="0" err="1" smtClean="0">
                <a:solidFill>
                  <a:srgbClr val="00B050"/>
                </a:solidFill>
              </a:rPr>
              <a:t>LectureSt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en-US" altLang="ko-KR" dirty="0" err="1" smtClean="0">
                <a:solidFill>
                  <a:srgbClr val="00B050"/>
                </a:solidFill>
              </a:rPr>
              <a:t>ProgressSt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en-US" altLang="ko-KR" dirty="0" smtClean="0">
                <a:solidFill>
                  <a:srgbClr val="00B050"/>
                </a:solidFill>
              </a:rPr>
              <a:t>Maybe </a:t>
            </a:r>
            <a:r>
              <a:rPr lang="en-US" altLang="ko-KR" dirty="0" err="1" smtClean="0">
                <a:solidFill>
                  <a:srgbClr val="00B050"/>
                </a:solidFill>
              </a:rPr>
              <a:t>LectureSt</a:t>
            </a:r>
            <a:endParaRPr lang="en-US" altLang="ko-KR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Quiz!</a:t>
            </a:r>
          </a:p>
          <a:p>
            <a:r>
              <a:rPr lang="ko-KR" altLang="en-US" dirty="0" smtClean="0"/>
              <a:t>학생이 공부를 할 때마다 </a:t>
            </a:r>
            <a:r>
              <a:rPr lang="en-US" altLang="ko-KR" dirty="0" smtClean="0"/>
              <a:t>study </a:t>
            </a:r>
            <a:r>
              <a:rPr lang="ko-KR" altLang="en-US" dirty="0" smtClean="0"/>
              <a:t>함수를 부르고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수업이 진행될 때마다 </a:t>
            </a:r>
            <a:r>
              <a:rPr lang="en-US" altLang="ko-KR" dirty="0" smtClean="0"/>
              <a:t>progress </a:t>
            </a:r>
            <a:r>
              <a:rPr lang="ko-KR" altLang="en-US" dirty="0" smtClean="0"/>
              <a:t>함수가 불린다고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</a:t>
            </a:r>
            <a:r>
              <a:rPr lang="en-US" altLang="ko-KR" dirty="0" smtClean="0"/>
              <a:t>, study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progress</a:t>
            </a:r>
            <a:r>
              <a:rPr lang="ko-KR" altLang="en-US" dirty="0" smtClean="0"/>
              <a:t>의 차이가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이상 벌어지면 학생이 수업을 </a:t>
            </a:r>
            <a:r>
              <a:rPr lang="ko-KR" altLang="en-US" dirty="0" err="1" smtClean="0"/>
              <a:t>드랍하기</a:t>
            </a:r>
            <a:r>
              <a:rPr lang="ko-KR" altLang="en-US" dirty="0" smtClean="0"/>
              <a:t> 때문에 두 함수는 </a:t>
            </a:r>
            <a:r>
              <a:rPr lang="en-US" altLang="ko-KR" dirty="0" smtClean="0"/>
              <a:t>Nothing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리턴하게</a:t>
            </a:r>
            <a:r>
              <a:rPr lang="ko-KR" altLang="en-US" dirty="0" smtClean="0"/>
              <a:t> 된다고 하자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/>
              <a:t>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, 2 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3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, 4 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3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, 1 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3</a:t>
            </a:r>
            <a:r>
              <a:rPr lang="ko-KR" altLang="en-US" dirty="0"/>
              <a:t>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, 2 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3</a:t>
            </a:r>
            <a:r>
              <a:rPr lang="ko-KR" altLang="en-US" dirty="0"/>
              <a:t>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, 4 </a:t>
            </a:r>
            <a:r>
              <a:rPr lang="ko-KR" altLang="en-US" dirty="0" smtClean="0"/>
              <a:t>공부와 같은 시간표를 지켰을 때 학생이 </a:t>
            </a:r>
            <a:r>
              <a:rPr lang="ko-KR" altLang="en-US" dirty="0" err="1" smtClean="0"/>
              <a:t>드랍했는지</a:t>
            </a:r>
            <a:r>
              <a:rPr lang="ko-KR" altLang="en-US" dirty="0" smtClean="0"/>
              <a:t> 아닌지 판별하는 함수를 짜보자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33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Upper-Intermediate</a:t>
            </a:r>
            <a:endParaRPr lang="en-CA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내가 무릎을 꿇은 것은 추진력을 얻기 위함이었다</a:t>
            </a:r>
            <a:r>
              <a:rPr lang="en-US" altLang="ko-KR" dirty="0" smtClean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15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무슨 프로그래밍이던지 간에 적당한 크기로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을 구성하는 것은 중요하다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 구성된 표준 라이브러리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의 사용법을 아는 것 또한 매우 중요하다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65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Prelude</a:t>
            </a:r>
            <a:r>
              <a:rPr lang="ko-KR" altLang="en-US" dirty="0" smtClean="0"/>
              <a:t>를 넘어선 모듈들을 사용하는 법을 알아보고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모듈을 만들어보자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이름에 해당하는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을 불러온다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68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Qualifier Import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import qualifier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쓰고싶은정의로</a:t>
            </a:r>
            <a:r>
              <a:rPr lang="ko-KR" altLang="en-US" dirty="0" smtClean="0"/>
              <a:t> 모듈 안의 것들을 쓸 수 있게 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함수 이름의 중복을 막기 위해 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2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as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as </a:t>
            </a:r>
            <a:r>
              <a:rPr lang="ko-KR" altLang="en-US" dirty="0" err="1" smtClean="0"/>
              <a:t>새이름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이름에 해당하는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을 불러오고</a:t>
            </a:r>
            <a:r>
              <a:rPr lang="en-US" altLang="ko-KR" dirty="0" smtClean="0"/>
              <a:t>, Module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새이름이라는</a:t>
            </a:r>
            <a:r>
              <a:rPr lang="ko-KR" altLang="en-US" dirty="0" smtClean="0"/>
              <a:t> 별명을 지어준다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35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부분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가져올 정의들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가져올 정의들에 해당하는 정의들만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에서 가져온다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hiding (</a:t>
            </a:r>
            <a:r>
              <a:rPr lang="ko-KR" altLang="en-US" dirty="0" smtClean="0"/>
              <a:t>숨길 정의들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숨길 </a:t>
            </a:r>
            <a:r>
              <a:rPr lang="ko-KR" altLang="en-US" dirty="0" err="1" smtClean="0"/>
              <a:t>정의들ㅇ에</a:t>
            </a:r>
            <a:r>
              <a:rPr lang="ko-KR" altLang="en-US" dirty="0" smtClean="0"/>
              <a:t> 해당하는 정의들은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에서 가져오지 않는다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32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import qualifier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as </a:t>
            </a:r>
            <a:r>
              <a:rPr lang="ko-KR" altLang="en-US" dirty="0" err="1" smtClean="0"/>
              <a:t>새이름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가져올 정의들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가장 일반적인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문 중 하나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새이름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가져온정의로</a:t>
            </a:r>
            <a:r>
              <a:rPr lang="ko-KR" altLang="en-US" dirty="0" smtClean="0"/>
              <a:t> 정의들을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import qualifier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as </a:t>
            </a:r>
            <a:r>
              <a:rPr lang="ko-KR" altLang="en-US" dirty="0" err="1" smtClean="0"/>
              <a:t>새이름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hiding (</a:t>
            </a:r>
            <a:r>
              <a:rPr lang="ko-KR" altLang="en-US" dirty="0" smtClean="0"/>
              <a:t>숨길 정의들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가장 일반적인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문 중 하나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60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import </a:t>
            </a:r>
            <a:r>
              <a:rPr lang="en-US" altLang="ko-KR" dirty="0" err="1" smtClean="0">
                <a:solidFill>
                  <a:srgbClr val="00B050"/>
                </a:solidFill>
              </a:rPr>
              <a:t>Data.List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v = permutation [1,2,3]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import qualifier </a:t>
            </a:r>
            <a:r>
              <a:rPr lang="en-US" altLang="ko-KR" dirty="0" err="1" smtClean="0">
                <a:solidFill>
                  <a:srgbClr val="00B050"/>
                </a:solidFill>
              </a:rPr>
              <a:t>Data.List</a:t>
            </a:r>
            <a:r>
              <a:rPr lang="en-US" altLang="ko-KR" dirty="0" smtClean="0">
                <a:solidFill>
                  <a:srgbClr val="00B050"/>
                </a:solidFill>
              </a:rPr>
              <a:t/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v = </a:t>
            </a:r>
            <a:r>
              <a:rPr lang="en-US" altLang="ko-KR" dirty="0" err="1" smtClean="0">
                <a:solidFill>
                  <a:srgbClr val="00B050"/>
                </a:solidFill>
              </a:rPr>
              <a:t>Data.List.permutation</a:t>
            </a:r>
            <a:r>
              <a:rPr lang="en-US" altLang="ko-KR" dirty="0" smtClean="0">
                <a:solidFill>
                  <a:srgbClr val="00B050"/>
                </a:solidFill>
              </a:rPr>
              <a:t> [1,2,3]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import qualifier </a:t>
            </a:r>
            <a:r>
              <a:rPr lang="en-US" altLang="ko-KR" dirty="0" err="1" smtClean="0">
                <a:solidFill>
                  <a:srgbClr val="00B050"/>
                </a:solidFill>
              </a:rPr>
              <a:t>Data.List</a:t>
            </a:r>
            <a:r>
              <a:rPr lang="en-US" altLang="ko-KR" dirty="0" smtClean="0">
                <a:solidFill>
                  <a:srgbClr val="00B050"/>
                </a:solidFill>
              </a:rPr>
              <a:t> as L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v = </a:t>
            </a:r>
            <a:r>
              <a:rPr lang="en-US" altLang="ko-KR" dirty="0" err="1" smtClean="0">
                <a:solidFill>
                  <a:srgbClr val="00B050"/>
                </a:solidFill>
              </a:rPr>
              <a:t>L.permutation</a:t>
            </a:r>
            <a:r>
              <a:rPr lang="en-US" altLang="ko-KR" dirty="0" smtClean="0">
                <a:solidFill>
                  <a:srgbClr val="00B050"/>
                </a:solidFill>
              </a:rPr>
              <a:t> [1,2,3]</a:t>
            </a:r>
          </a:p>
        </p:txBody>
      </p:sp>
    </p:spTree>
    <p:extLst>
      <p:ext uri="{BB962C8B-B14F-4D97-AF65-F5344CB8AC3E}">
        <p14:creationId xmlns:p14="http://schemas.microsoft.com/office/powerpoint/2010/main" val="16603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Module</a:t>
            </a:r>
            <a:r>
              <a:rPr lang="ko-KR" altLang="en-US" dirty="0" smtClean="0"/>
              <a:t>을 불러와서 사용하는 방법에 대해서 알아보았다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Module</a:t>
            </a:r>
            <a:r>
              <a:rPr lang="ko-KR" altLang="en-US" dirty="0" smtClean="0"/>
              <a:t>을 정의하는 방법은 무엇일까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89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</a:t>
            </a:r>
            <a:r>
              <a:rPr lang="en-US" altLang="ko-KR" dirty="0" smtClean="0"/>
              <a:t>Module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en-US" altLang="ko-KR" dirty="0" smtClean="0"/>
              <a:t>module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where</a:t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이름이라는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을 정의한다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이름은 대문자로 </a:t>
            </a:r>
            <a:r>
              <a:rPr lang="ko-KR" altLang="en-US" dirty="0" err="1" smtClean="0"/>
              <a:t>시작하여야하고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명과 동일해야한다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7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함수를 정의하는</a:t>
            </a:r>
            <a:r>
              <a:rPr lang="en-US" altLang="ko-KR" dirty="0"/>
              <a:t> </a:t>
            </a:r>
            <a:r>
              <a:rPr lang="ko-KR" altLang="en-US" dirty="0" smtClean="0"/>
              <a:t>법이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있는 함수를 잘 쓰고 싶다면 어떻게 해야할까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이를테면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있는 함수 두 개를 차례대로 적용하고 싶다면 어떻게 해야할까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936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한정적 </a:t>
            </a:r>
            <a:r>
              <a:rPr lang="en-US" altLang="ko-KR" dirty="0" smtClean="0"/>
              <a:t>Module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en-US" altLang="ko-KR" dirty="0" smtClean="0"/>
              <a:t>module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외부에 노출할 정의들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</a:t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이름이라는 모듈을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정의들만 노출한다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이름은 대문자로만 </a:t>
            </a:r>
            <a:r>
              <a:rPr lang="ko-KR" altLang="en-US" dirty="0" err="1" smtClean="0"/>
              <a:t>시작하여야하고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명과 동일해야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계층적 </a:t>
            </a:r>
            <a:r>
              <a:rPr lang="en-US" altLang="ko-KR" dirty="0" smtClean="0"/>
              <a:t>Module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en-US" altLang="ko-KR" dirty="0" smtClean="0"/>
              <a:t>module 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where</a:t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여러 모듈들을 하나의 폴더 안에 묶어서 정의할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폴더명과</a:t>
            </a:r>
            <a:r>
              <a:rPr lang="ko-KR" altLang="en-US" dirty="0" smtClean="0"/>
              <a:t> 이름은 대문자로만 </a:t>
            </a:r>
            <a:r>
              <a:rPr lang="ko-KR" altLang="en-US" dirty="0" err="1" smtClean="0"/>
              <a:t>시작하여야하고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폴더 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명과 동일해야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8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Module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Fibonacci.hs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00B050"/>
                </a:solidFill>
              </a:rPr>
              <a:t>module Fibonacci (</a:t>
            </a:r>
            <a:r>
              <a:rPr lang="en-US" altLang="ko-KR" dirty="0" err="1" smtClean="0">
                <a:solidFill>
                  <a:srgbClr val="00B050"/>
                </a:solidFill>
              </a:rPr>
              <a:t>fibonacci</a:t>
            </a:r>
            <a:r>
              <a:rPr lang="en-US" altLang="ko-KR" dirty="0" smtClean="0">
                <a:solidFill>
                  <a:srgbClr val="00B050"/>
                </a:solidFill>
              </a:rPr>
              <a:t>) where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fib a b = a : (fib b (</a:t>
            </a:r>
            <a:r>
              <a:rPr lang="en-US" altLang="ko-KR" dirty="0" err="1" smtClean="0">
                <a:solidFill>
                  <a:srgbClr val="00B050"/>
                </a:solidFill>
              </a:rPr>
              <a:t>a+b</a:t>
            </a:r>
            <a:r>
              <a:rPr lang="en-US" altLang="ko-KR" dirty="0" smtClean="0">
                <a:solidFill>
                  <a:srgbClr val="00B050"/>
                </a:solidFill>
              </a:rPr>
              <a:t>))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err="1" smtClean="0">
                <a:solidFill>
                  <a:srgbClr val="00B050"/>
                </a:solidFill>
              </a:rPr>
              <a:t>fibonacci</a:t>
            </a:r>
            <a:r>
              <a:rPr lang="en-US" altLang="ko-KR" dirty="0" smtClean="0">
                <a:solidFill>
                  <a:srgbClr val="00B050"/>
                </a:solidFill>
              </a:rPr>
              <a:t> n = (fib 1 1)!!n</a:t>
            </a:r>
          </a:p>
        </p:txBody>
      </p:sp>
    </p:spTree>
    <p:extLst>
      <p:ext uri="{BB962C8B-B14F-4D97-AF65-F5344CB8AC3E}">
        <p14:creationId xmlns:p14="http://schemas.microsoft.com/office/powerpoint/2010/main" val="3168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Module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(OtherModule1.hs)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00B050"/>
                </a:solidFill>
              </a:rPr>
              <a:t>module OtherModule1 where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import Fibonacci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err="1" smtClean="0">
                <a:solidFill>
                  <a:srgbClr val="00B050"/>
                </a:solidFill>
              </a:rPr>
              <a:t>useFibonacci</a:t>
            </a:r>
            <a:r>
              <a:rPr lang="en-US" altLang="ko-KR" dirty="0" smtClean="0">
                <a:solidFill>
                  <a:srgbClr val="00B050"/>
                </a:solidFill>
              </a:rPr>
              <a:t> = </a:t>
            </a:r>
            <a:r>
              <a:rPr lang="en-US" altLang="ko-KR" dirty="0" err="1" smtClean="0">
                <a:solidFill>
                  <a:srgbClr val="00B050"/>
                </a:solidFill>
              </a:rPr>
              <a:t>fibonacci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Module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(OtherModule2.hs)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00B050"/>
                </a:solidFill>
              </a:rPr>
              <a:t>module OtherModule2 where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import Fibonacci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err="1" smtClean="0">
                <a:solidFill>
                  <a:srgbClr val="00B050"/>
                </a:solidFill>
              </a:rPr>
              <a:t>useFibonacci</a:t>
            </a:r>
            <a:r>
              <a:rPr lang="en-US" altLang="ko-KR" dirty="0" smtClean="0">
                <a:solidFill>
                  <a:srgbClr val="00B050"/>
                </a:solidFill>
              </a:rPr>
              <a:t> n = (fib 1 1) !! n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Load</a:t>
            </a:r>
            <a:r>
              <a:rPr lang="ko-KR" altLang="en-US" dirty="0" smtClean="0"/>
              <a:t>해보면 </a:t>
            </a:r>
            <a:r>
              <a:rPr lang="en-US" altLang="ko-KR" dirty="0" smtClean="0"/>
              <a:t>OtherModule2</a:t>
            </a:r>
            <a:r>
              <a:rPr lang="ko-KR" altLang="en-US" dirty="0" smtClean="0"/>
              <a:t>는 에러가 발생하는 것을 확인할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5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이제 컴파일해서 프로그램을 만드는 법에 대해서 알아보자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Main Module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함수에 의해서 프로그램을 만들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95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적당한 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HelloWorld.hs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하나 만들자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42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우선 </a:t>
            </a:r>
            <a:r>
              <a:rPr lang="en-US" altLang="ko-KR" dirty="0" smtClean="0"/>
              <a:t>Main module</a:t>
            </a:r>
            <a:r>
              <a:rPr lang="ko-KR" altLang="en-US" dirty="0" smtClean="0"/>
              <a:t>이 있어야한다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module Main where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66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Module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이라는 녀석의 정의가 있어야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module Main where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main = </a:t>
            </a:r>
            <a:r>
              <a:rPr lang="en-US" altLang="ko-KR" dirty="0" err="1" smtClean="0">
                <a:solidFill>
                  <a:srgbClr val="00B050"/>
                </a:solidFill>
              </a:rPr>
              <a:t>putStrLn</a:t>
            </a:r>
            <a:r>
              <a:rPr lang="en-US" altLang="ko-KR" dirty="0" smtClean="0">
                <a:solidFill>
                  <a:srgbClr val="00B050"/>
                </a:solidFill>
              </a:rPr>
              <a:t> “hello world!”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8325</TotalTime>
  <Words>3514</Words>
  <Application>Microsoft Office PowerPoint</Application>
  <PresentationFormat>와이드스크린</PresentationFormat>
  <Paragraphs>494</Paragraphs>
  <Slides>120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120</vt:i4>
      </vt:variant>
    </vt:vector>
  </HeadingPairs>
  <TitlesOfParts>
    <vt:vector size="125" baseType="lpstr">
      <vt:lpstr>HY그래픽M</vt:lpstr>
      <vt:lpstr>맑은 고딕</vt:lpstr>
      <vt:lpstr>Arial</vt:lpstr>
      <vt:lpstr>Trebuchet MS</vt:lpstr>
      <vt:lpstr>시차</vt:lpstr>
      <vt:lpstr>Haskell04</vt:lpstr>
      <vt:lpstr>차례</vt:lpstr>
      <vt:lpstr>차례</vt:lpstr>
      <vt:lpstr>차례</vt:lpstr>
      <vt:lpstr>기억력 테스트</vt:lpstr>
      <vt:lpstr>톺아보기</vt:lpstr>
      <vt:lpstr>톺아보기</vt:lpstr>
      <vt:lpstr>Haskell Upper-Intermediate</vt:lpstr>
      <vt:lpstr>잡다한 함수 기술들 Function functions</vt:lpstr>
      <vt:lpstr>잡다한 함수 기술들 Function functions</vt:lpstr>
      <vt:lpstr>잡다한 함수 기술들 Function functions</vt:lpstr>
      <vt:lpstr>잡다한 함수 기술들 Function functions</vt:lpstr>
      <vt:lpstr>잡다한 함수 기술들 Function functions</vt:lpstr>
      <vt:lpstr>잡다한 함수 기술들 Function functions</vt:lpstr>
      <vt:lpstr>잡다한 함수 기술들 Function functions</vt:lpstr>
      <vt:lpstr>잡다한 함수 기술들 Function functions</vt:lpstr>
      <vt:lpstr>잡다한 함수 기술들 Function functions</vt:lpstr>
      <vt:lpstr>잡다한 함수 기술들 Function functions</vt:lpstr>
      <vt:lpstr>이불 덮어 씌우기 Functor</vt:lpstr>
      <vt:lpstr>이불 덮어 씌우기 Functor</vt:lpstr>
      <vt:lpstr>이불 덮어 씌우기 Functor</vt:lpstr>
      <vt:lpstr>이불 덮어 씌우기 Functor</vt:lpstr>
      <vt:lpstr>이불 덮어 씌우기 Functor</vt:lpstr>
      <vt:lpstr>이불 덮어 씌우기 Functor</vt:lpstr>
      <vt:lpstr>이불 덮어 씌우기 Functor</vt:lpstr>
      <vt:lpstr>이불 덮어 씌우기 Functor</vt:lpstr>
      <vt:lpstr>이불 덮어 씌우기 Functor</vt:lpstr>
      <vt:lpstr>이불 덮어 씌우기 Functor</vt:lpstr>
      <vt:lpstr>이불 덮어 씌우기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뺏었다가 줬다가 Applicative Functor</vt:lpstr>
      <vt:lpstr>뺏었다가 줬다가 Applicative Functor</vt:lpstr>
      <vt:lpstr>참고, 어렵게 보기 Functor, Applicative Functor, Monad</vt:lpstr>
      <vt:lpstr>참고, 어렵게 보기 Functor, Applicative Functor, Monad</vt:lpstr>
      <vt:lpstr>참고, 어렵게 보기 Functor, Applicative Functor, Monad</vt:lpstr>
      <vt:lpstr>참고, 어렵게 보기 Functor, Applicative Functor, Monad</vt:lpstr>
      <vt:lpstr>참고, 어렵게 보기 Functor, Applicative Functor, Monad</vt:lpstr>
      <vt:lpstr>참고, 어렵게 보기 Functor, Applicative Functor, Monad</vt:lpstr>
      <vt:lpstr>참고, 어렵게 보기 Functor, Applicative Functor, Monad</vt:lpstr>
      <vt:lpstr>재산세 내기 Functor, Applicative, Monad Inheritance</vt:lpstr>
      <vt:lpstr>재산세 내기 Functor, Applicative, Monad Inheritance</vt:lpstr>
      <vt:lpstr>재산세 내기 Functor, Applicative, Monad Inheritance</vt:lpstr>
      <vt:lpstr>재산세 내기 Functor, Applicative, Monad Inheritance</vt:lpstr>
      <vt:lpstr>재산세 내기 Functor, Applicative, Monad Inheritance</vt:lpstr>
      <vt:lpstr>조심히 만들기 Functor, Applicative, Monad Implemetation</vt:lpstr>
      <vt:lpstr>조심히 만들기 Functor, Applicative, Monad Implemetation</vt:lpstr>
      <vt:lpstr>조심히 만들기 Functor, Applicative, Monad Implemetation</vt:lpstr>
      <vt:lpstr>조심히 만들기 Functor, Applicative, Monad Implemetation</vt:lpstr>
      <vt:lpstr>조심히 만들기 Functor, Applicative, Monad Implemetation</vt:lpstr>
      <vt:lpstr>조심히 만들기 Functor, Applicative, Monad Implemetation</vt:lpstr>
      <vt:lpstr>조심히 만들기 Functor, Applicative, Monad Implemetation</vt:lpstr>
      <vt:lpstr>조심히 만들기 Functor, Applicative, Monad Implemetation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나갈 때 따로, 들어올 때 따로 Main &amp; I/O Type</vt:lpstr>
      <vt:lpstr>나갈 때 따로, 들어올 때 따로 Main &amp; I/O Type</vt:lpstr>
      <vt:lpstr>나갈 때 따로, 들어올 때 따로 Main &amp; I/O Type</vt:lpstr>
      <vt:lpstr>나갈 때 따로, 들어올 때 따로 Main &amp; I/O Type</vt:lpstr>
      <vt:lpstr>조각조각 프로그래밍 Module</vt:lpstr>
      <vt:lpstr>나갈 때 따로, 들어올 때 따로 Main &amp; I/O Type</vt:lpstr>
      <vt:lpstr>나갈 때 따로, 들어올 때 따로 Main &amp; I/O Type</vt:lpstr>
      <vt:lpstr>나갈 때 따로, 들어올 때 따로 Main &amp; I/O Type</vt:lpstr>
      <vt:lpstr>나갈 때 따로, 들어올 때 따로 Main &amp; I/O Type</vt:lpstr>
      <vt:lpstr>나갈 때 따로, 들어올 때 따로 Main &amp; I/O Type</vt:lpstr>
      <vt:lpstr>나갈 때 따로, 들어올 때 따로 Main &amp; I/O Type</vt:lpstr>
      <vt:lpstr>나갈 때 따로, 들어올 때 따로 Main &amp; I/O Type</vt:lpstr>
      <vt:lpstr>나갈 때 따로, 들어올 때 따로 Main &amp; I/O Type</vt:lpstr>
      <vt:lpstr>되로 주고 말로 받기 I/O &amp; do expression</vt:lpstr>
      <vt:lpstr>되로 주고 말로 받기 I/O &amp; do expression</vt:lpstr>
      <vt:lpstr>되로 주고 말로 받기 I/O &amp; do expression</vt:lpstr>
      <vt:lpstr>되로 주고 말로 받기 I/O &amp; do expression</vt:lpstr>
      <vt:lpstr>되로 주고 말로 받기 I/O &amp; do expression</vt:lpstr>
      <vt:lpstr>되로 주고 말로 받기 I/O &amp; do expression</vt:lpstr>
      <vt:lpstr>되로 주고 말로 받기 I/O &amp; do expression</vt:lpstr>
      <vt:lpstr>되로 주고 말로 받기 I/O &amp; do expression</vt:lpstr>
      <vt:lpstr>Practices</vt:lpstr>
      <vt:lpstr>Practices</vt:lpstr>
      <vt:lpstr>Practices</vt:lpstr>
      <vt:lpstr>Practices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Haskell02</dc:title>
  <dc:creator>Junyoung Jang</dc:creator>
  <cp:lastModifiedBy>Junyoung Jang</cp:lastModifiedBy>
  <cp:revision>607</cp:revision>
  <dcterms:created xsi:type="dcterms:W3CDTF">2016-05-08T04:27:32Z</dcterms:created>
  <dcterms:modified xsi:type="dcterms:W3CDTF">2016-05-21T23:02:06Z</dcterms:modified>
</cp:coreProperties>
</file>