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62" r:id="rId3"/>
    <p:sldId id="277" r:id="rId4"/>
    <p:sldId id="263" r:id="rId5"/>
    <p:sldId id="273" r:id="rId6"/>
    <p:sldId id="266" r:id="rId7"/>
    <p:sldId id="271" r:id="rId8"/>
    <p:sldId id="274" r:id="rId9"/>
    <p:sldId id="275" r:id="rId10"/>
    <p:sldId id="280" r:id="rId11"/>
    <p:sldId id="279" r:id="rId12"/>
    <p:sldId id="281" r:id="rId13"/>
    <p:sldId id="282" r:id="rId14"/>
    <p:sldId id="283" r:id="rId15"/>
    <p:sldId id="268" r:id="rId16"/>
    <p:sldId id="284" r:id="rId17"/>
    <p:sldId id="285" r:id="rId18"/>
    <p:sldId id="286" r:id="rId19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  <p:bold r:id="rId22"/>
    </p:embeddedFont>
    <p:embeddedFont>
      <p:font typeface="方正正黑简体" panose="02000000000000000000" pitchFamily="2" charset="-122"/>
      <p:regular r:id="rId23"/>
    </p:embeddedFont>
    <p:embeddedFont>
      <p:font typeface="方正粗宋简体" panose="03000509000000000000" pitchFamily="65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方正正中黑简体" panose="02000000000000000000" pitchFamily="2" charset="-122"/>
      <p:regular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华文细黑" panose="02010600040101010101" pitchFamily="2" charset="-122"/>
      <p:regular r:id="rId32"/>
    </p:embeddedFont>
    <p:embeddedFont>
      <p:font typeface="华康俪金黑W8(P)" panose="020B0800000000000000" pitchFamily="34" charset="-12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5D6"/>
    <a:srgbClr val="F784A5"/>
    <a:srgbClr val="DB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641AD-E1EA-47F2-8352-30B7A3AC5EF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23F633-C210-4B28-98C6-970AF0512282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大数据量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265F7-A972-458F-B4B4-6B31F06E682D}" type="parTrans" cxnId="{B7DC3584-25B9-4EF1-A247-8B0B02F69EF3}">
      <dgm:prSet/>
      <dgm:spPr/>
      <dgm:t>
        <a:bodyPr/>
        <a:lstStyle/>
        <a:p>
          <a:endParaRPr lang="zh-CN" altLang="en-US"/>
        </a:p>
      </dgm:t>
    </dgm:pt>
    <dgm:pt modelId="{63E4D21D-51BB-4966-8ADB-223B08062A6A}" type="sibTrans" cxnId="{B7DC3584-25B9-4EF1-A247-8B0B02F69EF3}">
      <dgm:prSet/>
      <dgm:spPr/>
      <dgm:t>
        <a:bodyPr/>
        <a:lstStyle/>
        <a:p>
          <a:endParaRPr lang="zh-CN" altLang="en-US"/>
        </a:p>
      </dgm:t>
    </dgm:pt>
    <dgm:pt modelId="{B3FB8813-6AB8-41AB-BEAD-358AF33730F1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即使记录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3E8D92-A975-4233-A9F0-8C171A018BC3}" type="parTrans" cxnId="{73366ABA-3838-4AF3-8100-997DE1C60C48}">
      <dgm:prSet/>
      <dgm:spPr/>
      <dgm:t>
        <a:bodyPr/>
        <a:lstStyle/>
        <a:p>
          <a:endParaRPr lang="zh-CN" altLang="en-US"/>
        </a:p>
      </dgm:t>
    </dgm:pt>
    <dgm:pt modelId="{CE6C90BA-8313-453D-B60A-2225FA1EB8C6}" type="sibTrans" cxnId="{73366ABA-3838-4AF3-8100-997DE1C60C48}">
      <dgm:prSet/>
      <dgm:spPr/>
      <dgm:t>
        <a:bodyPr/>
        <a:lstStyle/>
        <a:p>
          <a:endParaRPr lang="zh-CN" altLang="en-US"/>
        </a:p>
      </dgm:t>
    </dgm:pt>
    <dgm:pt modelId="{9A60A1CA-BB12-49C3-92F7-100A771BFA07}">
      <dgm:prSet custT="1"/>
      <dgm:spPr>
        <a:solidFill>
          <a:srgbClr val="F784A5"/>
        </a:solidFill>
      </dgm:spPr>
      <dgm:t>
        <a:bodyPr/>
        <a:lstStyle/>
        <a:p>
          <a:pPr rtl="0"/>
          <a:r>
            <a:rPr 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信息防护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60362-E40D-4AC8-825D-DBF1A58E22FB}" type="parTrans" cxnId="{7056D418-7BAE-43F0-9B9E-63AEDEB9E97E}">
      <dgm:prSet/>
      <dgm:spPr/>
      <dgm:t>
        <a:bodyPr/>
        <a:lstStyle/>
        <a:p>
          <a:endParaRPr lang="zh-CN" altLang="en-US"/>
        </a:p>
      </dgm:t>
    </dgm:pt>
    <dgm:pt modelId="{473E76E9-FA24-4F1E-81F9-7693FB656CF5}" type="sibTrans" cxnId="{7056D418-7BAE-43F0-9B9E-63AEDEB9E97E}">
      <dgm:prSet/>
      <dgm:spPr/>
      <dgm:t>
        <a:bodyPr/>
        <a:lstStyle/>
        <a:p>
          <a:endParaRPr lang="zh-CN" altLang="en-US"/>
        </a:p>
      </dgm:t>
    </dgm:pt>
    <dgm:pt modelId="{431F3AC3-2D89-48F5-B687-D1366E657ECE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提升效率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ECF9A4-62F3-4CCE-99CE-47C3DC4D77B1}" type="parTrans" cxnId="{752C46A9-390A-4450-BA08-CC7EF2D9C7DA}">
      <dgm:prSet/>
      <dgm:spPr/>
      <dgm:t>
        <a:bodyPr/>
        <a:lstStyle/>
        <a:p>
          <a:endParaRPr lang="zh-CN" altLang="en-US"/>
        </a:p>
      </dgm:t>
    </dgm:pt>
    <dgm:pt modelId="{5AC5D1DF-469E-494B-857C-F051D866CD51}" type="sibTrans" cxnId="{752C46A9-390A-4450-BA08-CC7EF2D9C7DA}">
      <dgm:prSet/>
      <dgm:spPr/>
      <dgm:t>
        <a:bodyPr/>
        <a:lstStyle/>
        <a:p>
          <a:endParaRPr lang="zh-CN" altLang="en-US"/>
        </a:p>
      </dgm:t>
    </dgm:pt>
    <dgm:pt modelId="{EA408365-FAEA-4A5D-98A8-78B04AC87224}" type="pres">
      <dgm:prSet presAssocID="{453641AD-E1EA-47F2-8352-30B7A3AC5EF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ECE3B1-33B2-421F-856B-7416B095AF65}" type="pres">
      <dgm:prSet presAssocID="{453641AD-E1EA-47F2-8352-30B7A3AC5EF6}" presName="diamond" presStyleLbl="bgShp" presStyleIdx="0" presStyleCnt="1"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86DB0C43-0227-48AF-A369-BA2CAEED3F66}" type="pres">
      <dgm:prSet presAssocID="{453641AD-E1EA-47F2-8352-30B7A3AC5EF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06AD5-23B6-4C9B-BD42-EB941E692826}" type="pres">
      <dgm:prSet presAssocID="{453641AD-E1EA-47F2-8352-30B7A3AC5EF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2F3C71-0772-45DE-939C-0BB2F477B158}" type="pres">
      <dgm:prSet presAssocID="{453641AD-E1EA-47F2-8352-30B7A3AC5EF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CA3D3-04D1-4332-88A3-0053AEEF75EF}" type="pres">
      <dgm:prSet presAssocID="{453641AD-E1EA-47F2-8352-30B7A3AC5EF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366ABA-3838-4AF3-8100-997DE1C60C48}" srcId="{453641AD-E1EA-47F2-8352-30B7A3AC5EF6}" destId="{B3FB8813-6AB8-41AB-BEAD-358AF33730F1}" srcOrd="1" destOrd="0" parTransId="{0D3E8D92-A975-4233-A9F0-8C171A018BC3}" sibTransId="{CE6C90BA-8313-453D-B60A-2225FA1EB8C6}"/>
    <dgm:cxn modelId="{4149A602-61F5-4DE9-B8A6-A28248438950}" type="presOf" srcId="{1123F633-C210-4B28-98C6-970AF0512282}" destId="{86DB0C43-0227-48AF-A369-BA2CAEED3F66}" srcOrd="0" destOrd="0" presId="urn:microsoft.com/office/officeart/2005/8/layout/matrix3"/>
    <dgm:cxn modelId="{B7DC3584-25B9-4EF1-A247-8B0B02F69EF3}" srcId="{453641AD-E1EA-47F2-8352-30B7A3AC5EF6}" destId="{1123F633-C210-4B28-98C6-970AF0512282}" srcOrd="0" destOrd="0" parTransId="{8ED265F7-A972-458F-B4B4-6B31F06E682D}" sibTransId="{63E4D21D-51BB-4966-8ADB-223B08062A6A}"/>
    <dgm:cxn modelId="{752C46A9-390A-4450-BA08-CC7EF2D9C7DA}" srcId="{453641AD-E1EA-47F2-8352-30B7A3AC5EF6}" destId="{431F3AC3-2D89-48F5-B687-D1366E657ECE}" srcOrd="3" destOrd="0" parTransId="{56ECF9A4-62F3-4CCE-99CE-47C3DC4D77B1}" sibTransId="{5AC5D1DF-469E-494B-857C-F051D866CD51}"/>
    <dgm:cxn modelId="{04117042-83D9-46A8-A7DB-E8AC40470167}" type="presOf" srcId="{453641AD-E1EA-47F2-8352-30B7A3AC5EF6}" destId="{EA408365-FAEA-4A5D-98A8-78B04AC87224}" srcOrd="0" destOrd="0" presId="urn:microsoft.com/office/officeart/2005/8/layout/matrix3"/>
    <dgm:cxn modelId="{F9D07F9C-DEEA-4D25-9773-F575160A3A10}" type="presOf" srcId="{B3FB8813-6AB8-41AB-BEAD-358AF33730F1}" destId="{E4206AD5-23B6-4C9B-BD42-EB941E692826}" srcOrd="0" destOrd="0" presId="urn:microsoft.com/office/officeart/2005/8/layout/matrix3"/>
    <dgm:cxn modelId="{7056D418-7BAE-43F0-9B9E-63AEDEB9E97E}" srcId="{453641AD-E1EA-47F2-8352-30B7A3AC5EF6}" destId="{9A60A1CA-BB12-49C3-92F7-100A771BFA07}" srcOrd="2" destOrd="0" parTransId="{78360362-E40D-4AC8-825D-DBF1A58E22FB}" sibTransId="{473E76E9-FA24-4F1E-81F9-7693FB656CF5}"/>
    <dgm:cxn modelId="{CAF3D9D5-AD2C-450A-8153-4876A6059CFC}" type="presOf" srcId="{9A60A1CA-BB12-49C3-92F7-100A771BFA07}" destId="{CC2F3C71-0772-45DE-939C-0BB2F477B158}" srcOrd="0" destOrd="0" presId="urn:microsoft.com/office/officeart/2005/8/layout/matrix3"/>
    <dgm:cxn modelId="{D0A17AC4-1355-4FF6-9967-D1D68FD7B5D2}" type="presOf" srcId="{431F3AC3-2D89-48F5-B687-D1366E657ECE}" destId="{BADCA3D3-04D1-4332-88A3-0053AEEF75EF}" srcOrd="0" destOrd="0" presId="urn:microsoft.com/office/officeart/2005/8/layout/matrix3"/>
    <dgm:cxn modelId="{5D04E85A-C29E-4A94-85E6-E84887FE12C9}" type="presParOf" srcId="{EA408365-FAEA-4A5D-98A8-78B04AC87224}" destId="{F8ECE3B1-33B2-421F-856B-7416B095AF65}" srcOrd="0" destOrd="0" presId="urn:microsoft.com/office/officeart/2005/8/layout/matrix3"/>
    <dgm:cxn modelId="{C8A5078D-AECC-4BA8-AD50-132C8236B1F8}" type="presParOf" srcId="{EA408365-FAEA-4A5D-98A8-78B04AC87224}" destId="{86DB0C43-0227-48AF-A369-BA2CAEED3F66}" srcOrd="1" destOrd="0" presId="urn:microsoft.com/office/officeart/2005/8/layout/matrix3"/>
    <dgm:cxn modelId="{6A7AF3AD-D487-4F18-B775-CEF2ABBDFCC7}" type="presParOf" srcId="{EA408365-FAEA-4A5D-98A8-78B04AC87224}" destId="{E4206AD5-23B6-4C9B-BD42-EB941E692826}" srcOrd="2" destOrd="0" presId="urn:microsoft.com/office/officeart/2005/8/layout/matrix3"/>
    <dgm:cxn modelId="{9C7DA60B-EE26-42BA-AF56-BFF328E0712D}" type="presParOf" srcId="{EA408365-FAEA-4A5D-98A8-78B04AC87224}" destId="{CC2F3C71-0772-45DE-939C-0BB2F477B158}" srcOrd="3" destOrd="0" presId="urn:microsoft.com/office/officeart/2005/8/layout/matrix3"/>
    <dgm:cxn modelId="{A62E9477-D1CE-4FF0-82C4-8E6F6678FA41}" type="presParOf" srcId="{EA408365-FAEA-4A5D-98A8-78B04AC87224}" destId="{BADCA3D3-04D1-4332-88A3-0053AEEF75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18181-03CA-4EA1-8833-F85DDEFFA35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695AB5-40A9-4EBF-BF20-C70257D82279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数据清洗</a:t>
          </a:r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769A0-5F7B-44ED-A6FC-12A54E4155CA}" type="parTrans" cxnId="{6D626B70-612C-4090-843F-17C801144B4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BDADC-43BB-44AA-8802-67C05D1D408F}" type="sibTrans" cxnId="{6D626B70-612C-4090-843F-17C801144B4F}">
      <dgm:prSet/>
      <dgm:spPr>
        <a:solidFill>
          <a:srgbClr val="F784A5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445A7-5198-4D86-821C-94D51D30DFA8}">
      <dgm:prSet custT="1"/>
      <dgm:spPr>
        <a:solidFill>
          <a:srgbClr val="31B5D6"/>
        </a:solidFill>
        <a:ln>
          <a:noFill/>
        </a:ln>
      </dgm:spPr>
      <dgm:t>
        <a:bodyPr/>
        <a:lstStyle/>
        <a:p>
          <a:pPr rtl="0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分析技术</a:t>
          </a:r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3CDED-C257-4997-B061-DB54DA843FA9}" type="parTrans" cxnId="{22F58946-E38F-4866-B044-8581214EFFF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7864B1-A1C0-403F-8EA4-D3A39838A15E}" type="sibTrans" cxnId="{22F58946-E38F-4866-B044-8581214EFFF5}">
      <dgm:prSet/>
      <dgm:spPr>
        <a:solidFill>
          <a:srgbClr val="31B5D6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4CDCB-FADC-4F17-974C-3686BC9BCE63}">
      <dgm:prSet custT="1"/>
      <dgm:spPr>
        <a:solidFill>
          <a:schemeClr val="tx1"/>
        </a:solidFill>
        <a:ln>
          <a:noFill/>
        </a:ln>
      </dgm:spPr>
      <dgm:t>
        <a:bodyPr/>
        <a:lstStyle/>
        <a:p>
          <a:pPr rtl="0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数据挖掘</a:t>
          </a:r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E53FE-A8E8-47D3-92B7-EB28A233EBC9}" type="parTrans" cxnId="{6D43F873-0778-4962-8E6F-C8709EF4BCE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E8F981-B45E-4B51-94B9-A4ED1153FC37}" type="sibTrans" cxnId="{6D43F873-0778-4962-8E6F-C8709EF4BCE1}">
      <dgm:prSet/>
      <dgm:spPr>
        <a:solidFill>
          <a:schemeClr val="tx1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2C229D-66AA-41A1-8B88-10AEBAC32CE8}" type="pres">
      <dgm:prSet presAssocID="{79518181-03CA-4EA1-8833-F85DDEFFA35B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5DB95C-F3E7-4680-8E59-0AE5AE0E71B3}" type="pres">
      <dgm:prSet presAssocID="{10695AB5-40A9-4EBF-BF20-C70257D8227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7828-4A3E-4987-8122-6CFD3B0DEBF4}" type="pres">
      <dgm:prSet presAssocID="{10695AB5-40A9-4EBF-BF20-C70257D8227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3543F0C1-9A1A-4957-8634-5F5D43BA743C}" type="pres">
      <dgm:prSet presAssocID="{10695AB5-40A9-4EBF-BF20-C70257D8227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D280763-7827-4E7D-9B28-4993FB63B48E}" type="pres">
      <dgm:prSet presAssocID="{8AA4CDCB-FADC-4F17-974C-3686BC9BCE6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1F86C-7D62-45F3-A12C-52D03FF01535}" type="pres">
      <dgm:prSet presAssocID="{8AA4CDCB-FADC-4F17-974C-3686BC9BCE63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B1C1ECB-1219-4D43-896A-65FC43328F37}" type="pres">
      <dgm:prSet presAssocID="{8AA4CDCB-FADC-4F17-974C-3686BC9BCE63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FA9C5DA0-3FA5-40DE-9676-D516CE49E195}" type="pres">
      <dgm:prSet presAssocID="{657445A7-5198-4D86-821C-94D51D30DFA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1272F5B-B729-4AC9-BEB2-113BBA3B918B}" type="pres">
      <dgm:prSet presAssocID="{657445A7-5198-4D86-821C-94D51D30DFA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ECEBD-E1AD-476D-9628-7268CCAC1FD9}" type="pres">
      <dgm:prSet presAssocID="{657445A7-5198-4D86-821C-94D51D30DFA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EAD1F93-2A91-42D6-9ECD-FBF932AC5DC4}" type="pres">
      <dgm:prSet presAssocID="{657445A7-5198-4D86-821C-94D51D30DFA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2A333BA7-D7E4-4E2E-AFDB-61AC67F31717}" type="pres">
      <dgm:prSet presAssocID="{9ACBDADC-43BB-44AA-8802-67C05D1D408F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B8A7DC9-8EA1-41FC-8652-5A7C7473DFD0}" type="pres">
      <dgm:prSet presAssocID="{A3E8F981-B45E-4B51-94B9-A4ED1153FC37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B7E98E5F-12CD-4EB7-B039-B1215BD54C1A}" type="pres">
      <dgm:prSet presAssocID="{E57864B1-A1C0-403F-8EA4-D3A39838A15E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CE3E077-2DF8-4648-BD2F-DDDE94F81239}" type="presOf" srcId="{8AA4CDCB-FADC-4F17-974C-3686BC9BCE63}" destId="{EB41F86C-7D62-45F3-A12C-52D03FF01535}" srcOrd="1" destOrd="0" presId="urn:microsoft.com/office/officeart/2005/8/layout/gear1"/>
    <dgm:cxn modelId="{6D43F873-0778-4962-8E6F-C8709EF4BCE1}" srcId="{79518181-03CA-4EA1-8833-F85DDEFFA35B}" destId="{8AA4CDCB-FADC-4F17-974C-3686BC9BCE63}" srcOrd="1" destOrd="0" parTransId="{8E1E53FE-A8E8-47D3-92B7-EB28A233EBC9}" sibTransId="{A3E8F981-B45E-4B51-94B9-A4ED1153FC37}"/>
    <dgm:cxn modelId="{B0B1BB44-A1D1-402A-95B3-241228138564}" type="presOf" srcId="{657445A7-5198-4D86-821C-94D51D30DFA8}" destId="{762ECEBD-E1AD-476D-9628-7268CCAC1FD9}" srcOrd="2" destOrd="0" presId="urn:microsoft.com/office/officeart/2005/8/layout/gear1"/>
    <dgm:cxn modelId="{D210CDA6-F693-4E99-9418-EDA885CD52FC}" type="presOf" srcId="{10695AB5-40A9-4EBF-BF20-C70257D82279}" destId="{33D27828-4A3E-4987-8122-6CFD3B0DEBF4}" srcOrd="1" destOrd="0" presId="urn:microsoft.com/office/officeart/2005/8/layout/gear1"/>
    <dgm:cxn modelId="{8B8A05DF-319F-4E77-8F0A-B8BEABD662D3}" type="presOf" srcId="{A3E8F981-B45E-4B51-94B9-A4ED1153FC37}" destId="{AB8A7DC9-8EA1-41FC-8652-5A7C7473DFD0}" srcOrd="0" destOrd="0" presId="urn:microsoft.com/office/officeart/2005/8/layout/gear1"/>
    <dgm:cxn modelId="{5BCAE965-C301-424F-B7CA-58E3408E5FBC}" type="presOf" srcId="{8AA4CDCB-FADC-4F17-974C-3686BC9BCE63}" destId="{5D280763-7827-4E7D-9B28-4993FB63B48E}" srcOrd="0" destOrd="0" presId="urn:microsoft.com/office/officeart/2005/8/layout/gear1"/>
    <dgm:cxn modelId="{090991D9-0E25-4172-ABB1-D9B3835C2DA8}" type="presOf" srcId="{657445A7-5198-4D86-821C-94D51D30DFA8}" destId="{FA9C5DA0-3FA5-40DE-9676-D516CE49E195}" srcOrd="0" destOrd="0" presId="urn:microsoft.com/office/officeart/2005/8/layout/gear1"/>
    <dgm:cxn modelId="{2D3FB13E-EAE8-45A8-9D14-55915D98FBFE}" type="presOf" srcId="{8AA4CDCB-FADC-4F17-974C-3686BC9BCE63}" destId="{1B1C1ECB-1219-4D43-896A-65FC43328F37}" srcOrd="2" destOrd="0" presId="urn:microsoft.com/office/officeart/2005/8/layout/gear1"/>
    <dgm:cxn modelId="{6D626B70-612C-4090-843F-17C801144B4F}" srcId="{79518181-03CA-4EA1-8833-F85DDEFFA35B}" destId="{10695AB5-40A9-4EBF-BF20-C70257D82279}" srcOrd="0" destOrd="0" parTransId="{B68769A0-5F7B-44ED-A6FC-12A54E4155CA}" sibTransId="{9ACBDADC-43BB-44AA-8802-67C05D1D408F}"/>
    <dgm:cxn modelId="{141AB86D-852D-44D2-8171-03469DB00689}" type="presOf" srcId="{10695AB5-40A9-4EBF-BF20-C70257D82279}" destId="{055DB95C-F3E7-4680-8E59-0AE5AE0E71B3}" srcOrd="0" destOrd="0" presId="urn:microsoft.com/office/officeart/2005/8/layout/gear1"/>
    <dgm:cxn modelId="{3C6AD9F4-ECD9-4F65-8FAD-FE1293D59E23}" type="presOf" srcId="{657445A7-5198-4D86-821C-94D51D30DFA8}" destId="{AEAD1F93-2A91-42D6-9ECD-FBF932AC5DC4}" srcOrd="3" destOrd="0" presId="urn:microsoft.com/office/officeart/2005/8/layout/gear1"/>
    <dgm:cxn modelId="{2601B5B7-4BC7-43E2-BD6D-8FA0D94E3FB8}" type="presOf" srcId="{10695AB5-40A9-4EBF-BF20-C70257D82279}" destId="{3543F0C1-9A1A-4957-8634-5F5D43BA743C}" srcOrd="2" destOrd="0" presId="urn:microsoft.com/office/officeart/2005/8/layout/gear1"/>
    <dgm:cxn modelId="{D88A95D6-4867-4A89-87AB-ABE028093BCC}" type="presOf" srcId="{9ACBDADC-43BB-44AA-8802-67C05D1D408F}" destId="{2A333BA7-D7E4-4E2E-AFDB-61AC67F31717}" srcOrd="0" destOrd="0" presId="urn:microsoft.com/office/officeart/2005/8/layout/gear1"/>
    <dgm:cxn modelId="{22F58946-E38F-4866-B044-8581214EFFF5}" srcId="{79518181-03CA-4EA1-8833-F85DDEFFA35B}" destId="{657445A7-5198-4D86-821C-94D51D30DFA8}" srcOrd="2" destOrd="0" parTransId="{DBD3CDED-C257-4997-B061-DB54DA843FA9}" sibTransId="{E57864B1-A1C0-403F-8EA4-D3A39838A15E}"/>
    <dgm:cxn modelId="{05F03B2C-74B9-440B-B10F-440D7CF03BAE}" type="presOf" srcId="{E57864B1-A1C0-403F-8EA4-D3A39838A15E}" destId="{B7E98E5F-12CD-4EB7-B039-B1215BD54C1A}" srcOrd="0" destOrd="0" presId="urn:microsoft.com/office/officeart/2005/8/layout/gear1"/>
    <dgm:cxn modelId="{9F54AA48-1531-46E0-8051-29F4243372D6}" type="presOf" srcId="{657445A7-5198-4D86-821C-94D51D30DFA8}" destId="{61272F5B-B729-4AC9-BEB2-113BBA3B918B}" srcOrd="1" destOrd="0" presId="urn:microsoft.com/office/officeart/2005/8/layout/gear1"/>
    <dgm:cxn modelId="{D758E482-5FE5-4EF8-A147-76C111ADDDA1}" type="presOf" srcId="{79518181-03CA-4EA1-8833-F85DDEFFA35B}" destId="{D32C229D-66AA-41A1-8B88-10AEBAC32CE8}" srcOrd="0" destOrd="0" presId="urn:microsoft.com/office/officeart/2005/8/layout/gear1"/>
    <dgm:cxn modelId="{114BBE0B-7EAE-4880-9A2A-0DB7747DE6CC}" type="presParOf" srcId="{D32C229D-66AA-41A1-8B88-10AEBAC32CE8}" destId="{055DB95C-F3E7-4680-8E59-0AE5AE0E71B3}" srcOrd="0" destOrd="0" presId="urn:microsoft.com/office/officeart/2005/8/layout/gear1"/>
    <dgm:cxn modelId="{89535E4A-DCAA-4B8B-9608-70BBE7440BE3}" type="presParOf" srcId="{D32C229D-66AA-41A1-8B88-10AEBAC32CE8}" destId="{33D27828-4A3E-4987-8122-6CFD3B0DEBF4}" srcOrd="1" destOrd="0" presId="urn:microsoft.com/office/officeart/2005/8/layout/gear1"/>
    <dgm:cxn modelId="{E7646BEA-2879-4311-9506-7DC2F49E4548}" type="presParOf" srcId="{D32C229D-66AA-41A1-8B88-10AEBAC32CE8}" destId="{3543F0C1-9A1A-4957-8634-5F5D43BA743C}" srcOrd="2" destOrd="0" presId="urn:microsoft.com/office/officeart/2005/8/layout/gear1"/>
    <dgm:cxn modelId="{80BF9204-2C90-4673-B5E0-0D7B517679D2}" type="presParOf" srcId="{D32C229D-66AA-41A1-8B88-10AEBAC32CE8}" destId="{5D280763-7827-4E7D-9B28-4993FB63B48E}" srcOrd="3" destOrd="0" presId="urn:microsoft.com/office/officeart/2005/8/layout/gear1"/>
    <dgm:cxn modelId="{CDC18609-6984-4433-BBE2-643C9FAFDA09}" type="presParOf" srcId="{D32C229D-66AA-41A1-8B88-10AEBAC32CE8}" destId="{EB41F86C-7D62-45F3-A12C-52D03FF01535}" srcOrd="4" destOrd="0" presId="urn:microsoft.com/office/officeart/2005/8/layout/gear1"/>
    <dgm:cxn modelId="{FB303F19-77CC-44FD-9003-C4027A2D9BF2}" type="presParOf" srcId="{D32C229D-66AA-41A1-8B88-10AEBAC32CE8}" destId="{1B1C1ECB-1219-4D43-896A-65FC43328F37}" srcOrd="5" destOrd="0" presId="urn:microsoft.com/office/officeart/2005/8/layout/gear1"/>
    <dgm:cxn modelId="{BFF60E02-ADE0-41C9-8DC2-B9386FE0FE12}" type="presParOf" srcId="{D32C229D-66AA-41A1-8B88-10AEBAC32CE8}" destId="{FA9C5DA0-3FA5-40DE-9676-D516CE49E195}" srcOrd="6" destOrd="0" presId="urn:microsoft.com/office/officeart/2005/8/layout/gear1"/>
    <dgm:cxn modelId="{0C11570E-4ECF-47A3-90E4-D2011FBD052D}" type="presParOf" srcId="{D32C229D-66AA-41A1-8B88-10AEBAC32CE8}" destId="{61272F5B-B729-4AC9-BEB2-113BBA3B918B}" srcOrd="7" destOrd="0" presId="urn:microsoft.com/office/officeart/2005/8/layout/gear1"/>
    <dgm:cxn modelId="{C50D205B-17A5-48E5-B64B-EAE1ACE5E601}" type="presParOf" srcId="{D32C229D-66AA-41A1-8B88-10AEBAC32CE8}" destId="{762ECEBD-E1AD-476D-9628-7268CCAC1FD9}" srcOrd="8" destOrd="0" presId="urn:microsoft.com/office/officeart/2005/8/layout/gear1"/>
    <dgm:cxn modelId="{536C37DC-E5F0-4D35-A45C-A39179910ED3}" type="presParOf" srcId="{D32C229D-66AA-41A1-8B88-10AEBAC32CE8}" destId="{AEAD1F93-2A91-42D6-9ECD-FBF932AC5DC4}" srcOrd="9" destOrd="0" presId="urn:microsoft.com/office/officeart/2005/8/layout/gear1"/>
    <dgm:cxn modelId="{37959BA3-5324-40AA-812E-C23A9B7ED9B2}" type="presParOf" srcId="{D32C229D-66AA-41A1-8B88-10AEBAC32CE8}" destId="{2A333BA7-D7E4-4E2E-AFDB-61AC67F31717}" srcOrd="10" destOrd="0" presId="urn:microsoft.com/office/officeart/2005/8/layout/gear1"/>
    <dgm:cxn modelId="{1DCEB5DF-BE59-4B3E-821B-CDA73D03D3D4}" type="presParOf" srcId="{D32C229D-66AA-41A1-8B88-10AEBAC32CE8}" destId="{AB8A7DC9-8EA1-41FC-8652-5A7C7473DFD0}" srcOrd="11" destOrd="0" presId="urn:microsoft.com/office/officeart/2005/8/layout/gear1"/>
    <dgm:cxn modelId="{C5754649-B9FD-4FE1-96F9-97B2E88FE5A1}" type="presParOf" srcId="{D32C229D-66AA-41A1-8B88-10AEBAC32CE8}" destId="{B7E98E5F-12CD-4EB7-B039-B1215BD54C1A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CE3B1-33B2-421F-856B-7416B095AF65}">
      <dsp:nvSpPr>
        <dsp:cNvPr id="0" name=""/>
        <dsp:cNvSpPr/>
      </dsp:nvSpPr>
      <dsp:spPr>
        <a:xfrm>
          <a:off x="828221" y="0"/>
          <a:ext cx="3946072" cy="3946072"/>
        </a:xfrm>
        <a:prstGeom prst="diamond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B0C43-0227-48AF-A369-BA2CAEED3F66}">
      <dsp:nvSpPr>
        <dsp:cNvPr id="0" name=""/>
        <dsp:cNvSpPr/>
      </dsp:nvSpPr>
      <dsp:spPr>
        <a:xfrm>
          <a:off x="1203097" y="374876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大数据量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223" y="450002"/>
        <a:ext cx="1388716" cy="1388716"/>
      </dsp:txXfrm>
    </dsp:sp>
    <dsp:sp modelId="{E4206AD5-23B6-4C9B-BD42-EB941E692826}">
      <dsp:nvSpPr>
        <dsp:cNvPr id="0" name=""/>
        <dsp:cNvSpPr/>
      </dsp:nvSpPr>
      <dsp:spPr>
        <a:xfrm>
          <a:off x="2860448" y="374876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即使记录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74" y="450002"/>
        <a:ext cx="1388716" cy="1388716"/>
      </dsp:txXfrm>
    </dsp:sp>
    <dsp:sp modelId="{CC2F3C71-0772-45DE-939C-0BB2F477B158}">
      <dsp:nvSpPr>
        <dsp:cNvPr id="0" name=""/>
        <dsp:cNvSpPr/>
      </dsp:nvSpPr>
      <dsp:spPr>
        <a:xfrm>
          <a:off x="1203097" y="2032227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信息防护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223" y="2107353"/>
        <a:ext cx="1388716" cy="1388716"/>
      </dsp:txXfrm>
    </dsp:sp>
    <dsp:sp modelId="{BADCA3D3-04D1-4332-88A3-0053AEEF75EF}">
      <dsp:nvSpPr>
        <dsp:cNvPr id="0" name=""/>
        <dsp:cNvSpPr/>
      </dsp:nvSpPr>
      <dsp:spPr>
        <a:xfrm>
          <a:off x="2860448" y="2032227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提升效率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74" y="2107353"/>
        <a:ext cx="1388716" cy="1388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DB95C-F3E7-4680-8E59-0AE5AE0E71B3}">
      <dsp:nvSpPr>
        <dsp:cNvPr id="0" name=""/>
        <dsp:cNvSpPr/>
      </dsp:nvSpPr>
      <dsp:spPr>
        <a:xfrm>
          <a:off x="3797875" y="1985554"/>
          <a:ext cx="2426788" cy="2426788"/>
        </a:xfrm>
        <a:prstGeom prst="gear9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数据清洗</a:t>
          </a: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85767" y="2554018"/>
        <a:ext cx="1451004" cy="1247419"/>
      </dsp:txXfrm>
    </dsp:sp>
    <dsp:sp modelId="{5D280763-7827-4E7D-9B28-4993FB63B48E}">
      <dsp:nvSpPr>
        <dsp:cNvPr id="0" name=""/>
        <dsp:cNvSpPr/>
      </dsp:nvSpPr>
      <dsp:spPr>
        <a:xfrm>
          <a:off x="2385925" y="1411949"/>
          <a:ext cx="1764937" cy="1764937"/>
        </a:xfrm>
        <a:prstGeom prst="gear6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数据挖掘</a:t>
          </a: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0253" y="1858963"/>
        <a:ext cx="876281" cy="870909"/>
      </dsp:txXfrm>
    </dsp:sp>
    <dsp:sp modelId="{FA9C5DA0-3FA5-40DE-9676-D516CE49E195}">
      <dsp:nvSpPr>
        <dsp:cNvPr id="0" name=""/>
        <dsp:cNvSpPr/>
      </dsp:nvSpPr>
      <dsp:spPr>
        <a:xfrm rot="20700000">
          <a:off x="3374470" y="194323"/>
          <a:ext cx="1729278" cy="1729278"/>
        </a:xfrm>
        <a:prstGeom prst="gear6">
          <a:avLst/>
        </a:prstGeom>
        <a:solidFill>
          <a:srgbClr val="31B5D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分析技术</a:t>
          </a: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3753751" y="573604"/>
        <a:ext cx="970715" cy="970715"/>
      </dsp:txXfrm>
    </dsp:sp>
    <dsp:sp modelId="{2A333BA7-D7E4-4E2E-AFDB-61AC67F31717}">
      <dsp:nvSpPr>
        <dsp:cNvPr id="0" name=""/>
        <dsp:cNvSpPr/>
      </dsp:nvSpPr>
      <dsp:spPr>
        <a:xfrm>
          <a:off x="3613668" y="1617992"/>
          <a:ext cx="3106289" cy="3106289"/>
        </a:xfrm>
        <a:prstGeom prst="circularArrow">
          <a:avLst>
            <a:gd name="adj1" fmla="val 4688"/>
            <a:gd name="adj2" fmla="val 299029"/>
            <a:gd name="adj3" fmla="val 2521171"/>
            <a:gd name="adj4" fmla="val 15850536"/>
            <a:gd name="adj5" fmla="val 5469"/>
          </a:avLst>
        </a:prstGeom>
        <a:solidFill>
          <a:srgbClr val="F784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A7DC9-8EA1-41FC-8652-5A7C7473DFD0}">
      <dsp:nvSpPr>
        <dsp:cNvPr id="0" name=""/>
        <dsp:cNvSpPr/>
      </dsp:nvSpPr>
      <dsp:spPr>
        <a:xfrm>
          <a:off x="2073358" y="1020500"/>
          <a:ext cx="2256913" cy="225691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98E5F-12CD-4EB7-B039-B1215BD54C1A}">
      <dsp:nvSpPr>
        <dsp:cNvPr id="0" name=""/>
        <dsp:cNvSpPr/>
      </dsp:nvSpPr>
      <dsp:spPr>
        <a:xfrm>
          <a:off x="2974470" y="-185389"/>
          <a:ext cx="2433407" cy="24334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31B5D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9FA4-EA2D-4642-9AB3-58F4DFE4A986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D7E9-B20B-40CB-89C0-CAF7F9D5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5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2BE66-3A1D-4F69-92F9-8180C3DFAF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E38-31E5-4E32-920D-85CA0EE6CD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37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D89F-CBC1-4F5A-B5D7-D8ADB918AF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84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4C2EC-F852-470A-A9DD-86F0A59AC289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3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A8B93-8351-4898-BB24-564053CE2302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5B81E-7CF0-4F5B-9FF8-B9F51549063A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6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D4D57-6B8A-480D-AA65-EF318E8BA923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8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F1E0D-3DB7-4B98-B5A2-0BD6175C0CFB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4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E9454-2E4F-4179-AC26-B45346A8E5E6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25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A2A7E-54E6-4B9A-B9F2-26045CE35D3E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12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F94B2-F66F-4EE6-B1E1-D241C68DB758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20709" b="20363"/>
          <a:stretch/>
        </p:blipFill>
        <p:spPr>
          <a:xfrm>
            <a:off x="152400" y="-14515"/>
            <a:ext cx="11504149" cy="687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912E-CD21-4B76-91AB-8AF6576DF2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42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78EF-B977-4F0E-A8A5-6144ED398882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3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183D7-0B93-4594-ACC5-74436FEF7CD1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41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372D8-672D-457D-A7E8-104FA1A9EB76}" type="slidenum">
              <a:rPr lang="zh-CN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586250" y="1245799"/>
            <a:ext cx="6480000" cy="6480000"/>
            <a:chOff x="3586250" y="1245799"/>
            <a:chExt cx="6480000" cy="6480000"/>
          </a:xfrm>
        </p:grpSpPr>
        <p:sp>
          <p:nvSpPr>
            <p:cNvPr id="8" name="弧形 7"/>
            <p:cNvSpPr/>
            <p:nvPr/>
          </p:nvSpPr>
          <p:spPr>
            <a:xfrm>
              <a:off x="4305300" y="1964849"/>
              <a:ext cx="5041900" cy="50419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31B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3946250" y="1605799"/>
              <a:ext cx="5760000" cy="576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F78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3586250" y="1245799"/>
              <a:ext cx="6480000" cy="648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Oval 15"/>
          <p:cNvSpPr/>
          <p:nvPr userDrawn="1"/>
        </p:nvSpPr>
        <p:spPr>
          <a:xfrm>
            <a:off x="1608110" y="1405008"/>
            <a:ext cx="6133399" cy="4271893"/>
          </a:xfrm>
          <a:custGeom>
            <a:avLst/>
            <a:gdLst>
              <a:gd name="connsiteX0" fmla="*/ 1112520 w 2895600"/>
              <a:gd name="connsiteY0" fmla="*/ 0 h 1487173"/>
              <a:gd name="connsiteX1" fmla="*/ 1776897 w 2895600"/>
              <a:gd name="connsiteY1" fmla="*/ 523460 h 1487173"/>
              <a:gd name="connsiteX2" fmla="*/ 1981200 w 2895600"/>
              <a:gd name="connsiteY2" fmla="*/ 443446 h 1487173"/>
              <a:gd name="connsiteX3" fmla="*/ 2283615 w 2895600"/>
              <a:gd name="connsiteY3" fmla="*/ 724590 h 1487173"/>
              <a:gd name="connsiteX4" fmla="*/ 2461260 w 2895600"/>
              <a:gd name="connsiteY4" fmla="*/ 685800 h 1487173"/>
              <a:gd name="connsiteX5" fmla="*/ 2895600 w 2895600"/>
              <a:gd name="connsiteY5" fmla="*/ 1120140 h 1487173"/>
              <a:gd name="connsiteX6" fmla="*/ 2698117 w 2895600"/>
              <a:gd name="connsiteY6" fmla="*/ 1478280 h 1487173"/>
              <a:gd name="connsiteX7" fmla="*/ 2700675 w 2895600"/>
              <a:gd name="connsiteY7" fmla="*/ 1487173 h 1487173"/>
              <a:gd name="connsiteX8" fmla="*/ 64333 w 2895600"/>
              <a:gd name="connsiteY8" fmla="*/ 1478280 h 1487173"/>
              <a:gd name="connsiteX9" fmla="*/ 0 w 2895600"/>
              <a:gd name="connsiteY9" fmla="*/ 1257300 h 1487173"/>
              <a:gd name="connsiteX10" fmla="*/ 419100 w 2895600"/>
              <a:gd name="connsiteY10" fmla="*/ 838200 h 1487173"/>
              <a:gd name="connsiteX11" fmla="*/ 445895 w 2895600"/>
              <a:gd name="connsiteY11" fmla="*/ 840901 h 1487173"/>
              <a:gd name="connsiteX12" fmla="*/ 426720 w 2895600"/>
              <a:gd name="connsiteY12" fmla="*/ 685800 h 1487173"/>
              <a:gd name="connsiteX13" fmla="*/ 1112520 w 2895600"/>
              <a:gd name="connsiteY13" fmla="*/ 0 h 1487173"/>
              <a:gd name="connsiteX0" fmla="*/ 1112520 w 2895600"/>
              <a:gd name="connsiteY0" fmla="*/ 0 h 1656195"/>
              <a:gd name="connsiteX1" fmla="*/ 1776897 w 2895600"/>
              <a:gd name="connsiteY1" fmla="*/ 523460 h 1656195"/>
              <a:gd name="connsiteX2" fmla="*/ 1981200 w 2895600"/>
              <a:gd name="connsiteY2" fmla="*/ 443446 h 1656195"/>
              <a:gd name="connsiteX3" fmla="*/ 2283615 w 2895600"/>
              <a:gd name="connsiteY3" fmla="*/ 724590 h 1656195"/>
              <a:gd name="connsiteX4" fmla="*/ 2461260 w 2895600"/>
              <a:gd name="connsiteY4" fmla="*/ 685800 h 1656195"/>
              <a:gd name="connsiteX5" fmla="*/ 2895600 w 2895600"/>
              <a:gd name="connsiteY5" fmla="*/ 1120140 h 1656195"/>
              <a:gd name="connsiteX6" fmla="*/ 2698117 w 2895600"/>
              <a:gd name="connsiteY6" fmla="*/ 1478280 h 1656195"/>
              <a:gd name="connsiteX7" fmla="*/ 1980496 w 2895600"/>
              <a:gd name="connsiteY7" fmla="*/ 1656195 h 1656195"/>
              <a:gd name="connsiteX8" fmla="*/ 64333 w 2895600"/>
              <a:gd name="connsiteY8" fmla="*/ 1478280 h 1656195"/>
              <a:gd name="connsiteX9" fmla="*/ 0 w 2895600"/>
              <a:gd name="connsiteY9" fmla="*/ 1257300 h 1656195"/>
              <a:gd name="connsiteX10" fmla="*/ 419100 w 2895600"/>
              <a:gd name="connsiteY10" fmla="*/ 838200 h 1656195"/>
              <a:gd name="connsiteX11" fmla="*/ 445895 w 2895600"/>
              <a:gd name="connsiteY11" fmla="*/ 840901 h 1656195"/>
              <a:gd name="connsiteX12" fmla="*/ 426720 w 2895600"/>
              <a:gd name="connsiteY12" fmla="*/ 685800 h 1656195"/>
              <a:gd name="connsiteX13" fmla="*/ 1112520 w 2895600"/>
              <a:gd name="connsiteY13" fmla="*/ 0 h 1656195"/>
              <a:gd name="connsiteX0" fmla="*/ 1112520 w 2895600"/>
              <a:gd name="connsiteY0" fmla="*/ 0 h 1668502"/>
              <a:gd name="connsiteX1" fmla="*/ 1776897 w 2895600"/>
              <a:gd name="connsiteY1" fmla="*/ 523460 h 1668502"/>
              <a:gd name="connsiteX2" fmla="*/ 1981200 w 2895600"/>
              <a:gd name="connsiteY2" fmla="*/ 443446 h 1668502"/>
              <a:gd name="connsiteX3" fmla="*/ 2283615 w 2895600"/>
              <a:gd name="connsiteY3" fmla="*/ 724590 h 1668502"/>
              <a:gd name="connsiteX4" fmla="*/ 2461260 w 2895600"/>
              <a:gd name="connsiteY4" fmla="*/ 685800 h 1668502"/>
              <a:gd name="connsiteX5" fmla="*/ 2895600 w 2895600"/>
              <a:gd name="connsiteY5" fmla="*/ 1120140 h 1668502"/>
              <a:gd name="connsiteX6" fmla="*/ 2698117 w 2895600"/>
              <a:gd name="connsiteY6" fmla="*/ 1478280 h 1668502"/>
              <a:gd name="connsiteX7" fmla="*/ 1980496 w 2895600"/>
              <a:gd name="connsiteY7" fmla="*/ 1656195 h 1668502"/>
              <a:gd name="connsiteX8" fmla="*/ 64333 w 2895600"/>
              <a:gd name="connsiteY8" fmla="*/ 1478280 h 1668502"/>
              <a:gd name="connsiteX9" fmla="*/ 0 w 2895600"/>
              <a:gd name="connsiteY9" fmla="*/ 1257300 h 1668502"/>
              <a:gd name="connsiteX10" fmla="*/ 419100 w 2895600"/>
              <a:gd name="connsiteY10" fmla="*/ 838200 h 1668502"/>
              <a:gd name="connsiteX11" fmla="*/ 445895 w 2895600"/>
              <a:gd name="connsiteY11" fmla="*/ 840901 h 1668502"/>
              <a:gd name="connsiteX12" fmla="*/ 426720 w 2895600"/>
              <a:gd name="connsiteY12" fmla="*/ 685800 h 1668502"/>
              <a:gd name="connsiteX13" fmla="*/ 1112520 w 2895600"/>
              <a:gd name="connsiteY13" fmla="*/ 0 h 1668502"/>
              <a:gd name="connsiteX0" fmla="*/ 1112520 w 2895600"/>
              <a:gd name="connsiteY0" fmla="*/ 0 h 1687775"/>
              <a:gd name="connsiteX1" fmla="*/ 1776897 w 2895600"/>
              <a:gd name="connsiteY1" fmla="*/ 523460 h 1687775"/>
              <a:gd name="connsiteX2" fmla="*/ 1981200 w 2895600"/>
              <a:gd name="connsiteY2" fmla="*/ 443446 h 1687775"/>
              <a:gd name="connsiteX3" fmla="*/ 2283615 w 2895600"/>
              <a:gd name="connsiteY3" fmla="*/ 724590 h 1687775"/>
              <a:gd name="connsiteX4" fmla="*/ 2461260 w 2895600"/>
              <a:gd name="connsiteY4" fmla="*/ 685800 h 1687775"/>
              <a:gd name="connsiteX5" fmla="*/ 2895600 w 2895600"/>
              <a:gd name="connsiteY5" fmla="*/ 1120140 h 1687775"/>
              <a:gd name="connsiteX6" fmla="*/ 2698117 w 2895600"/>
              <a:gd name="connsiteY6" fmla="*/ 1478280 h 1687775"/>
              <a:gd name="connsiteX7" fmla="*/ 1980496 w 2895600"/>
              <a:gd name="connsiteY7" fmla="*/ 1656195 h 1687775"/>
              <a:gd name="connsiteX8" fmla="*/ 1965798 w 2895600"/>
              <a:gd name="connsiteY8" fmla="*/ 1670891 h 1687775"/>
              <a:gd name="connsiteX9" fmla="*/ 64333 w 2895600"/>
              <a:gd name="connsiteY9" fmla="*/ 1478280 h 1687775"/>
              <a:gd name="connsiteX10" fmla="*/ 0 w 2895600"/>
              <a:gd name="connsiteY10" fmla="*/ 1257300 h 1687775"/>
              <a:gd name="connsiteX11" fmla="*/ 419100 w 2895600"/>
              <a:gd name="connsiteY11" fmla="*/ 838200 h 1687775"/>
              <a:gd name="connsiteX12" fmla="*/ 445895 w 2895600"/>
              <a:gd name="connsiteY12" fmla="*/ 840901 h 1687775"/>
              <a:gd name="connsiteX13" fmla="*/ 426720 w 2895600"/>
              <a:gd name="connsiteY13" fmla="*/ 685800 h 1687775"/>
              <a:gd name="connsiteX14" fmla="*/ 1112520 w 2895600"/>
              <a:gd name="connsiteY14" fmla="*/ 0 h 1687775"/>
              <a:gd name="connsiteX0" fmla="*/ 1112520 w 2895600"/>
              <a:gd name="connsiteY0" fmla="*/ 0 h 1693144"/>
              <a:gd name="connsiteX1" fmla="*/ 1776897 w 2895600"/>
              <a:gd name="connsiteY1" fmla="*/ 523460 h 1693144"/>
              <a:gd name="connsiteX2" fmla="*/ 1981200 w 2895600"/>
              <a:gd name="connsiteY2" fmla="*/ 443446 h 1693144"/>
              <a:gd name="connsiteX3" fmla="*/ 2283615 w 2895600"/>
              <a:gd name="connsiteY3" fmla="*/ 724590 h 1693144"/>
              <a:gd name="connsiteX4" fmla="*/ 2461260 w 2895600"/>
              <a:gd name="connsiteY4" fmla="*/ 685800 h 1693144"/>
              <a:gd name="connsiteX5" fmla="*/ 2895600 w 2895600"/>
              <a:gd name="connsiteY5" fmla="*/ 1120140 h 1693144"/>
              <a:gd name="connsiteX6" fmla="*/ 2698117 w 2895600"/>
              <a:gd name="connsiteY6" fmla="*/ 1478280 h 1693144"/>
              <a:gd name="connsiteX7" fmla="*/ 1980496 w 2895600"/>
              <a:gd name="connsiteY7" fmla="*/ 1656195 h 1693144"/>
              <a:gd name="connsiteX8" fmla="*/ 863483 w 2895600"/>
              <a:gd name="connsiteY8" fmla="*/ 1678240 h 1693144"/>
              <a:gd name="connsiteX9" fmla="*/ 64333 w 2895600"/>
              <a:gd name="connsiteY9" fmla="*/ 1478280 h 1693144"/>
              <a:gd name="connsiteX10" fmla="*/ 0 w 2895600"/>
              <a:gd name="connsiteY10" fmla="*/ 1257300 h 1693144"/>
              <a:gd name="connsiteX11" fmla="*/ 419100 w 2895600"/>
              <a:gd name="connsiteY11" fmla="*/ 838200 h 1693144"/>
              <a:gd name="connsiteX12" fmla="*/ 445895 w 2895600"/>
              <a:gd name="connsiteY12" fmla="*/ 840901 h 1693144"/>
              <a:gd name="connsiteX13" fmla="*/ 426720 w 2895600"/>
              <a:gd name="connsiteY13" fmla="*/ 685800 h 1693144"/>
              <a:gd name="connsiteX14" fmla="*/ 1112520 w 2895600"/>
              <a:gd name="connsiteY14" fmla="*/ 0 h 1693144"/>
              <a:gd name="connsiteX0" fmla="*/ 1112520 w 2895600"/>
              <a:gd name="connsiteY0" fmla="*/ 0 h 1656322"/>
              <a:gd name="connsiteX1" fmla="*/ 1776897 w 2895600"/>
              <a:gd name="connsiteY1" fmla="*/ 523460 h 1656322"/>
              <a:gd name="connsiteX2" fmla="*/ 1981200 w 2895600"/>
              <a:gd name="connsiteY2" fmla="*/ 443446 h 1656322"/>
              <a:gd name="connsiteX3" fmla="*/ 2283615 w 2895600"/>
              <a:gd name="connsiteY3" fmla="*/ 724590 h 1656322"/>
              <a:gd name="connsiteX4" fmla="*/ 2461260 w 2895600"/>
              <a:gd name="connsiteY4" fmla="*/ 685800 h 1656322"/>
              <a:gd name="connsiteX5" fmla="*/ 2895600 w 2895600"/>
              <a:gd name="connsiteY5" fmla="*/ 1120140 h 1656322"/>
              <a:gd name="connsiteX6" fmla="*/ 2698117 w 2895600"/>
              <a:gd name="connsiteY6" fmla="*/ 1478280 h 1656322"/>
              <a:gd name="connsiteX7" fmla="*/ 1980496 w 2895600"/>
              <a:gd name="connsiteY7" fmla="*/ 1656195 h 1656322"/>
              <a:gd name="connsiteX8" fmla="*/ 951668 w 2895600"/>
              <a:gd name="connsiteY8" fmla="*/ 1450427 h 1656322"/>
              <a:gd name="connsiteX9" fmla="*/ 64333 w 2895600"/>
              <a:gd name="connsiteY9" fmla="*/ 1478280 h 1656322"/>
              <a:gd name="connsiteX10" fmla="*/ 0 w 2895600"/>
              <a:gd name="connsiteY10" fmla="*/ 1257300 h 1656322"/>
              <a:gd name="connsiteX11" fmla="*/ 419100 w 2895600"/>
              <a:gd name="connsiteY11" fmla="*/ 838200 h 1656322"/>
              <a:gd name="connsiteX12" fmla="*/ 445895 w 2895600"/>
              <a:gd name="connsiteY12" fmla="*/ 840901 h 1656322"/>
              <a:gd name="connsiteX13" fmla="*/ 426720 w 2895600"/>
              <a:gd name="connsiteY13" fmla="*/ 685800 h 1656322"/>
              <a:gd name="connsiteX14" fmla="*/ 1112520 w 2895600"/>
              <a:gd name="connsiteY14" fmla="*/ 0 h 1656322"/>
              <a:gd name="connsiteX0" fmla="*/ 1112520 w 2895600"/>
              <a:gd name="connsiteY0" fmla="*/ 0 h 1684771"/>
              <a:gd name="connsiteX1" fmla="*/ 1776897 w 2895600"/>
              <a:gd name="connsiteY1" fmla="*/ 523460 h 1684771"/>
              <a:gd name="connsiteX2" fmla="*/ 1981200 w 2895600"/>
              <a:gd name="connsiteY2" fmla="*/ 443446 h 1684771"/>
              <a:gd name="connsiteX3" fmla="*/ 2283615 w 2895600"/>
              <a:gd name="connsiteY3" fmla="*/ 724590 h 1684771"/>
              <a:gd name="connsiteX4" fmla="*/ 2461260 w 2895600"/>
              <a:gd name="connsiteY4" fmla="*/ 685800 h 1684771"/>
              <a:gd name="connsiteX5" fmla="*/ 2895600 w 2895600"/>
              <a:gd name="connsiteY5" fmla="*/ 1120140 h 1684771"/>
              <a:gd name="connsiteX6" fmla="*/ 2698117 w 2895600"/>
              <a:gd name="connsiteY6" fmla="*/ 1478280 h 1684771"/>
              <a:gd name="connsiteX7" fmla="*/ 1980496 w 2895600"/>
              <a:gd name="connsiteY7" fmla="*/ 1656195 h 1684771"/>
              <a:gd name="connsiteX8" fmla="*/ 1965798 w 2895600"/>
              <a:gd name="connsiteY8" fmla="*/ 1663542 h 1684771"/>
              <a:gd name="connsiteX9" fmla="*/ 951668 w 2895600"/>
              <a:gd name="connsiteY9" fmla="*/ 1450427 h 1684771"/>
              <a:gd name="connsiteX10" fmla="*/ 64333 w 2895600"/>
              <a:gd name="connsiteY10" fmla="*/ 1478280 h 1684771"/>
              <a:gd name="connsiteX11" fmla="*/ 0 w 2895600"/>
              <a:gd name="connsiteY11" fmla="*/ 1257300 h 1684771"/>
              <a:gd name="connsiteX12" fmla="*/ 419100 w 2895600"/>
              <a:gd name="connsiteY12" fmla="*/ 838200 h 1684771"/>
              <a:gd name="connsiteX13" fmla="*/ 445895 w 2895600"/>
              <a:gd name="connsiteY13" fmla="*/ 840901 h 1684771"/>
              <a:gd name="connsiteX14" fmla="*/ 426720 w 2895600"/>
              <a:gd name="connsiteY14" fmla="*/ 685800 h 1684771"/>
              <a:gd name="connsiteX15" fmla="*/ 1112520 w 2895600"/>
              <a:gd name="connsiteY15" fmla="*/ 0 h 1684771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64333 w 2895600"/>
              <a:gd name="connsiteY10" fmla="*/ 1478280 h 1667103"/>
              <a:gd name="connsiteX11" fmla="*/ 0 w 2895600"/>
              <a:gd name="connsiteY11" fmla="*/ 1257300 h 1667103"/>
              <a:gd name="connsiteX12" fmla="*/ 419100 w 2895600"/>
              <a:gd name="connsiteY12" fmla="*/ 838200 h 1667103"/>
              <a:gd name="connsiteX13" fmla="*/ 445895 w 2895600"/>
              <a:gd name="connsiteY13" fmla="*/ 840901 h 1667103"/>
              <a:gd name="connsiteX14" fmla="*/ 426720 w 2895600"/>
              <a:gd name="connsiteY14" fmla="*/ 685800 h 1667103"/>
              <a:gd name="connsiteX15" fmla="*/ 1112520 w 2895600"/>
              <a:gd name="connsiteY15" fmla="*/ 0 h 1667103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951669 w 2895600"/>
              <a:gd name="connsiteY10" fmla="*/ 1465124 h 1667103"/>
              <a:gd name="connsiteX11" fmla="*/ 64333 w 2895600"/>
              <a:gd name="connsiteY11" fmla="*/ 1478280 h 1667103"/>
              <a:gd name="connsiteX12" fmla="*/ 0 w 2895600"/>
              <a:gd name="connsiteY12" fmla="*/ 1257300 h 1667103"/>
              <a:gd name="connsiteX13" fmla="*/ 419100 w 2895600"/>
              <a:gd name="connsiteY13" fmla="*/ 838200 h 1667103"/>
              <a:gd name="connsiteX14" fmla="*/ 445895 w 2895600"/>
              <a:gd name="connsiteY14" fmla="*/ 840901 h 1667103"/>
              <a:gd name="connsiteX15" fmla="*/ 426720 w 2895600"/>
              <a:gd name="connsiteY15" fmla="*/ 685800 h 1667103"/>
              <a:gd name="connsiteX16" fmla="*/ 1112520 w 2895600"/>
              <a:gd name="connsiteY16" fmla="*/ 0 h 1667103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951669 w 2895600"/>
              <a:gd name="connsiteY11" fmla="*/ 1465124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738555 w 2895600"/>
              <a:gd name="connsiteY11" fmla="*/ 1450427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738555 w 2895600"/>
              <a:gd name="connsiteY11" fmla="*/ 1450427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473999 w 2895600"/>
              <a:gd name="connsiteY11" fmla="*/ 1729681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1928098"/>
              <a:gd name="connsiteX1" fmla="*/ 1776897 w 2895600"/>
              <a:gd name="connsiteY1" fmla="*/ 523460 h 1928098"/>
              <a:gd name="connsiteX2" fmla="*/ 1981200 w 2895600"/>
              <a:gd name="connsiteY2" fmla="*/ 443446 h 1928098"/>
              <a:gd name="connsiteX3" fmla="*/ 2283615 w 2895600"/>
              <a:gd name="connsiteY3" fmla="*/ 724590 h 1928098"/>
              <a:gd name="connsiteX4" fmla="*/ 2461260 w 2895600"/>
              <a:gd name="connsiteY4" fmla="*/ 685800 h 1928098"/>
              <a:gd name="connsiteX5" fmla="*/ 2895600 w 2895600"/>
              <a:gd name="connsiteY5" fmla="*/ 1120140 h 1928098"/>
              <a:gd name="connsiteX6" fmla="*/ 2698117 w 2895600"/>
              <a:gd name="connsiteY6" fmla="*/ 1478280 h 1928098"/>
              <a:gd name="connsiteX7" fmla="*/ 2274446 w 2895600"/>
              <a:gd name="connsiteY7" fmla="*/ 1443080 h 1928098"/>
              <a:gd name="connsiteX8" fmla="*/ 1965798 w 2895600"/>
              <a:gd name="connsiteY8" fmla="*/ 1663542 h 1928098"/>
              <a:gd name="connsiteX9" fmla="*/ 1326456 w 2895600"/>
              <a:gd name="connsiteY9" fmla="*/ 1832564 h 1928098"/>
              <a:gd name="connsiteX10" fmla="*/ 878180 w 2895600"/>
              <a:gd name="connsiteY10" fmla="*/ 1928098 h 1928098"/>
              <a:gd name="connsiteX11" fmla="*/ 473999 w 2895600"/>
              <a:gd name="connsiteY11" fmla="*/ 1729681 h 1928098"/>
              <a:gd name="connsiteX12" fmla="*/ 64333 w 2895600"/>
              <a:gd name="connsiteY12" fmla="*/ 1478280 h 1928098"/>
              <a:gd name="connsiteX13" fmla="*/ 0 w 2895600"/>
              <a:gd name="connsiteY13" fmla="*/ 1257300 h 1928098"/>
              <a:gd name="connsiteX14" fmla="*/ 419100 w 2895600"/>
              <a:gd name="connsiteY14" fmla="*/ 838200 h 1928098"/>
              <a:gd name="connsiteX15" fmla="*/ 445895 w 2895600"/>
              <a:gd name="connsiteY15" fmla="*/ 840901 h 1928098"/>
              <a:gd name="connsiteX16" fmla="*/ 426720 w 2895600"/>
              <a:gd name="connsiteY16" fmla="*/ 685800 h 1928098"/>
              <a:gd name="connsiteX17" fmla="*/ 1112520 w 2895600"/>
              <a:gd name="connsiteY17" fmla="*/ 0 h 1928098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65798 w 2895600"/>
              <a:gd name="connsiteY8" fmla="*/ 1663542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80496 w 2895600"/>
              <a:gd name="connsiteY8" fmla="*/ 1854611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28394"/>
              <a:gd name="connsiteX1" fmla="*/ 1776897 w 2895600"/>
              <a:gd name="connsiteY1" fmla="*/ 523460 h 1928394"/>
              <a:gd name="connsiteX2" fmla="*/ 1981200 w 2895600"/>
              <a:gd name="connsiteY2" fmla="*/ 443446 h 1928394"/>
              <a:gd name="connsiteX3" fmla="*/ 2283615 w 2895600"/>
              <a:gd name="connsiteY3" fmla="*/ 724590 h 1928394"/>
              <a:gd name="connsiteX4" fmla="*/ 2461260 w 2895600"/>
              <a:gd name="connsiteY4" fmla="*/ 685800 h 1928394"/>
              <a:gd name="connsiteX5" fmla="*/ 2895600 w 2895600"/>
              <a:gd name="connsiteY5" fmla="*/ 1120140 h 1928394"/>
              <a:gd name="connsiteX6" fmla="*/ 2698117 w 2895600"/>
              <a:gd name="connsiteY6" fmla="*/ 1478280 h 1928394"/>
              <a:gd name="connsiteX7" fmla="*/ 2274446 w 2895600"/>
              <a:gd name="connsiteY7" fmla="*/ 1443080 h 1928394"/>
              <a:gd name="connsiteX8" fmla="*/ 1980496 w 2895600"/>
              <a:gd name="connsiteY8" fmla="*/ 1854611 h 1928394"/>
              <a:gd name="connsiteX9" fmla="*/ 1458734 w 2895600"/>
              <a:gd name="connsiteY9" fmla="*/ 1685588 h 1928394"/>
              <a:gd name="connsiteX10" fmla="*/ 878180 w 2895600"/>
              <a:gd name="connsiteY10" fmla="*/ 1928098 h 1928394"/>
              <a:gd name="connsiteX11" fmla="*/ 473999 w 2895600"/>
              <a:gd name="connsiteY11" fmla="*/ 1729681 h 1928394"/>
              <a:gd name="connsiteX12" fmla="*/ 64333 w 2895600"/>
              <a:gd name="connsiteY12" fmla="*/ 1478280 h 1928394"/>
              <a:gd name="connsiteX13" fmla="*/ 0 w 2895600"/>
              <a:gd name="connsiteY13" fmla="*/ 1257300 h 1928394"/>
              <a:gd name="connsiteX14" fmla="*/ 419100 w 2895600"/>
              <a:gd name="connsiteY14" fmla="*/ 838200 h 1928394"/>
              <a:gd name="connsiteX15" fmla="*/ 445895 w 2895600"/>
              <a:gd name="connsiteY15" fmla="*/ 840901 h 1928394"/>
              <a:gd name="connsiteX16" fmla="*/ 426720 w 2895600"/>
              <a:gd name="connsiteY16" fmla="*/ 685800 h 1928394"/>
              <a:gd name="connsiteX17" fmla="*/ 1112520 w 2895600"/>
              <a:gd name="connsiteY17" fmla="*/ 0 h 1928394"/>
              <a:gd name="connsiteX0" fmla="*/ 1112520 w 2895600"/>
              <a:gd name="connsiteY0" fmla="*/ 0 h 2016464"/>
              <a:gd name="connsiteX1" fmla="*/ 1776897 w 2895600"/>
              <a:gd name="connsiteY1" fmla="*/ 523460 h 2016464"/>
              <a:gd name="connsiteX2" fmla="*/ 1981200 w 2895600"/>
              <a:gd name="connsiteY2" fmla="*/ 443446 h 2016464"/>
              <a:gd name="connsiteX3" fmla="*/ 2283615 w 2895600"/>
              <a:gd name="connsiteY3" fmla="*/ 724590 h 2016464"/>
              <a:gd name="connsiteX4" fmla="*/ 2461260 w 2895600"/>
              <a:gd name="connsiteY4" fmla="*/ 685800 h 2016464"/>
              <a:gd name="connsiteX5" fmla="*/ 2895600 w 2895600"/>
              <a:gd name="connsiteY5" fmla="*/ 1120140 h 2016464"/>
              <a:gd name="connsiteX6" fmla="*/ 2698117 w 2895600"/>
              <a:gd name="connsiteY6" fmla="*/ 1478280 h 2016464"/>
              <a:gd name="connsiteX7" fmla="*/ 2274446 w 2895600"/>
              <a:gd name="connsiteY7" fmla="*/ 1443080 h 2016464"/>
              <a:gd name="connsiteX8" fmla="*/ 1980496 w 2895600"/>
              <a:gd name="connsiteY8" fmla="*/ 1854611 h 2016464"/>
              <a:gd name="connsiteX9" fmla="*/ 1458734 w 2895600"/>
              <a:gd name="connsiteY9" fmla="*/ 1685588 h 2016464"/>
              <a:gd name="connsiteX10" fmla="*/ 878180 w 2895600"/>
              <a:gd name="connsiteY10" fmla="*/ 2016284 h 2016464"/>
              <a:gd name="connsiteX11" fmla="*/ 473999 w 2895600"/>
              <a:gd name="connsiteY11" fmla="*/ 1729681 h 2016464"/>
              <a:gd name="connsiteX12" fmla="*/ 64333 w 2895600"/>
              <a:gd name="connsiteY12" fmla="*/ 1478280 h 2016464"/>
              <a:gd name="connsiteX13" fmla="*/ 0 w 2895600"/>
              <a:gd name="connsiteY13" fmla="*/ 1257300 h 2016464"/>
              <a:gd name="connsiteX14" fmla="*/ 419100 w 2895600"/>
              <a:gd name="connsiteY14" fmla="*/ 838200 h 2016464"/>
              <a:gd name="connsiteX15" fmla="*/ 445895 w 2895600"/>
              <a:gd name="connsiteY15" fmla="*/ 840901 h 2016464"/>
              <a:gd name="connsiteX16" fmla="*/ 426720 w 2895600"/>
              <a:gd name="connsiteY16" fmla="*/ 685800 h 2016464"/>
              <a:gd name="connsiteX17" fmla="*/ 1112520 w 2895600"/>
              <a:gd name="connsiteY17" fmla="*/ 0 h 2016464"/>
              <a:gd name="connsiteX0" fmla="*/ 1112520 w 2895600"/>
              <a:gd name="connsiteY0" fmla="*/ 0 h 2016782"/>
              <a:gd name="connsiteX1" fmla="*/ 1776897 w 2895600"/>
              <a:gd name="connsiteY1" fmla="*/ 523460 h 2016782"/>
              <a:gd name="connsiteX2" fmla="*/ 1981200 w 2895600"/>
              <a:gd name="connsiteY2" fmla="*/ 443446 h 2016782"/>
              <a:gd name="connsiteX3" fmla="*/ 2283615 w 2895600"/>
              <a:gd name="connsiteY3" fmla="*/ 724590 h 2016782"/>
              <a:gd name="connsiteX4" fmla="*/ 2461260 w 2895600"/>
              <a:gd name="connsiteY4" fmla="*/ 685800 h 2016782"/>
              <a:gd name="connsiteX5" fmla="*/ 2895600 w 2895600"/>
              <a:gd name="connsiteY5" fmla="*/ 1120140 h 2016782"/>
              <a:gd name="connsiteX6" fmla="*/ 2698117 w 2895600"/>
              <a:gd name="connsiteY6" fmla="*/ 1478280 h 2016782"/>
              <a:gd name="connsiteX7" fmla="*/ 2274446 w 2895600"/>
              <a:gd name="connsiteY7" fmla="*/ 1443080 h 2016782"/>
              <a:gd name="connsiteX8" fmla="*/ 1980496 w 2895600"/>
              <a:gd name="connsiteY8" fmla="*/ 1854611 h 2016782"/>
              <a:gd name="connsiteX9" fmla="*/ 1458734 w 2895600"/>
              <a:gd name="connsiteY9" fmla="*/ 1685588 h 2016782"/>
              <a:gd name="connsiteX10" fmla="*/ 878180 w 2895600"/>
              <a:gd name="connsiteY10" fmla="*/ 2016284 h 2016782"/>
              <a:gd name="connsiteX11" fmla="*/ 620974 w 2895600"/>
              <a:gd name="connsiteY11" fmla="*/ 1604752 h 2016782"/>
              <a:gd name="connsiteX12" fmla="*/ 64333 w 2895600"/>
              <a:gd name="connsiteY12" fmla="*/ 1478280 h 2016782"/>
              <a:gd name="connsiteX13" fmla="*/ 0 w 2895600"/>
              <a:gd name="connsiteY13" fmla="*/ 1257300 h 2016782"/>
              <a:gd name="connsiteX14" fmla="*/ 419100 w 2895600"/>
              <a:gd name="connsiteY14" fmla="*/ 838200 h 2016782"/>
              <a:gd name="connsiteX15" fmla="*/ 445895 w 2895600"/>
              <a:gd name="connsiteY15" fmla="*/ 840901 h 2016782"/>
              <a:gd name="connsiteX16" fmla="*/ 426720 w 2895600"/>
              <a:gd name="connsiteY16" fmla="*/ 685800 h 2016782"/>
              <a:gd name="connsiteX17" fmla="*/ 1112520 w 2895600"/>
              <a:gd name="connsiteY17" fmla="*/ 0 h 20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5600" h="2016782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cubicBezTo>
                  <a:pt x="2458910" y="1537585"/>
                  <a:pt x="2394049" y="1380358"/>
                  <a:pt x="2274446" y="1443080"/>
                </a:cubicBezTo>
                <a:cubicBezTo>
                  <a:pt x="2154843" y="1505802"/>
                  <a:pt x="2151967" y="1888906"/>
                  <a:pt x="1980496" y="1854611"/>
                </a:cubicBezTo>
                <a:cubicBezTo>
                  <a:pt x="1772281" y="1858285"/>
                  <a:pt x="1627756" y="1721107"/>
                  <a:pt x="1458734" y="1685588"/>
                </a:cubicBezTo>
                <a:cubicBezTo>
                  <a:pt x="1265216" y="1766425"/>
                  <a:pt x="1017807" y="2029757"/>
                  <a:pt x="878180" y="2016284"/>
                </a:cubicBezTo>
                <a:cubicBezTo>
                  <a:pt x="738553" y="2002811"/>
                  <a:pt x="756615" y="1679722"/>
                  <a:pt x="620974" y="1604752"/>
                </a:cubicBezTo>
                <a:cubicBezTo>
                  <a:pt x="473085" y="1609394"/>
                  <a:pt x="222944" y="1512917"/>
                  <a:pt x="64333" y="1478280"/>
                </a:cubicBez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Oval 15"/>
          <p:cNvSpPr/>
          <p:nvPr userDrawn="1"/>
        </p:nvSpPr>
        <p:spPr>
          <a:xfrm>
            <a:off x="8067051" y="4699001"/>
            <a:ext cx="4124950" cy="2159000"/>
          </a:xfrm>
          <a:custGeom>
            <a:avLst/>
            <a:gdLst/>
            <a:ahLst/>
            <a:cxnLst/>
            <a:rect l="l" t="t" r="r" b="b"/>
            <a:pathLst>
              <a:path w="2895600" h="1478280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lnTo>
                  <a:pt x="64333" y="1478280"/>
                </a:ln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C532-050E-4A33-A28B-21717A782A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85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FB6E-327E-47FC-81CE-1B6A37B039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1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5D2B-392F-42A8-A446-2D80C114FB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34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9212-0C7C-4A93-A109-DE8FC9F27E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06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A6AF-A09D-45F8-A016-8F8C6C34EA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43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D717B-590C-42CC-A9BA-ABB80DAFC9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81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D0F70D-59E7-40B5-A1A2-CC96C214C4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7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7F8D54-5516-4B2E-AB95-6F67C90F4696}" type="slidenum">
              <a:rPr lang="zh-CN" altLang="zh-C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44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33.jp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35.jp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4.jp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36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7.png"/><Relationship Id="rId3" Type="http://schemas.openxmlformats.org/officeDocument/2006/relationships/image" Target="../media/image18.png"/><Relationship Id="rId21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diagramLayout" Target="../diagrams/layout1.xml"/><Relationship Id="rId3" Type="http://schemas.openxmlformats.org/officeDocument/2006/relationships/image" Target="../media/image19.png"/><Relationship Id="rId21" Type="http://schemas.microsoft.com/office/2007/relationships/diagramDrawing" Target="../diagrams/drawing1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diagramData" Target="../diagrams/data1.xml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diagramLayout" Target="../diagrams/layout2.xml"/><Relationship Id="rId3" Type="http://schemas.openxmlformats.org/officeDocument/2006/relationships/image" Target="../media/image19.png"/><Relationship Id="rId21" Type="http://schemas.microsoft.com/office/2007/relationships/diagramDrawing" Target="../diagrams/drawing2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diagramData" Target="../diagrams/data2.xml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39" y="3447438"/>
            <a:ext cx="1344523" cy="1547613"/>
          </a:xfrm>
          <a:prstGeom prst="rect">
            <a:avLst/>
          </a:prstGeom>
        </p:spPr>
      </p:pic>
      <p:sp>
        <p:nvSpPr>
          <p:cNvPr id="68" name="任意多边形 67"/>
          <p:cNvSpPr/>
          <p:nvPr/>
        </p:nvSpPr>
        <p:spPr>
          <a:xfrm>
            <a:off x="0" y="4659317"/>
            <a:ext cx="12192000" cy="1552201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70" name="文本框 69"/>
          <p:cNvSpPr txBox="1"/>
          <p:nvPr/>
        </p:nvSpPr>
        <p:spPr>
          <a:xfrm>
            <a:off x="3921367" y="4683003"/>
            <a:ext cx="4349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智慧政府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206268" y="5624090"/>
            <a:ext cx="4223463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大数据治国时代的来临</a:t>
            </a:r>
          </a:p>
        </p:txBody>
      </p:sp>
      <p:sp>
        <p:nvSpPr>
          <p:cNvPr id="101" name="文本框 83"/>
          <p:cNvSpPr txBox="1">
            <a:spLocks noChangeArrowheads="1"/>
          </p:cNvSpPr>
          <p:nvPr/>
        </p:nvSpPr>
        <p:spPr bwMode="auto">
          <a:xfrm>
            <a:off x="7784198" y="6344454"/>
            <a:ext cx="41829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少</a:t>
            </a:r>
            <a:r>
              <a:rPr lang="zh-CN" altLang="en-US" sz="22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年</a:t>
            </a:r>
            <a:r>
              <a:rPr lang="en-US" altLang="zh-CN" sz="22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_ME</a:t>
            </a:r>
            <a:r>
              <a:rPr lang="zh-CN" altLang="en-US" sz="22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◎</a:t>
            </a:r>
            <a:r>
              <a:rPr lang="en-US" altLang="zh-CN" sz="2200" dirty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PPT</a:t>
            </a:r>
            <a:r>
              <a:rPr lang="zh-CN" altLang="en-US" sz="2200" dirty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读书笔记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2593" y="6344454"/>
            <a:ext cx="4223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方正书宋简体" panose="02010601030101010101" pitchFamily="2" charset="-122"/>
                <a:ea typeface="方正书宋简体" panose="02010601030101010101" pitchFamily="2" charset="-122"/>
              </a:rPr>
              <a:t>徐继华 冯启娜 陈贞汝◎著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921216" y="192860"/>
            <a:ext cx="8579793" cy="3265984"/>
            <a:chOff x="1921216" y="192860"/>
            <a:chExt cx="8579793" cy="3265984"/>
          </a:xfrm>
        </p:grpSpPr>
        <p:grpSp>
          <p:nvGrpSpPr>
            <p:cNvPr id="7188" name="组合 7187"/>
            <p:cNvGrpSpPr/>
            <p:nvPr/>
          </p:nvGrpSpPr>
          <p:grpSpPr>
            <a:xfrm rot="20997101">
              <a:off x="4594305" y="192860"/>
              <a:ext cx="659781" cy="793569"/>
              <a:chOff x="9397113" y="1572484"/>
              <a:chExt cx="739439" cy="900000"/>
            </a:xfrm>
          </p:grpSpPr>
          <p:pic>
            <p:nvPicPr>
              <p:cNvPr id="7168" name="图片 716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25" name="椭圆 24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89" name="组合 7188"/>
            <p:cNvGrpSpPr/>
            <p:nvPr/>
          </p:nvGrpSpPr>
          <p:grpSpPr>
            <a:xfrm rot="2455872">
              <a:off x="9545795" y="1200076"/>
              <a:ext cx="659781" cy="793569"/>
              <a:chOff x="8752405" y="680495"/>
              <a:chExt cx="739439" cy="900000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26" name="椭圆 25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90" name="组合 7189"/>
            <p:cNvGrpSpPr/>
            <p:nvPr/>
          </p:nvGrpSpPr>
          <p:grpSpPr>
            <a:xfrm rot="20539373">
              <a:off x="3895784" y="1063209"/>
              <a:ext cx="642436" cy="793569"/>
              <a:chOff x="7798300" y="2128176"/>
              <a:chExt cx="720000" cy="900000"/>
            </a:xfrm>
          </p:grpSpPr>
          <p:pic>
            <p:nvPicPr>
              <p:cNvPr id="7175" name="图片 717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4" name="椭圆 33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91" name="组合 7190"/>
            <p:cNvGrpSpPr/>
            <p:nvPr/>
          </p:nvGrpSpPr>
          <p:grpSpPr>
            <a:xfrm rot="622440">
              <a:off x="6993372" y="431407"/>
              <a:ext cx="643355" cy="793569"/>
              <a:chOff x="5457544" y="2382484"/>
              <a:chExt cx="721030" cy="900000"/>
            </a:xfrm>
          </p:grpSpPr>
          <p:pic>
            <p:nvPicPr>
              <p:cNvPr id="7171" name="图片 717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7" name="椭圆 36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20351331">
              <a:off x="2777184" y="624184"/>
              <a:ext cx="642436" cy="793569"/>
              <a:chOff x="3277182" y="773323"/>
              <a:chExt cx="720000" cy="90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73" name="组合 7172"/>
            <p:cNvGrpSpPr/>
            <p:nvPr/>
          </p:nvGrpSpPr>
          <p:grpSpPr>
            <a:xfrm rot="1912890">
              <a:off x="8324851" y="1445561"/>
              <a:ext cx="648427" cy="793569"/>
              <a:chOff x="5384758" y="1250900"/>
              <a:chExt cx="726714" cy="900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176" name="组合 7175"/>
            <p:cNvGrpSpPr/>
            <p:nvPr/>
          </p:nvGrpSpPr>
          <p:grpSpPr>
            <a:xfrm rot="1354213">
              <a:off x="7257146" y="1255327"/>
              <a:ext cx="642436" cy="793569"/>
              <a:chOff x="3639753" y="2488176"/>
              <a:chExt cx="720000" cy="90000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7172" name="组合 7171"/>
            <p:cNvGrpSpPr/>
            <p:nvPr/>
          </p:nvGrpSpPr>
          <p:grpSpPr>
            <a:xfrm rot="19874646">
              <a:off x="3299688" y="1751721"/>
              <a:ext cx="647730" cy="793569"/>
              <a:chOff x="4707387" y="271511"/>
              <a:chExt cx="725933" cy="90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74" name="组合 7173"/>
            <p:cNvGrpSpPr/>
            <p:nvPr/>
          </p:nvGrpSpPr>
          <p:grpSpPr>
            <a:xfrm rot="19414460">
              <a:off x="2170159" y="2542950"/>
              <a:ext cx="647456" cy="793569"/>
              <a:chOff x="4355614" y="1671769"/>
              <a:chExt cx="725626" cy="900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170" name="图片 716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82" name="组合 7181"/>
            <p:cNvGrpSpPr/>
            <p:nvPr/>
          </p:nvGrpSpPr>
          <p:grpSpPr>
            <a:xfrm rot="3261331">
              <a:off x="8917619" y="2218585"/>
              <a:ext cx="645495" cy="803045"/>
              <a:chOff x="6534782" y="2204846"/>
              <a:chExt cx="732066" cy="900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177" name="图片 717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84" name="组合 7183"/>
            <p:cNvGrpSpPr/>
            <p:nvPr/>
          </p:nvGrpSpPr>
          <p:grpSpPr>
            <a:xfrm rot="1881527">
              <a:off x="8519801" y="497692"/>
              <a:ext cx="646830" cy="793569"/>
              <a:chOff x="5993772" y="258109"/>
              <a:chExt cx="724925" cy="900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179" name="图片 717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86" name="组合 7185"/>
            <p:cNvGrpSpPr/>
            <p:nvPr/>
          </p:nvGrpSpPr>
          <p:grpSpPr>
            <a:xfrm rot="3066563">
              <a:off x="9781605" y="2529217"/>
              <a:ext cx="635764" cy="803045"/>
              <a:chOff x="8806213" y="2910111"/>
              <a:chExt cx="721030" cy="90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180" name="图片 717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83" name="组合 7182"/>
            <p:cNvGrpSpPr/>
            <p:nvPr/>
          </p:nvGrpSpPr>
          <p:grpSpPr>
            <a:xfrm rot="20849518">
              <a:off x="4617491" y="1468461"/>
              <a:ext cx="644890" cy="793569"/>
              <a:chOff x="7330781" y="818297"/>
              <a:chExt cx="722751" cy="90000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181" name="图片 718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7185" name="组合 7184"/>
            <p:cNvGrpSpPr/>
            <p:nvPr/>
          </p:nvGrpSpPr>
          <p:grpSpPr>
            <a:xfrm rot="19756194">
              <a:off x="1921216" y="1486339"/>
              <a:ext cx="653202" cy="793569"/>
              <a:chOff x="2213446" y="1768419"/>
              <a:chExt cx="732066" cy="900000"/>
            </a:xfrm>
          </p:grpSpPr>
          <p:pic>
            <p:nvPicPr>
              <p:cNvPr id="7178" name="图片 7177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6" name="椭圆 6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93" name="直接连接符 7192"/>
            <p:cNvCxnSpPr>
              <a:stCxn id="24" idx="4"/>
              <a:endCxn id="6" idx="0"/>
            </p:cNvCxnSpPr>
            <p:nvPr/>
          </p:nvCxnSpPr>
          <p:spPr>
            <a:xfrm>
              <a:off x="3816758" y="2495084"/>
              <a:ext cx="2279243" cy="952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66" idx="4"/>
            </p:cNvCxnSpPr>
            <p:nvPr/>
          </p:nvCxnSpPr>
          <p:spPr>
            <a:xfrm>
              <a:off x="2455199" y="2221442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5" idx="4"/>
              <a:endCxn id="6" idx="0"/>
            </p:cNvCxnSpPr>
            <p:nvPr/>
          </p:nvCxnSpPr>
          <p:spPr>
            <a:xfrm>
              <a:off x="3239375" y="1391865"/>
              <a:ext cx="2856626" cy="2055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4" idx="4"/>
              <a:endCxn id="6" idx="0"/>
            </p:cNvCxnSpPr>
            <p:nvPr/>
          </p:nvCxnSpPr>
          <p:spPr>
            <a:xfrm>
              <a:off x="4337487" y="1838043"/>
              <a:ext cx="1758514" cy="1609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5" idx="4"/>
              <a:endCxn id="6" idx="0"/>
            </p:cNvCxnSpPr>
            <p:nvPr/>
          </p:nvCxnSpPr>
          <p:spPr>
            <a:xfrm>
              <a:off x="4984886" y="981856"/>
              <a:ext cx="1111115" cy="246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1" idx="4"/>
              <a:endCxn id="6" idx="0"/>
            </p:cNvCxnSpPr>
            <p:nvPr/>
          </p:nvCxnSpPr>
          <p:spPr>
            <a:xfrm>
              <a:off x="2727469" y="3260488"/>
              <a:ext cx="3368532" cy="1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7" idx="4"/>
              <a:endCxn id="6" idx="0"/>
            </p:cNvCxnSpPr>
            <p:nvPr/>
          </p:nvCxnSpPr>
          <p:spPr>
            <a:xfrm>
              <a:off x="5024672" y="2252878"/>
              <a:ext cx="1071329" cy="1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7" idx="4"/>
              <a:endCxn id="6" idx="0"/>
            </p:cNvCxnSpPr>
            <p:nvPr/>
          </p:nvCxnSpPr>
          <p:spPr>
            <a:xfrm flipH="1">
              <a:off x="6096001" y="1218407"/>
              <a:ext cx="1147147" cy="2229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46" idx="4"/>
              <a:endCxn id="6" idx="0"/>
            </p:cNvCxnSpPr>
            <p:nvPr/>
          </p:nvCxnSpPr>
          <p:spPr>
            <a:xfrm flipH="1">
              <a:off x="6096001" y="2018506"/>
              <a:ext cx="1330071" cy="1428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3" idx="4"/>
              <a:endCxn id="6" idx="0"/>
            </p:cNvCxnSpPr>
            <p:nvPr/>
          </p:nvCxnSpPr>
          <p:spPr>
            <a:xfrm flipH="1">
              <a:off x="6096001" y="1232158"/>
              <a:ext cx="2538854" cy="221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6" idx="4"/>
              <a:endCxn id="6" idx="0"/>
            </p:cNvCxnSpPr>
            <p:nvPr/>
          </p:nvCxnSpPr>
          <p:spPr>
            <a:xfrm flipH="1">
              <a:off x="6096001" y="2177690"/>
              <a:ext cx="2340953" cy="1269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6" idx="4"/>
              <a:endCxn id="6" idx="0"/>
            </p:cNvCxnSpPr>
            <p:nvPr/>
          </p:nvCxnSpPr>
          <p:spPr>
            <a:xfrm flipH="1">
              <a:off x="6096001" y="1890948"/>
              <a:ext cx="3513178" cy="1556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2" idx="4"/>
              <a:endCxn id="6" idx="0"/>
            </p:cNvCxnSpPr>
            <p:nvPr/>
          </p:nvCxnSpPr>
          <p:spPr>
            <a:xfrm flipH="1">
              <a:off x="6096001" y="3183183"/>
              <a:ext cx="3691248" cy="264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5" idx="4"/>
              <a:endCxn id="6" idx="0"/>
            </p:cNvCxnSpPr>
            <p:nvPr/>
          </p:nvCxnSpPr>
          <p:spPr>
            <a:xfrm flipH="1">
              <a:off x="6096001" y="2849773"/>
              <a:ext cx="2814969" cy="597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15671" y="842223"/>
              <a:ext cx="961488" cy="1182318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stCxn id="6" idx="0"/>
              <a:endCxn id="91" idx="2"/>
            </p:cNvCxnSpPr>
            <p:nvPr/>
          </p:nvCxnSpPr>
          <p:spPr>
            <a:xfrm flipV="1">
              <a:off x="6096001" y="2024541"/>
              <a:ext cx="414" cy="1422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02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政府：大数据应用</a:t>
            </a:r>
            <a:endParaRPr lang="zh-CN" altLang="en-US" sz="4000" dirty="0">
              <a:solidFill>
                <a:sysClr val="windowText" lastClr="000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55309" y="126425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应用一：快速反应的公共安全管理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53500" y="2083627"/>
            <a:ext cx="1224136" cy="1224136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 w="57150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8"/>
          <p:cNvSpPr>
            <a:spLocks noChangeArrowheads="1"/>
          </p:cNvSpPr>
          <p:nvPr/>
        </p:nvSpPr>
        <p:spPr bwMode="auto">
          <a:xfrm>
            <a:off x="2838908" y="2184979"/>
            <a:ext cx="968936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食品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2372304" y="3498147"/>
            <a:ext cx="1224136" cy="1224136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1253500" y="4984622"/>
            <a:ext cx="1224136" cy="1224136"/>
          </a:xfrm>
          <a:prstGeom prst="ellipse">
            <a:avLst/>
          </a:prstGeom>
          <a:blipFill dpi="0" rotWithShape="1">
            <a:blip r:embed="rId19"/>
            <a:srcRect/>
            <a:tile tx="0" ty="8255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706034" y="2086779"/>
            <a:ext cx="0" cy="1260000"/>
          </a:xfrm>
          <a:prstGeom prst="line">
            <a:avLst/>
          </a:prstGeom>
          <a:ln w="57150"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3824536" y="3491311"/>
            <a:ext cx="0" cy="1260000"/>
          </a:xfrm>
          <a:prstGeom prst="line">
            <a:avLst/>
          </a:prstGeom>
          <a:ln w="57150"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2713233" y="4984622"/>
            <a:ext cx="0" cy="126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8"/>
          <p:cNvSpPr>
            <a:spLocks noChangeArrowheads="1"/>
          </p:cNvSpPr>
          <p:nvPr/>
        </p:nvSpPr>
        <p:spPr bwMode="auto">
          <a:xfrm>
            <a:off x="3579446" y="2278760"/>
            <a:ext cx="816323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联网技术成为食品安全监管的“千里眼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”，通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过构建食品安全互联网，实现对食品的“高效、节能、安全、环保”的“管、控、营”一体化。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8"/>
          <p:cNvSpPr>
            <a:spLocks noChangeArrowheads="1"/>
          </p:cNvSpPr>
          <p:nvPr/>
        </p:nvSpPr>
        <p:spPr bwMode="auto">
          <a:xfrm>
            <a:off x="3912679" y="3540619"/>
            <a:ext cx="968936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打击犯罪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矩形 8"/>
          <p:cNvSpPr>
            <a:spLocks noChangeArrowheads="1"/>
          </p:cNvSpPr>
          <p:nvPr/>
        </p:nvSpPr>
        <p:spPr bwMode="auto">
          <a:xfrm>
            <a:off x="2838908" y="5093796"/>
            <a:ext cx="968936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应急救援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矩形 8"/>
          <p:cNvSpPr>
            <a:spLocks noChangeArrowheads="1"/>
          </p:cNvSpPr>
          <p:nvPr/>
        </p:nvSpPr>
        <p:spPr bwMode="auto">
          <a:xfrm>
            <a:off x="4646247" y="3679350"/>
            <a:ext cx="689261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电子眼、互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网等应用，让警方及时掌握社会治安动态；数据模型更有助于更针对性地锁定犯罪易发点，高效打击犯罪。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矩形 8"/>
          <p:cNvSpPr>
            <a:spLocks noChangeArrowheads="1"/>
          </p:cNvSpPr>
          <p:nvPr/>
        </p:nvSpPr>
        <p:spPr bwMode="auto">
          <a:xfrm>
            <a:off x="3648779" y="5168346"/>
            <a:ext cx="80938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数据采集和处理的采集与共享，现场数据迅速同步给涉及救援需求的所有部门，便于组织协调力量，整合资源，最快速度进行救援，减少损失。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4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政府：大数据应用</a:t>
            </a:r>
            <a:endParaRPr lang="zh-CN" altLang="en-US" sz="4000" dirty="0">
              <a:solidFill>
                <a:sysClr val="windowText" lastClr="000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55309" y="126425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应用二：数据化调控的公共交通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7" name="Freeform 274"/>
          <p:cNvSpPr>
            <a:spLocks/>
          </p:cNvSpPr>
          <p:nvPr/>
        </p:nvSpPr>
        <p:spPr bwMode="auto">
          <a:xfrm>
            <a:off x="4298987" y="3704336"/>
            <a:ext cx="1440000" cy="1440000"/>
          </a:xfrm>
          <a:prstGeom prst="flowChartConnector">
            <a:avLst/>
          </a:prstGeom>
          <a:solidFill>
            <a:srgbClr val="F784A5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8" name="Freeform 369"/>
          <p:cNvSpPr>
            <a:spLocks/>
          </p:cNvSpPr>
          <p:nvPr/>
        </p:nvSpPr>
        <p:spPr bwMode="auto">
          <a:xfrm>
            <a:off x="6921029" y="3721720"/>
            <a:ext cx="1440000" cy="1440000"/>
          </a:xfrm>
          <a:prstGeom prst="flowChartConnector">
            <a:avLst/>
          </a:prstGeom>
          <a:solidFill>
            <a:srgbClr val="31B5D6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TextBox 33"/>
          <p:cNvSpPr txBox="1"/>
          <p:nvPr/>
        </p:nvSpPr>
        <p:spPr>
          <a:xfrm>
            <a:off x="4580404" y="4014940"/>
            <a:ext cx="877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治标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35"/>
          <p:cNvSpPr txBox="1"/>
          <p:nvPr/>
        </p:nvSpPr>
        <p:spPr>
          <a:xfrm>
            <a:off x="7240919" y="401320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标本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兼治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56259" y="3509144"/>
            <a:ext cx="1728192" cy="0"/>
          </a:xfrm>
          <a:prstGeom prst="straightConnector1">
            <a:avLst/>
          </a:prstGeom>
          <a:ln>
            <a:solidFill>
              <a:srgbClr val="F784A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7" idx="1"/>
          </p:cNvCxnSpPr>
          <p:nvPr/>
        </p:nvCxnSpPr>
        <p:spPr>
          <a:xfrm>
            <a:off x="3784451" y="3509144"/>
            <a:ext cx="725419" cy="406075"/>
          </a:xfrm>
          <a:prstGeom prst="line">
            <a:avLst/>
          </a:prstGeom>
          <a:ln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753195" y="3509144"/>
            <a:ext cx="1728000" cy="0"/>
          </a:xfrm>
          <a:prstGeom prst="line">
            <a:avLst/>
          </a:prstGeom>
          <a:ln>
            <a:solidFill>
              <a:srgbClr val="31B5D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8" idx="7"/>
          </p:cNvCxnSpPr>
          <p:nvPr/>
        </p:nvCxnSpPr>
        <p:spPr>
          <a:xfrm flipH="1">
            <a:off x="8150146" y="3509144"/>
            <a:ext cx="597518" cy="423459"/>
          </a:xfrm>
          <a:prstGeom prst="line">
            <a:avLst/>
          </a:prstGeom>
          <a:ln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552718" y="2660036"/>
            <a:ext cx="10080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随着经</a:t>
            </a:r>
            <a:r>
              <a:rPr lang="zh-CN" altLang="en-US" dirty="0" smtClean="0"/>
              <a:t>济社会快速发展，</a:t>
            </a:r>
            <a:r>
              <a:rPr lang="zh-CN" altLang="en-US" dirty="0"/>
              <a:t>交通拥堵问题已经成为影响城市居民生活质量的主要原因之一。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040822" y="3937996"/>
            <a:ext cx="1719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加大基础设施投入，通过不断拓宽道路、增加里程来增强交通能力。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8749357" y="3932603"/>
            <a:ext cx="1772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及时、全面、海量的数据基础上建立的科学分析交通管理系统。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9253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政府：大数据应用</a:t>
            </a:r>
            <a:endParaRPr lang="zh-CN" altLang="en-US" sz="4000" dirty="0">
              <a:solidFill>
                <a:sysClr val="windowText" lastClr="000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55309" y="126425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用三：以人为本的综合社会管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理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6301" y="4408154"/>
            <a:ext cx="4282437" cy="1748146"/>
            <a:chOff x="1636301" y="4408154"/>
            <a:chExt cx="4282437" cy="1748146"/>
          </a:xfrm>
        </p:grpSpPr>
        <p:sp>
          <p:nvSpPr>
            <p:cNvPr id="100" name="矩形 99"/>
            <p:cNvSpPr/>
            <p:nvPr/>
          </p:nvSpPr>
          <p:spPr>
            <a:xfrm>
              <a:off x="1636301" y="6140079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3"/>
            <p:cNvSpPr/>
            <p:nvPr/>
          </p:nvSpPr>
          <p:spPr>
            <a:xfrm>
              <a:off x="1766072" y="5868268"/>
              <a:ext cx="4022895" cy="274640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DA403">
                    <a:alpha val="38000"/>
                  </a:srgb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2" name="椭圆 6"/>
            <p:cNvSpPr/>
            <p:nvPr/>
          </p:nvSpPr>
          <p:spPr>
            <a:xfrm>
              <a:off x="2546005" y="4408154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3" name="椭圆 6"/>
            <p:cNvSpPr/>
            <p:nvPr/>
          </p:nvSpPr>
          <p:spPr>
            <a:xfrm>
              <a:off x="2610891" y="4504132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31B5D6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椭圆 6"/>
            <p:cNvSpPr/>
            <p:nvPr/>
          </p:nvSpPr>
          <p:spPr>
            <a:xfrm>
              <a:off x="2631011" y="4716140"/>
              <a:ext cx="2029626" cy="1440160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 l="8000" t="6000" r="11000" b="-19000"/>
              </a:stretch>
            </a:blip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4722" y="4408154"/>
            <a:ext cx="4282437" cy="1748146"/>
            <a:chOff x="5774722" y="4408154"/>
            <a:chExt cx="4282437" cy="1748146"/>
          </a:xfrm>
        </p:grpSpPr>
        <p:sp>
          <p:nvSpPr>
            <p:cNvPr id="106" name="矩形 105"/>
            <p:cNvSpPr/>
            <p:nvPr/>
          </p:nvSpPr>
          <p:spPr>
            <a:xfrm>
              <a:off x="5774722" y="6140079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3"/>
            <p:cNvSpPr/>
            <p:nvPr/>
          </p:nvSpPr>
          <p:spPr>
            <a:xfrm>
              <a:off x="5904493" y="5868268"/>
              <a:ext cx="4022895" cy="274640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75000"/>
                    <a:alpha val="36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8" name="椭圆 6"/>
            <p:cNvSpPr/>
            <p:nvPr/>
          </p:nvSpPr>
          <p:spPr>
            <a:xfrm>
              <a:off x="6684426" y="4408154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椭圆 6"/>
            <p:cNvSpPr/>
            <p:nvPr/>
          </p:nvSpPr>
          <p:spPr>
            <a:xfrm>
              <a:off x="6749312" y="4504132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6"/>
            <p:cNvSpPr/>
            <p:nvPr/>
          </p:nvSpPr>
          <p:spPr>
            <a:xfrm>
              <a:off x="6769432" y="4716140"/>
              <a:ext cx="2029626" cy="1440160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 l="8000" t="1000" r="7000" b="-8000"/>
              </a:stretch>
            </a:blipFill>
            <a:ln>
              <a:noFill/>
            </a:ln>
            <a:effectLst>
              <a:innerShdw blurRad="114300">
                <a:schemeClr val="accent3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86490" y="2123852"/>
            <a:ext cx="4282437" cy="2284301"/>
            <a:chOff x="3686490" y="2123852"/>
            <a:chExt cx="4282437" cy="2284301"/>
          </a:xfrm>
        </p:grpSpPr>
        <p:sp>
          <p:nvSpPr>
            <p:cNvPr id="96" name="椭圆 6"/>
            <p:cNvSpPr/>
            <p:nvPr/>
          </p:nvSpPr>
          <p:spPr>
            <a:xfrm>
              <a:off x="4724656" y="2123852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/>
              </a:solidFill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86490" y="3855777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3"/>
            <p:cNvSpPr/>
            <p:nvPr/>
          </p:nvSpPr>
          <p:spPr>
            <a:xfrm>
              <a:off x="3816261" y="3675304"/>
              <a:ext cx="4022895" cy="183301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  <a:alpha val="40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6"/>
            <p:cNvSpPr/>
            <p:nvPr/>
          </p:nvSpPr>
          <p:spPr>
            <a:xfrm>
              <a:off x="4787483" y="2219830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F784A5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8" name="椭圆 6"/>
            <p:cNvSpPr/>
            <p:nvPr/>
          </p:nvSpPr>
          <p:spPr>
            <a:xfrm>
              <a:off x="4812895" y="2411884"/>
              <a:ext cx="2029626" cy="1460114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blipFill>
              <a:blip r:embed="rId19"/>
              <a:stretch>
                <a:fillRect/>
              </a:stretch>
            </a:blip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TextBox 113"/>
            <p:cNvSpPr txBox="1"/>
            <p:nvPr/>
          </p:nvSpPr>
          <p:spPr>
            <a:xfrm>
              <a:off x="4851609" y="3882496"/>
              <a:ext cx="1952199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社区网格</a:t>
              </a:r>
              <a:endPara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6" name="TextBox 113"/>
          <p:cNvSpPr txBox="1"/>
          <p:nvPr/>
        </p:nvSpPr>
        <p:spPr>
          <a:xfrm>
            <a:off x="2631011" y="6236057"/>
            <a:ext cx="195219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一张通行证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3"/>
          <p:cNvSpPr txBox="1"/>
          <p:nvPr/>
        </p:nvSpPr>
        <p:spPr>
          <a:xfrm>
            <a:off x="6846859" y="6203460"/>
            <a:ext cx="1952199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出租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屋治理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5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政府：大数据应用</a:t>
            </a:r>
            <a:endParaRPr lang="zh-CN" altLang="en-US" sz="4000" dirty="0">
              <a:solidFill>
                <a:sysClr val="windowText" lastClr="000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55309" y="126425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应用四：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智慧监测下的公共卫生与医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疗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48135" y="2184979"/>
            <a:ext cx="2554344" cy="3492875"/>
            <a:chOff x="1548135" y="2185227"/>
            <a:chExt cx="2554344" cy="3492875"/>
          </a:xfrm>
        </p:grpSpPr>
        <p:grpSp>
          <p:nvGrpSpPr>
            <p:cNvPr id="8" name="组合 7"/>
            <p:cNvGrpSpPr/>
            <p:nvPr/>
          </p:nvGrpSpPr>
          <p:grpSpPr>
            <a:xfrm>
              <a:off x="1548135" y="2185227"/>
              <a:ext cx="2554344" cy="1263152"/>
              <a:chOff x="1596400" y="2185227"/>
              <a:chExt cx="2554344" cy="126315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1596400" y="2185227"/>
                <a:ext cx="1224136" cy="1224136"/>
              </a:xfrm>
              <a:prstGeom prst="ellipse">
                <a:avLst/>
              </a:prstGeom>
              <a:blipFill dpi="0" rotWithShape="1">
                <a:blip r:embed="rId17"/>
                <a:srcRect/>
                <a:stretch>
                  <a:fillRect l="14000" t="24000" r="12000" b="16000"/>
                </a:stretch>
              </a:blipFill>
              <a:ln w="57150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8"/>
              <p:cNvSpPr>
                <a:spLocks noChangeArrowheads="1"/>
              </p:cNvSpPr>
              <p:nvPr/>
            </p:nvSpPr>
            <p:spPr bwMode="auto">
              <a:xfrm>
                <a:off x="3181808" y="2286579"/>
                <a:ext cx="968936" cy="1052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实</a:t>
                </a: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时监测</a:t>
                </a:r>
                <a:endParaRPr lang="en-US" altLang="zh-CN" sz="2400" b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 flipH="1">
                <a:off x="3048934" y="2188379"/>
                <a:ext cx="0" cy="1260000"/>
              </a:xfrm>
              <a:prstGeom prst="line">
                <a:avLst/>
              </a:prstGeom>
              <a:ln w="57150"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矩形 8"/>
            <p:cNvSpPr>
              <a:spLocks noChangeArrowheads="1"/>
            </p:cNvSpPr>
            <p:nvPr/>
          </p:nvSpPr>
          <p:spPr bwMode="auto">
            <a:xfrm>
              <a:off x="1670243" y="3585221"/>
              <a:ext cx="2310129" cy="209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通过不同数据，快速检测传染病，进行全面的疫情监测，快速进行响应，达到控制疾病的流行。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02376" y="3084911"/>
            <a:ext cx="2509311" cy="3433534"/>
            <a:chOff x="5034020" y="3084911"/>
            <a:chExt cx="2509311" cy="3433534"/>
          </a:xfrm>
        </p:grpSpPr>
        <p:grpSp>
          <p:nvGrpSpPr>
            <p:cNvPr id="9" name="组合 8"/>
            <p:cNvGrpSpPr/>
            <p:nvPr/>
          </p:nvGrpSpPr>
          <p:grpSpPr>
            <a:xfrm>
              <a:off x="5034020" y="3084911"/>
              <a:ext cx="2509311" cy="1260000"/>
              <a:chOff x="5034020" y="3084911"/>
              <a:chExt cx="2509311" cy="12600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34020" y="3091747"/>
                <a:ext cx="1224136" cy="1224136"/>
              </a:xfrm>
              <a:prstGeom prst="ellipse">
                <a:avLst/>
              </a:prstGeom>
              <a:blipFill dpi="0" rotWithShape="1">
                <a:blip r:embed="rId18"/>
                <a:srcRect/>
                <a:stretch>
                  <a:fillRect l="8000" t="8000" r="8000" b="8000"/>
                </a:stretch>
              </a:blipFill>
              <a:ln w="57150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flipH="1">
                <a:off x="6486252" y="3084911"/>
                <a:ext cx="0" cy="1260000"/>
              </a:xfrm>
              <a:prstGeom prst="line">
                <a:avLst/>
              </a:prstGeom>
              <a:ln w="57150"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矩形 8"/>
              <p:cNvSpPr>
                <a:spLocks noChangeArrowheads="1"/>
              </p:cNvSpPr>
              <p:nvPr/>
            </p:nvSpPr>
            <p:spPr bwMode="auto">
              <a:xfrm>
                <a:off x="6574395" y="3134219"/>
                <a:ext cx="968936" cy="1052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切</a:t>
                </a:r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断</a:t>
                </a:r>
                <a:endParaRPr lang="en-US" altLang="zh-CN" sz="2400" b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传播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1" name="矩形 8"/>
            <p:cNvSpPr>
              <a:spLocks noChangeArrowheads="1"/>
            </p:cNvSpPr>
            <p:nvPr/>
          </p:nvSpPr>
          <p:spPr bwMode="auto">
            <a:xfrm>
              <a:off x="5133611" y="4425564"/>
              <a:ext cx="2310129" cy="209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在危机进一步扩散前，利用数据识别出传播路径和可能影响，采取措施，切断传播路径。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11584" y="2184979"/>
            <a:ext cx="2554344" cy="3567379"/>
            <a:chOff x="8411584" y="2184979"/>
            <a:chExt cx="2554344" cy="3567379"/>
          </a:xfrm>
        </p:grpSpPr>
        <p:grpSp>
          <p:nvGrpSpPr>
            <p:cNvPr id="10" name="组合 9"/>
            <p:cNvGrpSpPr/>
            <p:nvPr/>
          </p:nvGrpSpPr>
          <p:grpSpPr>
            <a:xfrm>
              <a:off x="8411584" y="2184979"/>
              <a:ext cx="2554344" cy="1260000"/>
              <a:chOff x="8411584" y="2184979"/>
              <a:chExt cx="2554344" cy="1260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8411584" y="2184979"/>
                <a:ext cx="1224136" cy="1224136"/>
              </a:xfrm>
              <a:prstGeom prst="ellipse">
                <a:avLst/>
              </a:prstGeom>
              <a:blipFill dpi="0" rotWithShape="1">
                <a:blip r:embed="rId19">
                  <a:biLevel thresh="50000"/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 l="8000" t="8000" r="8000" b="8000"/>
                </a:stretch>
              </a:blip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flipH="1">
                <a:off x="9871317" y="2184979"/>
                <a:ext cx="0" cy="12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8"/>
              <p:cNvSpPr>
                <a:spLocks noChangeArrowheads="1"/>
              </p:cNvSpPr>
              <p:nvPr/>
            </p:nvSpPr>
            <p:spPr bwMode="auto">
              <a:xfrm>
                <a:off x="9996992" y="2294153"/>
                <a:ext cx="968936" cy="1052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智慧医疗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2" name="矩形 8"/>
            <p:cNvSpPr>
              <a:spLocks noChangeArrowheads="1"/>
            </p:cNvSpPr>
            <p:nvPr/>
          </p:nvSpPr>
          <p:spPr bwMode="auto">
            <a:xfrm>
              <a:off x="8533692" y="3659477"/>
              <a:ext cx="2310129" cy="209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利用医疗卫生数据提升医疗效率，助力机构迅速、灵活、正确地诊断和治疗疾病。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4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0" y="4147001"/>
            <a:ext cx="12192000" cy="2711003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>
              <a:solidFill>
                <a:srgbClr val="31B5D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2192000" cy="2711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11" name="文本框 10"/>
          <p:cNvSpPr txBox="1"/>
          <p:nvPr/>
        </p:nvSpPr>
        <p:spPr>
          <a:xfrm>
            <a:off x="4370618" y="582603"/>
            <a:ext cx="345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31B5D6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智慧政府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37" t="32558" r="38959" b="44454"/>
          <a:stretch/>
        </p:blipFill>
        <p:spPr>
          <a:xfrm>
            <a:off x="5834132" y="5872768"/>
            <a:ext cx="528036" cy="48939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05612" y="6387270"/>
            <a:ext cx="318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中信出版社</a:t>
            </a:r>
            <a:r>
              <a:rPr lang="en-US" altLang="zh-CN" sz="1600" b="1" dirty="0">
                <a:solidFill>
                  <a:srgbClr val="BA1D2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·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CHINA</a:t>
            </a:r>
            <a:r>
              <a:rPr lang="en-US" altLang="zh-CN" sz="1600" b="1" dirty="0">
                <a:solidFill>
                  <a:srgbClr val="BA1D2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CITIC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PRESS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9339" y="4268852"/>
            <a:ext cx="5313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没有感谢</a:t>
            </a:r>
            <a:endParaRPr lang="zh-CN" altLang="en-US" sz="40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62530" y="4931632"/>
            <a:ext cx="4866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真心希望这一天早点到来！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438" y="2731086"/>
            <a:ext cx="1135124" cy="13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736" y="838043"/>
            <a:ext cx="8228528" cy="424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6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你也想免费得到出版社赠书做</a:t>
            </a:r>
            <a:r>
              <a:rPr lang="en-US" altLang="zh-CN" sz="216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16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读书笔记？</a:t>
            </a:r>
          </a:p>
        </p:txBody>
      </p:sp>
      <p:sp>
        <p:nvSpPr>
          <p:cNvPr id="9" name="右箭头 8"/>
          <p:cNvSpPr/>
          <p:nvPr/>
        </p:nvSpPr>
        <p:spPr>
          <a:xfrm>
            <a:off x="4034631" y="2781875"/>
            <a:ext cx="129601" cy="24114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021662" y="2781875"/>
            <a:ext cx="129601" cy="24114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095280" y="2781875"/>
            <a:ext cx="129601" cy="24114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8365" y="4061256"/>
            <a:ext cx="8228528" cy="1966949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eaLnBrk="0" fontAlgn="base" hangingPunct="0">
              <a:spcBef>
                <a:spcPts val="1620"/>
              </a:spcBef>
              <a:spcAft>
                <a:spcPct val="0"/>
              </a:spcAft>
            </a:pP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友情提示：马上就去新浪微博</a:t>
            </a:r>
            <a:endParaRPr lang="en-US" altLang="zh-CN" sz="162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spcBef>
                <a:spcPts val="1620"/>
              </a:spcBef>
              <a:spcAft>
                <a:spcPct val="0"/>
              </a:spcAft>
            </a:pP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1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、关注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时间卡片  ，可以看到其它学员读书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制作约定</a:t>
            </a:r>
            <a:endParaRPr lang="en-US" altLang="zh-CN" sz="162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spcBef>
                <a:spcPts val="1080"/>
              </a:spcBef>
              <a:spcAft>
                <a:spcPct val="0"/>
              </a:spcAft>
            </a:pP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、关注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读书笔记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，可以看到其它学员已经提交的读书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eaLnBrk="0" fontAlgn="base" hangingPunct="0">
              <a:spcBef>
                <a:spcPts val="1080"/>
              </a:spcBef>
              <a:spcAft>
                <a:spcPct val="0"/>
              </a:spcAft>
            </a:pP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3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、搜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和秋叶一起学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PPT#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标签，可以看到其它学员已经提交的作业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eaLnBrk="0" fontAlgn="base" hangingPunct="0">
              <a:spcBef>
                <a:spcPts val="1080"/>
              </a:spcBef>
              <a:spcAft>
                <a:spcPct val="0"/>
              </a:spcAft>
            </a:pP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4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、国内主流出版社都已经和</a:t>
            </a:r>
            <a:r>
              <a:rPr lang="en-US" altLang="zh-CN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62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秋叶 老师合作，有本事，不花钱好书随时让你选！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72768" y="4401009"/>
            <a:ext cx="7646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078365" y="2165390"/>
            <a:ext cx="1749616" cy="1207081"/>
            <a:chOff x="107380" y="2024805"/>
            <a:chExt cx="1944270" cy="1341376"/>
          </a:xfrm>
        </p:grpSpPr>
        <p:sp>
          <p:nvSpPr>
            <p:cNvPr id="15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3411" y="2382196"/>
              <a:ext cx="1728239" cy="933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99</a:t>
              </a: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元</a:t>
              </a:r>
              <a:endParaRPr lang="en-US" altLang="zh-CN" sz="162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网易云课堂</a:t>
              </a:r>
              <a:endParaRPr lang="en-US" altLang="zh-CN" sz="162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在线课程</a:t>
              </a:r>
              <a:endParaRPr lang="en-US" altLang="zh-CN" sz="162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7380" y="2060809"/>
              <a:ext cx="504070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24488" y="2165393"/>
            <a:ext cx="1749616" cy="1207082"/>
            <a:chOff x="107380" y="2024805"/>
            <a:chExt cx="1944270" cy="1341376"/>
          </a:xfrm>
        </p:grpSpPr>
        <p:sp>
          <p:nvSpPr>
            <p:cNvPr id="21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411" y="2382196"/>
              <a:ext cx="1728239" cy="933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购买后去微博私信</a:t>
              </a: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秋叶</a:t>
              </a:r>
              <a:endParaRPr lang="en-US" altLang="zh-CN" sz="162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要福利</a:t>
              </a: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群号</a:t>
              </a:r>
              <a:endParaRPr lang="en-US" altLang="zh-CN" sz="162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7380" y="2060811"/>
              <a:ext cx="504070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37100" y="2165390"/>
            <a:ext cx="1749616" cy="1207081"/>
            <a:chOff x="107380" y="2024805"/>
            <a:chExt cx="1944270" cy="1341376"/>
          </a:xfrm>
        </p:grpSpPr>
        <p:sp>
          <p:nvSpPr>
            <p:cNvPr id="25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3411" y="2382196"/>
              <a:ext cx="1728239" cy="933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新浪微博晒作业被老师肯定奖励内部选书</a:t>
              </a:r>
              <a:endParaRPr lang="en-US" altLang="zh-CN" sz="162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7380" y="2060809"/>
              <a:ext cx="504070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160078" y="2165390"/>
            <a:ext cx="1749616" cy="1207081"/>
            <a:chOff x="107380" y="2024805"/>
            <a:chExt cx="1944270" cy="1341376"/>
          </a:xfrm>
        </p:grpSpPr>
        <p:sp>
          <p:nvSpPr>
            <p:cNvPr id="29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23411" y="2382196"/>
              <a:ext cx="1728239" cy="933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出版社寄书到后约</a:t>
              </a: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zh-CN" altLang="en-US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时间卡片 晒读书</a:t>
              </a: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380" y="2060809"/>
              <a:ext cx="504070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2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85318" y="4012191"/>
            <a:ext cx="8251029" cy="1446421"/>
            <a:chOff x="0" y="3359571"/>
            <a:chExt cx="9169004" cy="1607344"/>
          </a:xfrm>
        </p:grpSpPr>
        <p:sp>
          <p:nvSpPr>
            <p:cNvPr id="5" name="矩形 4"/>
            <p:cNvSpPr/>
            <p:nvPr/>
          </p:nvSpPr>
          <p:spPr>
            <a:xfrm>
              <a:off x="1245140" y="3973770"/>
              <a:ext cx="4572000" cy="5334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8278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6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/>
              </a:r>
              <a:br>
                <a:rPr lang="en-US" altLang="zh-CN" sz="1260" kern="0" dirty="0">
                  <a:solidFill>
                    <a:prstClr val="black"/>
                  </a:solidFill>
                  <a:latin typeface="Arial" panose="020B0604020202020204" pitchFamily="34" charset="0"/>
                </a:rPr>
              </a:br>
              <a:endParaRPr lang="en-US" altLang="zh-CN" sz="1260" kern="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9571"/>
              <a:ext cx="9169004" cy="1297781"/>
            </a:xfrm>
            <a:prstGeom prst="rect">
              <a:avLst/>
            </a:prstGeom>
            <a:solidFill>
              <a:srgbClr val="E5051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61715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6" kern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92254" y="4134667"/>
              <a:ext cx="3763565" cy="485775"/>
            </a:xfrm>
            <a:prstGeom prst="roundRect">
              <a:avLst/>
            </a:prstGeom>
            <a:solidFill>
              <a:srgbClr val="3E4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1715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46" kern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4"/>
            <a:stretch>
              <a:fillRect/>
            </a:stretch>
          </p:blipFill>
          <p:spPr bwMode="auto">
            <a:xfrm>
              <a:off x="3392092" y="3423865"/>
              <a:ext cx="117276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9"/>
            <p:cNvSpPr txBox="1">
              <a:spLocks noChangeArrowheads="1"/>
            </p:cNvSpPr>
            <p:nvPr/>
          </p:nvSpPr>
          <p:spPr bwMode="auto">
            <a:xfrm>
              <a:off x="4647011" y="3613174"/>
              <a:ext cx="594123" cy="564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1715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搜</a:t>
              </a:r>
              <a:endParaRPr lang="zh-CN" altLang="en-US" sz="5399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10" name="矩形 13"/>
            <p:cNvSpPr>
              <a:spLocks noChangeArrowheads="1"/>
            </p:cNvSpPr>
            <p:nvPr/>
          </p:nvSpPr>
          <p:spPr bwMode="auto">
            <a:xfrm>
              <a:off x="5160169" y="3441723"/>
              <a:ext cx="3519839" cy="9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1715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16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和</a:t>
              </a:r>
              <a:r>
                <a:rPr lang="zh-CN" altLang="en-US" sz="2160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405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秋叶</a:t>
              </a:r>
              <a:r>
                <a:rPr lang="zh-CN" altLang="en-US" sz="2160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216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一起学</a:t>
              </a:r>
              <a:r>
                <a:rPr lang="en-US" altLang="zh-CN" sz="216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PPT</a:t>
              </a:r>
              <a:endParaRPr lang="zh-CN" altLang="en-US" sz="2160" kern="0" dirty="0">
                <a:solidFill>
                  <a:srgbClr val="FA7F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defTabSz="61715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709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02924" y="4185981"/>
              <a:ext cx="393496" cy="413243"/>
              <a:chOff x="9704022" y="1833544"/>
              <a:chExt cx="2309787" cy="2425700"/>
            </a:xfrm>
            <a:effectLst>
              <a:outerShdw blurRad="228600" sx="108000" sy="108000" algn="ctr" rotWithShape="0">
                <a:prstClr val="black">
                  <a:alpha val="36000"/>
                </a:prstClr>
              </a:outerShdw>
            </a:effectLst>
          </p:grpSpPr>
          <p:sp>
            <p:nvSpPr>
              <p:cNvPr id="23" name="矩形 5"/>
              <p:cNvSpPr/>
              <p:nvPr/>
            </p:nvSpPr>
            <p:spPr>
              <a:xfrm>
                <a:off x="9704022" y="2120283"/>
                <a:ext cx="2309787" cy="1754805"/>
              </a:xfrm>
              <a:custGeom>
                <a:avLst/>
                <a:gdLst>
                  <a:gd name="connsiteX0" fmla="*/ 0 w 2294005"/>
                  <a:gd name="connsiteY0" fmla="*/ 0 h 1754805"/>
                  <a:gd name="connsiteX1" fmla="*/ 2294005 w 2294005"/>
                  <a:gd name="connsiteY1" fmla="*/ 0 h 1754805"/>
                  <a:gd name="connsiteX2" fmla="*/ 2294005 w 2294005"/>
                  <a:gd name="connsiteY2" fmla="*/ 1754805 h 1754805"/>
                  <a:gd name="connsiteX3" fmla="*/ 0 w 2294005"/>
                  <a:gd name="connsiteY3" fmla="*/ 1754805 h 1754805"/>
                  <a:gd name="connsiteX4" fmla="*/ 0 w 2294005"/>
                  <a:gd name="connsiteY4" fmla="*/ 0 h 1754805"/>
                  <a:gd name="connsiteX0" fmla="*/ 0 w 2322140"/>
                  <a:gd name="connsiteY0" fmla="*/ 0 h 1754805"/>
                  <a:gd name="connsiteX1" fmla="*/ 2294005 w 2322140"/>
                  <a:gd name="connsiteY1" fmla="*/ 0 h 1754805"/>
                  <a:gd name="connsiteX2" fmla="*/ 2322140 w 2322140"/>
                  <a:gd name="connsiteY2" fmla="*/ 1628196 h 1754805"/>
                  <a:gd name="connsiteX3" fmla="*/ 0 w 2322140"/>
                  <a:gd name="connsiteY3" fmla="*/ 1754805 h 1754805"/>
                  <a:gd name="connsiteX4" fmla="*/ 0 w 2322140"/>
                  <a:gd name="connsiteY4" fmla="*/ 0 h 175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2140" h="1754805">
                    <a:moveTo>
                      <a:pt x="0" y="0"/>
                    </a:moveTo>
                    <a:lnTo>
                      <a:pt x="2294005" y="0"/>
                    </a:lnTo>
                    <a:lnTo>
                      <a:pt x="2322140" y="1628196"/>
                    </a:lnTo>
                    <a:lnTo>
                      <a:pt x="0" y="1754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A9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17158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946" kern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9718090" y="2001444"/>
                <a:ext cx="2295719" cy="1828421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59643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19304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62546"/>
                    </a:lnTo>
                    <a:cubicBezTo>
                      <a:pt x="939619" y="1845915"/>
                      <a:pt x="885794" y="1842589"/>
                      <a:pt x="986971" y="1830615"/>
                    </a:cubicBezTo>
                    <a:cubicBezTo>
                      <a:pt x="1088148" y="1818641"/>
                      <a:pt x="1180495" y="1820636"/>
                      <a:pt x="1384300" y="1790700"/>
                    </a:cubicBez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17158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946" kern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9704022" y="1833544"/>
                <a:ext cx="2209800" cy="2425700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24257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77060"/>
                    </a:lnTo>
                    <a:lnTo>
                      <a:pt x="711200" y="2425700"/>
                    </a:lnTo>
                    <a:lnTo>
                      <a:pt x="1384300" y="1790700"/>
                    </a:ln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rgbClr val="21A5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17158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946" kern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5229225" y="4188246"/>
              <a:ext cx="1596629" cy="42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1715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890" kern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网易云课堂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697267" y="4179911"/>
              <a:ext cx="1650206" cy="3952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1715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46" kern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6742510" y="4271590"/>
              <a:ext cx="291703" cy="205978"/>
              <a:chOff x="6744072" y="3965894"/>
              <a:chExt cx="409599" cy="289318"/>
            </a:xfrm>
          </p:grpSpPr>
          <p:sp>
            <p:nvSpPr>
              <p:cNvPr id="21" name="同心圆 20"/>
              <p:cNvSpPr/>
              <p:nvPr/>
            </p:nvSpPr>
            <p:spPr>
              <a:xfrm>
                <a:off x="6744072" y="3965894"/>
                <a:ext cx="265821" cy="265905"/>
              </a:xfrm>
              <a:prstGeom prst="donut">
                <a:avLst>
                  <a:gd name="adj" fmla="val 18732"/>
                </a:avLst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17158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946" ker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流程图: 终止 21"/>
              <p:cNvSpPr/>
              <p:nvPr/>
            </p:nvSpPr>
            <p:spPr>
              <a:xfrm rot="2172947">
                <a:off x="6938005" y="4210059"/>
                <a:ext cx="215666" cy="45153"/>
              </a:xfrm>
              <a:prstGeom prst="flowChartTerminator">
                <a:avLst/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17158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946" kern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7008019" y="4183483"/>
              <a:ext cx="757239" cy="42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1715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89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秋叶</a:t>
              </a:r>
            </a:p>
          </p:txBody>
        </p:sp>
        <p:sp>
          <p:nvSpPr>
            <p:cNvPr id="16" name="流程图: 终止 15"/>
            <p:cNvSpPr/>
            <p:nvPr/>
          </p:nvSpPr>
          <p:spPr>
            <a:xfrm rot="2459239">
              <a:off x="7556898" y="4838327"/>
              <a:ext cx="607219" cy="128588"/>
            </a:xfrm>
            <a:prstGeom prst="flowChartTerminator">
              <a:avLst/>
            </a:prstGeom>
            <a:solidFill>
              <a:srgbClr val="5D61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1715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6" kern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" name="组合 7"/>
            <p:cNvGrpSpPr>
              <a:grpSpLocks/>
            </p:cNvGrpSpPr>
            <p:nvPr/>
          </p:nvGrpSpPr>
          <p:grpSpPr bwMode="auto">
            <a:xfrm>
              <a:off x="6967538" y="4056086"/>
              <a:ext cx="846535" cy="846535"/>
              <a:chOff x="9216452" y="7221413"/>
              <a:chExt cx="998633" cy="998634"/>
            </a:xfrm>
          </p:grpSpPr>
          <p:sp>
            <p:nvSpPr>
              <p:cNvPr id="19" name="同心圆 18"/>
              <p:cNvSpPr/>
              <p:nvPr/>
            </p:nvSpPr>
            <p:spPr>
              <a:xfrm>
                <a:off x="9216452" y="7221413"/>
                <a:ext cx="998633" cy="998634"/>
              </a:xfrm>
              <a:prstGeom prst="donut">
                <a:avLst>
                  <a:gd name="adj" fmla="val 8808"/>
                </a:avLst>
              </a:prstGeom>
              <a:solidFill>
                <a:srgbClr val="5D617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17158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216" ker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3373" y="7298335"/>
                <a:ext cx="844790" cy="844790"/>
              </a:xfrm>
              <a:prstGeom prst="ellipse">
                <a:avLst/>
              </a:prstGeom>
            </p:spPr>
          </p:pic>
        </p:grpSp>
        <p:sp>
          <p:nvSpPr>
            <p:cNvPr id="18" name="矩形 23"/>
            <p:cNvSpPr>
              <a:spLocks noChangeArrowheads="1"/>
            </p:cNvSpPr>
            <p:nvPr/>
          </p:nvSpPr>
          <p:spPr bwMode="auto">
            <a:xfrm>
              <a:off x="20243" y="4353743"/>
              <a:ext cx="3090590" cy="3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1715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350" kern="0">
                  <a:solidFill>
                    <a:srgbClr val="F9655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网易云课堂最受欢迎的付费职场课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65486" y="1160227"/>
            <a:ext cx="6090692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4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24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和秋叶一起学</a:t>
            </a:r>
            <a:r>
              <a:rPr lang="en-US" altLang="zh-CN" sz="324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PPT#</a:t>
            </a:r>
          </a:p>
          <a:p>
            <a:pPr algn="ctr" eaLnBrk="0" fontAlgn="base" hangingPunct="0">
              <a:spcBef>
                <a:spcPts val="2700"/>
              </a:spcBef>
              <a:spcAft>
                <a:spcPct val="0"/>
              </a:spcAft>
            </a:pPr>
            <a:r>
              <a:rPr lang="zh-CN" altLang="en-US" sz="396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学员寒假读书</a:t>
            </a:r>
            <a:r>
              <a:rPr lang="zh-CN" altLang="en-US" sz="396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sz="396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</a:t>
            </a:r>
            <a:r>
              <a:rPr lang="zh-CN" altLang="en-US" sz="396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396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ts val="2700"/>
              </a:spcBef>
              <a:spcAft>
                <a:spcPct val="0"/>
              </a:spcAft>
            </a:pPr>
            <a:r>
              <a:rPr lang="zh-CN" altLang="en-US" sz="252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你也想做？请马上</a:t>
            </a:r>
            <a:r>
              <a:rPr lang="en-US" altLang="zh-CN" sz="252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52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时间卡片 约定</a:t>
            </a:r>
            <a:endParaRPr lang="en-US" altLang="zh-CN" sz="252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6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我们免费指导你做出好读书笔记</a:t>
            </a:r>
            <a:r>
              <a:rPr lang="en-US" altLang="zh-CN" sz="216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6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838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48047" y="217905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 录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31" name="组合 30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90" name="椭圆 89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88" name="椭圆 87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86" name="椭圆 85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4" name="椭圆 83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81" name="图片 8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82" name="椭圆 81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8" name="组合 37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1" name="组合 40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3" name="组合 42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4" name="组合 43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5" name="组合 44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2" name="椭圆 61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连接符 45"/>
            <p:cNvCxnSpPr>
              <a:stCxn id="73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62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79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86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90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1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3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84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82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75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7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77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88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65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9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/>
          <p:nvPr/>
        </p:nvSpPr>
        <p:spPr>
          <a:xfrm>
            <a:off x="2898413" y="278722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万千气象：感受数据之大</a:t>
            </a:r>
            <a:endParaRPr lang="zh-CN" altLang="en-US" sz="36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898413" y="396693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多胜算：驾驭大</a:t>
            </a:r>
            <a:r>
              <a:rPr lang="zh-CN" altLang="en-US" sz="3600" dirty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</a:t>
            </a:r>
            <a:r>
              <a:rPr lang="zh-CN" altLang="en-US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据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898413" y="516517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智慧政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府：大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数据应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用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340413" y="2831392"/>
            <a:ext cx="558000" cy="5580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340413" y="4011096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340413" y="5209336"/>
            <a:ext cx="558000" cy="55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图片 3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" b="20895"/>
          <a:stretch/>
        </p:blipFill>
        <p:spPr>
          <a:xfrm>
            <a:off x="8320841" y="1832233"/>
            <a:ext cx="3046860" cy="403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342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268" name="矩形 26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文本框 335"/>
          <p:cNvSpPr txBox="1"/>
          <p:nvPr/>
        </p:nvSpPr>
        <p:spPr>
          <a:xfrm>
            <a:off x="2493605" y="33113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万千气象：感受数据之大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1125644" y="124745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什么是大</a:t>
            </a:r>
            <a:r>
              <a:rPr lang="zh-CN" altLang="en-US" sz="32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</a:t>
            </a:r>
            <a:r>
              <a:rPr lang="zh-CN" altLang="en-US" sz="32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据</a:t>
            </a:r>
            <a:endParaRPr lang="zh-CN" altLang="en-US" sz="32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文本框 340"/>
          <p:cNvSpPr txBox="1"/>
          <p:nvPr/>
        </p:nvSpPr>
        <p:spPr>
          <a:xfrm>
            <a:off x="1168142" y="2694053"/>
            <a:ext cx="6598333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大数据是需要新处理模式才能具有更强的决策力、洞察力和流程优化能力的海量、高增长率和多样化的信息资产。</a:t>
            </a:r>
            <a:endParaRPr lang="en-US" altLang="zh-CN" sz="2400" dirty="0"/>
          </a:p>
        </p:txBody>
      </p:sp>
      <p:sp>
        <p:nvSpPr>
          <p:cNvPr id="344" name="圆角矩形 343"/>
          <p:cNvSpPr/>
          <p:nvPr/>
        </p:nvSpPr>
        <p:spPr>
          <a:xfrm>
            <a:off x="1188362" y="4991100"/>
            <a:ext cx="7688938" cy="850900"/>
          </a:xfrm>
          <a:prstGeom prst="roundRect">
            <a:avLst>
              <a:gd name="adj" fmla="val 9394"/>
            </a:avLst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1518664" y="5062607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</a:t>
            </a:r>
            <a:r>
              <a:rPr lang="zh-CN" altLang="en-US" sz="4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术</a:t>
            </a:r>
            <a:r>
              <a:rPr lang="zh-CN" altLang="zh-CN" sz="4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4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社会变革的结合体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68142" y="4249118"/>
            <a:ext cx="6598333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大数</a:t>
            </a:r>
            <a:r>
              <a:rPr lang="zh-CN" altLang="en-US" sz="2400" dirty="0" smtClean="0"/>
              <a:t>据的核心是数据，再是数据技术和思维！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72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6151" y="1350620"/>
            <a:ext cx="4967287" cy="4936332"/>
            <a:chOff x="5756151" y="1350620"/>
            <a:chExt cx="4967287" cy="4936332"/>
          </a:xfrm>
        </p:grpSpPr>
        <p:sp>
          <p:nvSpPr>
            <p:cNvPr id="6" name="Freeform 35"/>
            <p:cNvSpPr>
              <a:spLocks/>
            </p:cNvSpPr>
            <p:nvPr/>
          </p:nvSpPr>
          <p:spPr bwMode="gray">
            <a:xfrm flipH="1">
              <a:off x="5765875" y="1350620"/>
              <a:ext cx="2376487" cy="2376488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solidFill>
              <a:srgbClr val="31B5D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 noProof="0" dirty="0">
                <a:solidFill>
                  <a:schemeClr val="lt1"/>
                </a:solidFill>
              </a:endParaRPr>
            </a:p>
          </p:txBody>
        </p:sp>
        <p:sp>
          <p:nvSpPr>
            <p:cNvPr id="7" name="Freeform 35"/>
            <p:cNvSpPr>
              <a:spLocks/>
            </p:cNvSpPr>
            <p:nvPr/>
          </p:nvSpPr>
          <p:spPr bwMode="gray">
            <a:xfrm>
              <a:off x="8346950" y="1350621"/>
              <a:ext cx="2376488" cy="2376487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solidFill>
              <a:srgbClr val="31B5D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 noProof="0" dirty="0">
                <a:solidFill>
                  <a:schemeClr val="lt1"/>
                </a:solidFill>
              </a:endParaRPr>
            </a:p>
          </p:txBody>
        </p:sp>
        <p:sp>
          <p:nvSpPr>
            <p:cNvPr id="8" name="矩形 22"/>
            <p:cNvSpPr/>
            <p:nvPr/>
          </p:nvSpPr>
          <p:spPr>
            <a:xfrm>
              <a:off x="8342188" y="3899350"/>
              <a:ext cx="2376488" cy="2376487"/>
            </a:xfrm>
            <a:custGeom>
              <a:avLst/>
              <a:gdLst/>
              <a:ahLst/>
              <a:cxnLst/>
              <a:rect l="l" t="t" r="r" b="b"/>
              <a:pathLst>
                <a:path w="2376488" h="2376487">
                  <a:moveTo>
                    <a:pt x="0" y="0"/>
                  </a:moveTo>
                  <a:cubicBezTo>
                    <a:pt x="1188244" y="0"/>
                    <a:pt x="1188244" y="0"/>
                    <a:pt x="1188244" y="0"/>
                  </a:cubicBezTo>
                  <a:cubicBezTo>
                    <a:pt x="1845521" y="0"/>
                    <a:pt x="2376488" y="530967"/>
                    <a:pt x="2376488" y="1188243"/>
                  </a:cubicBezTo>
                  <a:cubicBezTo>
                    <a:pt x="2376488" y="1845520"/>
                    <a:pt x="1845521" y="2376487"/>
                    <a:pt x="1188244" y="2376487"/>
                  </a:cubicBezTo>
                  <a:cubicBezTo>
                    <a:pt x="530967" y="2376487"/>
                    <a:pt x="0" y="1845520"/>
                    <a:pt x="0" y="118824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1B5D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 noProof="0">
                <a:solidFill>
                  <a:schemeClr val="lt1"/>
                </a:solidFill>
              </a:endParaRPr>
            </a:p>
          </p:txBody>
        </p:sp>
        <p:sp>
          <p:nvSpPr>
            <p:cNvPr id="9" name="矩形 26"/>
            <p:cNvSpPr/>
            <p:nvPr/>
          </p:nvSpPr>
          <p:spPr>
            <a:xfrm>
              <a:off x="5756151" y="3910465"/>
              <a:ext cx="2376487" cy="2376487"/>
            </a:xfrm>
            <a:custGeom>
              <a:avLst/>
              <a:gdLst/>
              <a:ahLst/>
              <a:cxnLst/>
              <a:rect l="l" t="t" r="r" b="b"/>
              <a:pathLst>
                <a:path w="2376487" h="2376487">
                  <a:moveTo>
                    <a:pt x="1188244" y="0"/>
                  </a:moveTo>
                  <a:cubicBezTo>
                    <a:pt x="1188256" y="0"/>
                    <a:pt x="1192038" y="0"/>
                    <a:pt x="2376487" y="0"/>
                  </a:cubicBezTo>
                  <a:cubicBezTo>
                    <a:pt x="2376487" y="19"/>
                    <a:pt x="2376487" y="4713"/>
                    <a:pt x="2376487" y="1188244"/>
                  </a:cubicBezTo>
                  <a:cubicBezTo>
                    <a:pt x="2376487" y="1845520"/>
                    <a:pt x="1845520" y="2376487"/>
                    <a:pt x="1188244" y="2376487"/>
                  </a:cubicBezTo>
                  <a:cubicBezTo>
                    <a:pt x="530967" y="2376487"/>
                    <a:pt x="0" y="1845520"/>
                    <a:pt x="0" y="1188244"/>
                  </a:cubicBezTo>
                  <a:cubicBezTo>
                    <a:pt x="0" y="530967"/>
                    <a:pt x="530967" y="0"/>
                    <a:pt x="1188244" y="0"/>
                  </a:cubicBezTo>
                  <a:close/>
                </a:path>
              </a:pathLst>
            </a:custGeom>
            <a:solidFill>
              <a:srgbClr val="31B5D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 noProof="0">
                <a:solidFill>
                  <a:schemeClr val="lt1"/>
                </a:solidFill>
              </a:endParaRP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7084828" y="3325460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大容量</a:t>
              </a: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8537851" y="3325460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高速度</a:t>
              </a:r>
            </a:p>
          </p:txBody>
        </p:sp>
        <p:sp>
          <p:nvSpPr>
            <p:cNvPr id="19" name="TextBox 51"/>
            <p:cNvSpPr txBox="1"/>
            <p:nvPr/>
          </p:nvSpPr>
          <p:spPr>
            <a:xfrm>
              <a:off x="8537851" y="3938701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真实性</a:t>
              </a:r>
            </a:p>
          </p:txBody>
        </p:sp>
        <p:sp>
          <p:nvSpPr>
            <p:cNvPr id="20" name="TextBox 52"/>
            <p:cNvSpPr txBox="1"/>
            <p:nvPr/>
          </p:nvSpPr>
          <p:spPr>
            <a:xfrm>
              <a:off x="7084828" y="3938701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多样性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6043594" y="1652978"/>
              <a:ext cx="1692000" cy="16920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465744" y="2062842"/>
              <a:ext cx="135141" cy="135141"/>
            </a:xfrm>
            <a:prstGeom prst="ellipse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643884" y="2062842"/>
              <a:ext cx="135141" cy="135141"/>
            </a:xfrm>
            <a:prstGeom prst="ellipse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822024" y="2062842"/>
              <a:ext cx="135141" cy="135141"/>
            </a:xfrm>
            <a:prstGeom prst="ellipse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000163" y="2062842"/>
              <a:ext cx="135141" cy="135141"/>
            </a:xfrm>
            <a:prstGeom prst="ellipse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178303" y="2062842"/>
              <a:ext cx="135141" cy="135141"/>
            </a:xfrm>
            <a:prstGeom prst="ellipse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465744" y="2247125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643884" y="2247125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822024" y="2247125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000163" y="2247125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178303" y="2247125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465744" y="2431407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643884" y="2431407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22024" y="2431407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000163" y="2431407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178303" y="2431407"/>
              <a:ext cx="135141" cy="135141"/>
            </a:xfrm>
            <a:prstGeom prst="ellipse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465744" y="2615690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643884" y="2615690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822024" y="2615690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000163" y="2615690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178303" y="2615690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465744" y="2799972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643884" y="2799972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822024" y="2799972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000163" y="2799972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178303" y="2799972"/>
              <a:ext cx="135141" cy="1351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659585" y="1653530"/>
              <a:ext cx="1692000" cy="16920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9047746" y="2035063"/>
              <a:ext cx="354865" cy="142579"/>
              <a:chOff x="6410177" y="914400"/>
              <a:chExt cx="525195" cy="211015"/>
            </a:xfrm>
            <a:solidFill>
              <a:srgbClr val="F784A5"/>
            </a:solidFill>
          </p:grpSpPr>
          <p:sp>
            <p:nvSpPr>
              <p:cNvPr id="90" name="椭圆 89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rgbClr val="F784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F784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F784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组合 53"/>
            <p:cNvGrpSpPr/>
            <p:nvPr/>
          </p:nvGrpSpPr>
          <p:grpSpPr>
            <a:xfrm>
              <a:off x="9608558" y="2035063"/>
              <a:ext cx="354865" cy="142579"/>
              <a:chOff x="6410177" y="914400"/>
              <a:chExt cx="525195" cy="211015"/>
            </a:xfrm>
            <a:solidFill>
              <a:srgbClr val="F784A5"/>
            </a:solidFill>
          </p:grpSpPr>
          <p:sp>
            <p:nvSpPr>
              <p:cNvPr id="85" name="椭圆 84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87" name="直接连接符 86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rgbClr val="F784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F784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F784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组合 54"/>
            <p:cNvGrpSpPr/>
            <p:nvPr/>
          </p:nvGrpSpPr>
          <p:grpSpPr>
            <a:xfrm>
              <a:off x="9317062" y="2253685"/>
              <a:ext cx="354865" cy="142579"/>
              <a:chOff x="6410177" y="914400"/>
              <a:chExt cx="525195" cy="211015"/>
            </a:xfrm>
            <a:solidFill>
              <a:srgbClr val="31B5D6"/>
            </a:solidFill>
          </p:grpSpPr>
          <p:sp>
            <p:nvSpPr>
              <p:cNvPr id="80" name="椭圆 79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82" name="直接连接符 81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组合 55"/>
            <p:cNvGrpSpPr/>
            <p:nvPr/>
          </p:nvGrpSpPr>
          <p:grpSpPr>
            <a:xfrm>
              <a:off x="9047746" y="2450648"/>
              <a:ext cx="354865" cy="142579"/>
              <a:chOff x="6410177" y="914400"/>
              <a:chExt cx="525195" cy="211015"/>
            </a:xfrm>
            <a:solidFill>
              <a:srgbClr val="31B5D6"/>
            </a:solidFill>
          </p:grpSpPr>
          <p:sp>
            <p:nvSpPr>
              <p:cNvPr id="75" name="椭圆 74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77" name="直接连接符 76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组合 56"/>
            <p:cNvGrpSpPr/>
            <p:nvPr/>
          </p:nvGrpSpPr>
          <p:grpSpPr>
            <a:xfrm>
              <a:off x="9182405" y="2676669"/>
              <a:ext cx="354865" cy="142579"/>
              <a:chOff x="6410177" y="914400"/>
              <a:chExt cx="525195" cy="211015"/>
            </a:xfrm>
            <a:solidFill>
              <a:schemeClr val="tx1"/>
            </a:solidFill>
          </p:grpSpPr>
          <p:sp>
            <p:nvSpPr>
              <p:cNvPr id="70" name="椭圆 69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72" name="直接连接符 71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组合 57"/>
            <p:cNvGrpSpPr/>
            <p:nvPr/>
          </p:nvGrpSpPr>
          <p:grpSpPr>
            <a:xfrm>
              <a:off x="9572121" y="2504875"/>
              <a:ext cx="354865" cy="142579"/>
              <a:chOff x="6410177" y="914400"/>
              <a:chExt cx="525195" cy="211015"/>
            </a:xfrm>
            <a:solidFill>
              <a:srgbClr val="31B5D6"/>
            </a:solidFill>
          </p:grpSpPr>
          <p:sp>
            <p:nvSpPr>
              <p:cNvPr id="65" name="椭圆 64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67" name="直接连接符 66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rgbClr val="31B5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组合 58"/>
            <p:cNvGrpSpPr/>
            <p:nvPr/>
          </p:nvGrpSpPr>
          <p:grpSpPr>
            <a:xfrm>
              <a:off x="9523011" y="2829461"/>
              <a:ext cx="354865" cy="142579"/>
              <a:chOff x="6410177" y="914400"/>
              <a:chExt cx="525195" cy="211015"/>
            </a:xfrm>
            <a:solidFill>
              <a:schemeClr val="tx1"/>
            </a:solidFill>
          </p:grpSpPr>
          <p:sp>
            <p:nvSpPr>
              <p:cNvPr id="60" name="椭圆 59"/>
              <p:cNvSpPr/>
              <p:nvPr/>
            </p:nvSpPr>
            <p:spPr>
              <a:xfrm>
                <a:off x="6724357" y="914400"/>
                <a:ext cx="211015" cy="21101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 flipV="1">
                <a:off x="6410177" y="935746"/>
                <a:ext cx="398586" cy="175601"/>
                <a:chOff x="4557932" y="1378634"/>
                <a:chExt cx="717453" cy="182880"/>
              </a:xfrm>
              <a:grpFill/>
            </p:grpSpPr>
            <p:cxnSp>
              <p:nvCxnSpPr>
                <p:cNvPr id="62" name="直接连接符 61"/>
                <p:cNvCxnSpPr/>
                <p:nvPr/>
              </p:nvCxnSpPr>
              <p:spPr>
                <a:xfrm>
                  <a:off x="4557932" y="1477108"/>
                  <a:ext cx="717453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4726745" y="137863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4726745" y="1561514"/>
                  <a:ext cx="5486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椭圆 95"/>
            <p:cNvSpPr/>
            <p:nvPr/>
          </p:nvSpPr>
          <p:spPr>
            <a:xfrm>
              <a:off x="6048228" y="4335882"/>
              <a:ext cx="1692000" cy="16920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38791" y="4903615"/>
              <a:ext cx="400867" cy="4008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6897485" y="4678126"/>
              <a:ext cx="256554" cy="256554"/>
            </a:xfrm>
            <a:prstGeom prst="ellipse">
              <a:avLst/>
            </a:prstGeom>
            <a:solidFill>
              <a:srgbClr val="31B5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6768205" y="5089771"/>
              <a:ext cx="278601" cy="278601"/>
            </a:xfrm>
            <a:prstGeom prst="ellipse">
              <a:avLst/>
            </a:prstGeom>
            <a:solidFill>
              <a:srgbClr val="31B5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810297" y="4920649"/>
              <a:ext cx="152329" cy="152329"/>
            </a:xfrm>
            <a:prstGeom prst="ellipse">
              <a:avLst/>
            </a:prstGeom>
            <a:solidFill>
              <a:srgbClr val="F784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6501628" y="4996443"/>
              <a:ext cx="180391" cy="180391"/>
            </a:xfrm>
            <a:prstGeom prst="ellipse">
              <a:avLst/>
            </a:prstGeom>
            <a:solidFill>
              <a:srgbClr val="F784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322741" y="5152153"/>
              <a:ext cx="152329" cy="152329"/>
            </a:xfrm>
            <a:prstGeom prst="ellipse">
              <a:avLst/>
            </a:prstGeom>
            <a:solidFill>
              <a:srgbClr val="F784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510147" y="5215795"/>
              <a:ext cx="232502" cy="232502"/>
            </a:xfrm>
            <a:prstGeom prst="ellipse">
              <a:avLst/>
            </a:prstGeom>
            <a:solidFill>
              <a:srgbClr val="31B5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7247242" y="5384670"/>
              <a:ext cx="278601" cy="278601"/>
            </a:xfrm>
            <a:prstGeom prst="ellipse">
              <a:avLst/>
            </a:prstGeom>
            <a:solidFill>
              <a:srgbClr val="31B5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644939" y="5449801"/>
              <a:ext cx="216468" cy="216468"/>
            </a:xfrm>
            <a:prstGeom prst="ellipse">
              <a:avLst/>
            </a:prstGeom>
            <a:solidFill>
              <a:srgbClr val="F784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6262613" y="5421247"/>
              <a:ext cx="278601" cy="2786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6593210" y="4786873"/>
              <a:ext cx="204676" cy="204676"/>
            </a:xfrm>
            <a:prstGeom prst="ellipse">
              <a:avLst/>
            </a:prstGeom>
            <a:solidFill>
              <a:srgbClr val="F784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861407" y="5373134"/>
              <a:ext cx="313673" cy="3136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8687028" y="4335882"/>
              <a:ext cx="1692000" cy="16920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/>
            <p:cNvSpPr/>
            <p:nvPr/>
          </p:nvSpPr>
          <p:spPr>
            <a:xfrm>
              <a:off x="9110328" y="4624586"/>
              <a:ext cx="307590" cy="265164"/>
            </a:xfrm>
            <a:prstGeom prst="triangle">
              <a:avLst/>
            </a:prstGeom>
            <a:solidFill>
              <a:srgbClr val="F784A5"/>
            </a:solidFill>
            <a:ln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909871" y="5157150"/>
              <a:ext cx="296360" cy="296360"/>
            </a:xfrm>
            <a:prstGeom prst="rect">
              <a:avLst/>
            </a:prstGeom>
            <a:solidFill>
              <a:srgbClr val="31B5D6"/>
            </a:solidFill>
            <a:ln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273637" y="4998235"/>
              <a:ext cx="288561" cy="2885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9613829" y="5608522"/>
              <a:ext cx="182807" cy="1413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平行四边形 116"/>
            <p:cNvSpPr/>
            <p:nvPr/>
          </p:nvSpPr>
          <p:spPr>
            <a:xfrm>
              <a:off x="8859825" y="4969976"/>
              <a:ext cx="405545" cy="335354"/>
            </a:xfrm>
            <a:prstGeom prst="parallelogram">
              <a:avLst/>
            </a:prstGeom>
            <a:solidFill>
              <a:srgbClr val="31B5D6"/>
            </a:solidFill>
            <a:ln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634733" y="4959357"/>
              <a:ext cx="155979" cy="1559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9536309" y="4664307"/>
              <a:ext cx="196849" cy="1968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正五边形 119"/>
            <p:cNvSpPr/>
            <p:nvPr/>
          </p:nvSpPr>
          <p:spPr>
            <a:xfrm>
              <a:off x="9478435" y="5200971"/>
              <a:ext cx="366551" cy="349096"/>
            </a:xfrm>
            <a:prstGeom prst="pentagon">
              <a:avLst/>
            </a:prstGeom>
            <a:solidFill>
              <a:srgbClr val="F784A5"/>
            </a:solidFill>
            <a:ln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9796636" y="4745616"/>
              <a:ext cx="367420" cy="2840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9089927" y="5377447"/>
              <a:ext cx="367420" cy="2840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5" name="直接连接符 184"/>
          <p:cNvCxnSpPr/>
          <p:nvPr/>
        </p:nvCxnSpPr>
        <p:spPr>
          <a:xfrm>
            <a:off x="701487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701487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701487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701487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 bwMode="auto">
          <a:xfrm>
            <a:off x="1162562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162562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162562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文本框 12"/>
          <p:cNvSpPr txBox="1"/>
          <p:nvPr/>
        </p:nvSpPr>
        <p:spPr>
          <a:xfrm>
            <a:off x="1522603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处理速度快</a:t>
            </a:r>
          </a:p>
        </p:txBody>
      </p:sp>
      <p:sp>
        <p:nvSpPr>
          <p:cNvPr id="193" name="文本框 13"/>
          <p:cNvSpPr txBox="1"/>
          <p:nvPr/>
        </p:nvSpPr>
        <p:spPr>
          <a:xfrm>
            <a:off x="1522603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数据类型繁多</a:t>
            </a:r>
          </a:p>
        </p:txBody>
      </p:sp>
      <p:sp>
        <p:nvSpPr>
          <p:cNvPr id="194" name="文本框 14"/>
          <p:cNvSpPr txBox="1"/>
          <p:nvPr/>
        </p:nvSpPr>
        <p:spPr>
          <a:xfrm>
            <a:off x="1519478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追求高质量的数据</a:t>
            </a:r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268" name="矩形 26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文本框 335"/>
          <p:cNvSpPr txBox="1"/>
          <p:nvPr/>
        </p:nvSpPr>
        <p:spPr>
          <a:xfrm>
            <a:off x="2493605" y="33113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万千气象：感受数据之大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125644" y="124745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大数据的特征</a:t>
            </a:r>
          </a:p>
        </p:txBody>
      </p:sp>
      <p:sp>
        <p:nvSpPr>
          <p:cNvPr id="199" name="矩形 198"/>
          <p:cNvSpPr/>
          <p:nvPr/>
        </p:nvSpPr>
        <p:spPr bwMode="auto">
          <a:xfrm>
            <a:off x="1155307" y="40260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文本框 12"/>
          <p:cNvSpPr txBox="1"/>
          <p:nvPr/>
        </p:nvSpPr>
        <p:spPr>
          <a:xfrm>
            <a:off x="1515348" y="3847772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数据巨大</a:t>
            </a:r>
          </a:p>
        </p:txBody>
      </p:sp>
      <p:sp>
        <p:nvSpPr>
          <p:cNvPr id="195" name="椭圆 194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12" y="1895617"/>
            <a:ext cx="3786408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59" y="2800086"/>
            <a:ext cx="3679245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43" y="3656686"/>
            <a:ext cx="3990622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5" name="文本框 274"/>
          <p:cNvSpPr txBox="1"/>
          <p:nvPr/>
        </p:nvSpPr>
        <p:spPr>
          <a:xfrm>
            <a:off x="1125644" y="124745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大数据的例子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8" name="组合 277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6" name="图片 33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7" name="椭圆 336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4" name="图片 3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5" name="椭圆 334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32" name="图片 331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3" name="椭圆 332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30" name="图片 3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1" name="椭圆 330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8" name="图片 327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9" name="椭圆 328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6" name="椭圆 325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4" name="椭圆 323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5" name="组合 284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22" name="椭圆 321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3" name="图片 32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1" name="图片 3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8" name="椭圆 317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9" name="图片 3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6" name="椭圆 315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7" name="图片 31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4" name="椭圆 313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5" name="图片 31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0" name="组合 289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12" name="椭圆 311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3" name="图片 31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1" name="组合 290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1" name="图片 310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2" name="组合 291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9" name="椭圆 308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3" name="直接连接符 292"/>
            <p:cNvCxnSpPr>
              <a:stCxn id="320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09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26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33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37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18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0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31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9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22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14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24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335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12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>
              <a:stCxn id="316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338" name="矩形 33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5" name="文本框 344"/>
          <p:cNvSpPr txBox="1"/>
          <p:nvPr/>
        </p:nvSpPr>
        <p:spPr>
          <a:xfrm>
            <a:off x="2493605" y="33113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万千气象：感受数据之大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408668" y="5439482"/>
            <a:ext cx="3099832" cy="63094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31B5D6"/>
                </a:solidFill>
              </a:rPr>
              <a:t>30</a:t>
            </a:r>
            <a:r>
              <a:rPr lang="zh-CN" altLang="en-US" sz="2800" dirty="0" smtClean="0">
                <a:solidFill>
                  <a:srgbClr val="31B5D6"/>
                </a:solidFill>
              </a:rPr>
              <a:t>亿</a:t>
            </a:r>
            <a:r>
              <a:rPr lang="zh-CN" altLang="en-US" sz="2400" dirty="0" smtClean="0"/>
              <a:t>的流感搜索指令</a:t>
            </a:r>
            <a:endParaRPr lang="en-US" altLang="zh-CN" sz="2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1408668" y="4239226"/>
            <a:ext cx="3099832" cy="63094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31B5D6"/>
                </a:solidFill>
              </a:rPr>
              <a:t>45</a:t>
            </a:r>
            <a:r>
              <a:rPr lang="zh-CN" altLang="en-US" sz="2800" dirty="0" smtClean="0">
                <a:solidFill>
                  <a:srgbClr val="31B5D6"/>
                </a:solidFill>
              </a:rPr>
              <a:t>个</a:t>
            </a:r>
            <a:r>
              <a:rPr lang="zh-CN" altLang="en-US" sz="2400" dirty="0" smtClean="0"/>
              <a:t>搜索词的组合</a:t>
            </a:r>
            <a:endParaRPr lang="en-US" altLang="zh-CN" sz="2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1408668" y="2602705"/>
            <a:ext cx="3099832" cy="109260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dirty="0"/>
              <a:t>监</a:t>
            </a:r>
            <a:r>
              <a:rPr lang="zh-CN" altLang="en-US" sz="2400" dirty="0" smtClean="0"/>
              <a:t>测结果与官方数据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相关</a:t>
            </a:r>
            <a:r>
              <a:rPr lang="zh-CN" altLang="en-US" sz="2400" dirty="0" smtClean="0"/>
              <a:t>性高达</a:t>
            </a:r>
            <a:r>
              <a:rPr lang="en-US" altLang="zh-CN" sz="2800" dirty="0" smtClean="0">
                <a:solidFill>
                  <a:srgbClr val="31B5D6"/>
                </a:solidFill>
              </a:rPr>
              <a:t>97%</a:t>
            </a:r>
            <a:endParaRPr lang="en-US" altLang="zh-CN" sz="2400" dirty="0">
              <a:solidFill>
                <a:srgbClr val="31B5D6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2683995" y="4818778"/>
            <a:ext cx="482600" cy="684204"/>
          </a:xfrm>
          <a:prstGeom prst="up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2683995" y="3609540"/>
            <a:ext cx="482600" cy="684204"/>
          </a:xfrm>
          <a:prstGeom prst="up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多胜算：驾驭大数据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F784A5"/>
                </a:solidFill>
              </a:rPr>
              <a:t>数据采集：遍布全球的触角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44761" y="2135815"/>
            <a:ext cx="2498156" cy="4097959"/>
            <a:chOff x="1173360" y="1976160"/>
            <a:chExt cx="2498156" cy="4097959"/>
          </a:xfrm>
        </p:grpSpPr>
        <p:sp>
          <p:nvSpPr>
            <p:cNvPr id="82" name="圆角矩形 81"/>
            <p:cNvSpPr/>
            <p:nvPr/>
          </p:nvSpPr>
          <p:spPr>
            <a:xfrm>
              <a:off x="1173360" y="3888905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7179"/>
            <p:cNvSpPr txBox="1"/>
            <p:nvPr/>
          </p:nvSpPr>
          <p:spPr>
            <a:xfrm>
              <a:off x="1173360" y="3888905"/>
              <a:ext cx="249815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务数据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公共部门、企业生产、商业服务等产生的业务数据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不动产登记信息、企业登记信息、医院就医信息、人口健康信息等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575896" y="1976160"/>
              <a:ext cx="1693084" cy="1693084"/>
              <a:chOff x="1544814" y="1976160"/>
              <a:chExt cx="1693084" cy="169308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356" y="2345702"/>
                <a:ext cx="954000" cy="954000"/>
              </a:xfrm>
              <a:prstGeom prst="rect">
                <a:avLst/>
              </a:prstGeom>
            </p:spPr>
          </p:pic>
          <p:sp>
            <p:nvSpPr>
              <p:cNvPr id="85" name="椭圆 84"/>
              <p:cNvSpPr/>
              <p:nvPr/>
            </p:nvSpPr>
            <p:spPr>
              <a:xfrm>
                <a:off x="1544814" y="1976160"/>
                <a:ext cx="1693084" cy="1693084"/>
              </a:xfrm>
              <a:prstGeom prst="ellipse">
                <a:avLst/>
              </a:prstGeom>
              <a:noFill/>
              <a:ln w="9525">
                <a:solidFill>
                  <a:srgbClr val="F784A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642367" y="2135815"/>
            <a:ext cx="2498156" cy="4097959"/>
            <a:chOff x="4157044" y="1976160"/>
            <a:chExt cx="2498156" cy="4097959"/>
          </a:xfrm>
        </p:grpSpPr>
        <p:grpSp>
          <p:nvGrpSpPr>
            <p:cNvPr id="4" name="组合 3"/>
            <p:cNvGrpSpPr/>
            <p:nvPr/>
          </p:nvGrpSpPr>
          <p:grpSpPr>
            <a:xfrm>
              <a:off x="4559580" y="1976160"/>
              <a:ext cx="1693084" cy="1693084"/>
              <a:chOff x="4424306" y="1976160"/>
              <a:chExt cx="1693084" cy="1693084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3848" y="2345702"/>
                <a:ext cx="954000" cy="95400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4424306" y="1976160"/>
                <a:ext cx="1693084" cy="1693084"/>
              </a:xfrm>
              <a:prstGeom prst="ellipse">
                <a:avLst/>
              </a:prstGeom>
              <a:noFill/>
              <a:ln w="9525">
                <a:solidFill>
                  <a:srgbClr val="F784A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圆角矩形 112"/>
            <p:cNvSpPr/>
            <p:nvPr/>
          </p:nvSpPr>
          <p:spPr>
            <a:xfrm>
              <a:off x="4157044" y="3888905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7179"/>
            <p:cNvSpPr txBox="1"/>
            <p:nvPr/>
          </p:nvSpPr>
          <p:spPr>
            <a:xfrm>
              <a:off x="4157044" y="3888905"/>
              <a:ext cx="249815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调查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府部门、科研机构、公司组织等专业调查数据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国家统计数据、财政赋税数据、综合社会调查、市场调查数据等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39973" y="2135815"/>
            <a:ext cx="2498156" cy="4076374"/>
            <a:chOff x="6627843" y="1997788"/>
            <a:chExt cx="2498156" cy="4076374"/>
          </a:xfrm>
        </p:grpSpPr>
        <p:grpSp>
          <p:nvGrpSpPr>
            <p:cNvPr id="6" name="组合 5"/>
            <p:cNvGrpSpPr/>
            <p:nvPr/>
          </p:nvGrpSpPr>
          <p:grpSpPr>
            <a:xfrm>
              <a:off x="7030379" y="1997788"/>
              <a:ext cx="1693084" cy="1693084"/>
              <a:chOff x="6544075" y="1997788"/>
              <a:chExt cx="1693084" cy="1693084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3617" y="2367330"/>
                <a:ext cx="954000" cy="954000"/>
              </a:xfrm>
              <a:prstGeom prst="rect">
                <a:avLst/>
              </a:prstGeom>
            </p:spPr>
          </p:pic>
          <p:sp>
            <p:nvSpPr>
              <p:cNvPr id="107" name="椭圆 106"/>
              <p:cNvSpPr/>
              <p:nvPr/>
            </p:nvSpPr>
            <p:spPr>
              <a:xfrm>
                <a:off x="6544075" y="1997788"/>
                <a:ext cx="1693084" cy="1693084"/>
              </a:xfrm>
              <a:prstGeom prst="ellipse">
                <a:avLst/>
              </a:prstGeom>
              <a:noFill/>
              <a:ln w="9525">
                <a:solidFill>
                  <a:srgbClr val="F784A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5" name="圆角矩形 114"/>
            <p:cNvSpPr/>
            <p:nvPr/>
          </p:nvSpPr>
          <p:spPr>
            <a:xfrm>
              <a:off x="6627843" y="3888948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7179"/>
            <p:cNvSpPr txBox="1"/>
            <p:nvPr/>
          </p:nvSpPr>
          <p:spPr>
            <a:xfrm>
              <a:off x="6627843" y="3888948"/>
              <a:ext cx="249815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来自于公共生活环境的数据，气候生态等数据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温度、湿度、露水、光照度、土壤含水量，车流量，海洋潮汐变化等数据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037579" y="2135815"/>
            <a:ext cx="2498156" cy="4076331"/>
            <a:chOff x="9266178" y="1997788"/>
            <a:chExt cx="2498156" cy="4076331"/>
          </a:xfrm>
        </p:grpSpPr>
        <p:grpSp>
          <p:nvGrpSpPr>
            <p:cNvPr id="7" name="组合 6"/>
            <p:cNvGrpSpPr/>
            <p:nvPr/>
          </p:nvGrpSpPr>
          <p:grpSpPr>
            <a:xfrm>
              <a:off x="9668714" y="1997788"/>
              <a:ext cx="1693084" cy="1693084"/>
              <a:chOff x="9266178" y="2345702"/>
              <a:chExt cx="1693084" cy="1693084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5720" y="2715244"/>
                <a:ext cx="954000" cy="954000"/>
              </a:xfrm>
              <a:prstGeom prst="rect">
                <a:avLst/>
              </a:prstGeom>
            </p:spPr>
          </p:pic>
          <p:sp>
            <p:nvSpPr>
              <p:cNvPr id="108" name="椭圆 107"/>
              <p:cNvSpPr/>
              <p:nvPr/>
            </p:nvSpPr>
            <p:spPr>
              <a:xfrm>
                <a:off x="9266178" y="2345702"/>
                <a:ext cx="1693084" cy="1693084"/>
              </a:xfrm>
              <a:prstGeom prst="ellipse">
                <a:avLst/>
              </a:prstGeom>
              <a:noFill/>
              <a:ln w="9525">
                <a:solidFill>
                  <a:srgbClr val="F784A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圆角矩形 116"/>
            <p:cNvSpPr/>
            <p:nvPr/>
          </p:nvSpPr>
          <p:spPr>
            <a:xfrm>
              <a:off x="9266178" y="3888904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Box 7179"/>
            <p:cNvSpPr txBox="1"/>
            <p:nvPr/>
          </p:nvSpPr>
          <p:spPr>
            <a:xfrm>
              <a:off x="9266178" y="3888905"/>
              <a:ext cx="249815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户生产数据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个人用户产出的信息群组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网数据、使用手机、软件下载、观看电视、人际网络等数据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椭圆 9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多胜算：驾驭大数据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数据存储：海量吞吐的威力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76921710"/>
              </p:ext>
            </p:extLst>
          </p:nvPr>
        </p:nvGraphicFramePr>
        <p:xfrm>
          <a:off x="145144" y="2120899"/>
          <a:ext cx="5602514" cy="3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75" name="直接连接符 74"/>
          <p:cNvCxnSpPr/>
          <p:nvPr/>
        </p:nvCxnSpPr>
        <p:spPr>
          <a:xfrm>
            <a:off x="6942633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42633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403708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处理速度快</a:t>
            </a:r>
          </a:p>
        </p:txBody>
      </p:sp>
      <p:sp>
        <p:nvSpPr>
          <p:cNvPr id="83" name="文本框 13"/>
          <p:cNvSpPr txBox="1"/>
          <p:nvPr/>
        </p:nvSpPr>
        <p:spPr>
          <a:xfrm>
            <a:off x="7763749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数据类型繁多</a:t>
            </a:r>
          </a:p>
        </p:txBody>
      </p:sp>
      <p:sp>
        <p:nvSpPr>
          <p:cNvPr id="84" name="文本框 14"/>
          <p:cNvSpPr txBox="1"/>
          <p:nvPr/>
        </p:nvSpPr>
        <p:spPr>
          <a:xfrm>
            <a:off x="7760624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追求高质量的数据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7396453" y="40260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3856573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数据巨大</a:t>
            </a:r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8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多胜算：驾驭大数据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zh-CN" altLang="en-US" dirty="0"/>
              <a:t>数据分析：无序中建立有序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09723061"/>
              </p:ext>
            </p:extLst>
          </p:nvPr>
        </p:nvGraphicFramePr>
        <p:xfrm>
          <a:off x="4302348" y="1832233"/>
          <a:ext cx="8036985" cy="441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74" name="直接连接符 73"/>
          <p:cNvCxnSpPr/>
          <p:nvPr/>
        </p:nvCxnSpPr>
        <p:spPr>
          <a:xfrm>
            <a:off x="701487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1487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01487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01487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1162562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162562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162562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1522603" y="4377544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发</a:t>
            </a:r>
            <a:r>
              <a:rPr lang="zh-CN" altLang="en-US" sz="2400" dirty="0" smtClean="0"/>
              <a:t>现纠正数据错误</a:t>
            </a:r>
            <a:endParaRPr lang="zh-CN" altLang="en-US" sz="2400" dirty="0"/>
          </a:p>
        </p:txBody>
      </p:sp>
      <p:sp>
        <p:nvSpPr>
          <p:cNvPr id="82" name="文本框 13"/>
          <p:cNvSpPr txBox="1"/>
          <p:nvPr/>
        </p:nvSpPr>
        <p:spPr>
          <a:xfrm>
            <a:off x="1522603" y="4917604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 smtClean="0"/>
              <a:t>统一范式转化</a:t>
            </a:r>
            <a:endParaRPr lang="zh-CN" altLang="en-US" sz="2400" dirty="0"/>
          </a:p>
        </p:txBody>
      </p:sp>
      <p:sp>
        <p:nvSpPr>
          <p:cNvPr id="83" name="文本框 14"/>
          <p:cNvSpPr txBox="1"/>
          <p:nvPr/>
        </p:nvSpPr>
        <p:spPr>
          <a:xfrm>
            <a:off x="1519478" y="5457664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 smtClean="0"/>
              <a:t>发现隐藏关系</a:t>
            </a:r>
            <a:endParaRPr lang="zh-CN" altLang="en-US" sz="2400" dirty="0"/>
          </a:p>
        </p:txBody>
      </p:sp>
      <p:sp>
        <p:nvSpPr>
          <p:cNvPr id="84" name="椭圆 83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9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智慧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政府：大数据应用</a:t>
            </a:r>
            <a:endParaRPr lang="zh-CN" altLang="en-US" sz="4000" dirty="0">
              <a:solidFill>
                <a:sysClr val="windowText" lastClr="000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5644" y="124745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政府应成为大数据时代的领跑者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0166" y="1872147"/>
            <a:ext cx="6964295" cy="4576109"/>
            <a:chOff x="4438199" y="1799577"/>
            <a:chExt cx="7651928" cy="5152487"/>
          </a:xfrm>
        </p:grpSpPr>
        <p:grpSp>
          <p:nvGrpSpPr>
            <p:cNvPr id="3" name="组合 2"/>
            <p:cNvGrpSpPr/>
            <p:nvPr/>
          </p:nvGrpSpPr>
          <p:grpSpPr>
            <a:xfrm>
              <a:off x="4688383" y="1799577"/>
              <a:ext cx="7401744" cy="5025767"/>
              <a:chOff x="4688383" y="1799577"/>
              <a:chExt cx="7401744" cy="5025767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5257172" y="6301502"/>
                <a:ext cx="6832955" cy="0"/>
              </a:xfrm>
              <a:prstGeom prst="line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5265895" y="2030178"/>
                <a:ext cx="0" cy="4288769"/>
              </a:xfrm>
              <a:prstGeom prst="line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/>
              <p:cNvSpPr/>
              <p:nvPr/>
            </p:nvSpPr>
            <p:spPr>
              <a:xfrm>
                <a:off x="9511050" y="5257659"/>
                <a:ext cx="814139" cy="814139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6763330" y="2698935"/>
                <a:ext cx="683295" cy="683295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656818" y="2354456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671356" y="4491571"/>
                <a:ext cx="309080" cy="309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7906144" y="4679913"/>
                <a:ext cx="542346" cy="54234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714971" y="5523130"/>
                <a:ext cx="234787" cy="234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714971" y="5837011"/>
                <a:ext cx="234787" cy="234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276111" y="4800651"/>
                <a:ext cx="341030" cy="3410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501323" y="4042238"/>
                <a:ext cx="480338" cy="480338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886912" y="4085894"/>
                <a:ext cx="393026" cy="39302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9845429" y="2815241"/>
                <a:ext cx="625143" cy="625143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9511050" y="2873394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252224" y="2815241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147624" y="3081366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435807" y="3585259"/>
                <a:ext cx="814139" cy="814139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833970" y="3413380"/>
                <a:ext cx="570772" cy="570772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8356210" y="3571557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646364" y="3502253"/>
                <a:ext cx="393026" cy="39302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567673" y="3825974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931814" y="4073455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0325189" y="551608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</a:t>
                </a:r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00159" y="5465816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教育服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务业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00159" y="579801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化娱乐业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145619" y="53038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他服务业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416950" y="478426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零售业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962946" y="474997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</a:t>
                </a:r>
                <a:r>
                  <a:rPr lang="zh-CN" altLang="en-US" dirty="0" smtClean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政服务</a:t>
                </a:r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721970" y="401178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建筑</a:t>
                </a:r>
                <a:r>
                  <a:rPr lang="zh-CN" altLang="en-US" dirty="0" smtClean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</a:t>
                </a:r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0493731" y="452297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批发贸易</a:t>
                </a: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0493731" y="40767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业管理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0493731" y="371397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房地</a:t>
                </a:r>
                <a:r>
                  <a:rPr lang="zh-CN" altLang="en-US" dirty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产业</a:t>
                </a: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0390968" y="337337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</a:t>
                </a:r>
                <a:r>
                  <a:rPr lang="zh-CN" altLang="en-US" dirty="0" smtClean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通仓储业</a:t>
                </a:r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0390968" y="297621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金融保险</a:t>
                </a:r>
                <a:r>
                  <a:rPr lang="zh-CN" altLang="en-US" dirty="0" smtClean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</a:t>
                </a:r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9398370" y="251565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</a:t>
                </a:r>
                <a:r>
                  <a:rPr lang="zh-CN" altLang="en-US" dirty="0" smtClean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</a:t>
                </a:r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842205" y="2115997"/>
                <a:ext cx="272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机及其电子产品行业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7980112" y="179957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1B5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公共事业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7322910" y="20638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然资源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6273363" y="231759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制造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5624019" y="286006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医</a:t>
                </a:r>
                <a:r>
                  <a:rPr lang="zh-CN" altLang="en-US" dirty="0" smtClean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疗保健业</a:t>
                </a:r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6333843" y="352143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咨</a:t>
                </a:r>
                <a:r>
                  <a:rPr lang="zh-CN" altLang="en-US" dirty="0" smtClean="0">
                    <a:solidFill>
                      <a:srgbClr val="F784A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询服务业</a:t>
                </a:r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7218062" y="399963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餐饮住宿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0" name="直接连接符 119"/>
              <p:cNvCxnSpPr>
                <a:stCxn id="116" idx="3"/>
                <a:endCxn id="93" idx="1"/>
              </p:cNvCxnSpPr>
              <p:nvPr/>
            </p:nvCxnSpPr>
            <p:spPr>
              <a:xfrm>
                <a:off x="7150526" y="2502264"/>
                <a:ext cx="1041159" cy="623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14" idx="2"/>
                <a:endCxn id="92" idx="0"/>
              </p:cNvCxnSpPr>
              <p:nvPr/>
            </p:nvCxnSpPr>
            <p:spPr>
              <a:xfrm flipH="1">
                <a:off x="8506643" y="2168909"/>
                <a:ext cx="27467" cy="646332"/>
              </a:xfrm>
              <a:prstGeom prst="line">
                <a:avLst/>
              </a:prstGeom>
              <a:ln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112" idx="2"/>
                <a:endCxn id="91" idx="0"/>
              </p:cNvCxnSpPr>
              <p:nvPr/>
            </p:nvCxnSpPr>
            <p:spPr>
              <a:xfrm flipH="1" flipV="1">
                <a:off x="9765469" y="2873394"/>
                <a:ext cx="71483" cy="11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95" idx="2"/>
                <a:endCxn id="118" idx="3"/>
              </p:cNvCxnSpPr>
              <p:nvPr/>
            </p:nvCxnSpPr>
            <p:spPr>
              <a:xfrm flipH="1">
                <a:off x="7672671" y="3698766"/>
                <a:ext cx="161299" cy="7332"/>
              </a:xfrm>
              <a:prstGeom prst="line">
                <a:avLst/>
              </a:prstGeom>
              <a:ln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05" idx="0"/>
                <a:endCxn id="89" idx="4"/>
              </p:cNvCxnSpPr>
              <p:nvPr/>
            </p:nvCxnSpPr>
            <p:spPr>
              <a:xfrm flipV="1">
                <a:off x="6516944" y="4478920"/>
                <a:ext cx="566481" cy="271050"/>
              </a:xfrm>
              <a:prstGeom prst="line">
                <a:avLst/>
              </a:prstGeom>
              <a:ln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87" idx="4"/>
                <a:endCxn id="103" idx="3"/>
              </p:cNvCxnSpPr>
              <p:nvPr/>
            </p:nvCxnSpPr>
            <p:spPr>
              <a:xfrm>
                <a:off x="7446626" y="5141681"/>
                <a:ext cx="37821" cy="346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99" idx="6"/>
                <a:endCxn id="107" idx="1"/>
              </p:cNvCxnSpPr>
              <p:nvPr/>
            </p:nvCxnSpPr>
            <p:spPr>
              <a:xfrm>
                <a:off x="9440651" y="4327874"/>
                <a:ext cx="1053080" cy="379763"/>
              </a:xfrm>
              <a:prstGeom prst="line">
                <a:avLst/>
              </a:prstGeom>
              <a:ln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stCxn id="119" idx="2"/>
                <a:endCxn id="83" idx="0"/>
              </p:cNvCxnSpPr>
              <p:nvPr/>
            </p:nvCxnSpPr>
            <p:spPr>
              <a:xfrm flipH="1">
                <a:off x="7825896" y="4368969"/>
                <a:ext cx="61580" cy="1226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stCxn id="96" idx="0"/>
              </p:cNvCxnSpPr>
              <p:nvPr/>
            </p:nvCxnSpPr>
            <p:spPr>
              <a:xfrm rot="5400000" flipH="1" flipV="1">
                <a:off x="8300588" y="2622200"/>
                <a:ext cx="1155412" cy="743304"/>
              </a:xfrm>
              <a:prstGeom prst="bentConnector3">
                <a:avLst>
                  <a:gd name="adj1" fmla="val 145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97" idx="7"/>
                <a:endCxn id="110" idx="1"/>
              </p:cNvCxnSpPr>
              <p:nvPr/>
            </p:nvCxnSpPr>
            <p:spPr>
              <a:xfrm flipV="1">
                <a:off x="8981833" y="3558045"/>
                <a:ext cx="1409135" cy="1765"/>
              </a:xfrm>
              <a:prstGeom prst="line">
                <a:avLst/>
              </a:prstGeom>
              <a:ln>
                <a:solidFill>
                  <a:srgbClr val="31B5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>
                <a:stCxn id="94" idx="7"/>
                <a:endCxn id="109" idx="1"/>
              </p:cNvCxnSpPr>
              <p:nvPr/>
            </p:nvCxnSpPr>
            <p:spPr>
              <a:xfrm>
                <a:off x="9130718" y="3704487"/>
                <a:ext cx="1363013" cy="194149"/>
              </a:xfrm>
              <a:prstGeom prst="line">
                <a:avLst/>
              </a:prstGeom>
              <a:ln>
                <a:solidFill>
                  <a:srgbClr val="F78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08" idx="1"/>
                <a:endCxn id="98" idx="6"/>
              </p:cNvCxnSpPr>
              <p:nvPr/>
            </p:nvCxnSpPr>
            <p:spPr>
              <a:xfrm flipH="1" flipV="1">
                <a:off x="8868538" y="3976407"/>
                <a:ext cx="1625193" cy="284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/>
              <p:cNvSpPr txBox="1"/>
              <p:nvPr/>
            </p:nvSpPr>
            <p:spPr>
              <a:xfrm>
                <a:off x="5257172" y="6402555"/>
                <a:ext cx="475637" cy="422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11516311" y="6402555"/>
                <a:ext cx="475637" cy="422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</a:t>
                </a: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4688383" y="5818141"/>
                <a:ext cx="475637" cy="422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易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692514" y="2057155"/>
                <a:ext cx="475637" cy="422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难</a:t>
                </a: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4438199" y="2553992"/>
              <a:ext cx="710148" cy="3289952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    开</a:t>
              </a:r>
              <a:r>
                <a:rPr lang="zh-CN" altLang="en-US" dirty="0"/>
                <a:t>发的难易程度指数</a:t>
              </a:r>
              <a:endParaRPr lang="en-US" altLang="zh-CN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190648" y="6328288"/>
              <a:ext cx="3326124" cy="623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价值潜力的大小指数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6" name="直接连接符 135"/>
          <p:cNvCxnSpPr/>
          <p:nvPr/>
        </p:nvCxnSpPr>
        <p:spPr>
          <a:xfrm>
            <a:off x="8539205" y="436838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539205" y="490844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8539205" y="544850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8539205" y="598856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 bwMode="auto">
          <a:xfrm>
            <a:off x="9000280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9000280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9000280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文本框 12"/>
          <p:cNvSpPr txBox="1"/>
          <p:nvPr/>
        </p:nvSpPr>
        <p:spPr>
          <a:xfrm>
            <a:off x="9360321" y="4377544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 smtClean="0"/>
              <a:t>面临困难最小</a:t>
            </a:r>
            <a:endParaRPr lang="zh-CN" altLang="en-US" sz="2400" dirty="0"/>
          </a:p>
        </p:txBody>
      </p:sp>
      <p:sp>
        <p:nvSpPr>
          <p:cNvPr id="144" name="文本框 13"/>
          <p:cNvSpPr txBox="1"/>
          <p:nvPr/>
        </p:nvSpPr>
        <p:spPr>
          <a:xfrm>
            <a:off x="9360321" y="4917604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 smtClean="0"/>
              <a:t>获得收益更多</a:t>
            </a:r>
            <a:endParaRPr lang="zh-CN" altLang="en-US" sz="2400" dirty="0"/>
          </a:p>
        </p:txBody>
      </p:sp>
      <p:sp>
        <p:nvSpPr>
          <p:cNvPr id="145" name="文本框 14"/>
          <p:cNvSpPr txBox="1"/>
          <p:nvPr/>
        </p:nvSpPr>
        <p:spPr>
          <a:xfrm>
            <a:off x="9357196" y="5457664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dirty="0"/>
              <a:t>价</a:t>
            </a:r>
            <a:r>
              <a:rPr lang="zh-CN" altLang="en-US" sz="2400" dirty="0" smtClean="0"/>
              <a:t>值潜力更大</a:t>
            </a:r>
            <a:endParaRPr lang="zh-CN" altLang="en-US" sz="2400" dirty="0"/>
          </a:p>
        </p:txBody>
      </p:sp>
      <p:sp>
        <p:nvSpPr>
          <p:cNvPr id="146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3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1008</Words>
  <Application>Microsoft Office PowerPoint</Application>
  <PresentationFormat>宽屏</PresentationFormat>
  <Paragraphs>178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微软雅黑</vt:lpstr>
      <vt:lpstr>Arial</vt:lpstr>
      <vt:lpstr>方正正黑简体</vt:lpstr>
      <vt:lpstr>方正粗宋简体</vt:lpstr>
      <vt:lpstr>方正大黑简体</vt:lpstr>
      <vt:lpstr>Calibri</vt:lpstr>
      <vt:lpstr>Times New Roman</vt:lpstr>
      <vt:lpstr>方正正中黑简体</vt:lpstr>
      <vt:lpstr>宋体</vt:lpstr>
      <vt:lpstr>Calibri Light</vt:lpstr>
      <vt:lpstr>华文黑体</vt:lpstr>
      <vt:lpstr>方正书宋简体</vt:lpstr>
      <vt:lpstr>华文细黑</vt:lpstr>
      <vt:lpstr>华康俪金黑W8(P)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zhao</dc:creator>
  <cp:lastModifiedBy>YANGS-PC</cp:lastModifiedBy>
  <cp:revision>119</cp:revision>
  <dcterms:created xsi:type="dcterms:W3CDTF">2014-04-19T11:56:09Z</dcterms:created>
  <dcterms:modified xsi:type="dcterms:W3CDTF">2015-10-26T13:29:09Z</dcterms:modified>
</cp:coreProperties>
</file>