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3" r:id="rId2"/>
    <p:sldId id="309" r:id="rId3"/>
    <p:sldId id="274" r:id="rId4"/>
    <p:sldId id="275" r:id="rId5"/>
    <p:sldId id="276" r:id="rId6"/>
    <p:sldId id="277" r:id="rId7"/>
    <p:sldId id="278" r:id="rId8"/>
    <p:sldId id="308" r:id="rId9"/>
    <p:sldId id="305" r:id="rId10"/>
    <p:sldId id="306" r:id="rId11"/>
    <p:sldId id="307" r:id="rId12"/>
    <p:sldId id="293" r:id="rId13"/>
    <p:sldId id="291" r:id="rId14"/>
    <p:sldId id="311" r:id="rId15"/>
    <p:sldId id="286" r:id="rId16"/>
    <p:sldId id="279" r:id="rId17"/>
    <p:sldId id="297" r:id="rId18"/>
    <p:sldId id="290" r:id="rId19"/>
    <p:sldId id="310" r:id="rId20"/>
    <p:sldId id="280" r:id="rId21"/>
    <p:sldId id="281" r:id="rId22"/>
    <p:sldId id="282" r:id="rId23"/>
    <p:sldId id="283" r:id="rId24"/>
    <p:sldId id="284" r:id="rId25"/>
    <p:sldId id="285" r:id="rId26"/>
    <p:sldId id="29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434" userDrawn="1">
          <p15:clr>
            <a:srgbClr val="A4A3A4"/>
          </p15:clr>
        </p15:guide>
        <p15:guide id="3" orient="horz" pos="1230" userDrawn="1">
          <p15:clr>
            <a:srgbClr val="A4A3A4"/>
          </p15:clr>
        </p15:guide>
        <p15:guide id="4" pos="6675" userDrawn="1">
          <p15:clr>
            <a:srgbClr val="A4A3A4"/>
          </p15:clr>
        </p15:guide>
        <p15:guide id="5" pos="1980" userDrawn="1">
          <p15:clr>
            <a:srgbClr val="A4A3A4"/>
          </p15:clr>
        </p15:guide>
        <p15:guide id="6" orient="horz" pos="3566" userDrawn="1">
          <p15:clr>
            <a:srgbClr val="A4A3A4"/>
          </p15:clr>
        </p15:guide>
        <p15:guide id="7" pos="10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60A"/>
    <a:srgbClr val="6F6F6F"/>
    <a:srgbClr val="85653D"/>
    <a:srgbClr val="E2C798"/>
    <a:srgbClr val="8B6027"/>
    <a:srgbClr val="F2D8A7"/>
    <a:srgbClr val="CB3D3A"/>
    <a:srgbClr val="35AFD0"/>
    <a:srgbClr val="FF9900"/>
    <a:srgbClr val="89A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-96" y="-198"/>
      </p:cViewPr>
      <p:guideLst>
        <p:guide orient="horz" pos="1230"/>
        <p:guide orient="horz" pos="3566"/>
        <p:guide pos="2434"/>
        <p:guide pos="6675"/>
        <p:guide pos="1980"/>
        <p:guide pos="10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0C4C2-D057-4D2D-A825-A4ADA65B0797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E1E2B-D901-47C0-885A-019EACB3D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70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7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3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6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3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61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3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7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7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308725"/>
            <a:ext cx="10601739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0588818" y="5751195"/>
            <a:ext cx="0" cy="56515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10630975" y="5772160"/>
            <a:ext cx="545342" cy="523220"/>
          </a:xfrm>
          <a:prstGeom prst="rect">
            <a:avLst/>
          </a:prstGeom>
          <a:solidFill>
            <a:srgbClr val="2E75B6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跨</a:t>
            </a:r>
            <a:endParaRPr lang="zh-CN" altLang="en-US" sz="2800" b="1" dirty="0"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11176317" y="5772160"/>
            <a:ext cx="545342" cy="5232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2E75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界</a:t>
            </a:r>
            <a:endParaRPr lang="zh-CN" altLang="en-US" sz="2800" b="1" dirty="0">
              <a:solidFill>
                <a:srgbClr val="2E75B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48312" y="73138"/>
            <a:ext cx="549275" cy="549275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488381" y="395400"/>
            <a:ext cx="402997" cy="402997"/>
          </a:xfrm>
          <a:prstGeom prst="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9533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3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5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BC95F-45BE-47F0-89EA-DD557A828526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34BE-2A95-4804-A303-174555195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38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42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60031" y="5194577"/>
            <a:ext cx="2510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38545E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平安好房  王芳 </a:t>
            </a:r>
            <a:r>
              <a:rPr lang="en-US" altLang="zh-CN" sz="2000" b="1" dirty="0" smtClean="0">
                <a:solidFill>
                  <a:srgbClr val="38545E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/</a:t>
            </a:r>
            <a:r>
              <a:rPr lang="zh-CN" altLang="en-US" sz="2000" b="1" dirty="0" smtClean="0">
                <a:solidFill>
                  <a:srgbClr val="38545E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著</a:t>
            </a:r>
            <a:endParaRPr lang="zh-CN" altLang="en-US" sz="2000" b="1" dirty="0">
              <a:solidFill>
                <a:srgbClr val="38545E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74171"/>
            <a:ext cx="1224335" cy="1218533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5583084" y="1525507"/>
            <a:ext cx="4708702" cy="1118105"/>
          </a:xfrm>
          <a:custGeom>
            <a:avLst/>
            <a:gdLst/>
            <a:ahLst/>
            <a:cxnLst/>
            <a:rect l="l" t="t" r="r" b="b"/>
            <a:pathLst>
              <a:path w="4708702" h="660903">
                <a:moveTo>
                  <a:pt x="110153" y="0"/>
                </a:moveTo>
                <a:lnTo>
                  <a:pt x="4101220" y="0"/>
                </a:lnTo>
                <a:lnTo>
                  <a:pt x="4708702" y="307818"/>
                </a:lnTo>
                <a:lnTo>
                  <a:pt x="4708702" y="550750"/>
                </a:lnTo>
                <a:cubicBezTo>
                  <a:pt x="4708702" y="611586"/>
                  <a:pt x="4659385" y="660903"/>
                  <a:pt x="4598549" y="660903"/>
                </a:cubicBezTo>
                <a:lnTo>
                  <a:pt x="110153" y="660903"/>
                </a:lnTo>
                <a:cubicBezTo>
                  <a:pt x="49317" y="660903"/>
                  <a:pt x="0" y="611586"/>
                  <a:pt x="0" y="550750"/>
                </a:cubicBezTo>
                <a:lnTo>
                  <a:pt x="0" y="110153"/>
                </a:lnTo>
                <a:cubicBezTo>
                  <a:pt x="0" y="49317"/>
                  <a:pt x="49317" y="0"/>
                  <a:pt x="11015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幼线简体" panose="03000509000000000000" pitchFamily="65" charset="-122"/>
                <a:ea typeface="方正幼线简体" panose="03000509000000000000" pitchFamily="65" charset="-122"/>
              </a:rPr>
              <a:t>Selenium </a:t>
            </a:r>
            <a:r>
              <a:rPr lang="en-US" altLang="zh-CN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幼线简体" panose="03000509000000000000" pitchFamily="65" charset="-122"/>
                <a:ea typeface="方正幼线简体" panose="03000509000000000000" pitchFamily="65" charset="-122"/>
              </a:rPr>
              <a:t>WebDriver</a:t>
            </a:r>
            <a:endParaRPr lang="en-US" altLang="zh-C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自动化那点儿事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10800000">
            <a:off x="9696260" y="1525502"/>
            <a:ext cx="595526" cy="559054"/>
          </a:xfrm>
          <a:custGeom>
            <a:avLst/>
            <a:gdLst/>
            <a:ahLst/>
            <a:cxnLst/>
            <a:rect l="l" t="t" r="r" b="b"/>
            <a:pathLst>
              <a:path w="607482" h="307818">
                <a:moveTo>
                  <a:pt x="0" y="0"/>
                </a:moveTo>
                <a:lnTo>
                  <a:pt x="497329" y="0"/>
                </a:lnTo>
                <a:cubicBezTo>
                  <a:pt x="558165" y="0"/>
                  <a:pt x="607482" y="49317"/>
                  <a:pt x="607482" y="110153"/>
                </a:cubicBezTo>
                <a:lnTo>
                  <a:pt x="607482" y="307818"/>
                </a:lnTo>
                <a:close/>
              </a:path>
            </a:pathLst>
          </a:cu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观察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43626" y="1867353"/>
            <a:ext cx="4256555" cy="377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砸钱贴补乘客司机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2013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年，腾讯的“滴滴”和阿里的“快的”交战，战场是“打车软件”。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重金投入只为发展自己的支付用户。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培养支付用户，最重要的环节是</a:t>
            </a:r>
            <a:r>
              <a:rPr lang="zh-CN" altLang="en-US" b="1" dirty="0" smtClean="0">
                <a:solidFill>
                  <a:srgbClr val="FF9900"/>
                </a:solidFill>
                <a:latin typeface="+mn-ea"/>
              </a:rPr>
              <a:t>让用户支付一次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“咽喉”加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通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之后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打车软件目前盈利模式不清晰。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9900"/>
                </a:solidFill>
                <a:latin typeface="+mn-ea"/>
              </a:rPr>
              <a:t>双方急需寻找一项清晰盈利模式的</a:t>
            </a:r>
            <a:r>
              <a:rPr lang="en-US" altLang="zh-CN" b="1" dirty="0" smtClean="0">
                <a:solidFill>
                  <a:srgbClr val="FF9900"/>
                </a:solidFill>
                <a:latin typeface="+mn-ea"/>
              </a:rPr>
              <a:t>O2O</a:t>
            </a:r>
            <a:r>
              <a:rPr lang="zh-CN" altLang="en-US" b="1" dirty="0" smtClean="0">
                <a:solidFill>
                  <a:srgbClr val="FF9900"/>
                </a:solidFill>
                <a:latin typeface="+mn-ea"/>
              </a:rPr>
              <a:t>服务。</a:t>
            </a:r>
            <a:endParaRPr lang="en-US" altLang="zh-CN" b="1" dirty="0" smtClean="0">
              <a:solidFill>
                <a:srgbClr val="FF9900"/>
              </a:solidFill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630710" y="1418133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  <p:sp>
        <p:nvSpPr>
          <p:cNvPr id="9" name="TextBox 13"/>
          <p:cNvSpPr txBox="1"/>
          <p:nvPr/>
        </p:nvSpPr>
        <p:spPr>
          <a:xfrm>
            <a:off x="2448157" y="810944"/>
            <a:ext cx="860960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defTabSz="1218892">
              <a:defRPr/>
            </a:pPr>
            <a:r>
              <a:rPr lang="zh-CN" altLang="en-US" sz="2800" b="1" kern="0" dirty="0" smtClean="0">
                <a:solidFill>
                  <a:srgbClr val="2E75B6"/>
                </a:solidFill>
                <a:latin typeface="+mn-ea"/>
              </a:rPr>
              <a:t>千团大战和打车软件催醒了</a:t>
            </a:r>
            <a:r>
              <a:rPr lang="en-US" altLang="zh-CN" sz="2800" b="1" kern="0" dirty="0" smtClean="0">
                <a:solidFill>
                  <a:srgbClr val="2E75B6"/>
                </a:solidFill>
                <a:latin typeface="+mn-ea"/>
              </a:rPr>
              <a:t>O2O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630710" y="840758"/>
            <a:ext cx="534988" cy="533400"/>
          </a:xfrm>
          <a:prstGeom prst="ellipse">
            <a:avLst/>
          </a:prstGeom>
          <a:solidFill>
            <a:srgbClr val="E77F2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11052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30710" y="87662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16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sz="1200" kern="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1200" kern="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52625"/>
            <a:ext cx="4537075" cy="3024716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47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观察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39424" y="4040192"/>
            <a:ext cx="3886202" cy="193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阿里投向导航、地图类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先投资，后全资，将</a:t>
            </a:r>
            <a:r>
              <a:rPr lang="zh-CN" altLang="en-US" b="1" dirty="0" smtClean="0">
                <a:solidFill>
                  <a:srgbClr val="FF9900"/>
                </a:solidFill>
                <a:latin typeface="+mn-ea"/>
              </a:rPr>
              <a:t>高德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收入帐下。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和老百姓生活密切要关，且想象空间很大。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630710" y="1418133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6037944" y="4040192"/>
            <a:ext cx="459977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腾讯投向大众点评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餐饮点评比打车软件更有看得见的价值。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可以预见，</a:t>
            </a:r>
            <a:r>
              <a:rPr lang="zh-CN" altLang="en-US" b="1" dirty="0" smtClean="0">
                <a:solidFill>
                  <a:srgbClr val="FF9900"/>
                </a:solidFill>
                <a:latin typeface="+mn-ea"/>
              </a:rPr>
              <a:t>大众点评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会成为餐饮行业的上游，控制大大小小店铺的未来。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交易是最能说明问题的数据库，大众点评关于餐饮行业的数据库可用以盈利。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2448157" y="810944"/>
            <a:ext cx="860960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defTabSz="1218892">
              <a:defRPr/>
            </a:pPr>
            <a:r>
              <a:rPr lang="zh-CN" altLang="en-US" sz="2800" b="1" kern="0" dirty="0" smtClean="0">
                <a:solidFill>
                  <a:srgbClr val="2E75B6"/>
                </a:solidFill>
                <a:latin typeface="+mn-ea"/>
              </a:rPr>
              <a:t>千团大战和打车软件催醒了</a:t>
            </a:r>
            <a:r>
              <a:rPr lang="en-US" altLang="zh-CN" sz="2800" b="1" kern="0" dirty="0" smtClean="0">
                <a:solidFill>
                  <a:srgbClr val="2E75B6"/>
                </a:solidFill>
                <a:latin typeface="+mn-ea"/>
              </a:rPr>
              <a:t>O2O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630710" y="840758"/>
            <a:ext cx="534988" cy="533400"/>
          </a:xfrm>
          <a:prstGeom prst="ellipse">
            <a:avLst/>
          </a:prstGeom>
          <a:solidFill>
            <a:srgbClr val="E77F2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11052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30710" y="87662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16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sz="1200" kern="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sz="1200" kern="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128407" y="1443038"/>
            <a:ext cx="0" cy="4872037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494929" y="1952625"/>
            <a:ext cx="3447117" cy="2035197"/>
          </a:xfrm>
          <a:prstGeom prst="rect">
            <a:avLst/>
          </a:prstGeom>
          <a:solidFill>
            <a:srgbClr val="85653D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580644" y="2440278"/>
            <a:ext cx="3302583" cy="1059891"/>
            <a:chOff x="4649788" y="3382963"/>
            <a:chExt cx="2943225" cy="944563"/>
          </a:xfrm>
        </p:grpSpPr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5759450" y="3416301"/>
              <a:ext cx="1822450" cy="473075"/>
            </a:xfrm>
            <a:custGeom>
              <a:avLst/>
              <a:gdLst>
                <a:gd name="T0" fmla="*/ 85 w 485"/>
                <a:gd name="T1" fmla="*/ 42 h 125"/>
                <a:gd name="T2" fmla="*/ 7 w 485"/>
                <a:gd name="T3" fmla="*/ 105 h 125"/>
                <a:gd name="T4" fmla="*/ 8 w 485"/>
                <a:gd name="T5" fmla="*/ 98 h 125"/>
                <a:gd name="T6" fmla="*/ 9 w 485"/>
                <a:gd name="T7" fmla="*/ 63 h 125"/>
                <a:gd name="T8" fmla="*/ 53 w 485"/>
                <a:gd name="T9" fmla="*/ 12 h 125"/>
                <a:gd name="T10" fmla="*/ 45 w 485"/>
                <a:gd name="T11" fmla="*/ 21 h 125"/>
                <a:gd name="T12" fmla="*/ 50 w 485"/>
                <a:gd name="T13" fmla="*/ 81 h 125"/>
                <a:gd name="T14" fmla="*/ 90 w 485"/>
                <a:gd name="T15" fmla="*/ 107 h 125"/>
                <a:gd name="T16" fmla="*/ 62 w 485"/>
                <a:gd name="T17" fmla="*/ 80 h 125"/>
                <a:gd name="T18" fmla="*/ 184 w 485"/>
                <a:gd name="T19" fmla="*/ 18 h 125"/>
                <a:gd name="T20" fmla="*/ 132 w 485"/>
                <a:gd name="T21" fmla="*/ 59 h 125"/>
                <a:gd name="T22" fmla="*/ 169 w 485"/>
                <a:gd name="T23" fmla="*/ 9 h 125"/>
                <a:gd name="T24" fmla="*/ 182 w 485"/>
                <a:gd name="T25" fmla="*/ 50 h 125"/>
                <a:gd name="T26" fmla="*/ 204 w 485"/>
                <a:gd name="T27" fmla="*/ 36 h 125"/>
                <a:gd name="T28" fmla="*/ 174 w 485"/>
                <a:gd name="T29" fmla="*/ 37 h 125"/>
                <a:gd name="T30" fmla="*/ 189 w 485"/>
                <a:gd name="T31" fmla="*/ 84 h 125"/>
                <a:gd name="T32" fmla="*/ 183 w 485"/>
                <a:gd name="T33" fmla="*/ 56 h 125"/>
                <a:gd name="T34" fmla="*/ 160 w 485"/>
                <a:gd name="T35" fmla="*/ 88 h 125"/>
                <a:gd name="T36" fmla="*/ 159 w 485"/>
                <a:gd name="T37" fmla="*/ 78 h 125"/>
                <a:gd name="T38" fmla="*/ 157 w 485"/>
                <a:gd name="T39" fmla="*/ 56 h 125"/>
                <a:gd name="T40" fmla="*/ 122 w 485"/>
                <a:gd name="T41" fmla="*/ 111 h 125"/>
                <a:gd name="T42" fmla="*/ 147 w 485"/>
                <a:gd name="T43" fmla="*/ 92 h 125"/>
                <a:gd name="T44" fmla="*/ 199 w 485"/>
                <a:gd name="T45" fmla="*/ 95 h 125"/>
                <a:gd name="T46" fmla="*/ 232 w 485"/>
                <a:gd name="T47" fmla="*/ 103 h 125"/>
                <a:gd name="T48" fmla="*/ 305 w 485"/>
                <a:gd name="T49" fmla="*/ 48 h 125"/>
                <a:gd name="T50" fmla="*/ 322 w 485"/>
                <a:gd name="T51" fmla="*/ 75 h 125"/>
                <a:gd name="T52" fmla="*/ 293 w 485"/>
                <a:gd name="T53" fmla="*/ 86 h 125"/>
                <a:gd name="T54" fmla="*/ 282 w 485"/>
                <a:gd name="T55" fmla="*/ 81 h 125"/>
                <a:gd name="T56" fmla="*/ 276 w 485"/>
                <a:gd name="T57" fmla="*/ 49 h 125"/>
                <a:gd name="T58" fmla="*/ 283 w 485"/>
                <a:gd name="T59" fmla="*/ 50 h 125"/>
                <a:gd name="T60" fmla="*/ 288 w 485"/>
                <a:gd name="T61" fmla="*/ 13 h 125"/>
                <a:gd name="T62" fmla="*/ 321 w 485"/>
                <a:gd name="T63" fmla="*/ 18 h 125"/>
                <a:gd name="T64" fmla="*/ 305 w 485"/>
                <a:gd name="T65" fmla="*/ 48 h 125"/>
                <a:gd name="T66" fmla="*/ 304 w 485"/>
                <a:gd name="T67" fmla="*/ 62 h 125"/>
                <a:gd name="T68" fmla="*/ 259 w 485"/>
                <a:gd name="T69" fmla="*/ 99 h 125"/>
                <a:gd name="T70" fmla="*/ 257 w 485"/>
                <a:gd name="T71" fmla="*/ 113 h 125"/>
                <a:gd name="T72" fmla="*/ 292 w 485"/>
                <a:gd name="T73" fmla="*/ 105 h 125"/>
                <a:gd name="T74" fmla="*/ 336 w 485"/>
                <a:gd name="T75" fmla="*/ 96 h 125"/>
                <a:gd name="T76" fmla="*/ 335 w 485"/>
                <a:gd name="T77" fmla="*/ 104 h 125"/>
                <a:gd name="T78" fmla="*/ 346 w 485"/>
                <a:gd name="T79" fmla="*/ 88 h 125"/>
                <a:gd name="T80" fmla="*/ 288 w 485"/>
                <a:gd name="T81" fmla="*/ 96 h 125"/>
                <a:gd name="T82" fmla="*/ 395 w 485"/>
                <a:gd name="T83" fmla="*/ 8 h 125"/>
                <a:gd name="T84" fmla="*/ 395 w 485"/>
                <a:gd name="T85" fmla="*/ 27 h 125"/>
                <a:gd name="T86" fmla="*/ 452 w 485"/>
                <a:gd name="T87" fmla="*/ 50 h 125"/>
                <a:gd name="T88" fmla="*/ 457 w 485"/>
                <a:gd name="T89" fmla="*/ 25 h 125"/>
                <a:gd name="T90" fmla="*/ 457 w 485"/>
                <a:gd name="T91" fmla="*/ 4 h 125"/>
                <a:gd name="T92" fmla="*/ 423 w 485"/>
                <a:gd name="T93" fmla="*/ 14 h 125"/>
                <a:gd name="T94" fmla="*/ 415 w 485"/>
                <a:gd name="T95" fmla="*/ 45 h 125"/>
                <a:gd name="T96" fmla="*/ 439 w 485"/>
                <a:gd name="T97" fmla="*/ 50 h 125"/>
                <a:gd name="T98" fmla="*/ 402 w 485"/>
                <a:gd name="T99" fmla="*/ 76 h 125"/>
                <a:gd name="T100" fmla="*/ 399 w 485"/>
                <a:gd name="T101" fmla="*/ 33 h 125"/>
                <a:gd name="T102" fmla="*/ 363 w 485"/>
                <a:gd name="T103" fmla="*/ 45 h 125"/>
                <a:gd name="T104" fmla="*/ 390 w 485"/>
                <a:gd name="T105" fmla="*/ 55 h 125"/>
                <a:gd name="T106" fmla="*/ 396 w 485"/>
                <a:gd name="T107" fmla="*/ 97 h 125"/>
                <a:gd name="T108" fmla="*/ 419 w 485"/>
                <a:gd name="T109" fmla="*/ 73 h 125"/>
                <a:gd name="T110" fmla="*/ 452 w 485"/>
                <a:gd name="T111" fmla="*/ 63 h 125"/>
                <a:gd name="T112" fmla="*/ 472 w 485"/>
                <a:gd name="T113" fmla="*/ 50 h 125"/>
                <a:gd name="T114" fmla="*/ 460 w 485"/>
                <a:gd name="T115" fmla="*/ 51 h 125"/>
                <a:gd name="T116" fmla="*/ 432 w 485"/>
                <a:gd name="T117" fmla="*/ 25 h 125"/>
                <a:gd name="T118" fmla="*/ 450 w 485"/>
                <a:gd name="T119" fmla="*/ 3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5" h="125">
                  <a:moveTo>
                    <a:pt x="57" y="32"/>
                  </a:moveTo>
                  <a:cubicBezTo>
                    <a:pt x="59" y="34"/>
                    <a:pt x="61" y="35"/>
                    <a:pt x="63" y="35"/>
                  </a:cubicBezTo>
                  <a:cubicBezTo>
                    <a:pt x="66" y="35"/>
                    <a:pt x="68" y="35"/>
                    <a:pt x="70" y="35"/>
                  </a:cubicBezTo>
                  <a:cubicBezTo>
                    <a:pt x="72" y="34"/>
                    <a:pt x="73" y="34"/>
                    <a:pt x="74" y="34"/>
                  </a:cubicBezTo>
                  <a:cubicBezTo>
                    <a:pt x="77" y="34"/>
                    <a:pt x="80" y="35"/>
                    <a:pt x="82" y="37"/>
                  </a:cubicBezTo>
                  <a:cubicBezTo>
                    <a:pt x="84" y="38"/>
                    <a:pt x="85" y="40"/>
                    <a:pt x="85" y="42"/>
                  </a:cubicBezTo>
                  <a:cubicBezTo>
                    <a:pt x="85" y="44"/>
                    <a:pt x="85" y="44"/>
                    <a:pt x="84" y="45"/>
                  </a:cubicBezTo>
                  <a:cubicBezTo>
                    <a:pt x="84" y="45"/>
                    <a:pt x="82" y="46"/>
                    <a:pt x="79" y="47"/>
                  </a:cubicBezTo>
                  <a:cubicBezTo>
                    <a:pt x="73" y="49"/>
                    <a:pt x="67" y="52"/>
                    <a:pt x="60" y="57"/>
                  </a:cubicBezTo>
                  <a:cubicBezTo>
                    <a:pt x="53" y="62"/>
                    <a:pt x="48" y="68"/>
                    <a:pt x="44" y="74"/>
                  </a:cubicBezTo>
                  <a:cubicBezTo>
                    <a:pt x="40" y="89"/>
                    <a:pt x="36" y="98"/>
                    <a:pt x="32" y="101"/>
                  </a:cubicBezTo>
                  <a:cubicBezTo>
                    <a:pt x="28" y="104"/>
                    <a:pt x="20" y="105"/>
                    <a:pt x="7" y="105"/>
                  </a:cubicBezTo>
                  <a:cubicBezTo>
                    <a:pt x="2" y="105"/>
                    <a:pt x="0" y="104"/>
                    <a:pt x="0" y="102"/>
                  </a:cubicBezTo>
                  <a:cubicBezTo>
                    <a:pt x="0" y="101"/>
                    <a:pt x="1" y="100"/>
                    <a:pt x="3" y="97"/>
                  </a:cubicBezTo>
                  <a:cubicBezTo>
                    <a:pt x="5" y="95"/>
                    <a:pt x="6" y="94"/>
                    <a:pt x="7" y="94"/>
                  </a:cubicBezTo>
                  <a:cubicBezTo>
                    <a:pt x="8" y="94"/>
                    <a:pt x="9" y="94"/>
                    <a:pt x="9" y="95"/>
                  </a:cubicBezTo>
                  <a:cubicBezTo>
                    <a:pt x="9" y="95"/>
                    <a:pt x="9" y="96"/>
                    <a:pt x="9" y="96"/>
                  </a:cubicBezTo>
                  <a:cubicBezTo>
                    <a:pt x="8" y="97"/>
                    <a:pt x="8" y="98"/>
                    <a:pt x="8" y="98"/>
                  </a:cubicBezTo>
                  <a:cubicBezTo>
                    <a:pt x="8" y="99"/>
                    <a:pt x="9" y="99"/>
                    <a:pt x="9" y="99"/>
                  </a:cubicBezTo>
                  <a:cubicBezTo>
                    <a:pt x="10" y="99"/>
                    <a:pt x="12" y="98"/>
                    <a:pt x="16" y="96"/>
                  </a:cubicBezTo>
                  <a:cubicBezTo>
                    <a:pt x="20" y="94"/>
                    <a:pt x="23" y="92"/>
                    <a:pt x="25" y="89"/>
                  </a:cubicBezTo>
                  <a:cubicBezTo>
                    <a:pt x="27" y="86"/>
                    <a:pt x="28" y="82"/>
                    <a:pt x="30" y="77"/>
                  </a:cubicBezTo>
                  <a:cubicBezTo>
                    <a:pt x="22" y="75"/>
                    <a:pt x="16" y="73"/>
                    <a:pt x="14" y="69"/>
                  </a:cubicBezTo>
                  <a:cubicBezTo>
                    <a:pt x="11" y="66"/>
                    <a:pt x="9" y="64"/>
                    <a:pt x="9" y="63"/>
                  </a:cubicBezTo>
                  <a:cubicBezTo>
                    <a:pt x="9" y="62"/>
                    <a:pt x="10" y="61"/>
                    <a:pt x="11" y="61"/>
                  </a:cubicBezTo>
                  <a:cubicBezTo>
                    <a:pt x="19" y="61"/>
                    <a:pt x="28" y="57"/>
                    <a:pt x="39" y="50"/>
                  </a:cubicBezTo>
                  <a:cubicBezTo>
                    <a:pt x="40" y="44"/>
                    <a:pt x="42" y="36"/>
                    <a:pt x="45" y="25"/>
                  </a:cubicBezTo>
                  <a:cubicBezTo>
                    <a:pt x="40" y="19"/>
                    <a:pt x="38" y="15"/>
                    <a:pt x="38" y="13"/>
                  </a:cubicBezTo>
                  <a:cubicBezTo>
                    <a:pt x="38" y="10"/>
                    <a:pt x="39" y="9"/>
                    <a:pt x="43" y="9"/>
                  </a:cubicBezTo>
                  <a:cubicBezTo>
                    <a:pt x="45" y="9"/>
                    <a:pt x="49" y="10"/>
                    <a:pt x="53" y="12"/>
                  </a:cubicBezTo>
                  <a:cubicBezTo>
                    <a:pt x="57" y="13"/>
                    <a:pt x="59" y="16"/>
                    <a:pt x="59" y="20"/>
                  </a:cubicBezTo>
                  <a:cubicBezTo>
                    <a:pt x="59" y="21"/>
                    <a:pt x="58" y="25"/>
                    <a:pt x="57" y="32"/>
                  </a:cubicBezTo>
                  <a:close/>
                  <a:moveTo>
                    <a:pt x="45" y="21"/>
                  </a:moveTo>
                  <a:cubicBezTo>
                    <a:pt x="45" y="18"/>
                    <a:pt x="44" y="17"/>
                    <a:pt x="43" y="17"/>
                  </a:cubicBezTo>
                  <a:cubicBezTo>
                    <a:pt x="43" y="17"/>
                    <a:pt x="43" y="17"/>
                    <a:pt x="43" y="18"/>
                  </a:cubicBezTo>
                  <a:cubicBezTo>
                    <a:pt x="43" y="19"/>
                    <a:pt x="43" y="20"/>
                    <a:pt x="45" y="21"/>
                  </a:cubicBezTo>
                  <a:close/>
                  <a:moveTo>
                    <a:pt x="60" y="38"/>
                  </a:moveTo>
                  <a:cubicBezTo>
                    <a:pt x="59" y="37"/>
                    <a:pt x="57" y="36"/>
                    <a:pt x="56" y="35"/>
                  </a:cubicBezTo>
                  <a:cubicBezTo>
                    <a:pt x="55" y="37"/>
                    <a:pt x="55" y="39"/>
                    <a:pt x="54" y="41"/>
                  </a:cubicBezTo>
                  <a:cubicBezTo>
                    <a:pt x="55" y="41"/>
                    <a:pt x="57" y="40"/>
                    <a:pt x="60" y="38"/>
                  </a:cubicBezTo>
                  <a:close/>
                  <a:moveTo>
                    <a:pt x="62" y="80"/>
                  </a:moveTo>
                  <a:cubicBezTo>
                    <a:pt x="58" y="80"/>
                    <a:pt x="55" y="80"/>
                    <a:pt x="50" y="81"/>
                  </a:cubicBezTo>
                  <a:cubicBezTo>
                    <a:pt x="46" y="81"/>
                    <a:pt x="44" y="82"/>
                    <a:pt x="44" y="82"/>
                  </a:cubicBezTo>
                  <a:cubicBezTo>
                    <a:pt x="44" y="82"/>
                    <a:pt x="45" y="82"/>
                    <a:pt x="46" y="83"/>
                  </a:cubicBezTo>
                  <a:cubicBezTo>
                    <a:pt x="51" y="83"/>
                    <a:pt x="54" y="84"/>
                    <a:pt x="56" y="84"/>
                  </a:cubicBezTo>
                  <a:cubicBezTo>
                    <a:pt x="57" y="85"/>
                    <a:pt x="59" y="86"/>
                    <a:pt x="61" y="87"/>
                  </a:cubicBezTo>
                  <a:cubicBezTo>
                    <a:pt x="67" y="92"/>
                    <a:pt x="72" y="96"/>
                    <a:pt x="78" y="99"/>
                  </a:cubicBezTo>
                  <a:cubicBezTo>
                    <a:pt x="83" y="103"/>
                    <a:pt x="87" y="106"/>
                    <a:pt x="90" y="107"/>
                  </a:cubicBezTo>
                  <a:cubicBezTo>
                    <a:pt x="93" y="108"/>
                    <a:pt x="95" y="109"/>
                    <a:pt x="96" y="109"/>
                  </a:cubicBezTo>
                  <a:cubicBezTo>
                    <a:pt x="98" y="109"/>
                    <a:pt x="99" y="107"/>
                    <a:pt x="99" y="104"/>
                  </a:cubicBezTo>
                  <a:cubicBezTo>
                    <a:pt x="99" y="100"/>
                    <a:pt x="99" y="97"/>
                    <a:pt x="97" y="95"/>
                  </a:cubicBezTo>
                  <a:cubicBezTo>
                    <a:pt x="96" y="92"/>
                    <a:pt x="93" y="90"/>
                    <a:pt x="90" y="88"/>
                  </a:cubicBezTo>
                  <a:cubicBezTo>
                    <a:pt x="87" y="86"/>
                    <a:pt x="82" y="85"/>
                    <a:pt x="75" y="83"/>
                  </a:cubicBezTo>
                  <a:cubicBezTo>
                    <a:pt x="69" y="81"/>
                    <a:pt x="64" y="80"/>
                    <a:pt x="62" y="80"/>
                  </a:cubicBezTo>
                  <a:close/>
                  <a:moveTo>
                    <a:pt x="172" y="0"/>
                  </a:moveTo>
                  <a:cubicBezTo>
                    <a:pt x="172" y="0"/>
                    <a:pt x="173" y="1"/>
                    <a:pt x="174" y="2"/>
                  </a:cubicBezTo>
                  <a:cubicBezTo>
                    <a:pt x="175" y="3"/>
                    <a:pt x="177" y="5"/>
                    <a:pt x="180" y="5"/>
                  </a:cubicBezTo>
                  <a:cubicBezTo>
                    <a:pt x="181" y="5"/>
                    <a:pt x="182" y="6"/>
                    <a:pt x="185" y="8"/>
                  </a:cubicBezTo>
                  <a:cubicBezTo>
                    <a:pt x="187" y="9"/>
                    <a:pt x="188" y="11"/>
                    <a:pt x="188" y="13"/>
                  </a:cubicBezTo>
                  <a:cubicBezTo>
                    <a:pt x="188" y="15"/>
                    <a:pt x="187" y="17"/>
                    <a:pt x="184" y="18"/>
                  </a:cubicBezTo>
                  <a:cubicBezTo>
                    <a:pt x="182" y="19"/>
                    <a:pt x="179" y="21"/>
                    <a:pt x="177" y="24"/>
                  </a:cubicBezTo>
                  <a:cubicBezTo>
                    <a:pt x="175" y="26"/>
                    <a:pt x="171" y="30"/>
                    <a:pt x="166" y="37"/>
                  </a:cubicBezTo>
                  <a:cubicBezTo>
                    <a:pt x="159" y="46"/>
                    <a:pt x="153" y="52"/>
                    <a:pt x="147" y="56"/>
                  </a:cubicBezTo>
                  <a:cubicBezTo>
                    <a:pt x="141" y="61"/>
                    <a:pt x="137" y="63"/>
                    <a:pt x="135" y="63"/>
                  </a:cubicBezTo>
                  <a:cubicBezTo>
                    <a:pt x="135" y="63"/>
                    <a:pt x="134" y="62"/>
                    <a:pt x="133" y="61"/>
                  </a:cubicBezTo>
                  <a:cubicBezTo>
                    <a:pt x="133" y="60"/>
                    <a:pt x="132" y="59"/>
                    <a:pt x="132" y="59"/>
                  </a:cubicBezTo>
                  <a:cubicBezTo>
                    <a:pt x="132" y="58"/>
                    <a:pt x="133" y="57"/>
                    <a:pt x="133" y="57"/>
                  </a:cubicBezTo>
                  <a:cubicBezTo>
                    <a:pt x="133" y="57"/>
                    <a:pt x="134" y="57"/>
                    <a:pt x="134" y="57"/>
                  </a:cubicBezTo>
                  <a:cubicBezTo>
                    <a:pt x="135" y="57"/>
                    <a:pt x="135" y="57"/>
                    <a:pt x="135" y="57"/>
                  </a:cubicBezTo>
                  <a:cubicBezTo>
                    <a:pt x="136" y="57"/>
                    <a:pt x="138" y="55"/>
                    <a:pt x="140" y="51"/>
                  </a:cubicBezTo>
                  <a:cubicBezTo>
                    <a:pt x="143" y="47"/>
                    <a:pt x="148" y="39"/>
                    <a:pt x="155" y="29"/>
                  </a:cubicBezTo>
                  <a:cubicBezTo>
                    <a:pt x="163" y="18"/>
                    <a:pt x="168" y="11"/>
                    <a:pt x="169" y="9"/>
                  </a:cubicBezTo>
                  <a:cubicBezTo>
                    <a:pt x="171" y="6"/>
                    <a:pt x="172" y="4"/>
                    <a:pt x="172" y="4"/>
                  </a:cubicBezTo>
                  <a:cubicBezTo>
                    <a:pt x="171" y="3"/>
                    <a:pt x="171" y="2"/>
                    <a:pt x="171" y="1"/>
                  </a:cubicBezTo>
                  <a:cubicBezTo>
                    <a:pt x="171" y="1"/>
                    <a:pt x="171" y="0"/>
                    <a:pt x="172" y="0"/>
                  </a:cubicBezTo>
                  <a:close/>
                  <a:moveTo>
                    <a:pt x="159" y="54"/>
                  </a:moveTo>
                  <a:cubicBezTo>
                    <a:pt x="163" y="52"/>
                    <a:pt x="167" y="51"/>
                    <a:pt x="169" y="51"/>
                  </a:cubicBezTo>
                  <a:cubicBezTo>
                    <a:pt x="172" y="50"/>
                    <a:pt x="176" y="50"/>
                    <a:pt x="182" y="50"/>
                  </a:cubicBezTo>
                  <a:cubicBezTo>
                    <a:pt x="189" y="50"/>
                    <a:pt x="194" y="50"/>
                    <a:pt x="197" y="51"/>
                  </a:cubicBezTo>
                  <a:cubicBezTo>
                    <a:pt x="198" y="51"/>
                    <a:pt x="199" y="51"/>
                    <a:pt x="199" y="51"/>
                  </a:cubicBezTo>
                  <a:cubicBezTo>
                    <a:pt x="202" y="51"/>
                    <a:pt x="204" y="50"/>
                    <a:pt x="206" y="48"/>
                  </a:cubicBezTo>
                  <a:cubicBezTo>
                    <a:pt x="208" y="47"/>
                    <a:pt x="209" y="45"/>
                    <a:pt x="209" y="43"/>
                  </a:cubicBezTo>
                  <a:cubicBezTo>
                    <a:pt x="209" y="42"/>
                    <a:pt x="209" y="41"/>
                    <a:pt x="209" y="40"/>
                  </a:cubicBezTo>
                  <a:cubicBezTo>
                    <a:pt x="208" y="39"/>
                    <a:pt x="207" y="38"/>
                    <a:pt x="204" y="36"/>
                  </a:cubicBezTo>
                  <a:cubicBezTo>
                    <a:pt x="202" y="35"/>
                    <a:pt x="199" y="34"/>
                    <a:pt x="197" y="33"/>
                  </a:cubicBezTo>
                  <a:cubicBezTo>
                    <a:pt x="195" y="32"/>
                    <a:pt x="193" y="32"/>
                    <a:pt x="191" y="32"/>
                  </a:cubicBezTo>
                  <a:cubicBezTo>
                    <a:pt x="191" y="32"/>
                    <a:pt x="189" y="32"/>
                    <a:pt x="185" y="33"/>
                  </a:cubicBezTo>
                  <a:cubicBezTo>
                    <a:pt x="181" y="33"/>
                    <a:pt x="177" y="34"/>
                    <a:pt x="175" y="34"/>
                  </a:cubicBezTo>
                  <a:cubicBezTo>
                    <a:pt x="173" y="34"/>
                    <a:pt x="172" y="34"/>
                    <a:pt x="172" y="35"/>
                  </a:cubicBezTo>
                  <a:cubicBezTo>
                    <a:pt x="172" y="36"/>
                    <a:pt x="173" y="36"/>
                    <a:pt x="174" y="37"/>
                  </a:cubicBezTo>
                  <a:cubicBezTo>
                    <a:pt x="175" y="37"/>
                    <a:pt x="176" y="38"/>
                    <a:pt x="178" y="39"/>
                  </a:cubicBezTo>
                  <a:cubicBezTo>
                    <a:pt x="181" y="41"/>
                    <a:pt x="182" y="42"/>
                    <a:pt x="182" y="43"/>
                  </a:cubicBezTo>
                  <a:cubicBezTo>
                    <a:pt x="182" y="43"/>
                    <a:pt x="181" y="44"/>
                    <a:pt x="178" y="45"/>
                  </a:cubicBezTo>
                  <a:cubicBezTo>
                    <a:pt x="170" y="47"/>
                    <a:pt x="166" y="49"/>
                    <a:pt x="164" y="50"/>
                  </a:cubicBezTo>
                  <a:cubicBezTo>
                    <a:pt x="162" y="51"/>
                    <a:pt x="160" y="53"/>
                    <a:pt x="159" y="54"/>
                  </a:cubicBezTo>
                  <a:close/>
                  <a:moveTo>
                    <a:pt x="189" y="84"/>
                  </a:moveTo>
                  <a:cubicBezTo>
                    <a:pt x="190" y="81"/>
                    <a:pt x="191" y="78"/>
                    <a:pt x="193" y="75"/>
                  </a:cubicBezTo>
                  <a:cubicBezTo>
                    <a:pt x="195" y="72"/>
                    <a:pt x="196" y="70"/>
                    <a:pt x="198" y="69"/>
                  </a:cubicBezTo>
                  <a:cubicBezTo>
                    <a:pt x="199" y="68"/>
                    <a:pt x="200" y="67"/>
                    <a:pt x="200" y="65"/>
                  </a:cubicBezTo>
                  <a:cubicBezTo>
                    <a:pt x="200" y="63"/>
                    <a:pt x="199" y="61"/>
                    <a:pt x="195" y="58"/>
                  </a:cubicBezTo>
                  <a:cubicBezTo>
                    <a:pt x="192" y="56"/>
                    <a:pt x="189" y="55"/>
                    <a:pt x="186" y="55"/>
                  </a:cubicBezTo>
                  <a:cubicBezTo>
                    <a:pt x="185" y="55"/>
                    <a:pt x="184" y="55"/>
                    <a:pt x="183" y="56"/>
                  </a:cubicBezTo>
                  <a:cubicBezTo>
                    <a:pt x="182" y="56"/>
                    <a:pt x="182" y="57"/>
                    <a:pt x="181" y="58"/>
                  </a:cubicBezTo>
                  <a:cubicBezTo>
                    <a:pt x="182" y="58"/>
                    <a:pt x="183" y="59"/>
                    <a:pt x="183" y="60"/>
                  </a:cubicBezTo>
                  <a:cubicBezTo>
                    <a:pt x="183" y="62"/>
                    <a:pt x="181" y="66"/>
                    <a:pt x="177" y="74"/>
                  </a:cubicBezTo>
                  <a:cubicBezTo>
                    <a:pt x="173" y="82"/>
                    <a:pt x="169" y="88"/>
                    <a:pt x="165" y="95"/>
                  </a:cubicBezTo>
                  <a:cubicBezTo>
                    <a:pt x="164" y="92"/>
                    <a:pt x="163" y="91"/>
                    <a:pt x="161" y="90"/>
                  </a:cubicBezTo>
                  <a:cubicBezTo>
                    <a:pt x="160" y="89"/>
                    <a:pt x="160" y="89"/>
                    <a:pt x="160" y="88"/>
                  </a:cubicBezTo>
                  <a:cubicBezTo>
                    <a:pt x="160" y="86"/>
                    <a:pt x="160" y="85"/>
                    <a:pt x="159" y="85"/>
                  </a:cubicBezTo>
                  <a:cubicBezTo>
                    <a:pt x="159" y="85"/>
                    <a:pt x="158" y="86"/>
                    <a:pt x="157" y="87"/>
                  </a:cubicBezTo>
                  <a:cubicBezTo>
                    <a:pt x="157" y="88"/>
                    <a:pt x="156" y="88"/>
                    <a:pt x="155" y="88"/>
                  </a:cubicBezTo>
                  <a:cubicBezTo>
                    <a:pt x="154" y="88"/>
                    <a:pt x="152" y="88"/>
                    <a:pt x="151" y="88"/>
                  </a:cubicBezTo>
                  <a:cubicBezTo>
                    <a:pt x="152" y="85"/>
                    <a:pt x="153" y="83"/>
                    <a:pt x="155" y="81"/>
                  </a:cubicBezTo>
                  <a:cubicBezTo>
                    <a:pt x="156" y="79"/>
                    <a:pt x="158" y="78"/>
                    <a:pt x="159" y="78"/>
                  </a:cubicBezTo>
                  <a:cubicBezTo>
                    <a:pt x="159" y="78"/>
                    <a:pt x="160" y="77"/>
                    <a:pt x="161" y="76"/>
                  </a:cubicBezTo>
                  <a:cubicBezTo>
                    <a:pt x="162" y="75"/>
                    <a:pt x="163" y="74"/>
                    <a:pt x="163" y="73"/>
                  </a:cubicBezTo>
                  <a:cubicBezTo>
                    <a:pt x="163" y="72"/>
                    <a:pt x="162" y="71"/>
                    <a:pt x="161" y="69"/>
                  </a:cubicBezTo>
                  <a:cubicBezTo>
                    <a:pt x="160" y="68"/>
                    <a:pt x="158" y="67"/>
                    <a:pt x="155" y="66"/>
                  </a:cubicBezTo>
                  <a:cubicBezTo>
                    <a:pt x="154" y="66"/>
                    <a:pt x="153" y="65"/>
                    <a:pt x="153" y="63"/>
                  </a:cubicBezTo>
                  <a:cubicBezTo>
                    <a:pt x="153" y="61"/>
                    <a:pt x="155" y="59"/>
                    <a:pt x="157" y="56"/>
                  </a:cubicBezTo>
                  <a:cubicBezTo>
                    <a:pt x="155" y="58"/>
                    <a:pt x="153" y="60"/>
                    <a:pt x="152" y="62"/>
                  </a:cubicBezTo>
                  <a:cubicBezTo>
                    <a:pt x="150" y="63"/>
                    <a:pt x="147" y="68"/>
                    <a:pt x="143" y="76"/>
                  </a:cubicBezTo>
                  <a:cubicBezTo>
                    <a:pt x="138" y="84"/>
                    <a:pt x="134" y="89"/>
                    <a:pt x="132" y="92"/>
                  </a:cubicBezTo>
                  <a:cubicBezTo>
                    <a:pt x="130" y="95"/>
                    <a:pt x="127" y="99"/>
                    <a:pt x="122" y="104"/>
                  </a:cubicBezTo>
                  <a:cubicBezTo>
                    <a:pt x="121" y="105"/>
                    <a:pt x="121" y="106"/>
                    <a:pt x="121" y="107"/>
                  </a:cubicBezTo>
                  <a:cubicBezTo>
                    <a:pt x="121" y="108"/>
                    <a:pt x="121" y="110"/>
                    <a:pt x="122" y="111"/>
                  </a:cubicBezTo>
                  <a:cubicBezTo>
                    <a:pt x="123" y="112"/>
                    <a:pt x="123" y="113"/>
                    <a:pt x="124" y="113"/>
                  </a:cubicBezTo>
                  <a:cubicBezTo>
                    <a:pt x="125" y="113"/>
                    <a:pt x="125" y="113"/>
                    <a:pt x="125" y="113"/>
                  </a:cubicBezTo>
                  <a:cubicBezTo>
                    <a:pt x="126" y="112"/>
                    <a:pt x="127" y="112"/>
                    <a:pt x="128" y="110"/>
                  </a:cubicBezTo>
                  <a:cubicBezTo>
                    <a:pt x="130" y="109"/>
                    <a:pt x="132" y="107"/>
                    <a:pt x="134" y="105"/>
                  </a:cubicBezTo>
                  <a:cubicBezTo>
                    <a:pt x="137" y="103"/>
                    <a:pt x="139" y="101"/>
                    <a:pt x="141" y="99"/>
                  </a:cubicBezTo>
                  <a:cubicBezTo>
                    <a:pt x="143" y="97"/>
                    <a:pt x="145" y="94"/>
                    <a:pt x="147" y="92"/>
                  </a:cubicBezTo>
                  <a:cubicBezTo>
                    <a:pt x="154" y="98"/>
                    <a:pt x="158" y="102"/>
                    <a:pt x="159" y="105"/>
                  </a:cubicBezTo>
                  <a:cubicBezTo>
                    <a:pt x="160" y="106"/>
                    <a:pt x="161" y="106"/>
                    <a:pt x="163" y="106"/>
                  </a:cubicBezTo>
                  <a:cubicBezTo>
                    <a:pt x="164" y="106"/>
                    <a:pt x="166" y="105"/>
                    <a:pt x="168" y="104"/>
                  </a:cubicBezTo>
                  <a:cubicBezTo>
                    <a:pt x="171" y="103"/>
                    <a:pt x="174" y="100"/>
                    <a:pt x="178" y="96"/>
                  </a:cubicBezTo>
                  <a:cubicBezTo>
                    <a:pt x="182" y="92"/>
                    <a:pt x="185" y="89"/>
                    <a:pt x="188" y="86"/>
                  </a:cubicBezTo>
                  <a:cubicBezTo>
                    <a:pt x="190" y="87"/>
                    <a:pt x="193" y="90"/>
                    <a:pt x="199" y="95"/>
                  </a:cubicBezTo>
                  <a:cubicBezTo>
                    <a:pt x="200" y="97"/>
                    <a:pt x="203" y="99"/>
                    <a:pt x="208" y="100"/>
                  </a:cubicBezTo>
                  <a:cubicBezTo>
                    <a:pt x="209" y="101"/>
                    <a:pt x="212" y="103"/>
                    <a:pt x="216" y="105"/>
                  </a:cubicBezTo>
                  <a:cubicBezTo>
                    <a:pt x="220" y="107"/>
                    <a:pt x="223" y="109"/>
                    <a:pt x="224" y="110"/>
                  </a:cubicBezTo>
                  <a:cubicBezTo>
                    <a:pt x="225" y="110"/>
                    <a:pt x="227" y="111"/>
                    <a:pt x="229" y="111"/>
                  </a:cubicBezTo>
                  <a:cubicBezTo>
                    <a:pt x="230" y="111"/>
                    <a:pt x="231" y="110"/>
                    <a:pt x="231" y="109"/>
                  </a:cubicBezTo>
                  <a:cubicBezTo>
                    <a:pt x="231" y="108"/>
                    <a:pt x="232" y="106"/>
                    <a:pt x="232" y="103"/>
                  </a:cubicBezTo>
                  <a:cubicBezTo>
                    <a:pt x="232" y="100"/>
                    <a:pt x="231" y="98"/>
                    <a:pt x="230" y="96"/>
                  </a:cubicBezTo>
                  <a:cubicBezTo>
                    <a:pt x="229" y="94"/>
                    <a:pt x="227" y="92"/>
                    <a:pt x="223" y="91"/>
                  </a:cubicBezTo>
                  <a:cubicBezTo>
                    <a:pt x="220" y="89"/>
                    <a:pt x="215" y="88"/>
                    <a:pt x="208" y="86"/>
                  </a:cubicBezTo>
                  <a:cubicBezTo>
                    <a:pt x="201" y="84"/>
                    <a:pt x="196" y="84"/>
                    <a:pt x="191" y="84"/>
                  </a:cubicBezTo>
                  <a:cubicBezTo>
                    <a:pt x="190" y="84"/>
                    <a:pt x="189" y="84"/>
                    <a:pt x="189" y="84"/>
                  </a:cubicBezTo>
                  <a:close/>
                  <a:moveTo>
                    <a:pt x="305" y="48"/>
                  </a:moveTo>
                  <a:cubicBezTo>
                    <a:pt x="309" y="45"/>
                    <a:pt x="313" y="44"/>
                    <a:pt x="316" y="44"/>
                  </a:cubicBezTo>
                  <a:cubicBezTo>
                    <a:pt x="319" y="44"/>
                    <a:pt x="322" y="45"/>
                    <a:pt x="326" y="47"/>
                  </a:cubicBezTo>
                  <a:cubicBezTo>
                    <a:pt x="329" y="50"/>
                    <a:pt x="331" y="53"/>
                    <a:pt x="331" y="56"/>
                  </a:cubicBezTo>
                  <a:cubicBezTo>
                    <a:pt x="331" y="58"/>
                    <a:pt x="330" y="59"/>
                    <a:pt x="330" y="60"/>
                  </a:cubicBezTo>
                  <a:cubicBezTo>
                    <a:pt x="324" y="66"/>
                    <a:pt x="321" y="70"/>
                    <a:pt x="321" y="73"/>
                  </a:cubicBezTo>
                  <a:cubicBezTo>
                    <a:pt x="321" y="74"/>
                    <a:pt x="322" y="74"/>
                    <a:pt x="322" y="75"/>
                  </a:cubicBezTo>
                  <a:cubicBezTo>
                    <a:pt x="322" y="76"/>
                    <a:pt x="323" y="77"/>
                    <a:pt x="323" y="78"/>
                  </a:cubicBezTo>
                  <a:cubicBezTo>
                    <a:pt x="323" y="79"/>
                    <a:pt x="322" y="80"/>
                    <a:pt x="320" y="80"/>
                  </a:cubicBezTo>
                  <a:cubicBezTo>
                    <a:pt x="319" y="80"/>
                    <a:pt x="319" y="80"/>
                    <a:pt x="318" y="80"/>
                  </a:cubicBezTo>
                  <a:cubicBezTo>
                    <a:pt x="317" y="80"/>
                    <a:pt x="317" y="80"/>
                    <a:pt x="316" y="80"/>
                  </a:cubicBezTo>
                  <a:cubicBezTo>
                    <a:pt x="313" y="80"/>
                    <a:pt x="309" y="80"/>
                    <a:pt x="305" y="82"/>
                  </a:cubicBezTo>
                  <a:cubicBezTo>
                    <a:pt x="301" y="83"/>
                    <a:pt x="297" y="84"/>
                    <a:pt x="293" y="86"/>
                  </a:cubicBezTo>
                  <a:cubicBezTo>
                    <a:pt x="293" y="88"/>
                    <a:pt x="292" y="89"/>
                    <a:pt x="291" y="89"/>
                  </a:cubicBezTo>
                  <a:cubicBezTo>
                    <a:pt x="290" y="89"/>
                    <a:pt x="288" y="88"/>
                    <a:pt x="284" y="85"/>
                  </a:cubicBezTo>
                  <a:cubicBezTo>
                    <a:pt x="281" y="85"/>
                    <a:pt x="278" y="85"/>
                    <a:pt x="276" y="87"/>
                  </a:cubicBezTo>
                  <a:cubicBezTo>
                    <a:pt x="273" y="88"/>
                    <a:pt x="272" y="89"/>
                    <a:pt x="272" y="89"/>
                  </a:cubicBezTo>
                  <a:cubicBezTo>
                    <a:pt x="271" y="89"/>
                    <a:pt x="271" y="89"/>
                    <a:pt x="271" y="89"/>
                  </a:cubicBezTo>
                  <a:cubicBezTo>
                    <a:pt x="271" y="88"/>
                    <a:pt x="275" y="85"/>
                    <a:pt x="282" y="81"/>
                  </a:cubicBezTo>
                  <a:cubicBezTo>
                    <a:pt x="281" y="73"/>
                    <a:pt x="281" y="68"/>
                    <a:pt x="280" y="66"/>
                  </a:cubicBezTo>
                  <a:cubicBezTo>
                    <a:pt x="279" y="63"/>
                    <a:pt x="278" y="62"/>
                    <a:pt x="278" y="61"/>
                  </a:cubicBezTo>
                  <a:cubicBezTo>
                    <a:pt x="276" y="60"/>
                    <a:pt x="274" y="58"/>
                    <a:pt x="273" y="56"/>
                  </a:cubicBezTo>
                  <a:cubicBezTo>
                    <a:pt x="272" y="53"/>
                    <a:pt x="271" y="52"/>
                    <a:pt x="271" y="50"/>
                  </a:cubicBezTo>
                  <a:cubicBezTo>
                    <a:pt x="271" y="49"/>
                    <a:pt x="272" y="48"/>
                    <a:pt x="273" y="48"/>
                  </a:cubicBezTo>
                  <a:cubicBezTo>
                    <a:pt x="274" y="48"/>
                    <a:pt x="275" y="49"/>
                    <a:pt x="276" y="49"/>
                  </a:cubicBezTo>
                  <a:cubicBezTo>
                    <a:pt x="276" y="50"/>
                    <a:pt x="277" y="51"/>
                    <a:pt x="278" y="51"/>
                  </a:cubicBezTo>
                  <a:cubicBezTo>
                    <a:pt x="279" y="51"/>
                    <a:pt x="281" y="51"/>
                    <a:pt x="283" y="53"/>
                  </a:cubicBezTo>
                  <a:cubicBezTo>
                    <a:pt x="285" y="54"/>
                    <a:pt x="286" y="55"/>
                    <a:pt x="288" y="56"/>
                  </a:cubicBezTo>
                  <a:cubicBezTo>
                    <a:pt x="289" y="56"/>
                    <a:pt x="291" y="56"/>
                    <a:pt x="292" y="54"/>
                  </a:cubicBezTo>
                  <a:cubicBezTo>
                    <a:pt x="290" y="52"/>
                    <a:pt x="287" y="51"/>
                    <a:pt x="284" y="51"/>
                  </a:cubicBezTo>
                  <a:cubicBezTo>
                    <a:pt x="283" y="50"/>
                    <a:pt x="283" y="50"/>
                    <a:pt x="283" y="50"/>
                  </a:cubicBezTo>
                  <a:cubicBezTo>
                    <a:pt x="283" y="50"/>
                    <a:pt x="283" y="49"/>
                    <a:pt x="285" y="49"/>
                  </a:cubicBezTo>
                  <a:cubicBezTo>
                    <a:pt x="291" y="49"/>
                    <a:pt x="295" y="46"/>
                    <a:pt x="295" y="39"/>
                  </a:cubicBezTo>
                  <a:cubicBezTo>
                    <a:pt x="295" y="38"/>
                    <a:pt x="295" y="35"/>
                    <a:pt x="294" y="31"/>
                  </a:cubicBezTo>
                  <a:cubicBezTo>
                    <a:pt x="294" y="27"/>
                    <a:pt x="294" y="24"/>
                    <a:pt x="293" y="23"/>
                  </a:cubicBezTo>
                  <a:cubicBezTo>
                    <a:pt x="293" y="21"/>
                    <a:pt x="292" y="20"/>
                    <a:pt x="291" y="18"/>
                  </a:cubicBezTo>
                  <a:cubicBezTo>
                    <a:pt x="290" y="17"/>
                    <a:pt x="289" y="15"/>
                    <a:pt x="288" y="13"/>
                  </a:cubicBezTo>
                  <a:cubicBezTo>
                    <a:pt x="287" y="11"/>
                    <a:pt x="287" y="9"/>
                    <a:pt x="287" y="8"/>
                  </a:cubicBezTo>
                  <a:cubicBezTo>
                    <a:pt x="287" y="7"/>
                    <a:pt x="288" y="6"/>
                    <a:pt x="289" y="6"/>
                  </a:cubicBezTo>
                  <a:cubicBezTo>
                    <a:pt x="290" y="6"/>
                    <a:pt x="293" y="7"/>
                    <a:pt x="298" y="9"/>
                  </a:cubicBezTo>
                  <a:cubicBezTo>
                    <a:pt x="303" y="11"/>
                    <a:pt x="306" y="13"/>
                    <a:pt x="307" y="14"/>
                  </a:cubicBezTo>
                  <a:cubicBezTo>
                    <a:pt x="308" y="15"/>
                    <a:pt x="309" y="17"/>
                    <a:pt x="310" y="19"/>
                  </a:cubicBezTo>
                  <a:cubicBezTo>
                    <a:pt x="314" y="18"/>
                    <a:pt x="318" y="18"/>
                    <a:pt x="321" y="18"/>
                  </a:cubicBezTo>
                  <a:cubicBezTo>
                    <a:pt x="324" y="18"/>
                    <a:pt x="326" y="19"/>
                    <a:pt x="328" y="21"/>
                  </a:cubicBezTo>
                  <a:cubicBezTo>
                    <a:pt x="331" y="23"/>
                    <a:pt x="332" y="25"/>
                    <a:pt x="332" y="27"/>
                  </a:cubicBezTo>
                  <a:cubicBezTo>
                    <a:pt x="332" y="29"/>
                    <a:pt x="331" y="30"/>
                    <a:pt x="329" y="31"/>
                  </a:cubicBezTo>
                  <a:cubicBezTo>
                    <a:pt x="327" y="32"/>
                    <a:pt x="324" y="34"/>
                    <a:pt x="320" y="36"/>
                  </a:cubicBezTo>
                  <a:cubicBezTo>
                    <a:pt x="317" y="38"/>
                    <a:pt x="313" y="39"/>
                    <a:pt x="309" y="39"/>
                  </a:cubicBezTo>
                  <a:cubicBezTo>
                    <a:pt x="309" y="43"/>
                    <a:pt x="307" y="45"/>
                    <a:pt x="305" y="48"/>
                  </a:cubicBezTo>
                  <a:close/>
                  <a:moveTo>
                    <a:pt x="292" y="75"/>
                  </a:moveTo>
                  <a:cubicBezTo>
                    <a:pt x="302" y="73"/>
                    <a:pt x="308" y="70"/>
                    <a:pt x="310" y="67"/>
                  </a:cubicBezTo>
                  <a:cubicBezTo>
                    <a:pt x="312" y="64"/>
                    <a:pt x="313" y="62"/>
                    <a:pt x="313" y="61"/>
                  </a:cubicBezTo>
                  <a:cubicBezTo>
                    <a:pt x="313" y="61"/>
                    <a:pt x="313" y="60"/>
                    <a:pt x="312" y="60"/>
                  </a:cubicBezTo>
                  <a:cubicBezTo>
                    <a:pt x="312" y="60"/>
                    <a:pt x="311" y="60"/>
                    <a:pt x="310" y="61"/>
                  </a:cubicBezTo>
                  <a:cubicBezTo>
                    <a:pt x="308" y="61"/>
                    <a:pt x="307" y="62"/>
                    <a:pt x="304" y="62"/>
                  </a:cubicBezTo>
                  <a:cubicBezTo>
                    <a:pt x="301" y="63"/>
                    <a:pt x="299" y="63"/>
                    <a:pt x="298" y="63"/>
                  </a:cubicBezTo>
                  <a:cubicBezTo>
                    <a:pt x="296" y="63"/>
                    <a:pt x="295" y="63"/>
                    <a:pt x="294" y="63"/>
                  </a:cubicBezTo>
                  <a:cubicBezTo>
                    <a:pt x="293" y="63"/>
                    <a:pt x="293" y="62"/>
                    <a:pt x="292" y="62"/>
                  </a:cubicBezTo>
                  <a:cubicBezTo>
                    <a:pt x="291" y="62"/>
                    <a:pt x="291" y="63"/>
                    <a:pt x="290" y="63"/>
                  </a:cubicBezTo>
                  <a:cubicBezTo>
                    <a:pt x="291" y="65"/>
                    <a:pt x="292" y="69"/>
                    <a:pt x="292" y="75"/>
                  </a:cubicBezTo>
                  <a:close/>
                  <a:moveTo>
                    <a:pt x="259" y="99"/>
                  </a:moveTo>
                  <a:cubicBezTo>
                    <a:pt x="259" y="97"/>
                    <a:pt x="259" y="95"/>
                    <a:pt x="258" y="94"/>
                  </a:cubicBezTo>
                  <a:cubicBezTo>
                    <a:pt x="258" y="93"/>
                    <a:pt x="258" y="92"/>
                    <a:pt x="257" y="92"/>
                  </a:cubicBezTo>
                  <a:cubicBezTo>
                    <a:pt x="256" y="92"/>
                    <a:pt x="255" y="93"/>
                    <a:pt x="254" y="95"/>
                  </a:cubicBezTo>
                  <a:cubicBezTo>
                    <a:pt x="252" y="97"/>
                    <a:pt x="251" y="99"/>
                    <a:pt x="251" y="102"/>
                  </a:cubicBezTo>
                  <a:cubicBezTo>
                    <a:pt x="251" y="104"/>
                    <a:pt x="252" y="107"/>
                    <a:pt x="253" y="109"/>
                  </a:cubicBezTo>
                  <a:cubicBezTo>
                    <a:pt x="255" y="112"/>
                    <a:pt x="256" y="113"/>
                    <a:pt x="257" y="113"/>
                  </a:cubicBezTo>
                  <a:cubicBezTo>
                    <a:pt x="258" y="113"/>
                    <a:pt x="259" y="113"/>
                    <a:pt x="260" y="112"/>
                  </a:cubicBezTo>
                  <a:cubicBezTo>
                    <a:pt x="267" y="106"/>
                    <a:pt x="271" y="103"/>
                    <a:pt x="273" y="101"/>
                  </a:cubicBezTo>
                  <a:cubicBezTo>
                    <a:pt x="275" y="100"/>
                    <a:pt x="276" y="99"/>
                    <a:pt x="277" y="99"/>
                  </a:cubicBezTo>
                  <a:cubicBezTo>
                    <a:pt x="278" y="99"/>
                    <a:pt x="280" y="101"/>
                    <a:pt x="282" y="104"/>
                  </a:cubicBezTo>
                  <a:cubicBezTo>
                    <a:pt x="284" y="106"/>
                    <a:pt x="286" y="107"/>
                    <a:pt x="288" y="107"/>
                  </a:cubicBezTo>
                  <a:cubicBezTo>
                    <a:pt x="290" y="107"/>
                    <a:pt x="292" y="106"/>
                    <a:pt x="292" y="105"/>
                  </a:cubicBezTo>
                  <a:cubicBezTo>
                    <a:pt x="294" y="103"/>
                    <a:pt x="297" y="101"/>
                    <a:pt x="301" y="98"/>
                  </a:cubicBezTo>
                  <a:cubicBezTo>
                    <a:pt x="305" y="95"/>
                    <a:pt x="307" y="93"/>
                    <a:pt x="307" y="93"/>
                  </a:cubicBezTo>
                  <a:cubicBezTo>
                    <a:pt x="308" y="93"/>
                    <a:pt x="308" y="94"/>
                    <a:pt x="309" y="95"/>
                  </a:cubicBezTo>
                  <a:cubicBezTo>
                    <a:pt x="312" y="101"/>
                    <a:pt x="316" y="104"/>
                    <a:pt x="320" y="104"/>
                  </a:cubicBezTo>
                  <a:cubicBezTo>
                    <a:pt x="321" y="104"/>
                    <a:pt x="323" y="104"/>
                    <a:pt x="324" y="103"/>
                  </a:cubicBezTo>
                  <a:cubicBezTo>
                    <a:pt x="327" y="100"/>
                    <a:pt x="331" y="98"/>
                    <a:pt x="336" y="96"/>
                  </a:cubicBezTo>
                  <a:cubicBezTo>
                    <a:pt x="340" y="94"/>
                    <a:pt x="343" y="93"/>
                    <a:pt x="343" y="93"/>
                  </a:cubicBezTo>
                  <a:cubicBezTo>
                    <a:pt x="344" y="93"/>
                    <a:pt x="345" y="93"/>
                    <a:pt x="345" y="95"/>
                  </a:cubicBezTo>
                  <a:cubicBezTo>
                    <a:pt x="345" y="96"/>
                    <a:pt x="345" y="98"/>
                    <a:pt x="344" y="98"/>
                  </a:cubicBezTo>
                  <a:cubicBezTo>
                    <a:pt x="343" y="99"/>
                    <a:pt x="340" y="100"/>
                    <a:pt x="337" y="101"/>
                  </a:cubicBezTo>
                  <a:cubicBezTo>
                    <a:pt x="335" y="102"/>
                    <a:pt x="334" y="103"/>
                    <a:pt x="334" y="103"/>
                  </a:cubicBezTo>
                  <a:cubicBezTo>
                    <a:pt x="334" y="104"/>
                    <a:pt x="334" y="104"/>
                    <a:pt x="335" y="104"/>
                  </a:cubicBezTo>
                  <a:cubicBezTo>
                    <a:pt x="335" y="104"/>
                    <a:pt x="336" y="105"/>
                    <a:pt x="338" y="105"/>
                  </a:cubicBezTo>
                  <a:cubicBezTo>
                    <a:pt x="340" y="106"/>
                    <a:pt x="343" y="106"/>
                    <a:pt x="346" y="107"/>
                  </a:cubicBezTo>
                  <a:cubicBezTo>
                    <a:pt x="350" y="107"/>
                    <a:pt x="352" y="107"/>
                    <a:pt x="353" y="107"/>
                  </a:cubicBezTo>
                  <a:cubicBezTo>
                    <a:pt x="356" y="107"/>
                    <a:pt x="357" y="106"/>
                    <a:pt x="357" y="103"/>
                  </a:cubicBezTo>
                  <a:cubicBezTo>
                    <a:pt x="357" y="98"/>
                    <a:pt x="356" y="94"/>
                    <a:pt x="353" y="92"/>
                  </a:cubicBezTo>
                  <a:cubicBezTo>
                    <a:pt x="350" y="89"/>
                    <a:pt x="348" y="88"/>
                    <a:pt x="346" y="88"/>
                  </a:cubicBezTo>
                  <a:cubicBezTo>
                    <a:pt x="344" y="88"/>
                    <a:pt x="341" y="88"/>
                    <a:pt x="337" y="89"/>
                  </a:cubicBezTo>
                  <a:cubicBezTo>
                    <a:pt x="331" y="91"/>
                    <a:pt x="326" y="93"/>
                    <a:pt x="323" y="93"/>
                  </a:cubicBezTo>
                  <a:cubicBezTo>
                    <a:pt x="319" y="93"/>
                    <a:pt x="316" y="92"/>
                    <a:pt x="315" y="91"/>
                  </a:cubicBezTo>
                  <a:cubicBezTo>
                    <a:pt x="313" y="90"/>
                    <a:pt x="311" y="89"/>
                    <a:pt x="308" y="89"/>
                  </a:cubicBezTo>
                  <a:cubicBezTo>
                    <a:pt x="305" y="89"/>
                    <a:pt x="302" y="90"/>
                    <a:pt x="298" y="92"/>
                  </a:cubicBezTo>
                  <a:cubicBezTo>
                    <a:pt x="294" y="95"/>
                    <a:pt x="290" y="96"/>
                    <a:pt x="288" y="96"/>
                  </a:cubicBezTo>
                  <a:cubicBezTo>
                    <a:pt x="286" y="96"/>
                    <a:pt x="285" y="95"/>
                    <a:pt x="284" y="94"/>
                  </a:cubicBezTo>
                  <a:cubicBezTo>
                    <a:pt x="283" y="94"/>
                    <a:pt x="282" y="93"/>
                    <a:pt x="279" y="93"/>
                  </a:cubicBezTo>
                  <a:cubicBezTo>
                    <a:pt x="277" y="93"/>
                    <a:pt x="275" y="94"/>
                    <a:pt x="273" y="94"/>
                  </a:cubicBezTo>
                  <a:cubicBezTo>
                    <a:pt x="268" y="97"/>
                    <a:pt x="263" y="99"/>
                    <a:pt x="259" y="99"/>
                  </a:cubicBezTo>
                  <a:close/>
                  <a:moveTo>
                    <a:pt x="401" y="15"/>
                  </a:moveTo>
                  <a:cubicBezTo>
                    <a:pt x="398" y="13"/>
                    <a:pt x="397" y="10"/>
                    <a:pt x="395" y="8"/>
                  </a:cubicBezTo>
                  <a:cubicBezTo>
                    <a:pt x="394" y="6"/>
                    <a:pt x="394" y="4"/>
                    <a:pt x="394" y="4"/>
                  </a:cubicBezTo>
                  <a:cubicBezTo>
                    <a:pt x="394" y="3"/>
                    <a:pt x="394" y="3"/>
                    <a:pt x="396" y="3"/>
                  </a:cubicBezTo>
                  <a:cubicBezTo>
                    <a:pt x="402" y="3"/>
                    <a:pt x="407" y="4"/>
                    <a:pt x="411" y="5"/>
                  </a:cubicBezTo>
                  <a:cubicBezTo>
                    <a:pt x="416" y="7"/>
                    <a:pt x="418" y="10"/>
                    <a:pt x="418" y="14"/>
                  </a:cubicBezTo>
                  <a:cubicBezTo>
                    <a:pt x="418" y="17"/>
                    <a:pt x="416" y="20"/>
                    <a:pt x="411" y="21"/>
                  </a:cubicBezTo>
                  <a:cubicBezTo>
                    <a:pt x="406" y="23"/>
                    <a:pt x="401" y="25"/>
                    <a:pt x="395" y="27"/>
                  </a:cubicBezTo>
                  <a:cubicBezTo>
                    <a:pt x="386" y="30"/>
                    <a:pt x="381" y="32"/>
                    <a:pt x="378" y="32"/>
                  </a:cubicBezTo>
                  <a:cubicBezTo>
                    <a:pt x="378" y="32"/>
                    <a:pt x="378" y="32"/>
                    <a:pt x="378" y="32"/>
                  </a:cubicBezTo>
                  <a:cubicBezTo>
                    <a:pt x="378" y="31"/>
                    <a:pt x="379" y="31"/>
                    <a:pt x="381" y="30"/>
                  </a:cubicBezTo>
                  <a:cubicBezTo>
                    <a:pt x="386" y="27"/>
                    <a:pt x="393" y="22"/>
                    <a:pt x="401" y="15"/>
                  </a:cubicBezTo>
                  <a:close/>
                  <a:moveTo>
                    <a:pt x="451" y="53"/>
                  </a:moveTo>
                  <a:cubicBezTo>
                    <a:pt x="451" y="51"/>
                    <a:pt x="451" y="51"/>
                    <a:pt x="452" y="50"/>
                  </a:cubicBezTo>
                  <a:cubicBezTo>
                    <a:pt x="452" y="50"/>
                    <a:pt x="453" y="48"/>
                    <a:pt x="456" y="47"/>
                  </a:cubicBezTo>
                  <a:cubicBezTo>
                    <a:pt x="459" y="45"/>
                    <a:pt x="461" y="43"/>
                    <a:pt x="464" y="41"/>
                  </a:cubicBezTo>
                  <a:cubicBezTo>
                    <a:pt x="466" y="38"/>
                    <a:pt x="468" y="37"/>
                    <a:pt x="468" y="36"/>
                  </a:cubicBezTo>
                  <a:cubicBezTo>
                    <a:pt x="468" y="35"/>
                    <a:pt x="469" y="35"/>
                    <a:pt x="469" y="34"/>
                  </a:cubicBezTo>
                  <a:cubicBezTo>
                    <a:pt x="469" y="32"/>
                    <a:pt x="467" y="30"/>
                    <a:pt x="465" y="28"/>
                  </a:cubicBezTo>
                  <a:cubicBezTo>
                    <a:pt x="462" y="26"/>
                    <a:pt x="460" y="25"/>
                    <a:pt x="457" y="25"/>
                  </a:cubicBezTo>
                  <a:cubicBezTo>
                    <a:pt x="455" y="25"/>
                    <a:pt x="453" y="25"/>
                    <a:pt x="450" y="27"/>
                  </a:cubicBezTo>
                  <a:cubicBezTo>
                    <a:pt x="450" y="26"/>
                    <a:pt x="449" y="24"/>
                    <a:pt x="449" y="21"/>
                  </a:cubicBezTo>
                  <a:cubicBezTo>
                    <a:pt x="454" y="19"/>
                    <a:pt x="459" y="17"/>
                    <a:pt x="462" y="15"/>
                  </a:cubicBezTo>
                  <a:cubicBezTo>
                    <a:pt x="466" y="13"/>
                    <a:pt x="468" y="11"/>
                    <a:pt x="468" y="10"/>
                  </a:cubicBezTo>
                  <a:cubicBezTo>
                    <a:pt x="468" y="9"/>
                    <a:pt x="467" y="8"/>
                    <a:pt x="465" y="6"/>
                  </a:cubicBezTo>
                  <a:cubicBezTo>
                    <a:pt x="464" y="4"/>
                    <a:pt x="461" y="4"/>
                    <a:pt x="457" y="4"/>
                  </a:cubicBezTo>
                  <a:cubicBezTo>
                    <a:pt x="456" y="4"/>
                    <a:pt x="453" y="4"/>
                    <a:pt x="449" y="6"/>
                  </a:cubicBezTo>
                  <a:cubicBezTo>
                    <a:pt x="444" y="7"/>
                    <a:pt x="438" y="10"/>
                    <a:pt x="430" y="13"/>
                  </a:cubicBezTo>
                  <a:cubicBezTo>
                    <a:pt x="430" y="13"/>
                    <a:pt x="429" y="13"/>
                    <a:pt x="429" y="13"/>
                  </a:cubicBezTo>
                  <a:cubicBezTo>
                    <a:pt x="428" y="13"/>
                    <a:pt x="427" y="13"/>
                    <a:pt x="426" y="13"/>
                  </a:cubicBezTo>
                  <a:cubicBezTo>
                    <a:pt x="425" y="12"/>
                    <a:pt x="424" y="12"/>
                    <a:pt x="424" y="12"/>
                  </a:cubicBezTo>
                  <a:cubicBezTo>
                    <a:pt x="423" y="12"/>
                    <a:pt x="423" y="13"/>
                    <a:pt x="423" y="14"/>
                  </a:cubicBezTo>
                  <a:cubicBezTo>
                    <a:pt x="423" y="15"/>
                    <a:pt x="423" y="16"/>
                    <a:pt x="425" y="18"/>
                  </a:cubicBezTo>
                  <a:cubicBezTo>
                    <a:pt x="426" y="20"/>
                    <a:pt x="427" y="22"/>
                    <a:pt x="430" y="25"/>
                  </a:cubicBezTo>
                  <a:cubicBezTo>
                    <a:pt x="427" y="27"/>
                    <a:pt x="424" y="29"/>
                    <a:pt x="422" y="32"/>
                  </a:cubicBezTo>
                  <a:cubicBezTo>
                    <a:pt x="419" y="34"/>
                    <a:pt x="418" y="36"/>
                    <a:pt x="416" y="38"/>
                  </a:cubicBezTo>
                  <a:cubicBezTo>
                    <a:pt x="415" y="40"/>
                    <a:pt x="414" y="41"/>
                    <a:pt x="414" y="42"/>
                  </a:cubicBezTo>
                  <a:cubicBezTo>
                    <a:pt x="414" y="43"/>
                    <a:pt x="415" y="44"/>
                    <a:pt x="415" y="45"/>
                  </a:cubicBezTo>
                  <a:cubicBezTo>
                    <a:pt x="416" y="46"/>
                    <a:pt x="416" y="47"/>
                    <a:pt x="416" y="48"/>
                  </a:cubicBezTo>
                  <a:cubicBezTo>
                    <a:pt x="416" y="50"/>
                    <a:pt x="417" y="51"/>
                    <a:pt x="418" y="52"/>
                  </a:cubicBezTo>
                  <a:cubicBezTo>
                    <a:pt x="419" y="54"/>
                    <a:pt x="420" y="54"/>
                    <a:pt x="422" y="54"/>
                  </a:cubicBezTo>
                  <a:cubicBezTo>
                    <a:pt x="423" y="54"/>
                    <a:pt x="424" y="54"/>
                    <a:pt x="426" y="52"/>
                  </a:cubicBezTo>
                  <a:cubicBezTo>
                    <a:pt x="427" y="51"/>
                    <a:pt x="431" y="47"/>
                    <a:pt x="439" y="40"/>
                  </a:cubicBezTo>
                  <a:cubicBezTo>
                    <a:pt x="439" y="43"/>
                    <a:pt x="439" y="46"/>
                    <a:pt x="439" y="50"/>
                  </a:cubicBezTo>
                  <a:cubicBezTo>
                    <a:pt x="434" y="54"/>
                    <a:pt x="429" y="57"/>
                    <a:pt x="425" y="59"/>
                  </a:cubicBezTo>
                  <a:cubicBezTo>
                    <a:pt x="421" y="61"/>
                    <a:pt x="418" y="62"/>
                    <a:pt x="416" y="62"/>
                  </a:cubicBezTo>
                  <a:cubicBezTo>
                    <a:pt x="415" y="62"/>
                    <a:pt x="415" y="62"/>
                    <a:pt x="415" y="62"/>
                  </a:cubicBezTo>
                  <a:cubicBezTo>
                    <a:pt x="414" y="62"/>
                    <a:pt x="414" y="62"/>
                    <a:pt x="413" y="62"/>
                  </a:cubicBezTo>
                  <a:cubicBezTo>
                    <a:pt x="411" y="62"/>
                    <a:pt x="409" y="63"/>
                    <a:pt x="407" y="67"/>
                  </a:cubicBezTo>
                  <a:cubicBezTo>
                    <a:pt x="404" y="73"/>
                    <a:pt x="402" y="76"/>
                    <a:pt x="402" y="76"/>
                  </a:cubicBezTo>
                  <a:cubicBezTo>
                    <a:pt x="401" y="76"/>
                    <a:pt x="401" y="75"/>
                    <a:pt x="401" y="73"/>
                  </a:cubicBezTo>
                  <a:cubicBezTo>
                    <a:pt x="401" y="72"/>
                    <a:pt x="402" y="68"/>
                    <a:pt x="402" y="62"/>
                  </a:cubicBezTo>
                  <a:cubicBezTo>
                    <a:pt x="403" y="55"/>
                    <a:pt x="405" y="50"/>
                    <a:pt x="406" y="44"/>
                  </a:cubicBezTo>
                  <a:cubicBezTo>
                    <a:pt x="407" y="43"/>
                    <a:pt x="407" y="42"/>
                    <a:pt x="407" y="41"/>
                  </a:cubicBezTo>
                  <a:cubicBezTo>
                    <a:pt x="407" y="39"/>
                    <a:pt x="406" y="37"/>
                    <a:pt x="404" y="35"/>
                  </a:cubicBezTo>
                  <a:cubicBezTo>
                    <a:pt x="402" y="33"/>
                    <a:pt x="400" y="33"/>
                    <a:pt x="399" y="33"/>
                  </a:cubicBezTo>
                  <a:cubicBezTo>
                    <a:pt x="397" y="33"/>
                    <a:pt x="395" y="33"/>
                    <a:pt x="394" y="34"/>
                  </a:cubicBezTo>
                  <a:cubicBezTo>
                    <a:pt x="393" y="35"/>
                    <a:pt x="391" y="37"/>
                    <a:pt x="387" y="38"/>
                  </a:cubicBezTo>
                  <a:cubicBezTo>
                    <a:pt x="380" y="42"/>
                    <a:pt x="375" y="44"/>
                    <a:pt x="372" y="46"/>
                  </a:cubicBezTo>
                  <a:cubicBezTo>
                    <a:pt x="370" y="47"/>
                    <a:pt x="369" y="48"/>
                    <a:pt x="368" y="48"/>
                  </a:cubicBezTo>
                  <a:cubicBezTo>
                    <a:pt x="367" y="48"/>
                    <a:pt x="366" y="48"/>
                    <a:pt x="365" y="47"/>
                  </a:cubicBezTo>
                  <a:cubicBezTo>
                    <a:pt x="364" y="46"/>
                    <a:pt x="363" y="45"/>
                    <a:pt x="363" y="45"/>
                  </a:cubicBezTo>
                  <a:cubicBezTo>
                    <a:pt x="363" y="45"/>
                    <a:pt x="363" y="45"/>
                    <a:pt x="363" y="46"/>
                  </a:cubicBezTo>
                  <a:cubicBezTo>
                    <a:pt x="363" y="46"/>
                    <a:pt x="364" y="48"/>
                    <a:pt x="366" y="52"/>
                  </a:cubicBezTo>
                  <a:cubicBezTo>
                    <a:pt x="368" y="56"/>
                    <a:pt x="370" y="59"/>
                    <a:pt x="373" y="60"/>
                  </a:cubicBezTo>
                  <a:cubicBezTo>
                    <a:pt x="375" y="61"/>
                    <a:pt x="377" y="62"/>
                    <a:pt x="379" y="62"/>
                  </a:cubicBezTo>
                  <a:cubicBezTo>
                    <a:pt x="380" y="62"/>
                    <a:pt x="382" y="61"/>
                    <a:pt x="384" y="60"/>
                  </a:cubicBezTo>
                  <a:cubicBezTo>
                    <a:pt x="386" y="59"/>
                    <a:pt x="388" y="57"/>
                    <a:pt x="390" y="55"/>
                  </a:cubicBezTo>
                  <a:cubicBezTo>
                    <a:pt x="392" y="52"/>
                    <a:pt x="393" y="51"/>
                    <a:pt x="393" y="51"/>
                  </a:cubicBezTo>
                  <a:cubicBezTo>
                    <a:pt x="394" y="51"/>
                    <a:pt x="394" y="52"/>
                    <a:pt x="394" y="52"/>
                  </a:cubicBezTo>
                  <a:cubicBezTo>
                    <a:pt x="394" y="53"/>
                    <a:pt x="394" y="54"/>
                    <a:pt x="393" y="55"/>
                  </a:cubicBezTo>
                  <a:cubicBezTo>
                    <a:pt x="392" y="58"/>
                    <a:pt x="392" y="67"/>
                    <a:pt x="392" y="82"/>
                  </a:cubicBezTo>
                  <a:cubicBezTo>
                    <a:pt x="392" y="86"/>
                    <a:pt x="392" y="89"/>
                    <a:pt x="392" y="90"/>
                  </a:cubicBezTo>
                  <a:cubicBezTo>
                    <a:pt x="393" y="92"/>
                    <a:pt x="394" y="94"/>
                    <a:pt x="396" y="97"/>
                  </a:cubicBezTo>
                  <a:cubicBezTo>
                    <a:pt x="399" y="100"/>
                    <a:pt x="400" y="102"/>
                    <a:pt x="401" y="102"/>
                  </a:cubicBezTo>
                  <a:cubicBezTo>
                    <a:pt x="403" y="102"/>
                    <a:pt x="403" y="100"/>
                    <a:pt x="403" y="98"/>
                  </a:cubicBezTo>
                  <a:cubicBezTo>
                    <a:pt x="403" y="96"/>
                    <a:pt x="403" y="94"/>
                    <a:pt x="403" y="93"/>
                  </a:cubicBezTo>
                  <a:cubicBezTo>
                    <a:pt x="403" y="92"/>
                    <a:pt x="404" y="90"/>
                    <a:pt x="405" y="87"/>
                  </a:cubicBezTo>
                  <a:cubicBezTo>
                    <a:pt x="406" y="84"/>
                    <a:pt x="409" y="78"/>
                    <a:pt x="412" y="69"/>
                  </a:cubicBezTo>
                  <a:cubicBezTo>
                    <a:pt x="415" y="72"/>
                    <a:pt x="418" y="73"/>
                    <a:pt x="419" y="73"/>
                  </a:cubicBezTo>
                  <a:cubicBezTo>
                    <a:pt x="421" y="73"/>
                    <a:pt x="423" y="73"/>
                    <a:pt x="425" y="72"/>
                  </a:cubicBezTo>
                  <a:cubicBezTo>
                    <a:pt x="431" y="69"/>
                    <a:pt x="436" y="67"/>
                    <a:pt x="438" y="66"/>
                  </a:cubicBezTo>
                  <a:cubicBezTo>
                    <a:pt x="439" y="83"/>
                    <a:pt x="439" y="98"/>
                    <a:pt x="440" y="108"/>
                  </a:cubicBezTo>
                  <a:cubicBezTo>
                    <a:pt x="441" y="119"/>
                    <a:pt x="442" y="125"/>
                    <a:pt x="443" y="125"/>
                  </a:cubicBezTo>
                  <a:cubicBezTo>
                    <a:pt x="445" y="125"/>
                    <a:pt x="446" y="120"/>
                    <a:pt x="448" y="109"/>
                  </a:cubicBezTo>
                  <a:cubicBezTo>
                    <a:pt x="450" y="99"/>
                    <a:pt x="452" y="84"/>
                    <a:pt x="452" y="63"/>
                  </a:cubicBezTo>
                  <a:cubicBezTo>
                    <a:pt x="456" y="62"/>
                    <a:pt x="460" y="62"/>
                    <a:pt x="462" y="62"/>
                  </a:cubicBezTo>
                  <a:cubicBezTo>
                    <a:pt x="465" y="62"/>
                    <a:pt x="466" y="63"/>
                    <a:pt x="468" y="63"/>
                  </a:cubicBezTo>
                  <a:cubicBezTo>
                    <a:pt x="469" y="64"/>
                    <a:pt x="472" y="64"/>
                    <a:pt x="475" y="64"/>
                  </a:cubicBezTo>
                  <a:cubicBezTo>
                    <a:pt x="482" y="64"/>
                    <a:pt x="485" y="63"/>
                    <a:pt x="485" y="61"/>
                  </a:cubicBezTo>
                  <a:cubicBezTo>
                    <a:pt x="485" y="59"/>
                    <a:pt x="484" y="57"/>
                    <a:pt x="482" y="54"/>
                  </a:cubicBezTo>
                  <a:cubicBezTo>
                    <a:pt x="479" y="52"/>
                    <a:pt x="476" y="50"/>
                    <a:pt x="472" y="50"/>
                  </a:cubicBezTo>
                  <a:cubicBezTo>
                    <a:pt x="466" y="51"/>
                    <a:pt x="466" y="51"/>
                    <a:pt x="466" y="51"/>
                  </a:cubicBezTo>
                  <a:cubicBezTo>
                    <a:pt x="464" y="51"/>
                    <a:pt x="462" y="50"/>
                    <a:pt x="461" y="50"/>
                  </a:cubicBezTo>
                  <a:cubicBezTo>
                    <a:pt x="460" y="49"/>
                    <a:pt x="460" y="49"/>
                    <a:pt x="460" y="49"/>
                  </a:cubicBezTo>
                  <a:cubicBezTo>
                    <a:pt x="459" y="49"/>
                    <a:pt x="459" y="49"/>
                    <a:pt x="459" y="49"/>
                  </a:cubicBezTo>
                  <a:cubicBezTo>
                    <a:pt x="459" y="49"/>
                    <a:pt x="459" y="50"/>
                    <a:pt x="460" y="50"/>
                  </a:cubicBezTo>
                  <a:cubicBezTo>
                    <a:pt x="460" y="51"/>
                    <a:pt x="460" y="51"/>
                    <a:pt x="460" y="51"/>
                  </a:cubicBezTo>
                  <a:cubicBezTo>
                    <a:pt x="460" y="52"/>
                    <a:pt x="460" y="52"/>
                    <a:pt x="458" y="52"/>
                  </a:cubicBezTo>
                  <a:cubicBezTo>
                    <a:pt x="457" y="52"/>
                    <a:pt x="455" y="52"/>
                    <a:pt x="451" y="53"/>
                  </a:cubicBezTo>
                  <a:close/>
                  <a:moveTo>
                    <a:pt x="439" y="32"/>
                  </a:moveTo>
                  <a:cubicBezTo>
                    <a:pt x="438" y="29"/>
                    <a:pt x="438" y="27"/>
                    <a:pt x="438" y="26"/>
                  </a:cubicBezTo>
                  <a:cubicBezTo>
                    <a:pt x="437" y="26"/>
                    <a:pt x="436" y="26"/>
                    <a:pt x="435" y="26"/>
                  </a:cubicBezTo>
                  <a:cubicBezTo>
                    <a:pt x="434" y="26"/>
                    <a:pt x="433" y="26"/>
                    <a:pt x="432" y="25"/>
                  </a:cubicBezTo>
                  <a:cubicBezTo>
                    <a:pt x="427" y="28"/>
                    <a:pt x="424" y="30"/>
                    <a:pt x="422" y="33"/>
                  </a:cubicBezTo>
                  <a:cubicBezTo>
                    <a:pt x="419" y="36"/>
                    <a:pt x="418" y="38"/>
                    <a:pt x="418" y="39"/>
                  </a:cubicBezTo>
                  <a:cubicBezTo>
                    <a:pt x="418" y="41"/>
                    <a:pt x="419" y="42"/>
                    <a:pt x="420" y="42"/>
                  </a:cubicBezTo>
                  <a:cubicBezTo>
                    <a:pt x="421" y="42"/>
                    <a:pt x="423" y="41"/>
                    <a:pt x="424" y="41"/>
                  </a:cubicBezTo>
                  <a:cubicBezTo>
                    <a:pt x="429" y="37"/>
                    <a:pt x="434" y="34"/>
                    <a:pt x="439" y="32"/>
                  </a:cubicBezTo>
                  <a:close/>
                  <a:moveTo>
                    <a:pt x="450" y="39"/>
                  </a:moveTo>
                  <a:cubicBezTo>
                    <a:pt x="450" y="35"/>
                    <a:pt x="450" y="33"/>
                    <a:pt x="450" y="31"/>
                  </a:cubicBezTo>
                  <a:cubicBezTo>
                    <a:pt x="452" y="30"/>
                    <a:pt x="454" y="29"/>
                    <a:pt x="454" y="29"/>
                  </a:cubicBezTo>
                  <a:cubicBezTo>
                    <a:pt x="455" y="29"/>
                    <a:pt x="455" y="29"/>
                    <a:pt x="455" y="30"/>
                  </a:cubicBezTo>
                  <a:cubicBezTo>
                    <a:pt x="455" y="31"/>
                    <a:pt x="455" y="32"/>
                    <a:pt x="454" y="33"/>
                  </a:cubicBezTo>
                  <a:cubicBezTo>
                    <a:pt x="453" y="35"/>
                    <a:pt x="452" y="37"/>
                    <a:pt x="450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5729288" y="3927476"/>
              <a:ext cx="1863725" cy="287338"/>
            </a:xfrm>
            <a:custGeom>
              <a:avLst/>
              <a:gdLst>
                <a:gd name="T0" fmla="*/ 40 w 496"/>
                <a:gd name="T1" fmla="*/ 47 h 76"/>
                <a:gd name="T2" fmla="*/ 0 w 496"/>
                <a:gd name="T3" fmla="*/ 38 h 76"/>
                <a:gd name="T4" fmla="*/ 21 w 496"/>
                <a:gd name="T5" fmla="*/ 18 h 76"/>
                <a:gd name="T6" fmla="*/ 27 w 496"/>
                <a:gd name="T7" fmla="*/ 25 h 76"/>
                <a:gd name="T8" fmla="*/ 12 w 496"/>
                <a:gd name="T9" fmla="*/ 48 h 76"/>
                <a:gd name="T10" fmla="*/ 35 w 496"/>
                <a:gd name="T11" fmla="*/ 0 h 76"/>
                <a:gd name="T12" fmla="*/ 60 w 496"/>
                <a:gd name="T13" fmla="*/ 18 h 76"/>
                <a:gd name="T14" fmla="*/ 53 w 496"/>
                <a:gd name="T15" fmla="*/ 4 h 76"/>
                <a:gd name="T16" fmla="*/ 60 w 496"/>
                <a:gd name="T17" fmla="*/ 10 h 76"/>
                <a:gd name="T18" fmla="*/ 103 w 496"/>
                <a:gd name="T19" fmla="*/ 57 h 76"/>
                <a:gd name="T20" fmla="*/ 80 w 496"/>
                <a:gd name="T21" fmla="*/ 28 h 76"/>
                <a:gd name="T22" fmla="*/ 95 w 496"/>
                <a:gd name="T23" fmla="*/ 51 h 76"/>
                <a:gd name="T24" fmla="*/ 89 w 496"/>
                <a:gd name="T25" fmla="*/ 58 h 76"/>
                <a:gd name="T26" fmla="*/ 68 w 496"/>
                <a:gd name="T27" fmla="*/ 38 h 76"/>
                <a:gd name="T28" fmla="*/ 109 w 496"/>
                <a:gd name="T29" fmla="*/ 28 h 76"/>
                <a:gd name="T30" fmla="*/ 103 w 496"/>
                <a:gd name="T31" fmla="*/ 57 h 76"/>
                <a:gd name="T32" fmla="*/ 138 w 496"/>
                <a:gd name="T33" fmla="*/ 17 h 76"/>
                <a:gd name="T34" fmla="*/ 149 w 496"/>
                <a:gd name="T35" fmla="*/ 57 h 76"/>
                <a:gd name="T36" fmla="*/ 131 w 496"/>
                <a:gd name="T37" fmla="*/ 27 h 76"/>
                <a:gd name="T38" fmla="*/ 165 w 496"/>
                <a:gd name="T39" fmla="*/ 75 h 76"/>
                <a:gd name="T40" fmla="*/ 176 w 496"/>
                <a:gd name="T41" fmla="*/ 20 h 76"/>
                <a:gd name="T42" fmla="*/ 207 w 496"/>
                <a:gd name="T43" fmla="*/ 45 h 76"/>
                <a:gd name="T44" fmla="*/ 181 w 496"/>
                <a:gd name="T45" fmla="*/ 57 h 76"/>
                <a:gd name="T46" fmla="*/ 187 w 496"/>
                <a:gd name="T47" fmla="*/ 51 h 76"/>
                <a:gd name="T48" fmla="*/ 187 w 496"/>
                <a:gd name="T49" fmla="*/ 24 h 76"/>
                <a:gd name="T50" fmla="*/ 165 w 496"/>
                <a:gd name="T51" fmla="*/ 75 h 76"/>
                <a:gd name="T52" fmla="*/ 224 w 496"/>
                <a:gd name="T53" fmla="*/ 57 h 76"/>
                <a:gd name="T54" fmla="*/ 220 w 496"/>
                <a:gd name="T55" fmla="*/ 3 h 76"/>
                <a:gd name="T56" fmla="*/ 220 w 496"/>
                <a:gd name="T57" fmla="*/ 11 h 76"/>
                <a:gd name="T58" fmla="*/ 234 w 496"/>
                <a:gd name="T59" fmla="*/ 36 h 76"/>
                <a:gd name="T60" fmla="*/ 270 w 496"/>
                <a:gd name="T61" fmla="*/ 36 h 76"/>
                <a:gd name="T62" fmla="*/ 260 w 496"/>
                <a:gd name="T63" fmla="*/ 27 h 76"/>
                <a:gd name="T64" fmla="*/ 241 w 496"/>
                <a:gd name="T65" fmla="*/ 57 h 76"/>
                <a:gd name="T66" fmla="*/ 298 w 496"/>
                <a:gd name="T67" fmla="*/ 76 h 76"/>
                <a:gd name="T68" fmla="*/ 293 w 496"/>
                <a:gd name="T69" fmla="*/ 69 h 76"/>
                <a:gd name="T70" fmla="*/ 313 w 496"/>
                <a:gd name="T71" fmla="*/ 38 h 76"/>
                <a:gd name="T72" fmla="*/ 285 w 496"/>
                <a:gd name="T73" fmla="*/ 38 h 76"/>
                <a:gd name="T74" fmla="*/ 310 w 496"/>
                <a:gd name="T75" fmla="*/ 48 h 76"/>
                <a:gd name="T76" fmla="*/ 292 w 496"/>
                <a:gd name="T77" fmla="*/ 57 h 76"/>
                <a:gd name="T78" fmla="*/ 284 w 496"/>
                <a:gd name="T79" fmla="*/ 23 h 76"/>
                <a:gd name="T80" fmla="*/ 320 w 496"/>
                <a:gd name="T81" fmla="*/ 33 h 76"/>
                <a:gd name="T82" fmla="*/ 333 w 496"/>
                <a:gd name="T83" fmla="*/ 50 h 76"/>
                <a:gd name="T84" fmla="*/ 341 w 496"/>
                <a:gd name="T85" fmla="*/ 57 h 76"/>
                <a:gd name="T86" fmla="*/ 381 w 496"/>
                <a:gd name="T87" fmla="*/ 25 h 76"/>
                <a:gd name="T88" fmla="*/ 364 w 496"/>
                <a:gd name="T89" fmla="*/ 47 h 76"/>
                <a:gd name="T90" fmla="*/ 377 w 496"/>
                <a:gd name="T91" fmla="*/ 57 h 76"/>
                <a:gd name="T92" fmla="*/ 361 w 496"/>
                <a:gd name="T93" fmla="*/ 22 h 76"/>
                <a:gd name="T94" fmla="*/ 381 w 496"/>
                <a:gd name="T95" fmla="*/ 25 h 76"/>
                <a:gd name="T96" fmla="*/ 417 w 496"/>
                <a:gd name="T97" fmla="*/ 47 h 76"/>
                <a:gd name="T98" fmla="*/ 398 w 496"/>
                <a:gd name="T99" fmla="*/ 28 h 76"/>
                <a:gd name="T100" fmla="*/ 392 w 496"/>
                <a:gd name="T101" fmla="*/ 23 h 76"/>
                <a:gd name="T102" fmla="*/ 423 w 496"/>
                <a:gd name="T103" fmla="*/ 23 h 76"/>
                <a:gd name="T104" fmla="*/ 423 w 496"/>
                <a:gd name="T105" fmla="*/ 52 h 76"/>
                <a:gd name="T106" fmla="*/ 392 w 496"/>
                <a:gd name="T107" fmla="*/ 52 h 76"/>
                <a:gd name="T108" fmla="*/ 436 w 496"/>
                <a:gd name="T109" fmla="*/ 35 h 76"/>
                <a:gd name="T110" fmla="*/ 466 w 496"/>
                <a:gd name="T111" fmla="*/ 23 h 76"/>
                <a:gd name="T112" fmla="*/ 496 w 496"/>
                <a:gd name="T113" fmla="*/ 35 h 76"/>
                <a:gd name="T114" fmla="*/ 486 w 496"/>
                <a:gd name="T115" fmla="*/ 27 h 76"/>
                <a:gd name="T116" fmla="*/ 470 w 496"/>
                <a:gd name="T117" fmla="*/ 57 h 76"/>
                <a:gd name="T118" fmla="*/ 453 w 496"/>
                <a:gd name="T119" fmla="*/ 24 h 76"/>
                <a:gd name="T120" fmla="*/ 436 w 496"/>
                <a:gd name="T121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6" h="76">
                  <a:moveTo>
                    <a:pt x="43" y="0"/>
                  </a:moveTo>
                  <a:cubicBezTo>
                    <a:pt x="43" y="35"/>
                    <a:pt x="43" y="35"/>
                    <a:pt x="43" y="35"/>
                  </a:cubicBezTo>
                  <a:cubicBezTo>
                    <a:pt x="43" y="38"/>
                    <a:pt x="43" y="41"/>
                    <a:pt x="42" y="43"/>
                  </a:cubicBezTo>
                  <a:cubicBezTo>
                    <a:pt x="42" y="44"/>
                    <a:pt x="41" y="46"/>
                    <a:pt x="40" y="47"/>
                  </a:cubicBezTo>
                  <a:cubicBezTo>
                    <a:pt x="39" y="51"/>
                    <a:pt x="36" y="53"/>
                    <a:pt x="33" y="55"/>
                  </a:cubicBezTo>
                  <a:cubicBezTo>
                    <a:pt x="29" y="57"/>
                    <a:pt x="26" y="58"/>
                    <a:pt x="21" y="58"/>
                  </a:cubicBezTo>
                  <a:cubicBezTo>
                    <a:pt x="15" y="58"/>
                    <a:pt x="10" y="56"/>
                    <a:pt x="6" y="52"/>
                  </a:cubicBezTo>
                  <a:cubicBezTo>
                    <a:pt x="2" y="49"/>
                    <a:pt x="0" y="44"/>
                    <a:pt x="0" y="38"/>
                  </a:cubicBezTo>
                  <a:cubicBezTo>
                    <a:pt x="0" y="35"/>
                    <a:pt x="0" y="33"/>
                    <a:pt x="1" y="30"/>
                  </a:cubicBezTo>
                  <a:cubicBezTo>
                    <a:pt x="2" y="28"/>
                    <a:pt x="4" y="26"/>
                    <a:pt x="6" y="24"/>
                  </a:cubicBezTo>
                  <a:cubicBezTo>
                    <a:pt x="8" y="22"/>
                    <a:pt x="10" y="20"/>
                    <a:pt x="13" y="19"/>
                  </a:cubicBezTo>
                  <a:cubicBezTo>
                    <a:pt x="15" y="18"/>
                    <a:pt x="18" y="18"/>
                    <a:pt x="21" y="18"/>
                  </a:cubicBezTo>
                  <a:cubicBezTo>
                    <a:pt x="23" y="18"/>
                    <a:pt x="25" y="18"/>
                    <a:pt x="27" y="18"/>
                  </a:cubicBezTo>
                  <a:cubicBezTo>
                    <a:pt x="29" y="19"/>
                    <a:pt x="31" y="19"/>
                    <a:pt x="33" y="20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1" y="27"/>
                    <a:pt x="29" y="26"/>
                    <a:pt x="27" y="25"/>
                  </a:cubicBezTo>
                  <a:cubicBezTo>
                    <a:pt x="26" y="24"/>
                    <a:pt x="24" y="24"/>
                    <a:pt x="22" y="24"/>
                  </a:cubicBezTo>
                  <a:cubicBezTo>
                    <a:pt x="18" y="24"/>
                    <a:pt x="14" y="25"/>
                    <a:pt x="12" y="28"/>
                  </a:cubicBezTo>
                  <a:cubicBezTo>
                    <a:pt x="9" y="31"/>
                    <a:pt x="8" y="34"/>
                    <a:pt x="8" y="38"/>
                  </a:cubicBezTo>
                  <a:cubicBezTo>
                    <a:pt x="8" y="42"/>
                    <a:pt x="9" y="45"/>
                    <a:pt x="12" y="48"/>
                  </a:cubicBezTo>
                  <a:cubicBezTo>
                    <a:pt x="14" y="50"/>
                    <a:pt x="17" y="52"/>
                    <a:pt x="21" y="52"/>
                  </a:cubicBezTo>
                  <a:cubicBezTo>
                    <a:pt x="26" y="52"/>
                    <a:pt x="29" y="50"/>
                    <a:pt x="31" y="48"/>
                  </a:cubicBezTo>
                  <a:cubicBezTo>
                    <a:pt x="34" y="45"/>
                    <a:pt x="35" y="42"/>
                    <a:pt x="35" y="38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  <a:moveTo>
                    <a:pt x="52" y="57"/>
                  </a:moveTo>
                  <a:cubicBezTo>
                    <a:pt x="52" y="18"/>
                    <a:pt x="52" y="18"/>
                    <a:pt x="52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57"/>
                    <a:pt x="60" y="57"/>
                    <a:pt x="60" y="57"/>
                  </a:cubicBezTo>
                  <a:lnTo>
                    <a:pt x="52" y="57"/>
                  </a:lnTo>
                  <a:close/>
                  <a:moveTo>
                    <a:pt x="52" y="7"/>
                  </a:moveTo>
                  <a:cubicBezTo>
                    <a:pt x="52" y="6"/>
                    <a:pt x="52" y="5"/>
                    <a:pt x="53" y="4"/>
                  </a:cubicBezTo>
                  <a:cubicBezTo>
                    <a:pt x="54" y="3"/>
                    <a:pt x="55" y="3"/>
                    <a:pt x="56" y="3"/>
                  </a:cubicBezTo>
                  <a:cubicBezTo>
                    <a:pt x="58" y="3"/>
                    <a:pt x="59" y="3"/>
                    <a:pt x="60" y="4"/>
                  </a:cubicBezTo>
                  <a:cubicBezTo>
                    <a:pt x="60" y="5"/>
                    <a:pt x="61" y="6"/>
                    <a:pt x="61" y="7"/>
                  </a:cubicBezTo>
                  <a:cubicBezTo>
                    <a:pt x="61" y="8"/>
                    <a:pt x="60" y="9"/>
                    <a:pt x="60" y="10"/>
                  </a:cubicBezTo>
                  <a:cubicBezTo>
                    <a:pt x="59" y="11"/>
                    <a:pt x="58" y="11"/>
                    <a:pt x="56" y="11"/>
                  </a:cubicBezTo>
                  <a:cubicBezTo>
                    <a:pt x="55" y="11"/>
                    <a:pt x="54" y="11"/>
                    <a:pt x="53" y="10"/>
                  </a:cubicBezTo>
                  <a:cubicBezTo>
                    <a:pt x="52" y="9"/>
                    <a:pt x="52" y="8"/>
                    <a:pt x="52" y="7"/>
                  </a:cubicBezTo>
                  <a:close/>
                  <a:moveTo>
                    <a:pt x="103" y="57"/>
                  </a:moveTo>
                  <a:cubicBezTo>
                    <a:pt x="103" y="38"/>
                    <a:pt x="103" y="38"/>
                    <a:pt x="103" y="38"/>
                  </a:cubicBezTo>
                  <a:cubicBezTo>
                    <a:pt x="103" y="34"/>
                    <a:pt x="102" y="30"/>
                    <a:pt x="99" y="28"/>
                  </a:cubicBezTo>
                  <a:cubicBezTo>
                    <a:pt x="97" y="25"/>
                    <a:pt x="94" y="24"/>
                    <a:pt x="90" y="24"/>
                  </a:cubicBezTo>
                  <a:cubicBezTo>
                    <a:pt x="86" y="24"/>
                    <a:pt x="82" y="25"/>
                    <a:pt x="80" y="28"/>
                  </a:cubicBezTo>
                  <a:cubicBezTo>
                    <a:pt x="77" y="30"/>
                    <a:pt x="76" y="34"/>
                    <a:pt x="76" y="38"/>
                  </a:cubicBezTo>
                  <a:cubicBezTo>
                    <a:pt x="76" y="42"/>
                    <a:pt x="77" y="45"/>
                    <a:pt x="80" y="48"/>
                  </a:cubicBezTo>
                  <a:cubicBezTo>
                    <a:pt x="82" y="50"/>
                    <a:pt x="86" y="51"/>
                    <a:pt x="90" y="51"/>
                  </a:cubicBezTo>
                  <a:cubicBezTo>
                    <a:pt x="92" y="51"/>
                    <a:pt x="94" y="51"/>
                    <a:pt x="95" y="51"/>
                  </a:cubicBezTo>
                  <a:cubicBezTo>
                    <a:pt x="97" y="50"/>
                    <a:pt x="99" y="49"/>
                    <a:pt x="101" y="48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99" y="56"/>
                    <a:pt x="97" y="57"/>
                    <a:pt x="95" y="57"/>
                  </a:cubicBezTo>
                  <a:cubicBezTo>
                    <a:pt x="93" y="58"/>
                    <a:pt x="91" y="58"/>
                    <a:pt x="89" y="58"/>
                  </a:cubicBezTo>
                  <a:cubicBezTo>
                    <a:pt x="87" y="58"/>
                    <a:pt x="85" y="58"/>
                    <a:pt x="83" y="57"/>
                  </a:cubicBezTo>
                  <a:cubicBezTo>
                    <a:pt x="81" y="57"/>
                    <a:pt x="79" y="56"/>
                    <a:pt x="78" y="55"/>
                  </a:cubicBezTo>
                  <a:cubicBezTo>
                    <a:pt x="74" y="53"/>
                    <a:pt x="72" y="50"/>
                    <a:pt x="71" y="48"/>
                  </a:cubicBezTo>
                  <a:cubicBezTo>
                    <a:pt x="69" y="45"/>
                    <a:pt x="68" y="41"/>
                    <a:pt x="68" y="38"/>
                  </a:cubicBezTo>
                  <a:cubicBezTo>
                    <a:pt x="68" y="32"/>
                    <a:pt x="70" y="27"/>
                    <a:pt x="74" y="23"/>
                  </a:cubicBezTo>
                  <a:cubicBezTo>
                    <a:pt x="78" y="19"/>
                    <a:pt x="83" y="17"/>
                    <a:pt x="89" y="17"/>
                  </a:cubicBezTo>
                  <a:cubicBezTo>
                    <a:pt x="94" y="17"/>
                    <a:pt x="97" y="18"/>
                    <a:pt x="101" y="20"/>
                  </a:cubicBezTo>
                  <a:cubicBezTo>
                    <a:pt x="104" y="22"/>
                    <a:pt x="107" y="25"/>
                    <a:pt x="109" y="28"/>
                  </a:cubicBezTo>
                  <a:cubicBezTo>
                    <a:pt x="109" y="30"/>
                    <a:pt x="110" y="31"/>
                    <a:pt x="110" y="33"/>
                  </a:cubicBezTo>
                  <a:cubicBezTo>
                    <a:pt x="111" y="35"/>
                    <a:pt x="111" y="37"/>
                    <a:pt x="111" y="41"/>
                  </a:cubicBezTo>
                  <a:cubicBezTo>
                    <a:pt x="111" y="57"/>
                    <a:pt x="111" y="57"/>
                    <a:pt x="111" y="57"/>
                  </a:cubicBezTo>
                  <a:lnTo>
                    <a:pt x="103" y="57"/>
                  </a:lnTo>
                  <a:close/>
                  <a:moveTo>
                    <a:pt x="120" y="57"/>
                  </a:moveTo>
                  <a:cubicBezTo>
                    <a:pt x="120" y="36"/>
                    <a:pt x="120" y="36"/>
                    <a:pt x="120" y="36"/>
                  </a:cubicBezTo>
                  <a:cubicBezTo>
                    <a:pt x="120" y="30"/>
                    <a:pt x="122" y="26"/>
                    <a:pt x="125" y="22"/>
                  </a:cubicBezTo>
                  <a:cubicBezTo>
                    <a:pt x="128" y="19"/>
                    <a:pt x="133" y="17"/>
                    <a:pt x="138" y="17"/>
                  </a:cubicBezTo>
                  <a:cubicBezTo>
                    <a:pt x="144" y="17"/>
                    <a:pt x="148" y="19"/>
                    <a:pt x="151" y="22"/>
                  </a:cubicBezTo>
                  <a:cubicBezTo>
                    <a:pt x="155" y="26"/>
                    <a:pt x="156" y="30"/>
                    <a:pt x="156" y="36"/>
                  </a:cubicBezTo>
                  <a:cubicBezTo>
                    <a:pt x="156" y="57"/>
                    <a:pt x="156" y="57"/>
                    <a:pt x="156" y="57"/>
                  </a:cubicBezTo>
                  <a:cubicBezTo>
                    <a:pt x="149" y="57"/>
                    <a:pt x="149" y="57"/>
                    <a:pt x="149" y="57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2"/>
                    <a:pt x="148" y="29"/>
                    <a:pt x="146" y="27"/>
                  </a:cubicBezTo>
                  <a:cubicBezTo>
                    <a:pt x="144" y="25"/>
                    <a:pt x="141" y="24"/>
                    <a:pt x="138" y="24"/>
                  </a:cubicBezTo>
                  <a:cubicBezTo>
                    <a:pt x="135" y="24"/>
                    <a:pt x="133" y="25"/>
                    <a:pt x="131" y="27"/>
                  </a:cubicBezTo>
                  <a:cubicBezTo>
                    <a:pt x="129" y="29"/>
                    <a:pt x="128" y="32"/>
                    <a:pt x="128" y="35"/>
                  </a:cubicBezTo>
                  <a:cubicBezTo>
                    <a:pt x="128" y="57"/>
                    <a:pt x="128" y="57"/>
                    <a:pt x="128" y="57"/>
                  </a:cubicBezTo>
                  <a:lnTo>
                    <a:pt x="120" y="57"/>
                  </a:lnTo>
                  <a:close/>
                  <a:moveTo>
                    <a:pt x="165" y="75"/>
                  </a:moveTo>
                  <a:cubicBezTo>
                    <a:pt x="165" y="41"/>
                    <a:pt x="165" y="41"/>
                    <a:pt x="165" y="41"/>
                  </a:cubicBezTo>
                  <a:cubicBezTo>
                    <a:pt x="165" y="38"/>
                    <a:pt x="166" y="35"/>
                    <a:pt x="166" y="33"/>
                  </a:cubicBezTo>
                  <a:cubicBezTo>
                    <a:pt x="166" y="31"/>
                    <a:pt x="167" y="30"/>
                    <a:pt x="168" y="28"/>
                  </a:cubicBezTo>
                  <a:cubicBezTo>
                    <a:pt x="170" y="25"/>
                    <a:pt x="172" y="22"/>
                    <a:pt x="176" y="20"/>
                  </a:cubicBezTo>
                  <a:cubicBezTo>
                    <a:pt x="179" y="18"/>
                    <a:pt x="183" y="17"/>
                    <a:pt x="187" y="17"/>
                  </a:cubicBezTo>
                  <a:cubicBezTo>
                    <a:pt x="193" y="17"/>
                    <a:pt x="198" y="19"/>
                    <a:pt x="202" y="23"/>
                  </a:cubicBezTo>
                  <a:cubicBezTo>
                    <a:pt x="206" y="27"/>
                    <a:pt x="208" y="32"/>
                    <a:pt x="208" y="38"/>
                  </a:cubicBezTo>
                  <a:cubicBezTo>
                    <a:pt x="208" y="40"/>
                    <a:pt x="208" y="43"/>
                    <a:pt x="207" y="45"/>
                  </a:cubicBezTo>
                  <a:cubicBezTo>
                    <a:pt x="206" y="48"/>
                    <a:pt x="204" y="50"/>
                    <a:pt x="203" y="52"/>
                  </a:cubicBezTo>
                  <a:cubicBezTo>
                    <a:pt x="201" y="54"/>
                    <a:pt x="198" y="55"/>
                    <a:pt x="196" y="56"/>
                  </a:cubicBezTo>
                  <a:cubicBezTo>
                    <a:pt x="193" y="58"/>
                    <a:pt x="190" y="58"/>
                    <a:pt x="187" y="58"/>
                  </a:cubicBezTo>
                  <a:cubicBezTo>
                    <a:pt x="185" y="58"/>
                    <a:pt x="183" y="58"/>
                    <a:pt x="181" y="57"/>
                  </a:cubicBezTo>
                  <a:cubicBezTo>
                    <a:pt x="179" y="57"/>
                    <a:pt x="177" y="56"/>
                    <a:pt x="176" y="55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7" y="49"/>
                    <a:pt x="179" y="50"/>
                    <a:pt x="181" y="51"/>
                  </a:cubicBezTo>
                  <a:cubicBezTo>
                    <a:pt x="183" y="51"/>
                    <a:pt x="185" y="51"/>
                    <a:pt x="187" y="51"/>
                  </a:cubicBezTo>
                  <a:cubicBezTo>
                    <a:pt x="191" y="51"/>
                    <a:pt x="194" y="50"/>
                    <a:pt x="197" y="48"/>
                  </a:cubicBezTo>
                  <a:cubicBezTo>
                    <a:pt x="199" y="45"/>
                    <a:pt x="201" y="42"/>
                    <a:pt x="201" y="38"/>
                  </a:cubicBezTo>
                  <a:cubicBezTo>
                    <a:pt x="201" y="34"/>
                    <a:pt x="199" y="30"/>
                    <a:pt x="197" y="28"/>
                  </a:cubicBezTo>
                  <a:cubicBezTo>
                    <a:pt x="194" y="25"/>
                    <a:pt x="191" y="24"/>
                    <a:pt x="187" y="24"/>
                  </a:cubicBezTo>
                  <a:cubicBezTo>
                    <a:pt x="183" y="24"/>
                    <a:pt x="179" y="25"/>
                    <a:pt x="177" y="28"/>
                  </a:cubicBezTo>
                  <a:cubicBezTo>
                    <a:pt x="174" y="30"/>
                    <a:pt x="173" y="34"/>
                    <a:pt x="173" y="38"/>
                  </a:cubicBezTo>
                  <a:cubicBezTo>
                    <a:pt x="173" y="75"/>
                    <a:pt x="173" y="75"/>
                    <a:pt x="173" y="75"/>
                  </a:cubicBezTo>
                  <a:lnTo>
                    <a:pt x="165" y="75"/>
                  </a:lnTo>
                  <a:close/>
                  <a:moveTo>
                    <a:pt x="216" y="57"/>
                  </a:moveTo>
                  <a:cubicBezTo>
                    <a:pt x="216" y="18"/>
                    <a:pt x="216" y="18"/>
                    <a:pt x="216" y="18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57"/>
                    <a:pt x="224" y="57"/>
                    <a:pt x="224" y="57"/>
                  </a:cubicBezTo>
                  <a:lnTo>
                    <a:pt x="216" y="57"/>
                  </a:lnTo>
                  <a:close/>
                  <a:moveTo>
                    <a:pt x="215" y="7"/>
                  </a:moveTo>
                  <a:cubicBezTo>
                    <a:pt x="215" y="6"/>
                    <a:pt x="216" y="5"/>
                    <a:pt x="217" y="4"/>
                  </a:cubicBezTo>
                  <a:cubicBezTo>
                    <a:pt x="218" y="3"/>
                    <a:pt x="219" y="3"/>
                    <a:pt x="220" y="3"/>
                  </a:cubicBezTo>
                  <a:cubicBezTo>
                    <a:pt x="221" y="3"/>
                    <a:pt x="222" y="3"/>
                    <a:pt x="223" y="4"/>
                  </a:cubicBezTo>
                  <a:cubicBezTo>
                    <a:pt x="224" y="5"/>
                    <a:pt x="225" y="6"/>
                    <a:pt x="225" y="7"/>
                  </a:cubicBezTo>
                  <a:cubicBezTo>
                    <a:pt x="225" y="8"/>
                    <a:pt x="224" y="9"/>
                    <a:pt x="223" y="10"/>
                  </a:cubicBezTo>
                  <a:cubicBezTo>
                    <a:pt x="222" y="11"/>
                    <a:pt x="221" y="11"/>
                    <a:pt x="220" y="11"/>
                  </a:cubicBezTo>
                  <a:cubicBezTo>
                    <a:pt x="219" y="11"/>
                    <a:pt x="218" y="11"/>
                    <a:pt x="217" y="10"/>
                  </a:cubicBezTo>
                  <a:cubicBezTo>
                    <a:pt x="216" y="9"/>
                    <a:pt x="215" y="8"/>
                    <a:pt x="215" y="7"/>
                  </a:cubicBezTo>
                  <a:close/>
                  <a:moveTo>
                    <a:pt x="234" y="57"/>
                  </a:moveTo>
                  <a:cubicBezTo>
                    <a:pt x="234" y="36"/>
                    <a:pt x="234" y="36"/>
                    <a:pt x="234" y="36"/>
                  </a:cubicBezTo>
                  <a:cubicBezTo>
                    <a:pt x="234" y="30"/>
                    <a:pt x="235" y="26"/>
                    <a:pt x="239" y="22"/>
                  </a:cubicBezTo>
                  <a:cubicBezTo>
                    <a:pt x="242" y="19"/>
                    <a:pt x="246" y="17"/>
                    <a:pt x="252" y="17"/>
                  </a:cubicBezTo>
                  <a:cubicBezTo>
                    <a:pt x="257" y="17"/>
                    <a:pt x="262" y="19"/>
                    <a:pt x="265" y="22"/>
                  </a:cubicBezTo>
                  <a:cubicBezTo>
                    <a:pt x="268" y="26"/>
                    <a:pt x="270" y="30"/>
                    <a:pt x="270" y="36"/>
                  </a:cubicBezTo>
                  <a:cubicBezTo>
                    <a:pt x="270" y="57"/>
                    <a:pt x="270" y="57"/>
                    <a:pt x="270" y="57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62" y="35"/>
                    <a:pt x="262" y="35"/>
                    <a:pt x="262" y="35"/>
                  </a:cubicBezTo>
                  <a:cubicBezTo>
                    <a:pt x="262" y="32"/>
                    <a:pt x="261" y="29"/>
                    <a:pt x="260" y="27"/>
                  </a:cubicBezTo>
                  <a:cubicBezTo>
                    <a:pt x="258" y="25"/>
                    <a:pt x="255" y="24"/>
                    <a:pt x="252" y="24"/>
                  </a:cubicBezTo>
                  <a:cubicBezTo>
                    <a:pt x="249" y="24"/>
                    <a:pt x="246" y="25"/>
                    <a:pt x="244" y="27"/>
                  </a:cubicBezTo>
                  <a:cubicBezTo>
                    <a:pt x="242" y="29"/>
                    <a:pt x="241" y="32"/>
                    <a:pt x="241" y="35"/>
                  </a:cubicBezTo>
                  <a:cubicBezTo>
                    <a:pt x="241" y="57"/>
                    <a:pt x="241" y="57"/>
                    <a:pt x="241" y="57"/>
                  </a:cubicBezTo>
                  <a:lnTo>
                    <a:pt x="234" y="57"/>
                  </a:lnTo>
                  <a:close/>
                  <a:moveTo>
                    <a:pt x="320" y="55"/>
                  </a:moveTo>
                  <a:cubicBezTo>
                    <a:pt x="320" y="62"/>
                    <a:pt x="318" y="67"/>
                    <a:pt x="314" y="70"/>
                  </a:cubicBezTo>
                  <a:cubicBezTo>
                    <a:pt x="311" y="74"/>
                    <a:pt x="305" y="76"/>
                    <a:pt x="298" y="76"/>
                  </a:cubicBezTo>
                  <a:cubicBezTo>
                    <a:pt x="296" y="76"/>
                    <a:pt x="294" y="76"/>
                    <a:pt x="292" y="75"/>
                  </a:cubicBezTo>
                  <a:cubicBezTo>
                    <a:pt x="290" y="75"/>
                    <a:pt x="287" y="74"/>
                    <a:pt x="285" y="74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9" y="68"/>
                    <a:pt x="291" y="68"/>
                    <a:pt x="293" y="69"/>
                  </a:cubicBezTo>
                  <a:cubicBezTo>
                    <a:pt x="295" y="69"/>
                    <a:pt x="297" y="69"/>
                    <a:pt x="299" y="69"/>
                  </a:cubicBezTo>
                  <a:cubicBezTo>
                    <a:pt x="303" y="69"/>
                    <a:pt x="306" y="68"/>
                    <a:pt x="309" y="66"/>
                  </a:cubicBezTo>
                  <a:cubicBezTo>
                    <a:pt x="311" y="63"/>
                    <a:pt x="313" y="60"/>
                    <a:pt x="313" y="56"/>
                  </a:cubicBezTo>
                  <a:cubicBezTo>
                    <a:pt x="313" y="38"/>
                    <a:pt x="313" y="38"/>
                    <a:pt x="313" y="38"/>
                  </a:cubicBezTo>
                  <a:cubicBezTo>
                    <a:pt x="313" y="34"/>
                    <a:pt x="311" y="30"/>
                    <a:pt x="309" y="28"/>
                  </a:cubicBezTo>
                  <a:cubicBezTo>
                    <a:pt x="306" y="25"/>
                    <a:pt x="303" y="24"/>
                    <a:pt x="299" y="24"/>
                  </a:cubicBezTo>
                  <a:cubicBezTo>
                    <a:pt x="295" y="24"/>
                    <a:pt x="292" y="25"/>
                    <a:pt x="289" y="28"/>
                  </a:cubicBezTo>
                  <a:cubicBezTo>
                    <a:pt x="287" y="30"/>
                    <a:pt x="285" y="34"/>
                    <a:pt x="285" y="38"/>
                  </a:cubicBezTo>
                  <a:cubicBezTo>
                    <a:pt x="285" y="42"/>
                    <a:pt x="287" y="45"/>
                    <a:pt x="289" y="48"/>
                  </a:cubicBezTo>
                  <a:cubicBezTo>
                    <a:pt x="292" y="50"/>
                    <a:pt x="295" y="51"/>
                    <a:pt x="299" y="51"/>
                  </a:cubicBezTo>
                  <a:cubicBezTo>
                    <a:pt x="301" y="51"/>
                    <a:pt x="303" y="51"/>
                    <a:pt x="305" y="51"/>
                  </a:cubicBezTo>
                  <a:cubicBezTo>
                    <a:pt x="306" y="50"/>
                    <a:pt x="308" y="49"/>
                    <a:pt x="310" y="48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08" y="56"/>
                    <a:pt x="306" y="57"/>
                    <a:pt x="305" y="57"/>
                  </a:cubicBezTo>
                  <a:cubicBezTo>
                    <a:pt x="303" y="58"/>
                    <a:pt x="301" y="58"/>
                    <a:pt x="298" y="58"/>
                  </a:cubicBezTo>
                  <a:cubicBezTo>
                    <a:pt x="296" y="58"/>
                    <a:pt x="294" y="58"/>
                    <a:pt x="292" y="57"/>
                  </a:cubicBezTo>
                  <a:cubicBezTo>
                    <a:pt x="290" y="57"/>
                    <a:pt x="289" y="56"/>
                    <a:pt x="287" y="55"/>
                  </a:cubicBezTo>
                  <a:cubicBezTo>
                    <a:pt x="284" y="53"/>
                    <a:pt x="282" y="50"/>
                    <a:pt x="280" y="48"/>
                  </a:cubicBezTo>
                  <a:cubicBezTo>
                    <a:pt x="278" y="45"/>
                    <a:pt x="278" y="41"/>
                    <a:pt x="278" y="38"/>
                  </a:cubicBezTo>
                  <a:cubicBezTo>
                    <a:pt x="278" y="32"/>
                    <a:pt x="280" y="27"/>
                    <a:pt x="284" y="23"/>
                  </a:cubicBezTo>
                  <a:cubicBezTo>
                    <a:pt x="288" y="19"/>
                    <a:pt x="293" y="17"/>
                    <a:pt x="299" y="17"/>
                  </a:cubicBezTo>
                  <a:cubicBezTo>
                    <a:pt x="303" y="17"/>
                    <a:pt x="307" y="18"/>
                    <a:pt x="310" y="20"/>
                  </a:cubicBezTo>
                  <a:cubicBezTo>
                    <a:pt x="314" y="22"/>
                    <a:pt x="316" y="25"/>
                    <a:pt x="318" y="28"/>
                  </a:cubicBezTo>
                  <a:cubicBezTo>
                    <a:pt x="319" y="30"/>
                    <a:pt x="319" y="31"/>
                    <a:pt x="320" y="33"/>
                  </a:cubicBezTo>
                  <a:cubicBezTo>
                    <a:pt x="320" y="35"/>
                    <a:pt x="320" y="37"/>
                    <a:pt x="320" y="41"/>
                  </a:cubicBezTo>
                  <a:lnTo>
                    <a:pt x="320" y="55"/>
                  </a:lnTo>
                  <a:close/>
                  <a:moveTo>
                    <a:pt x="332" y="53"/>
                  </a:moveTo>
                  <a:cubicBezTo>
                    <a:pt x="332" y="52"/>
                    <a:pt x="332" y="51"/>
                    <a:pt x="333" y="50"/>
                  </a:cubicBezTo>
                  <a:cubicBezTo>
                    <a:pt x="334" y="49"/>
                    <a:pt x="335" y="49"/>
                    <a:pt x="337" y="49"/>
                  </a:cubicBezTo>
                  <a:cubicBezTo>
                    <a:pt x="338" y="49"/>
                    <a:pt x="340" y="49"/>
                    <a:pt x="341" y="50"/>
                  </a:cubicBezTo>
                  <a:cubicBezTo>
                    <a:pt x="342" y="51"/>
                    <a:pt x="342" y="52"/>
                    <a:pt x="342" y="53"/>
                  </a:cubicBezTo>
                  <a:cubicBezTo>
                    <a:pt x="342" y="55"/>
                    <a:pt x="342" y="56"/>
                    <a:pt x="341" y="57"/>
                  </a:cubicBezTo>
                  <a:cubicBezTo>
                    <a:pt x="340" y="58"/>
                    <a:pt x="338" y="58"/>
                    <a:pt x="337" y="58"/>
                  </a:cubicBezTo>
                  <a:cubicBezTo>
                    <a:pt x="335" y="58"/>
                    <a:pt x="334" y="58"/>
                    <a:pt x="333" y="57"/>
                  </a:cubicBezTo>
                  <a:cubicBezTo>
                    <a:pt x="332" y="56"/>
                    <a:pt x="332" y="55"/>
                    <a:pt x="332" y="53"/>
                  </a:cubicBezTo>
                  <a:close/>
                  <a:moveTo>
                    <a:pt x="381" y="25"/>
                  </a:moveTo>
                  <a:cubicBezTo>
                    <a:pt x="377" y="25"/>
                    <a:pt x="377" y="25"/>
                    <a:pt x="377" y="25"/>
                  </a:cubicBezTo>
                  <a:cubicBezTo>
                    <a:pt x="372" y="25"/>
                    <a:pt x="368" y="26"/>
                    <a:pt x="364" y="28"/>
                  </a:cubicBezTo>
                  <a:cubicBezTo>
                    <a:pt x="361" y="31"/>
                    <a:pt x="360" y="34"/>
                    <a:pt x="360" y="38"/>
                  </a:cubicBezTo>
                  <a:cubicBezTo>
                    <a:pt x="360" y="42"/>
                    <a:pt x="361" y="45"/>
                    <a:pt x="364" y="47"/>
                  </a:cubicBezTo>
                  <a:cubicBezTo>
                    <a:pt x="368" y="50"/>
                    <a:pt x="372" y="51"/>
                    <a:pt x="377" y="51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1" y="57"/>
                    <a:pt x="381" y="57"/>
                    <a:pt x="381" y="57"/>
                  </a:cubicBezTo>
                  <a:cubicBezTo>
                    <a:pt x="377" y="57"/>
                    <a:pt x="377" y="57"/>
                    <a:pt x="377" y="57"/>
                  </a:cubicBezTo>
                  <a:cubicBezTo>
                    <a:pt x="369" y="57"/>
                    <a:pt x="363" y="56"/>
                    <a:pt x="358" y="52"/>
                  </a:cubicBezTo>
                  <a:cubicBezTo>
                    <a:pt x="354" y="48"/>
                    <a:pt x="352" y="44"/>
                    <a:pt x="352" y="38"/>
                  </a:cubicBezTo>
                  <a:cubicBezTo>
                    <a:pt x="352" y="35"/>
                    <a:pt x="352" y="32"/>
                    <a:pt x="354" y="29"/>
                  </a:cubicBezTo>
                  <a:cubicBezTo>
                    <a:pt x="356" y="26"/>
                    <a:pt x="358" y="24"/>
                    <a:pt x="361" y="22"/>
                  </a:cubicBezTo>
                  <a:cubicBezTo>
                    <a:pt x="363" y="20"/>
                    <a:pt x="365" y="20"/>
                    <a:pt x="368" y="19"/>
                  </a:cubicBezTo>
                  <a:cubicBezTo>
                    <a:pt x="370" y="18"/>
                    <a:pt x="373" y="18"/>
                    <a:pt x="377" y="18"/>
                  </a:cubicBezTo>
                  <a:cubicBezTo>
                    <a:pt x="381" y="18"/>
                    <a:pt x="381" y="18"/>
                    <a:pt x="381" y="18"/>
                  </a:cubicBezTo>
                  <a:lnTo>
                    <a:pt x="381" y="25"/>
                  </a:lnTo>
                  <a:close/>
                  <a:moveTo>
                    <a:pt x="394" y="38"/>
                  </a:moveTo>
                  <a:cubicBezTo>
                    <a:pt x="394" y="42"/>
                    <a:pt x="395" y="45"/>
                    <a:pt x="398" y="47"/>
                  </a:cubicBezTo>
                  <a:cubicBezTo>
                    <a:pt x="400" y="50"/>
                    <a:pt x="404" y="51"/>
                    <a:pt x="407" y="51"/>
                  </a:cubicBezTo>
                  <a:cubicBezTo>
                    <a:pt x="411" y="51"/>
                    <a:pt x="414" y="50"/>
                    <a:pt x="417" y="47"/>
                  </a:cubicBezTo>
                  <a:cubicBezTo>
                    <a:pt x="420" y="45"/>
                    <a:pt x="421" y="42"/>
                    <a:pt x="421" y="38"/>
                  </a:cubicBezTo>
                  <a:cubicBezTo>
                    <a:pt x="421" y="34"/>
                    <a:pt x="420" y="31"/>
                    <a:pt x="417" y="28"/>
                  </a:cubicBezTo>
                  <a:cubicBezTo>
                    <a:pt x="414" y="25"/>
                    <a:pt x="411" y="24"/>
                    <a:pt x="407" y="24"/>
                  </a:cubicBezTo>
                  <a:cubicBezTo>
                    <a:pt x="404" y="24"/>
                    <a:pt x="400" y="25"/>
                    <a:pt x="398" y="28"/>
                  </a:cubicBezTo>
                  <a:cubicBezTo>
                    <a:pt x="395" y="31"/>
                    <a:pt x="394" y="34"/>
                    <a:pt x="394" y="38"/>
                  </a:cubicBezTo>
                  <a:close/>
                  <a:moveTo>
                    <a:pt x="386" y="38"/>
                  </a:moveTo>
                  <a:cubicBezTo>
                    <a:pt x="386" y="35"/>
                    <a:pt x="386" y="32"/>
                    <a:pt x="387" y="30"/>
                  </a:cubicBezTo>
                  <a:cubicBezTo>
                    <a:pt x="389" y="28"/>
                    <a:pt x="390" y="25"/>
                    <a:pt x="392" y="23"/>
                  </a:cubicBezTo>
                  <a:cubicBezTo>
                    <a:pt x="394" y="21"/>
                    <a:pt x="397" y="20"/>
                    <a:pt x="399" y="19"/>
                  </a:cubicBezTo>
                  <a:cubicBezTo>
                    <a:pt x="402" y="18"/>
                    <a:pt x="405" y="17"/>
                    <a:pt x="407" y="17"/>
                  </a:cubicBezTo>
                  <a:cubicBezTo>
                    <a:pt x="410" y="17"/>
                    <a:pt x="413" y="18"/>
                    <a:pt x="416" y="19"/>
                  </a:cubicBezTo>
                  <a:cubicBezTo>
                    <a:pt x="418" y="20"/>
                    <a:pt x="421" y="21"/>
                    <a:pt x="423" y="23"/>
                  </a:cubicBezTo>
                  <a:cubicBezTo>
                    <a:pt x="425" y="25"/>
                    <a:pt x="426" y="27"/>
                    <a:pt x="427" y="30"/>
                  </a:cubicBezTo>
                  <a:cubicBezTo>
                    <a:pt x="428" y="32"/>
                    <a:pt x="429" y="35"/>
                    <a:pt x="429" y="38"/>
                  </a:cubicBezTo>
                  <a:cubicBezTo>
                    <a:pt x="429" y="41"/>
                    <a:pt x="428" y="43"/>
                    <a:pt x="427" y="46"/>
                  </a:cubicBezTo>
                  <a:cubicBezTo>
                    <a:pt x="426" y="48"/>
                    <a:pt x="425" y="50"/>
                    <a:pt x="423" y="52"/>
                  </a:cubicBezTo>
                  <a:cubicBezTo>
                    <a:pt x="421" y="54"/>
                    <a:pt x="418" y="56"/>
                    <a:pt x="416" y="57"/>
                  </a:cubicBezTo>
                  <a:cubicBezTo>
                    <a:pt x="413" y="58"/>
                    <a:pt x="410" y="58"/>
                    <a:pt x="407" y="58"/>
                  </a:cubicBezTo>
                  <a:cubicBezTo>
                    <a:pt x="405" y="58"/>
                    <a:pt x="402" y="58"/>
                    <a:pt x="399" y="57"/>
                  </a:cubicBezTo>
                  <a:cubicBezTo>
                    <a:pt x="397" y="56"/>
                    <a:pt x="394" y="54"/>
                    <a:pt x="392" y="52"/>
                  </a:cubicBezTo>
                  <a:cubicBezTo>
                    <a:pt x="390" y="50"/>
                    <a:pt x="389" y="48"/>
                    <a:pt x="387" y="46"/>
                  </a:cubicBezTo>
                  <a:cubicBezTo>
                    <a:pt x="386" y="43"/>
                    <a:pt x="386" y="41"/>
                    <a:pt x="386" y="38"/>
                  </a:cubicBezTo>
                  <a:close/>
                  <a:moveTo>
                    <a:pt x="436" y="57"/>
                  </a:moveTo>
                  <a:cubicBezTo>
                    <a:pt x="436" y="35"/>
                    <a:pt x="436" y="35"/>
                    <a:pt x="436" y="35"/>
                  </a:cubicBezTo>
                  <a:cubicBezTo>
                    <a:pt x="436" y="29"/>
                    <a:pt x="438" y="25"/>
                    <a:pt x="441" y="22"/>
                  </a:cubicBezTo>
                  <a:cubicBezTo>
                    <a:pt x="444" y="19"/>
                    <a:pt x="448" y="17"/>
                    <a:pt x="453" y="17"/>
                  </a:cubicBezTo>
                  <a:cubicBezTo>
                    <a:pt x="456" y="17"/>
                    <a:pt x="458" y="18"/>
                    <a:pt x="460" y="19"/>
                  </a:cubicBezTo>
                  <a:cubicBezTo>
                    <a:pt x="463" y="20"/>
                    <a:pt x="465" y="22"/>
                    <a:pt x="466" y="23"/>
                  </a:cubicBezTo>
                  <a:cubicBezTo>
                    <a:pt x="468" y="21"/>
                    <a:pt x="470" y="20"/>
                    <a:pt x="472" y="19"/>
                  </a:cubicBezTo>
                  <a:cubicBezTo>
                    <a:pt x="474" y="18"/>
                    <a:pt x="477" y="17"/>
                    <a:pt x="479" y="17"/>
                  </a:cubicBezTo>
                  <a:cubicBezTo>
                    <a:pt x="484" y="17"/>
                    <a:pt x="488" y="19"/>
                    <a:pt x="492" y="22"/>
                  </a:cubicBezTo>
                  <a:cubicBezTo>
                    <a:pt x="495" y="25"/>
                    <a:pt x="496" y="29"/>
                    <a:pt x="496" y="35"/>
                  </a:cubicBezTo>
                  <a:cubicBezTo>
                    <a:pt x="496" y="57"/>
                    <a:pt x="496" y="57"/>
                    <a:pt x="496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489" y="31"/>
                    <a:pt x="488" y="28"/>
                    <a:pt x="486" y="27"/>
                  </a:cubicBezTo>
                  <a:cubicBezTo>
                    <a:pt x="484" y="25"/>
                    <a:pt x="482" y="24"/>
                    <a:pt x="479" y="24"/>
                  </a:cubicBezTo>
                  <a:cubicBezTo>
                    <a:pt x="477" y="24"/>
                    <a:pt x="474" y="25"/>
                    <a:pt x="473" y="27"/>
                  </a:cubicBezTo>
                  <a:cubicBezTo>
                    <a:pt x="471" y="28"/>
                    <a:pt x="470" y="31"/>
                    <a:pt x="470" y="33"/>
                  </a:cubicBezTo>
                  <a:cubicBezTo>
                    <a:pt x="470" y="57"/>
                    <a:pt x="470" y="57"/>
                    <a:pt x="470" y="57"/>
                  </a:cubicBezTo>
                  <a:cubicBezTo>
                    <a:pt x="462" y="57"/>
                    <a:pt x="462" y="57"/>
                    <a:pt x="462" y="57"/>
                  </a:cubicBezTo>
                  <a:cubicBezTo>
                    <a:pt x="462" y="33"/>
                    <a:pt x="462" y="33"/>
                    <a:pt x="462" y="33"/>
                  </a:cubicBezTo>
                  <a:cubicBezTo>
                    <a:pt x="462" y="31"/>
                    <a:pt x="462" y="28"/>
                    <a:pt x="460" y="27"/>
                  </a:cubicBezTo>
                  <a:cubicBezTo>
                    <a:pt x="458" y="25"/>
                    <a:pt x="456" y="24"/>
                    <a:pt x="453" y="24"/>
                  </a:cubicBezTo>
                  <a:cubicBezTo>
                    <a:pt x="450" y="24"/>
                    <a:pt x="448" y="25"/>
                    <a:pt x="446" y="27"/>
                  </a:cubicBezTo>
                  <a:cubicBezTo>
                    <a:pt x="445" y="28"/>
                    <a:pt x="444" y="31"/>
                    <a:pt x="444" y="33"/>
                  </a:cubicBezTo>
                  <a:cubicBezTo>
                    <a:pt x="444" y="57"/>
                    <a:pt x="444" y="57"/>
                    <a:pt x="444" y="57"/>
                  </a:cubicBezTo>
                  <a:lnTo>
                    <a:pt x="436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4867275" y="3382963"/>
              <a:ext cx="315913" cy="290513"/>
            </a:xfrm>
            <a:prstGeom prst="ellipse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4649788" y="3409951"/>
              <a:ext cx="744538" cy="411163"/>
            </a:xfrm>
            <a:custGeom>
              <a:avLst/>
              <a:gdLst>
                <a:gd name="T0" fmla="*/ 192 w 198"/>
                <a:gd name="T1" fmla="*/ 0 h 109"/>
                <a:gd name="T2" fmla="*/ 198 w 198"/>
                <a:gd name="T3" fmla="*/ 26 h 109"/>
                <a:gd name="T4" fmla="*/ 167 w 198"/>
                <a:gd name="T5" fmla="*/ 85 h 109"/>
                <a:gd name="T6" fmla="*/ 98 w 198"/>
                <a:gd name="T7" fmla="*/ 109 h 109"/>
                <a:gd name="T8" fmla="*/ 28 w 198"/>
                <a:gd name="T9" fmla="*/ 85 h 109"/>
                <a:gd name="T10" fmla="*/ 0 w 198"/>
                <a:gd name="T11" fmla="*/ 43 h 109"/>
                <a:gd name="T12" fmla="*/ 35 w 198"/>
                <a:gd name="T13" fmla="*/ 35 h 109"/>
                <a:gd name="T14" fmla="*/ 52 w 198"/>
                <a:gd name="T15" fmla="*/ 60 h 109"/>
                <a:gd name="T16" fmla="*/ 98 w 198"/>
                <a:gd name="T17" fmla="*/ 76 h 109"/>
                <a:gd name="T18" fmla="*/ 144 w 198"/>
                <a:gd name="T19" fmla="*/ 60 h 109"/>
                <a:gd name="T20" fmla="*/ 161 w 198"/>
                <a:gd name="T21" fmla="*/ 26 h 109"/>
                <a:gd name="T22" fmla="*/ 157 w 198"/>
                <a:gd name="T23" fmla="*/ 8 h 109"/>
                <a:gd name="T24" fmla="*/ 192 w 198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109">
                  <a:moveTo>
                    <a:pt x="192" y="0"/>
                  </a:moveTo>
                  <a:cubicBezTo>
                    <a:pt x="196" y="8"/>
                    <a:pt x="198" y="17"/>
                    <a:pt x="198" y="26"/>
                  </a:cubicBezTo>
                  <a:cubicBezTo>
                    <a:pt x="198" y="49"/>
                    <a:pt x="186" y="70"/>
                    <a:pt x="167" y="85"/>
                  </a:cubicBezTo>
                  <a:cubicBezTo>
                    <a:pt x="149" y="100"/>
                    <a:pt x="125" y="109"/>
                    <a:pt x="98" y="109"/>
                  </a:cubicBezTo>
                  <a:cubicBezTo>
                    <a:pt x="71" y="109"/>
                    <a:pt x="46" y="100"/>
                    <a:pt x="28" y="85"/>
                  </a:cubicBezTo>
                  <a:cubicBezTo>
                    <a:pt x="15" y="74"/>
                    <a:pt x="5" y="60"/>
                    <a:pt x="0" y="4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8" y="45"/>
                    <a:pt x="44" y="54"/>
                    <a:pt x="52" y="60"/>
                  </a:cubicBezTo>
                  <a:cubicBezTo>
                    <a:pt x="64" y="70"/>
                    <a:pt x="80" y="76"/>
                    <a:pt x="98" y="76"/>
                  </a:cubicBezTo>
                  <a:cubicBezTo>
                    <a:pt x="116" y="76"/>
                    <a:pt x="132" y="70"/>
                    <a:pt x="144" y="60"/>
                  </a:cubicBezTo>
                  <a:cubicBezTo>
                    <a:pt x="155" y="52"/>
                    <a:pt x="161" y="39"/>
                    <a:pt x="161" y="26"/>
                  </a:cubicBezTo>
                  <a:cubicBezTo>
                    <a:pt x="161" y="20"/>
                    <a:pt x="160" y="14"/>
                    <a:pt x="157" y="8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4743450" y="3798888"/>
              <a:ext cx="898525" cy="528638"/>
            </a:xfrm>
            <a:custGeom>
              <a:avLst/>
              <a:gdLst>
                <a:gd name="T0" fmla="*/ 122 w 239"/>
                <a:gd name="T1" fmla="*/ 0 h 140"/>
                <a:gd name="T2" fmla="*/ 208 w 239"/>
                <a:gd name="T3" fmla="*/ 35 h 140"/>
                <a:gd name="T4" fmla="*/ 239 w 239"/>
                <a:gd name="T5" fmla="*/ 88 h 140"/>
                <a:gd name="T6" fmla="*/ 194 w 239"/>
                <a:gd name="T7" fmla="*/ 98 h 140"/>
                <a:gd name="T8" fmla="*/ 174 w 239"/>
                <a:gd name="T9" fmla="*/ 64 h 140"/>
                <a:gd name="T10" fmla="*/ 122 w 239"/>
                <a:gd name="T11" fmla="*/ 43 h 140"/>
                <a:gd name="T12" fmla="*/ 70 w 239"/>
                <a:gd name="T13" fmla="*/ 64 h 140"/>
                <a:gd name="T14" fmla="*/ 47 w 239"/>
                <a:gd name="T15" fmla="*/ 117 h 140"/>
                <a:gd name="T16" fmla="*/ 48 w 239"/>
                <a:gd name="T17" fmla="*/ 130 h 140"/>
                <a:gd name="T18" fmla="*/ 3 w 239"/>
                <a:gd name="T19" fmla="*/ 140 h 140"/>
                <a:gd name="T20" fmla="*/ 0 w 239"/>
                <a:gd name="T21" fmla="*/ 117 h 140"/>
                <a:gd name="T22" fmla="*/ 36 w 239"/>
                <a:gd name="T23" fmla="*/ 35 h 140"/>
                <a:gd name="T24" fmla="*/ 122 w 239"/>
                <a:gd name="T2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" h="140">
                  <a:moveTo>
                    <a:pt x="122" y="0"/>
                  </a:moveTo>
                  <a:cubicBezTo>
                    <a:pt x="156" y="0"/>
                    <a:pt x="186" y="13"/>
                    <a:pt x="208" y="35"/>
                  </a:cubicBezTo>
                  <a:cubicBezTo>
                    <a:pt x="223" y="49"/>
                    <a:pt x="234" y="67"/>
                    <a:pt x="239" y="88"/>
                  </a:cubicBezTo>
                  <a:cubicBezTo>
                    <a:pt x="194" y="98"/>
                    <a:pt x="194" y="98"/>
                    <a:pt x="194" y="98"/>
                  </a:cubicBezTo>
                  <a:cubicBezTo>
                    <a:pt x="190" y="85"/>
                    <a:pt x="183" y="73"/>
                    <a:pt x="174" y="64"/>
                  </a:cubicBezTo>
                  <a:cubicBezTo>
                    <a:pt x="161" y="51"/>
                    <a:pt x="142" y="43"/>
                    <a:pt x="122" y="43"/>
                  </a:cubicBezTo>
                  <a:cubicBezTo>
                    <a:pt x="102" y="43"/>
                    <a:pt x="83" y="51"/>
                    <a:pt x="70" y="64"/>
                  </a:cubicBezTo>
                  <a:cubicBezTo>
                    <a:pt x="56" y="78"/>
                    <a:pt x="47" y="97"/>
                    <a:pt x="47" y="117"/>
                  </a:cubicBezTo>
                  <a:cubicBezTo>
                    <a:pt x="47" y="122"/>
                    <a:pt x="48" y="126"/>
                    <a:pt x="48" y="13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33"/>
                    <a:pt x="0" y="125"/>
                    <a:pt x="0" y="117"/>
                  </a:cubicBezTo>
                  <a:cubicBezTo>
                    <a:pt x="0" y="85"/>
                    <a:pt x="14" y="56"/>
                    <a:pt x="36" y="35"/>
                  </a:cubicBezTo>
                  <a:cubicBezTo>
                    <a:pt x="58" y="13"/>
                    <a:pt x="88" y="0"/>
                    <a:pt x="122" y="0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" t="25956" r="8755" b="40735"/>
          <a:stretch/>
        </p:blipFill>
        <p:spPr>
          <a:xfrm>
            <a:off x="1990165" y="1952625"/>
            <a:ext cx="3388659" cy="2030506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  <p:grpSp>
        <p:nvGrpSpPr>
          <p:cNvPr id="28" name="组合 27"/>
          <p:cNvGrpSpPr/>
          <p:nvPr/>
        </p:nvGrpSpPr>
        <p:grpSpPr>
          <a:xfrm rot="19544732">
            <a:off x="2368293" y="2474823"/>
            <a:ext cx="966748" cy="644240"/>
            <a:chOff x="9928603" y="1288528"/>
            <a:chExt cx="611893" cy="407765"/>
          </a:xfrm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0290464" y="1477028"/>
              <a:ext cx="13674" cy="22464"/>
            </a:xfrm>
            <a:custGeom>
              <a:avLst/>
              <a:gdLst>
                <a:gd name="T0" fmla="*/ 6 w 15"/>
                <a:gd name="T1" fmla="*/ 25 h 25"/>
                <a:gd name="T2" fmla="*/ 0 w 15"/>
                <a:gd name="T3" fmla="*/ 2 h 25"/>
                <a:gd name="T4" fmla="*/ 10 w 15"/>
                <a:gd name="T5" fmla="*/ 0 h 25"/>
                <a:gd name="T6" fmla="*/ 15 w 15"/>
                <a:gd name="T7" fmla="*/ 23 h 25"/>
                <a:gd name="T8" fmla="*/ 6 w 15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5">
                  <a:moveTo>
                    <a:pt x="6" y="25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6" y="0"/>
                    <a:pt x="10" y="0"/>
                    <a:pt x="10" y="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2" y="24"/>
                    <a:pt x="6" y="25"/>
                  </a:cubicBezTo>
                  <a:close/>
                </a:path>
              </a:pathLst>
            </a:custGeom>
            <a:solidFill>
              <a:srgbClr val="1D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0048247" y="1288528"/>
              <a:ext cx="492249" cy="322794"/>
            </a:xfrm>
            <a:custGeom>
              <a:avLst/>
              <a:gdLst>
                <a:gd name="T0" fmla="*/ 0 w 1008"/>
                <a:gd name="T1" fmla="*/ 661 h 661"/>
                <a:gd name="T2" fmla="*/ 208 w 1008"/>
                <a:gd name="T3" fmla="*/ 566 h 661"/>
                <a:gd name="T4" fmla="*/ 1008 w 1008"/>
                <a:gd name="T5" fmla="*/ 0 h 661"/>
                <a:gd name="T6" fmla="*/ 0 w 1008"/>
                <a:gd name="T7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661">
                  <a:moveTo>
                    <a:pt x="0" y="661"/>
                  </a:moveTo>
                  <a:lnTo>
                    <a:pt x="208" y="566"/>
                  </a:lnTo>
                  <a:lnTo>
                    <a:pt x="1008" y="0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C125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0048247" y="1288528"/>
              <a:ext cx="492249" cy="322794"/>
            </a:xfrm>
            <a:custGeom>
              <a:avLst/>
              <a:gdLst>
                <a:gd name="T0" fmla="*/ 34 w 1008"/>
                <a:gd name="T1" fmla="*/ 364 h 661"/>
                <a:gd name="T2" fmla="*/ 0 w 1008"/>
                <a:gd name="T3" fmla="*/ 661 h 661"/>
                <a:gd name="T4" fmla="*/ 1008 w 1008"/>
                <a:gd name="T5" fmla="*/ 0 h 661"/>
                <a:gd name="T6" fmla="*/ 34 w 1008"/>
                <a:gd name="T7" fmla="*/ 364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661">
                  <a:moveTo>
                    <a:pt x="34" y="364"/>
                  </a:moveTo>
                  <a:lnTo>
                    <a:pt x="0" y="661"/>
                  </a:lnTo>
                  <a:lnTo>
                    <a:pt x="1008" y="0"/>
                  </a:lnTo>
                  <a:lnTo>
                    <a:pt x="34" y="364"/>
                  </a:lnTo>
                  <a:close/>
                </a:path>
              </a:pathLst>
            </a:custGeom>
            <a:solidFill>
              <a:srgbClr val="CC27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9928603" y="1288528"/>
              <a:ext cx="611892" cy="407765"/>
            </a:xfrm>
            <a:custGeom>
              <a:avLst/>
              <a:gdLst>
                <a:gd name="T0" fmla="*/ 0 w 1253"/>
                <a:gd name="T1" fmla="*/ 152 h 835"/>
                <a:gd name="T2" fmla="*/ 275 w 1253"/>
                <a:gd name="T3" fmla="*/ 403 h 835"/>
                <a:gd name="T4" fmla="*/ 1253 w 1253"/>
                <a:gd name="T5" fmla="*/ 0 h 835"/>
                <a:gd name="T6" fmla="*/ 453 w 1253"/>
                <a:gd name="T7" fmla="*/ 566 h 835"/>
                <a:gd name="T8" fmla="*/ 750 w 1253"/>
                <a:gd name="T9" fmla="*/ 835 h 835"/>
                <a:gd name="T10" fmla="*/ 1253 w 1253"/>
                <a:gd name="T11" fmla="*/ 0 h 835"/>
                <a:gd name="T12" fmla="*/ 0 w 1253"/>
                <a:gd name="T13" fmla="*/ 15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3" h="835">
                  <a:moveTo>
                    <a:pt x="0" y="152"/>
                  </a:moveTo>
                  <a:lnTo>
                    <a:pt x="275" y="403"/>
                  </a:lnTo>
                  <a:lnTo>
                    <a:pt x="1253" y="0"/>
                  </a:lnTo>
                  <a:lnTo>
                    <a:pt x="453" y="566"/>
                  </a:lnTo>
                  <a:lnTo>
                    <a:pt x="750" y="835"/>
                  </a:lnTo>
                  <a:lnTo>
                    <a:pt x="1253" y="0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E271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5559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505"/>
          <p:cNvSpPr>
            <a:spLocks/>
          </p:cNvSpPr>
          <p:nvPr/>
        </p:nvSpPr>
        <p:spPr bwMode="auto">
          <a:xfrm>
            <a:off x="3391733" y="2600731"/>
            <a:ext cx="3929469" cy="978884"/>
          </a:xfrm>
          <a:custGeom>
            <a:avLst/>
            <a:gdLst>
              <a:gd name="T0" fmla="*/ 540 w 583"/>
              <a:gd name="T1" fmla="*/ 0 h 172"/>
              <a:gd name="T2" fmla="*/ 287 w 583"/>
              <a:gd name="T3" fmla="*/ 0 h 172"/>
              <a:gd name="T4" fmla="*/ 255 w 583"/>
              <a:gd name="T5" fmla="*/ 0 h 172"/>
              <a:gd name="T6" fmla="*/ 1 w 583"/>
              <a:gd name="T7" fmla="*/ 0 h 172"/>
              <a:gd name="T8" fmla="*/ 28 w 583"/>
              <a:gd name="T9" fmla="*/ 86 h 172"/>
              <a:gd name="T10" fmla="*/ 0 w 583"/>
              <a:gd name="T11" fmla="*/ 172 h 172"/>
              <a:gd name="T12" fmla="*/ 253 w 583"/>
              <a:gd name="T13" fmla="*/ 172 h 172"/>
              <a:gd name="T14" fmla="*/ 287 w 583"/>
              <a:gd name="T15" fmla="*/ 172 h 172"/>
              <a:gd name="T16" fmla="*/ 540 w 583"/>
              <a:gd name="T17" fmla="*/ 172 h 172"/>
              <a:gd name="T18" fmla="*/ 583 w 583"/>
              <a:gd name="T19" fmla="*/ 86 h 172"/>
              <a:gd name="T20" fmla="*/ 540 w 583"/>
              <a:gd name="T21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3" h="172">
                <a:moveTo>
                  <a:pt x="540" y="0"/>
                </a:moveTo>
                <a:cubicBezTo>
                  <a:pt x="287" y="0"/>
                  <a:pt x="287" y="0"/>
                  <a:pt x="287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8" y="34"/>
                  <a:pt x="28" y="86"/>
                </a:cubicBezTo>
                <a:cubicBezTo>
                  <a:pt x="28" y="146"/>
                  <a:pt x="0" y="172"/>
                  <a:pt x="0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87" y="172"/>
                  <a:pt x="287" y="172"/>
                  <a:pt x="287" y="172"/>
                </a:cubicBezTo>
                <a:cubicBezTo>
                  <a:pt x="540" y="172"/>
                  <a:pt x="540" y="172"/>
                  <a:pt x="540" y="172"/>
                </a:cubicBezTo>
                <a:cubicBezTo>
                  <a:pt x="564" y="172"/>
                  <a:pt x="583" y="134"/>
                  <a:pt x="583" y="86"/>
                </a:cubicBezTo>
                <a:cubicBezTo>
                  <a:pt x="583" y="38"/>
                  <a:pt x="564" y="0"/>
                  <a:pt x="540" y="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506"/>
          <p:cNvSpPr>
            <a:spLocks noEditPoints="1"/>
          </p:cNvSpPr>
          <p:nvPr/>
        </p:nvSpPr>
        <p:spPr bwMode="auto">
          <a:xfrm>
            <a:off x="3349552" y="2571713"/>
            <a:ext cx="6454848" cy="1013792"/>
          </a:xfrm>
          <a:custGeom>
            <a:avLst/>
            <a:gdLst>
              <a:gd name="T0" fmla="*/ 546 w 590"/>
              <a:gd name="T1" fmla="*/ 178 h 178"/>
              <a:gd name="T2" fmla="*/ 0 w 590"/>
              <a:gd name="T3" fmla="*/ 178 h 178"/>
              <a:gd name="T4" fmla="*/ 5 w 590"/>
              <a:gd name="T5" fmla="*/ 173 h 178"/>
              <a:gd name="T6" fmla="*/ 32 w 590"/>
              <a:gd name="T7" fmla="*/ 89 h 178"/>
              <a:gd name="T8" fmla="*/ 7 w 590"/>
              <a:gd name="T9" fmla="*/ 5 h 178"/>
              <a:gd name="T10" fmla="*/ 3 w 590"/>
              <a:gd name="T11" fmla="*/ 0 h 178"/>
              <a:gd name="T12" fmla="*/ 546 w 590"/>
              <a:gd name="T13" fmla="*/ 0 h 178"/>
              <a:gd name="T14" fmla="*/ 590 w 590"/>
              <a:gd name="T15" fmla="*/ 89 h 178"/>
              <a:gd name="T16" fmla="*/ 546 w 590"/>
              <a:gd name="T17" fmla="*/ 178 h 178"/>
              <a:gd name="T18" fmla="*/ 10 w 590"/>
              <a:gd name="T19" fmla="*/ 173 h 178"/>
              <a:gd name="T20" fmla="*/ 546 w 590"/>
              <a:gd name="T21" fmla="*/ 173 h 178"/>
              <a:gd name="T22" fmla="*/ 587 w 590"/>
              <a:gd name="T23" fmla="*/ 89 h 178"/>
              <a:gd name="T24" fmla="*/ 546 w 590"/>
              <a:gd name="T25" fmla="*/ 5 h 178"/>
              <a:gd name="T26" fmla="*/ 11 w 590"/>
              <a:gd name="T27" fmla="*/ 5 h 178"/>
              <a:gd name="T28" fmla="*/ 35 w 590"/>
              <a:gd name="T29" fmla="*/ 89 h 178"/>
              <a:gd name="T30" fmla="*/ 10 w 590"/>
              <a:gd name="T31" fmla="*/ 17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0" h="178">
                <a:moveTo>
                  <a:pt x="546" y="178"/>
                </a:moveTo>
                <a:cubicBezTo>
                  <a:pt x="0" y="178"/>
                  <a:pt x="0" y="178"/>
                  <a:pt x="0" y="178"/>
                </a:cubicBezTo>
                <a:cubicBezTo>
                  <a:pt x="5" y="173"/>
                  <a:pt x="5" y="173"/>
                  <a:pt x="5" y="173"/>
                </a:cubicBezTo>
                <a:cubicBezTo>
                  <a:pt x="5" y="173"/>
                  <a:pt x="32" y="146"/>
                  <a:pt x="32" y="89"/>
                </a:cubicBezTo>
                <a:cubicBezTo>
                  <a:pt x="32" y="39"/>
                  <a:pt x="7" y="5"/>
                  <a:pt x="7" y="5"/>
                </a:cubicBezTo>
                <a:cubicBezTo>
                  <a:pt x="3" y="0"/>
                  <a:pt x="3" y="0"/>
                  <a:pt x="3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71" y="0"/>
                  <a:pt x="590" y="40"/>
                  <a:pt x="590" y="89"/>
                </a:cubicBezTo>
                <a:cubicBezTo>
                  <a:pt x="590" y="138"/>
                  <a:pt x="571" y="178"/>
                  <a:pt x="546" y="178"/>
                </a:cubicBezTo>
                <a:close/>
                <a:moveTo>
                  <a:pt x="10" y="173"/>
                </a:moveTo>
                <a:cubicBezTo>
                  <a:pt x="546" y="173"/>
                  <a:pt x="546" y="173"/>
                  <a:pt x="546" y="173"/>
                </a:cubicBezTo>
                <a:cubicBezTo>
                  <a:pt x="569" y="173"/>
                  <a:pt x="587" y="135"/>
                  <a:pt x="587" y="89"/>
                </a:cubicBezTo>
                <a:cubicBezTo>
                  <a:pt x="587" y="43"/>
                  <a:pt x="569" y="5"/>
                  <a:pt x="546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9" y="16"/>
                  <a:pt x="35" y="47"/>
                  <a:pt x="35" y="89"/>
                </a:cubicBezTo>
                <a:cubicBezTo>
                  <a:pt x="35" y="135"/>
                  <a:pt x="18" y="163"/>
                  <a:pt x="10" y="173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507"/>
          <p:cNvSpPr>
            <a:spLocks noEditPoints="1"/>
          </p:cNvSpPr>
          <p:nvPr/>
        </p:nvSpPr>
        <p:spPr bwMode="auto">
          <a:xfrm>
            <a:off x="2561208" y="2459718"/>
            <a:ext cx="1114153" cy="1197060"/>
          </a:xfrm>
          <a:custGeom>
            <a:avLst/>
            <a:gdLst>
              <a:gd name="T0" fmla="*/ 59 w 118"/>
              <a:gd name="T1" fmla="*/ 0 h 210"/>
              <a:gd name="T2" fmla="*/ 0 w 118"/>
              <a:gd name="T3" fmla="*/ 105 h 210"/>
              <a:gd name="T4" fmla="*/ 59 w 118"/>
              <a:gd name="T5" fmla="*/ 210 h 210"/>
              <a:gd name="T6" fmla="*/ 118 w 118"/>
              <a:gd name="T7" fmla="*/ 105 h 210"/>
              <a:gd name="T8" fmla="*/ 59 w 118"/>
              <a:gd name="T9" fmla="*/ 0 h 210"/>
              <a:gd name="T10" fmla="*/ 59 w 118"/>
              <a:gd name="T11" fmla="*/ 188 h 210"/>
              <a:gd name="T12" fmla="*/ 12 w 118"/>
              <a:gd name="T13" fmla="*/ 105 h 210"/>
              <a:gd name="T14" fmla="*/ 59 w 118"/>
              <a:gd name="T15" fmla="*/ 22 h 210"/>
              <a:gd name="T16" fmla="*/ 105 w 118"/>
              <a:gd name="T17" fmla="*/ 105 h 210"/>
              <a:gd name="T18" fmla="*/ 59 w 118"/>
              <a:gd name="T19" fmla="*/ 18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210">
                <a:moveTo>
                  <a:pt x="59" y="0"/>
                </a:moveTo>
                <a:cubicBezTo>
                  <a:pt x="26" y="0"/>
                  <a:pt x="0" y="47"/>
                  <a:pt x="0" y="105"/>
                </a:cubicBezTo>
                <a:cubicBezTo>
                  <a:pt x="0" y="163"/>
                  <a:pt x="26" y="210"/>
                  <a:pt x="59" y="210"/>
                </a:cubicBezTo>
                <a:cubicBezTo>
                  <a:pt x="91" y="210"/>
                  <a:pt x="118" y="163"/>
                  <a:pt x="118" y="105"/>
                </a:cubicBezTo>
                <a:cubicBezTo>
                  <a:pt x="118" y="47"/>
                  <a:pt x="91" y="0"/>
                  <a:pt x="59" y="0"/>
                </a:cubicBezTo>
                <a:close/>
                <a:moveTo>
                  <a:pt x="59" y="188"/>
                </a:moveTo>
                <a:cubicBezTo>
                  <a:pt x="33" y="188"/>
                  <a:pt x="12" y="151"/>
                  <a:pt x="12" y="105"/>
                </a:cubicBezTo>
                <a:cubicBezTo>
                  <a:pt x="12" y="59"/>
                  <a:pt x="33" y="22"/>
                  <a:pt x="59" y="22"/>
                </a:cubicBezTo>
                <a:cubicBezTo>
                  <a:pt x="84" y="22"/>
                  <a:pt x="105" y="59"/>
                  <a:pt x="105" y="105"/>
                </a:cubicBezTo>
                <a:cubicBezTo>
                  <a:pt x="105" y="151"/>
                  <a:pt x="84" y="188"/>
                  <a:pt x="59" y="18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508"/>
          <p:cNvSpPr>
            <a:spLocks noEditPoints="1"/>
          </p:cNvSpPr>
          <p:nvPr/>
        </p:nvSpPr>
        <p:spPr bwMode="auto">
          <a:xfrm>
            <a:off x="2584480" y="2485899"/>
            <a:ext cx="1067609" cy="1144697"/>
          </a:xfrm>
          <a:custGeom>
            <a:avLst/>
            <a:gdLst>
              <a:gd name="T0" fmla="*/ 57 w 113"/>
              <a:gd name="T1" fmla="*/ 0 h 201"/>
              <a:gd name="T2" fmla="*/ 0 w 113"/>
              <a:gd name="T3" fmla="*/ 101 h 201"/>
              <a:gd name="T4" fmla="*/ 57 w 113"/>
              <a:gd name="T5" fmla="*/ 201 h 201"/>
              <a:gd name="T6" fmla="*/ 113 w 113"/>
              <a:gd name="T7" fmla="*/ 101 h 201"/>
              <a:gd name="T8" fmla="*/ 57 w 113"/>
              <a:gd name="T9" fmla="*/ 0 h 201"/>
              <a:gd name="T10" fmla="*/ 57 w 113"/>
              <a:gd name="T11" fmla="*/ 180 h 201"/>
              <a:gd name="T12" fmla="*/ 12 w 113"/>
              <a:gd name="T13" fmla="*/ 101 h 201"/>
              <a:gd name="T14" fmla="*/ 57 w 113"/>
              <a:gd name="T15" fmla="*/ 22 h 201"/>
              <a:gd name="T16" fmla="*/ 101 w 113"/>
              <a:gd name="T17" fmla="*/ 101 h 201"/>
              <a:gd name="T18" fmla="*/ 57 w 113"/>
              <a:gd name="T19" fmla="*/ 18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201">
                <a:moveTo>
                  <a:pt x="57" y="0"/>
                </a:moveTo>
                <a:cubicBezTo>
                  <a:pt x="26" y="0"/>
                  <a:pt x="0" y="45"/>
                  <a:pt x="0" y="101"/>
                </a:cubicBezTo>
                <a:cubicBezTo>
                  <a:pt x="0" y="156"/>
                  <a:pt x="26" y="201"/>
                  <a:pt x="57" y="201"/>
                </a:cubicBezTo>
                <a:cubicBezTo>
                  <a:pt x="88" y="201"/>
                  <a:pt x="113" y="156"/>
                  <a:pt x="113" y="101"/>
                </a:cubicBezTo>
                <a:cubicBezTo>
                  <a:pt x="113" y="45"/>
                  <a:pt x="88" y="0"/>
                  <a:pt x="57" y="0"/>
                </a:cubicBezTo>
                <a:close/>
                <a:moveTo>
                  <a:pt x="57" y="180"/>
                </a:moveTo>
                <a:cubicBezTo>
                  <a:pt x="32" y="180"/>
                  <a:pt x="12" y="145"/>
                  <a:pt x="12" y="101"/>
                </a:cubicBezTo>
                <a:cubicBezTo>
                  <a:pt x="12" y="57"/>
                  <a:pt x="32" y="22"/>
                  <a:pt x="57" y="22"/>
                </a:cubicBezTo>
                <a:cubicBezTo>
                  <a:pt x="81" y="22"/>
                  <a:pt x="101" y="57"/>
                  <a:pt x="101" y="101"/>
                </a:cubicBezTo>
                <a:cubicBezTo>
                  <a:pt x="101" y="145"/>
                  <a:pt x="81" y="180"/>
                  <a:pt x="57" y="18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1509"/>
          <p:cNvSpPr>
            <a:spLocks noChangeArrowheads="1"/>
          </p:cNvSpPr>
          <p:nvPr/>
        </p:nvSpPr>
        <p:spPr bwMode="auto">
          <a:xfrm>
            <a:off x="2787767" y="2692867"/>
            <a:ext cx="670529" cy="717072"/>
          </a:xfrm>
          <a:prstGeom prst="ellipse">
            <a:avLst/>
          </a:pr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727941" y="2688465"/>
            <a:ext cx="2040943" cy="769441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传统培训机构</a:t>
            </a:r>
            <a:endParaRPr lang="en-US" altLang="zh-CN" sz="24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体量大、难掉头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8" name="Freeform 1515"/>
          <p:cNvSpPr>
            <a:spLocks/>
          </p:cNvSpPr>
          <p:nvPr/>
        </p:nvSpPr>
        <p:spPr bwMode="auto">
          <a:xfrm>
            <a:off x="3410641" y="3886340"/>
            <a:ext cx="3910561" cy="971611"/>
          </a:xfrm>
          <a:custGeom>
            <a:avLst/>
            <a:gdLst>
              <a:gd name="T0" fmla="*/ 540 w 583"/>
              <a:gd name="T1" fmla="*/ 0 h 172"/>
              <a:gd name="T2" fmla="*/ 287 w 583"/>
              <a:gd name="T3" fmla="*/ 0 h 172"/>
              <a:gd name="T4" fmla="*/ 255 w 583"/>
              <a:gd name="T5" fmla="*/ 0 h 172"/>
              <a:gd name="T6" fmla="*/ 1 w 583"/>
              <a:gd name="T7" fmla="*/ 0 h 172"/>
              <a:gd name="T8" fmla="*/ 28 w 583"/>
              <a:gd name="T9" fmla="*/ 86 h 172"/>
              <a:gd name="T10" fmla="*/ 0 w 583"/>
              <a:gd name="T11" fmla="*/ 172 h 172"/>
              <a:gd name="T12" fmla="*/ 253 w 583"/>
              <a:gd name="T13" fmla="*/ 172 h 172"/>
              <a:gd name="T14" fmla="*/ 287 w 583"/>
              <a:gd name="T15" fmla="*/ 172 h 172"/>
              <a:gd name="T16" fmla="*/ 540 w 583"/>
              <a:gd name="T17" fmla="*/ 172 h 172"/>
              <a:gd name="T18" fmla="*/ 583 w 583"/>
              <a:gd name="T19" fmla="*/ 86 h 172"/>
              <a:gd name="T20" fmla="*/ 540 w 583"/>
              <a:gd name="T21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3" h="172">
                <a:moveTo>
                  <a:pt x="540" y="0"/>
                </a:moveTo>
                <a:cubicBezTo>
                  <a:pt x="287" y="0"/>
                  <a:pt x="287" y="0"/>
                  <a:pt x="287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8" y="34"/>
                  <a:pt x="28" y="86"/>
                </a:cubicBezTo>
                <a:cubicBezTo>
                  <a:pt x="28" y="146"/>
                  <a:pt x="0" y="172"/>
                  <a:pt x="0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87" y="172"/>
                  <a:pt x="287" y="172"/>
                  <a:pt x="287" y="172"/>
                </a:cubicBezTo>
                <a:cubicBezTo>
                  <a:pt x="540" y="172"/>
                  <a:pt x="540" y="172"/>
                  <a:pt x="540" y="172"/>
                </a:cubicBezTo>
                <a:cubicBezTo>
                  <a:pt x="564" y="172"/>
                  <a:pt x="583" y="134"/>
                  <a:pt x="583" y="86"/>
                </a:cubicBezTo>
                <a:cubicBezTo>
                  <a:pt x="583" y="38"/>
                  <a:pt x="564" y="0"/>
                  <a:pt x="540" y="0"/>
                </a:cubicBezTo>
                <a:close/>
              </a:path>
            </a:pathLst>
          </a:custGeom>
          <a:solidFill>
            <a:srgbClr val="35A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516"/>
          <p:cNvSpPr>
            <a:spLocks noEditPoints="1"/>
          </p:cNvSpPr>
          <p:nvPr/>
        </p:nvSpPr>
        <p:spPr bwMode="auto">
          <a:xfrm>
            <a:off x="3349552" y="3865251"/>
            <a:ext cx="6454848" cy="1013792"/>
          </a:xfrm>
          <a:custGeom>
            <a:avLst/>
            <a:gdLst>
              <a:gd name="T0" fmla="*/ 546 w 590"/>
              <a:gd name="T1" fmla="*/ 178 h 178"/>
              <a:gd name="T2" fmla="*/ 0 w 590"/>
              <a:gd name="T3" fmla="*/ 178 h 178"/>
              <a:gd name="T4" fmla="*/ 5 w 590"/>
              <a:gd name="T5" fmla="*/ 173 h 178"/>
              <a:gd name="T6" fmla="*/ 32 w 590"/>
              <a:gd name="T7" fmla="*/ 89 h 178"/>
              <a:gd name="T8" fmla="*/ 7 w 590"/>
              <a:gd name="T9" fmla="*/ 5 h 178"/>
              <a:gd name="T10" fmla="*/ 3 w 590"/>
              <a:gd name="T11" fmla="*/ 0 h 178"/>
              <a:gd name="T12" fmla="*/ 546 w 590"/>
              <a:gd name="T13" fmla="*/ 0 h 178"/>
              <a:gd name="T14" fmla="*/ 590 w 590"/>
              <a:gd name="T15" fmla="*/ 89 h 178"/>
              <a:gd name="T16" fmla="*/ 546 w 590"/>
              <a:gd name="T17" fmla="*/ 178 h 178"/>
              <a:gd name="T18" fmla="*/ 10 w 590"/>
              <a:gd name="T19" fmla="*/ 173 h 178"/>
              <a:gd name="T20" fmla="*/ 546 w 590"/>
              <a:gd name="T21" fmla="*/ 173 h 178"/>
              <a:gd name="T22" fmla="*/ 587 w 590"/>
              <a:gd name="T23" fmla="*/ 89 h 178"/>
              <a:gd name="T24" fmla="*/ 546 w 590"/>
              <a:gd name="T25" fmla="*/ 5 h 178"/>
              <a:gd name="T26" fmla="*/ 11 w 590"/>
              <a:gd name="T27" fmla="*/ 5 h 178"/>
              <a:gd name="T28" fmla="*/ 35 w 590"/>
              <a:gd name="T29" fmla="*/ 89 h 178"/>
              <a:gd name="T30" fmla="*/ 10 w 590"/>
              <a:gd name="T31" fmla="*/ 17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0" h="178">
                <a:moveTo>
                  <a:pt x="546" y="178"/>
                </a:moveTo>
                <a:cubicBezTo>
                  <a:pt x="0" y="178"/>
                  <a:pt x="0" y="178"/>
                  <a:pt x="0" y="178"/>
                </a:cubicBezTo>
                <a:cubicBezTo>
                  <a:pt x="5" y="173"/>
                  <a:pt x="5" y="173"/>
                  <a:pt x="5" y="173"/>
                </a:cubicBezTo>
                <a:cubicBezTo>
                  <a:pt x="5" y="173"/>
                  <a:pt x="32" y="147"/>
                  <a:pt x="32" y="89"/>
                </a:cubicBezTo>
                <a:cubicBezTo>
                  <a:pt x="32" y="39"/>
                  <a:pt x="7" y="5"/>
                  <a:pt x="7" y="5"/>
                </a:cubicBezTo>
                <a:cubicBezTo>
                  <a:pt x="3" y="0"/>
                  <a:pt x="3" y="0"/>
                  <a:pt x="3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71" y="0"/>
                  <a:pt x="590" y="40"/>
                  <a:pt x="590" y="89"/>
                </a:cubicBezTo>
                <a:cubicBezTo>
                  <a:pt x="590" y="138"/>
                  <a:pt x="571" y="178"/>
                  <a:pt x="546" y="178"/>
                </a:cubicBezTo>
                <a:close/>
                <a:moveTo>
                  <a:pt x="10" y="173"/>
                </a:moveTo>
                <a:cubicBezTo>
                  <a:pt x="546" y="173"/>
                  <a:pt x="546" y="173"/>
                  <a:pt x="546" y="173"/>
                </a:cubicBezTo>
                <a:cubicBezTo>
                  <a:pt x="569" y="173"/>
                  <a:pt x="587" y="135"/>
                  <a:pt x="587" y="89"/>
                </a:cubicBezTo>
                <a:cubicBezTo>
                  <a:pt x="587" y="43"/>
                  <a:pt x="569" y="5"/>
                  <a:pt x="546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9" y="16"/>
                  <a:pt x="35" y="47"/>
                  <a:pt x="35" y="89"/>
                </a:cubicBezTo>
                <a:cubicBezTo>
                  <a:pt x="35" y="136"/>
                  <a:pt x="18" y="163"/>
                  <a:pt x="10" y="173"/>
                </a:cubicBezTo>
                <a:close/>
              </a:path>
            </a:pathLst>
          </a:custGeom>
          <a:solidFill>
            <a:srgbClr val="35A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517"/>
          <p:cNvSpPr>
            <a:spLocks noEditPoints="1"/>
          </p:cNvSpPr>
          <p:nvPr/>
        </p:nvSpPr>
        <p:spPr bwMode="auto">
          <a:xfrm>
            <a:off x="2561208" y="3779435"/>
            <a:ext cx="1114153" cy="1201424"/>
          </a:xfrm>
          <a:custGeom>
            <a:avLst/>
            <a:gdLst>
              <a:gd name="T0" fmla="*/ 59 w 118"/>
              <a:gd name="T1" fmla="*/ 0 h 211"/>
              <a:gd name="T2" fmla="*/ 0 w 118"/>
              <a:gd name="T3" fmla="*/ 105 h 211"/>
              <a:gd name="T4" fmla="*/ 59 w 118"/>
              <a:gd name="T5" fmla="*/ 211 h 211"/>
              <a:gd name="T6" fmla="*/ 118 w 118"/>
              <a:gd name="T7" fmla="*/ 105 h 211"/>
              <a:gd name="T8" fmla="*/ 59 w 118"/>
              <a:gd name="T9" fmla="*/ 0 h 211"/>
              <a:gd name="T10" fmla="*/ 59 w 118"/>
              <a:gd name="T11" fmla="*/ 188 h 211"/>
              <a:gd name="T12" fmla="*/ 12 w 118"/>
              <a:gd name="T13" fmla="*/ 105 h 211"/>
              <a:gd name="T14" fmla="*/ 59 w 118"/>
              <a:gd name="T15" fmla="*/ 22 h 211"/>
              <a:gd name="T16" fmla="*/ 105 w 118"/>
              <a:gd name="T17" fmla="*/ 105 h 211"/>
              <a:gd name="T18" fmla="*/ 59 w 118"/>
              <a:gd name="T19" fmla="*/ 18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211">
                <a:moveTo>
                  <a:pt x="59" y="0"/>
                </a:moveTo>
                <a:cubicBezTo>
                  <a:pt x="26" y="0"/>
                  <a:pt x="0" y="47"/>
                  <a:pt x="0" y="105"/>
                </a:cubicBezTo>
                <a:cubicBezTo>
                  <a:pt x="0" y="163"/>
                  <a:pt x="26" y="211"/>
                  <a:pt x="59" y="211"/>
                </a:cubicBezTo>
                <a:cubicBezTo>
                  <a:pt x="91" y="211"/>
                  <a:pt x="118" y="163"/>
                  <a:pt x="118" y="105"/>
                </a:cubicBezTo>
                <a:cubicBezTo>
                  <a:pt x="118" y="47"/>
                  <a:pt x="91" y="0"/>
                  <a:pt x="59" y="0"/>
                </a:cubicBezTo>
                <a:close/>
                <a:moveTo>
                  <a:pt x="59" y="188"/>
                </a:moveTo>
                <a:cubicBezTo>
                  <a:pt x="33" y="188"/>
                  <a:pt x="12" y="151"/>
                  <a:pt x="12" y="105"/>
                </a:cubicBezTo>
                <a:cubicBezTo>
                  <a:pt x="12" y="59"/>
                  <a:pt x="33" y="22"/>
                  <a:pt x="59" y="22"/>
                </a:cubicBezTo>
                <a:cubicBezTo>
                  <a:pt x="84" y="22"/>
                  <a:pt x="105" y="59"/>
                  <a:pt x="105" y="105"/>
                </a:cubicBezTo>
                <a:cubicBezTo>
                  <a:pt x="105" y="151"/>
                  <a:pt x="84" y="188"/>
                  <a:pt x="59" y="188"/>
                </a:cubicBezTo>
                <a:close/>
              </a:path>
            </a:pathLst>
          </a:custGeom>
          <a:solidFill>
            <a:srgbClr val="35A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518"/>
          <p:cNvSpPr>
            <a:spLocks noEditPoints="1"/>
          </p:cNvSpPr>
          <p:nvPr/>
        </p:nvSpPr>
        <p:spPr bwMode="auto">
          <a:xfrm>
            <a:off x="2584480" y="3807798"/>
            <a:ext cx="1067609" cy="1144697"/>
          </a:xfrm>
          <a:custGeom>
            <a:avLst/>
            <a:gdLst>
              <a:gd name="T0" fmla="*/ 57 w 113"/>
              <a:gd name="T1" fmla="*/ 0 h 201"/>
              <a:gd name="T2" fmla="*/ 0 w 113"/>
              <a:gd name="T3" fmla="*/ 100 h 201"/>
              <a:gd name="T4" fmla="*/ 57 w 113"/>
              <a:gd name="T5" fmla="*/ 201 h 201"/>
              <a:gd name="T6" fmla="*/ 113 w 113"/>
              <a:gd name="T7" fmla="*/ 100 h 201"/>
              <a:gd name="T8" fmla="*/ 57 w 113"/>
              <a:gd name="T9" fmla="*/ 0 h 201"/>
              <a:gd name="T10" fmla="*/ 57 w 113"/>
              <a:gd name="T11" fmla="*/ 179 h 201"/>
              <a:gd name="T12" fmla="*/ 12 w 113"/>
              <a:gd name="T13" fmla="*/ 100 h 201"/>
              <a:gd name="T14" fmla="*/ 57 w 113"/>
              <a:gd name="T15" fmla="*/ 21 h 201"/>
              <a:gd name="T16" fmla="*/ 101 w 113"/>
              <a:gd name="T17" fmla="*/ 100 h 201"/>
              <a:gd name="T18" fmla="*/ 57 w 113"/>
              <a:gd name="T19" fmla="*/ 179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201">
                <a:moveTo>
                  <a:pt x="57" y="0"/>
                </a:moveTo>
                <a:cubicBezTo>
                  <a:pt x="26" y="0"/>
                  <a:pt x="0" y="45"/>
                  <a:pt x="0" y="100"/>
                </a:cubicBezTo>
                <a:cubicBezTo>
                  <a:pt x="0" y="156"/>
                  <a:pt x="26" y="201"/>
                  <a:pt x="57" y="201"/>
                </a:cubicBezTo>
                <a:cubicBezTo>
                  <a:pt x="88" y="201"/>
                  <a:pt x="113" y="156"/>
                  <a:pt x="113" y="100"/>
                </a:cubicBezTo>
                <a:cubicBezTo>
                  <a:pt x="113" y="45"/>
                  <a:pt x="88" y="0"/>
                  <a:pt x="57" y="0"/>
                </a:cubicBezTo>
                <a:close/>
                <a:moveTo>
                  <a:pt x="57" y="179"/>
                </a:moveTo>
                <a:cubicBezTo>
                  <a:pt x="32" y="179"/>
                  <a:pt x="12" y="144"/>
                  <a:pt x="12" y="100"/>
                </a:cubicBezTo>
                <a:cubicBezTo>
                  <a:pt x="12" y="57"/>
                  <a:pt x="32" y="21"/>
                  <a:pt x="57" y="21"/>
                </a:cubicBezTo>
                <a:cubicBezTo>
                  <a:pt x="81" y="21"/>
                  <a:pt x="101" y="57"/>
                  <a:pt x="101" y="100"/>
                </a:cubicBezTo>
                <a:cubicBezTo>
                  <a:pt x="101" y="144"/>
                  <a:pt x="81" y="179"/>
                  <a:pt x="57" y="179"/>
                </a:cubicBezTo>
                <a:close/>
              </a:path>
            </a:pathLst>
          </a:custGeom>
          <a:solidFill>
            <a:srgbClr val="35A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1519"/>
          <p:cNvSpPr>
            <a:spLocks noChangeArrowheads="1"/>
          </p:cNvSpPr>
          <p:nvPr/>
        </p:nvSpPr>
        <p:spPr bwMode="auto">
          <a:xfrm>
            <a:off x="2786179" y="4012655"/>
            <a:ext cx="670529" cy="718527"/>
          </a:xfrm>
          <a:prstGeom prst="ellipse">
            <a:avLst/>
          </a:prstGeom>
          <a:solidFill>
            <a:srgbClr val="35AFD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750994" y="3945115"/>
            <a:ext cx="2749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互联网创业公司</a:t>
            </a:r>
            <a:endParaRPr lang="en-US" altLang="zh-CN" sz="24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熟悉互联网、缺乏内容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观察</a:t>
            </a:r>
          </a:p>
        </p:txBody>
      </p:sp>
      <p:sp>
        <p:nvSpPr>
          <p:cNvPr id="34" name="TextBox 13"/>
          <p:cNvSpPr txBox="1"/>
          <p:nvPr/>
        </p:nvSpPr>
        <p:spPr>
          <a:xfrm>
            <a:off x="2622325" y="503415"/>
            <a:ext cx="860960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defTabSz="1218892"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</a:rPr>
              <a:t>起步的在线教育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1631950" y="495612"/>
            <a:ext cx="534988" cy="533400"/>
          </a:xfrm>
          <a:prstGeom prst="ellipse">
            <a:avLst/>
          </a:prstGeom>
          <a:solidFill>
            <a:srgbClr val="E77F2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11052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84838" y="53148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05235">
              <a:defRPr/>
            </a:pPr>
            <a:r>
              <a:rPr lang="en-US" altLang="zh-CN" sz="2400" kern="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2400" kern="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0" name="Freeform 1515"/>
          <p:cNvSpPr>
            <a:spLocks/>
          </p:cNvSpPr>
          <p:nvPr/>
        </p:nvSpPr>
        <p:spPr bwMode="auto">
          <a:xfrm>
            <a:off x="3410641" y="5210420"/>
            <a:ext cx="3910561" cy="971611"/>
          </a:xfrm>
          <a:custGeom>
            <a:avLst/>
            <a:gdLst>
              <a:gd name="T0" fmla="*/ 540 w 583"/>
              <a:gd name="T1" fmla="*/ 0 h 172"/>
              <a:gd name="T2" fmla="*/ 287 w 583"/>
              <a:gd name="T3" fmla="*/ 0 h 172"/>
              <a:gd name="T4" fmla="*/ 255 w 583"/>
              <a:gd name="T5" fmla="*/ 0 h 172"/>
              <a:gd name="T6" fmla="*/ 1 w 583"/>
              <a:gd name="T7" fmla="*/ 0 h 172"/>
              <a:gd name="T8" fmla="*/ 28 w 583"/>
              <a:gd name="T9" fmla="*/ 86 h 172"/>
              <a:gd name="T10" fmla="*/ 0 w 583"/>
              <a:gd name="T11" fmla="*/ 172 h 172"/>
              <a:gd name="T12" fmla="*/ 253 w 583"/>
              <a:gd name="T13" fmla="*/ 172 h 172"/>
              <a:gd name="T14" fmla="*/ 287 w 583"/>
              <a:gd name="T15" fmla="*/ 172 h 172"/>
              <a:gd name="T16" fmla="*/ 540 w 583"/>
              <a:gd name="T17" fmla="*/ 172 h 172"/>
              <a:gd name="T18" fmla="*/ 583 w 583"/>
              <a:gd name="T19" fmla="*/ 86 h 172"/>
              <a:gd name="T20" fmla="*/ 540 w 583"/>
              <a:gd name="T21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3" h="172">
                <a:moveTo>
                  <a:pt x="540" y="0"/>
                </a:moveTo>
                <a:cubicBezTo>
                  <a:pt x="287" y="0"/>
                  <a:pt x="287" y="0"/>
                  <a:pt x="287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8" y="34"/>
                  <a:pt x="28" y="86"/>
                </a:cubicBezTo>
                <a:cubicBezTo>
                  <a:pt x="28" y="146"/>
                  <a:pt x="0" y="172"/>
                  <a:pt x="0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87" y="172"/>
                  <a:pt x="287" y="172"/>
                  <a:pt x="287" y="172"/>
                </a:cubicBezTo>
                <a:cubicBezTo>
                  <a:pt x="540" y="172"/>
                  <a:pt x="540" y="172"/>
                  <a:pt x="540" y="172"/>
                </a:cubicBezTo>
                <a:cubicBezTo>
                  <a:pt x="564" y="172"/>
                  <a:pt x="583" y="134"/>
                  <a:pt x="583" y="86"/>
                </a:cubicBezTo>
                <a:cubicBezTo>
                  <a:pt x="583" y="38"/>
                  <a:pt x="564" y="0"/>
                  <a:pt x="540" y="0"/>
                </a:cubicBezTo>
                <a:close/>
              </a:path>
            </a:pathLst>
          </a:custGeom>
          <a:solidFill>
            <a:srgbClr val="CB3D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516"/>
          <p:cNvSpPr>
            <a:spLocks noEditPoints="1"/>
          </p:cNvSpPr>
          <p:nvPr/>
        </p:nvSpPr>
        <p:spPr bwMode="auto">
          <a:xfrm>
            <a:off x="3349552" y="5189331"/>
            <a:ext cx="6454848" cy="1013792"/>
          </a:xfrm>
          <a:custGeom>
            <a:avLst/>
            <a:gdLst>
              <a:gd name="T0" fmla="*/ 546 w 590"/>
              <a:gd name="T1" fmla="*/ 178 h 178"/>
              <a:gd name="T2" fmla="*/ 0 w 590"/>
              <a:gd name="T3" fmla="*/ 178 h 178"/>
              <a:gd name="T4" fmla="*/ 5 w 590"/>
              <a:gd name="T5" fmla="*/ 173 h 178"/>
              <a:gd name="T6" fmla="*/ 32 w 590"/>
              <a:gd name="T7" fmla="*/ 89 h 178"/>
              <a:gd name="T8" fmla="*/ 7 w 590"/>
              <a:gd name="T9" fmla="*/ 5 h 178"/>
              <a:gd name="T10" fmla="*/ 3 w 590"/>
              <a:gd name="T11" fmla="*/ 0 h 178"/>
              <a:gd name="T12" fmla="*/ 546 w 590"/>
              <a:gd name="T13" fmla="*/ 0 h 178"/>
              <a:gd name="T14" fmla="*/ 590 w 590"/>
              <a:gd name="T15" fmla="*/ 89 h 178"/>
              <a:gd name="T16" fmla="*/ 546 w 590"/>
              <a:gd name="T17" fmla="*/ 178 h 178"/>
              <a:gd name="T18" fmla="*/ 10 w 590"/>
              <a:gd name="T19" fmla="*/ 173 h 178"/>
              <a:gd name="T20" fmla="*/ 546 w 590"/>
              <a:gd name="T21" fmla="*/ 173 h 178"/>
              <a:gd name="T22" fmla="*/ 587 w 590"/>
              <a:gd name="T23" fmla="*/ 89 h 178"/>
              <a:gd name="T24" fmla="*/ 546 w 590"/>
              <a:gd name="T25" fmla="*/ 5 h 178"/>
              <a:gd name="T26" fmla="*/ 11 w 590"/>
              <a:gd name="T27" fmla="*/ 5 h 178"/>
              <a:gd name="T28" fmla="*/ 35 w 590"/>
              <a:gd name="T29" fmla="*/ 89 h 178"/>
              <a:gd name="T30" fmla="*/ 10 w 590"/>
              <a:gd name="T31" fmla="*/ 17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0" h="178">
                <a:moveTo>
                  <a:pt x="546" y="178"/>
                </a:moveTo>
                <a:cubicBezTo>
                  <a:pt x="0" y="178"/>
                  <a:pt x="0" y="178"/>
                  <a:pt x="0" y="178"/>
                </a:cubicBezTo>
                <a:cubicBezTo>
                  <a:pt x="5" y="173"/>
                  <a:pt x="5" y="173"/>
                  <a:pt x="5" y="173"/>
                </a:cubicBezTo>
                <a:cubicBezTo>
                  <a:pt x="5" y="173"/>
                  <a:pt x="32" y="147"/>
                  <a:pt x="32" y="89"/>
                </a:cubicBezTo>
                <a:cubicBezTo>
                  <a:pt x="32" y="39"/>
                  <a:pt x="7" y="5"/>
                  <a:pt x="7" y="5"/>
                </a:cubicBezTo>
                <a:cubicBezTo>
                  <a:pt x="3" y="0"/>
                  <a:pt x="3" y="0"/>
                  <a:pt x="3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71" y="0"/>
                  <a:pt x="590" y="40"/>
                  <a:pt x="590" y="89"/>
                </a:cubicBezTo>
                <a:cubicBezTo>
                  <a:pt x="590" y="138"/>
                  <a:pt x="571" y="178"/>
                  <a:pt x="546" y="178"/>
                </a:cubicBezTo>
                <a:close/>
                <a:moveTo>
                  <a:pt x="10" y="173"/>
                </a:moveTo>
                <a:cubicBezTo>
                  <a:pt x="546" y="173"/>
                  <a:pt x="546" y="173"/>
                  <a:pt x="546" y="173"/>
                </a:cubicBezTo>
                <a:cubicBezTo>
                  <a:pt x="569" y="173"/>
                  <a:pt x="587" y="135"/>
                  <a:pt x="587" y="89"/>
                </a:cubicBezTo>
                <a:cubicBezTo>
                  <a:pt x="587" y="43"/>
                  <a:pt x="569" y="5"/>
                  <a:pt x="546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9" y="16"/>
                  <a:pt x="35" y="47"/>
                  <a:pt x="35" y="89"/>
                </a:cubicBezTo>
                <a:cubicBezTo>
                  <a:pt x="35" y="136"/>
                  <a:pt x="18" y="163"/>
                  <a:pt x="10" y="173"/>
                </a:cubicBezTo>
                <a:close/>
              </a:path>
            </a:pathLst>
          </a:custGeom>
          <a:solidFill>
            <a:srgbClr val="CB3D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1517"/>
          <p:cNvSpPr>
            <a:spLocks noEditPoints="1"/>
          </p:cNvSpPr>
          <p:nvPr/>
        </p:nvSpPr>
        <p:spPr bwMode="auto">
          <a:xfrm>
            <a:off x="2561208" y="5103515"/>
            <a:ext cx="1114153" cy="1201424"/>
          </a:xfrm>
          <a:custGeom>
            <a:avLst/>
            <a:gdLst>
              <a:gd name="T0" fmla="*/ 59 w 118"/>
              <a:gd name="T1" fmla="*/ 0 h 211"/>
              <a:gd name="T2" fmla="*/ 0 w 118"/>
              <a:gd name="T3" fmla="*/ 105 h 211"/>
              <a:gd name="T4" fmla="*/ 59 w 118"/>
              <a:gd name="T5" fmla="*/ 211 h 211"/>
              <a:gd name="T6" fmla="*/ 118 w 118"/>
              <a:gd name="T7" fmla="*/ 105 h 211"/>
              <a:gd name="T8" fmla="*/ 59 w 118"/>
              <a:gd name="T9" fmla="*/ 0 h 211"/>
              <a:gd name="T10" fmla="*/ 59 w 118"/>
              <a:gd name="T11" fmla="*/ 188 h 211"/>
              <a:gd name="T12" fmla="*/ 12 w 118"/>
              <a:gd name="T13" fmla="*/ 105 h 211"/>
              <a:gd name="T14" fmla="*/ 59 w 118"/>
              <a:gd name="T15" fmla="*/ 22 h 211"/>
              <a:gd name="T16" fmla="*/ 105 w 118"/>
              <a:gd name="T17" fmla="*/ 105 h 211"/>
              <a:gd name="T18" fmla="*/ 59 w 118"/>
              <a:gd name="T19" fmla="*/ 18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211">
                <a:moveTo>
                  <a:pt x="59" y="0"/>
                </a:moveTo>
                <a:cubicBezTo>
                  <a:pt x="26" y="0"/>
                  <a:pt x="0" y="47"/>
                  <a:pt x="0" y="105"/>
                </a:cubicBezTo>
                <a:cubicBezTo>
                  <a:pt x="0" y="163"/>
                  <a:pt x="26" y="211"/>
                  <a:pt x="59" y="211"/>
                </a:cubicBezTo>
                <a:cubicBezTo>
                  <a:pt x="91" y="211"/>
                  <a:pt x="118" y="163"/>
                  <a:pt x="118" y="105"/>
                </a:cubicBezTo>
                <a:cubicBezTo>
                  <a:pt x="118" y="47"/>
                  <a:pt x="91" y="0"/>
                  <a:pt x="59" y="0"/>
                </a:cubicBezTo>
                <a:close/>
                <a:moveTo>
                  <a:pt x="59" y="188"/>
                </a:moveTo>
                <a:cubicBezTo>
                  <a:pt x="33" y="188"/>
                  <a:pt x="12" y="151"/>
                  <a:pt x="12" y="105"/>
                </a:cubicBezTo>
                <a:cubicBezTo>
                  <a:pt x="12" y="59"/>
                  <a:pt x="33" y="22"/>
                  <a:pt x="59" y="22"/>
                </a:cubicBezTo>
                <a:cubicBezTo>
                  <a:pt x="84" y="22"/>
                  <a:pt x="105" y="59"/>
                  <a:pt x="105" y="105"/>
                </a:cubicBezTo>
                <a:cubicBezTo>
                  <a:pt x="105" y="151"/>
                  <a:pt x="84" y="188"/>
                  <a:pt x="59" y="188"/>
                </a:cubicBezTo>
                <a:close/>
              </a:path>
            </a:pathLst>
          </a:custGeom>
          <a:solidFill>
            <a:srgbClr val="CB3D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518"/>
          <p:cNvSpPr>
            <a:spLocks noEditPoints="1"/>
          </p:cNvSpPr>
          <p:nvPr/>
        </p:nvSpPr>
        <p:spPr bwMode="auto">
          <a:xfrm>
            <a:off x="2584480" y="5131878"/>
            <a:ext cx="1067609" cy="1144697"/>
          </a:xfrm>
          <a:custGeom>
            <a:avLst/>
            <a:gdLst>
              <a:gd name="T0" fmla="*/ 57 w 113"/>
              <a:gd name="T1" fmla="*/ 0 h 201"/>
              <a:gd name="T2" fmla="*/ 0 w 113"/>
              <a:gd name="T3" fmla="*/ 100 h 201"/>
              <a:gd name="T4" fmla="*/ 57 w 113"/>
              <a:gd name="T5" fmla="*/ 201 h 201"/>
              <a:gd name="T6" fmla="*/ 113 w 113"/>
              <a:gd name="T7" fmla="*/ 100 h 201"/>
              <a:gd name="T8" fmla="*/ 57 w 113"/>
              <a:gd name="T9" fmla="*/ 0 h 201"/>
              <a:gd name="T10" fmla="*/ 57 w 113"/>
              <a:gd name="T11" fmla="*/ 179 h 201"/>
              <a:gd name="T12" fmla="*/ 12 w 113"/>
              <a:gd name="T13" fmla="*/ 100 h 201"/>
              <a:gd name="T14" fmla="*/ 57 w 113"/>
              <a:gd name="T15" fmla="*/ 21 h 201"/>
              <a:gd name="T16" fmla="*/ 101 w 113"/>
              <a:gd name="T17" fmla="*/ 100 h 201"/>
              <a:gd name="T18" fmla="*/ 57 w 113"/>
              <a:gd name="T19" fmla="*/ 179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201">
                <a:moveTo>
                  <a:pt x="57" y="0"/>
                </a:moveTo>
                <a:cubicBezTo>
                  <a:pt x="26" y="0"/>
                  <a:pt x="0" y="45"/>
                  <a:pt x="0" y="100"/>
                </a:cubicBezTo>
                <a:cubicBezTo>
                  <a:pt x="0" y="156"/>
                  <a:pt x="26" y="201"/>
                  <a:pt x="57" y="201"/>
                </a:cubicBezTo>
                <a:cubicBezTo>
                  <a:pt x="88" y="201"/>
                  <a:pt x="113" y="156"/>
                  <a:pt x="113" y="100"/>
                </a:cubicBezTo>
                <a:cubicBezTo>
                  <a:pt x="113" y="45"/>
                  <a:pt x="88" y="0"/>
                  <a:pt x="57" y="0"/>
                </a:cubicBezTo>
                <a:close/>
                <a:moveTo>
                  <a:pt x="57" y="179"/>
                </a:moveTo>
                <a:cubicBezTo>
                  <a:pt x="32" y="179"/>
                  <a:pt x="12" y="144"/>
                  <a:pt x="12" y="100"/>
                </a:cubicBezTo>
                <a:cubicBezTo>
                  <a:pt x="12" y="57"/>
                  <a:pt x="32" y="21"/>
                  <a:pt x="57" y="21"/>
                </a:cubicBezTo>
                <a:cubicBezTo>
                  <a:pt x="81" y="21"/>
                  <a:pt x="101" y="57"/>
                  <a:pt x="101" y="100"/>
                </a:cubicBezTo>
                <a:cubicBezTo>
                  <a:pt x="101" y="144"/>
                  <a:pt x="81" y="179"/>
                  <a:pt x="57" y="179"/>
                </a:cubicBezTo>
                <a:close/>
              </a:path>
            </a:pathLst>
          </a:custGeom>
          <a:solidFill>
            <a:srgbClr val="CB3D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Oval 1519"/>
          <p:cNvSpPr>
            <a:spLocks noChangeArrowheads="1"/>
          </p:cNvSpPr>
          <p:nvPr/>
        </p:nvSpPr>
        <p:spPr bwMode="auto">
          <a:xfrm>
            <a:off x="2787767" y="5344736"/>
            <a:ext cx="670529" cy="718527"/>
          </a:xfrm>
          <a:prstGeom prst="ellipse">
            <a:avLst/>
          </a:prstGeom>
          <a:solidFill>
            <a:srgbClr val="CB3D3A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727941" y="5315536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互联网巨头</a:t>
            </a:r>
            <a:endParaRPr lang="en-US" altLang="zh-CN" sz="24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平台优势明显、加强并购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2" name="Freeform 1505"/>
          <p:cNvSpPr>
            <a:spLocks/>
          </p:cNvSpPr>
          <p:nvPr/>
        </p:nvSpPr>
        <p:spPr bwMode="auto">
          <a:xfrm>
            <a:off x="3387369" y="1296353"/>
            <a:ext cx="3913317" cy="978884"/>
          </a:xfrm>
          <a:custGeom>
            <a:avLst/>
            <a:gdLst>
              <a:gd name="T0" fmla="*/ 540 w 583"/>
              <a:gd name="T1" fmla="*/ 0 h 172"/>
              <a:gd name="T2" fmla="*/ 287 w 583"/>
              <a:gd name="T3" fmla="*/ 0 h 172"/>
              <a:gd name="T4" fmla="*/ 255 w 583"/>
              <a:gd name="T5" fmla="*/ 0 h 172"/>
              <a:gd name="T6" fmla="*/ 1 w 583"/>
              <a:gd name="T7" fmla="*/ 0 h 172"/>
              <a:gd name="T8" fmla="*/ 28 w 583"/>
              <a:gd name="T9" fmla="*/ 86 h 172"/>
              <a:gd name="T10" fmla="*/ 0 w 583"/>
              <a:gd name="T11" fmla="*/ 172 h 172"/>
              <a:gd name="T12" fmla="*/ 253 w 583"/>
              <a:gd name="T13" fmla="*/ 172 h 172"/>
              <a:gd name="T14" fmla="*/ 287 w 583"/>
              <a:gd name="T15" fmla="*/ 172 h 172"/>
              <a:gd name="T16" fmla="*/ 540 w 583"/>
              <a:gd name="T17" fmla="*/ 172 h 172"/>
              <a:gd name="T18" fmla="*/ 583 w 583"/>
              <a:gd name="T19" fmla="*/ 86 h 172"/>
              <a:gd name="T20" fmla="*/ 540 w 583"/>
              <a:gd name="T21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3" h="172">
                <a:moveTo>
                  <a:pt x="540" y="0"/>
                </a:moveTo>
                <a:cubicBezTo>
                  <a:pt x="287" y="0"/>
                  <a:pt x="287" y="0"/>
                  <a:pt x="287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8" y="34"/>
                  <a:pt x="28" y="86"/>
                </a:cubicBezTo>
                <a:cubicBezTo>
                  <a:pt x="28" y="146"/>
                  <a:pt x="0" y="172"/>
                  <a:pt x="0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87" y="172"/>
                  <a:pt x="287" y="172"/>
                  <a:pt x="287" y="172"/>
                </a:cubicBezTo>
                <a:cubicBezTo>
                  <a:pt x="540" y="172"/>
                  <a:pt x="540" y="172"/>
                  <a:pt x="540" y="172"/>
                </a:cubicBezTo>
                <a:cubicBezTo>
                  <a:pt x="564" y="172"/>
                  <a:pt x="583" y="134"/>
                  <a:pt x="583" y="86"/>
                </a:cubicBezTo>
                <a:cubicBezTo>
                  <a:pt x="583" y="38"/>
                  <a:pt x="564" y="0"/>
                  <a:pt x="540" y="0"/>
                </a:cubicBezTo>
                <a:close/>
              </a:path>
            </a:pathLst>
          </a:custGeom>
          <a:solidFill>
            <a:srgbClr val="89A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1506"/>
          <p:cNvSpPr>
            <a:spLocks noEditPoints="1"/>
          </p:cNvSpPr>
          <p:nvPr/>
        </p:nvSpPr>
        <p:spPr bwMode="auto">
          <a:xfrm>
            <a:off x="3345188" y="1267335"/>
            <a:ext cx="6510012" cy="1013792"/>
          </a:xfrm>
          <a:custGeom>
            <a:avLst/>
            <a:gdLst>
              <a:gd name="T0" fmla="*/ 546 w 590"/>
              <a:gd name="T1" fmla="*/ 178 h 178"/>
              <a:gd name="T2" fmla="*/ 0 w 590"/>
              <a:gd name="T3" fmla="*/ 178 h 178"/>
              <a:gd name="T4" fmla="*/ 5 w 590"/>
              <a:gd name="T5" fmla="*/ 173 h 178"/>
              <a:gd name="T6" fmla="*/ 32 w 590"/>
              <a:gd name="T7" fmla="*/ 89 h 178"/>
              <a:gd name="T8" fmla="*/ 7 w 590"/>
              <a:gd name="T9" fmla="*/ 5 h 178"/>
              <a:gd name="T10" fmla="*/ 3 w 590"/>
              <a:gd name="T11" fmla="*/ 0 h 178"/>
              <a:gd name="T12" fmla="*/ 546 w 590"/>
              <a:gd name="T13" fmla="*/ 0 h 178"/>
              <a:gd name="T14" fmla="*/ 590 w 590"/>
              <a:gd name="T15" fmla="*/ 89 h 178"/>
              <a:gd name="T16" fmla="*/ 546 w 590"/>
              <a:gd name="T17" fmla="*/ 178 h 178"/>
              <a:gd name="T18" fmla="*/ 10 w 590"/>
              <a:gd name="T19" fmla="*/ 173 h 178"/>
              <a:gd name="T20" fmla="*/ 546 w 590"/>
              <a:gd name="T21" fmla="*/ 173 h 178"/>
              <a:gd name="T22" fmla="*/ 587 w 590"/>
              <a:gd name="T23" fmla="*/ 89 h 178"/>
              <a:gd name="T24" fmla="*/ 546 w 590"/>
              <a:gd name="T25" fmla="*/ 5 h 178"/>
              <a:gd name="T26" fmla="*/ 11 w 590"/>
              <a:gd name="T27" fmla="*/ 5 h 178"/>
              <a:gd name="T28" fmla="*/ 35 w 590"/>
              <a:gd name="T29" fmla="*/ 89 h 178"/>
              <a:gd name="T30" fmla="*/ 10 w 590"/>
              <a:gd name="T31" fmla="*/ 17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0" h="178">
                <a:moveTo>
                  <a:pt x="546" y="178"/>
                </a:moveTo>
                <a:cubicBezTo>
                  <a:pt x="0" y="178"/>
                  <a:pt x="0" y="178"/>
                  <a:pt x="0" y="178"/>
                </a:cubicBezTo>
                <a:cubicBezTo>
                  <a:pt x="5" y="173"/>
                  <a:pt x="5" y="173"/>
                  <a:pt x="5" y="173"/>
                </a:cubicBezTo>
                <a:cubicBezTo>
                  <a:pt x="5" y="173"/>
                  <a:pt x="32" y="146"/>
                  <a:pt x="32" y="89"/>
                </a:cubicBezTo>
                <a:cubicBezTo>
                  <a:pt x="32" y="39"/>
                  <a:pt x="7" y="5"/>
                  <a:pt x="7" y="5"/>
                </a:cubicBezTo>
                <a:cubicBezTo>
                  <a:pt x="3" y="0"/>
                  <a:pt x="3" y="0"/>
                  <a:pt x="3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71" y="0"/>
                  <a:pt x="590" y="40"/>
                  <a:pt x="590" y="89"/>
                </a:cubicBezTo>
                <a:cubicBezTo>
                  <a:pt x="590" y="138"/>
                  <a:pt x="571" y="178"/>
                  <a:pt x="546" y="178"/>
                </a:cubicBezTo>
                <a:close/>
                <a:moveTo>
                  <a:pt x="10" y="173"/>
                </a:moveTo>
                <a:cubicBezTo>
                  <a:pt x="546" y="173"/>
                  <a:pt x="546" y="173"/>
                  <a:pt x="546" y="173"/>
                </a:cubicBezTo>
                <a:cubicBezTo>
                  <a:pt x="569" y="173"/>
                  <a:pt x="587" y="135"/>
                  <a:pt x="587" y="89"/>
                </a:cubicBezTo>
                <a:cubicBezTo>
                  <a:pt x="587" y="43"/>
                  <a:pt x="569" y="5"/>
                  <a:pt x="546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9" y="16"/>
                  <a:pt x="35" y="47"/>
                  <a:pt x="35" y="89"/>
                </a:cubicBezTo>
                <a:cubicBezTo>
                  <a:pt x="35" y="135"/>
                  <a:pt x="18" y="163"/>
                  <a:pt x="10" y="173"/>
                </a:cubicBezTo>
                <a:close/>
              </a:path>
            </a:pathLst>
          </a:custGeom>
          <a:solidFill>
            <a:srgbClr val="89A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1507"/>
          <p:cNvSpPr>
            <a:spLocks noEditPoints="1"/>
          </p:cNvSpPr>
          <p:nvPr/>
        </p:nvSpPr>
        <p:spPr bwMode="auto">
          <a:xfrm>
            <a:off x="2556844" y="1155340"/>
            <a:ext cx="1114153" cy="1197060"/>
          </a:xfrm>
          <a:custGeom>
            <a:avLst/>
            <a:gdLst>
              <a:gd name="T0" fmla="*/ 59 w 118"/>
              <a:gd name="T1" fmla="*/ 0 h 210"/>
              <a:gd name="T2" fmla="*/ 0 w 118"/>
              <a:gd name="T3" fmla="*/ 105 h 210"/>
              <a:gd name="T4" fmla="*/ 59 w 118"/>
              <a:gd name="T5" fmla="*/ 210 h 210"/>
              <a:gd name="T6" fmla="*/ 118 w 118"/>
              <a:gd name="T7" fmla="*/ 105 h 210"/>
              <a:gd name="T8" fmla="*/ 59 w 118"/>
              <a:gd name="T9" fmla="*/ 0 h 210"/>
              <a:gd name="T10" fmla="*/ 59 w 118"/>
              <a:gd name="T11" fmla="*/ 188 h 210"/>
              <a:gd name="T12" fmla="*/ 12 w 118"/>
              <a:gd name="T13" fmla="*/ 105 h 210"/>
              <a:gd name="T14" fmla="*/ 59 w 118"/>
              <a:gd name="T15" fmla="*/ 22 h 210"/>
              <a:gd name="T16" fmla="*/ 105 w 118"/>
              <a:gd name="T17" fmla="*/ 105 h 210"/>
              <a:gd name="T18" fmla="*/ 59 w 118"/>
              <a:gd name="T19" fmla="*/ 18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210">
                <a:moveTo>
                  <a:pt x="59" y="0"/>
                </a:moveTo>
                <a:cubicBezTo>
                  <a:pt x="26" y="0"/>
                  <a:pt x="0" y="47"/>
                  <a:pt x="0" y="105"/>
                </a:cubicBezTo>
                <a:cubicBezTo>
                  <a:pt x="0" y="163"/>
                  <a:pt x="26" y="210"/>
                  <a:pt x="59" y="210"/>
                </a:cubicBezTo>
                <a:cubicBezTo>
                  <a:pt x="91" y="210"/>
                  <a:pt x="118" y="163"/>
                  <a:pt x="118" y="105"/>
                </a:cubicBezTo>
                <a:cubicBezTo>
                  <a:pt x="118" y="47"/>
                  <a:pt x="91" y="0"/>
                  <a:pt x="59" y="0"/>
                </a:cubicBezTo>
                <a:close/>
                <a:moveTo>
                  <a:pt x="59" y="188"/>
                </a:moveTo>
                <a:cubicBezTo>
                  <a:pt x="33" y="188"/>
                  <a:pt x="12" y="151"/>
                  <a:pt x="12" y="105"/>
                </a:cubicBezTo>
                <a:cubicBezTo>
                  <a:pt x="12" y="59"/>
                  <a:pt x="33" y="22"/>
                  <a:pt x="59" y="22"/>
                </a:cubicBezTo>
                <a:cubicBezTo>
                  <a:pt x="84" y="22"/>
                  <a:pt x="105" y="59"/>
                  <a:pt x="105" y="105"/>
                </a:cubicBezTo>
                <a:cubicBezTo>
                  <a:pt x="105" y="151"/>
                  <a:pt x="84" y="188"/>
                  <a:pt x="59" y="188"/>
                </a:cubicBezTo>
                <a:close/>
              </a:path>
            </a:pathLst>
          </a:custGeom>
          <a:solidFill>
            <a:srgbClr val="89A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1508"/>
          <p:cNvSpPr>
            <a:spLocks noEditPoints="1"/>
          </p:cNvSpPr>
          <p:nvPr/>
        </p:nvSpPr>
        <p:spPr bwMode="auto">
          <a:xfrm>
            <a:off x="2580116" y="1181521"/>
            <a:ext cx="1067609" cy="1144697"/>
          </a:xfrm>
          <a:custGeom>
            <a:avLst/>
            <a:gdLst>
              <a:gd name="T0" fmla="*/ 57 w 113"/>
              <a:gd name="T1" fmla="*/ 0 h 201"/>
              <a:gd name="T2" fmla="*/ 0 w 113"/>
              <a:gd name="T3" fmla="*/ 101 h 201"/>
              <a:gd name="T4" fmla="*/ 57 w 113"/>
              <a:gd name="T5" fmla="*/ 201 h 201"/>
              <a:gd name="T6" fmla="*/ 113 w 113"/>
              <a:gd name="T7" fmla="*/ 101 h 201"/>
              <a:gd name="T8" fmla="*/ 57 w 113"/>
              <a:gd name="T9" fmla="*/ 0 h 201"/>
              <a:gd name="T10" fmla="*/ 57 w 113"/>
              <a:gd name="T11" fmla="*/ 180 h 201"/>
              <a:gd name="T12" fmla="*/ 12 w 113"/>
              <a:gd name="T13" fmla="*/ 101 h 201"/>
              <a:gd name="T14" fmla="*/ 57 w 113"/>
              <a:gd name="T15" fmla="*/ 22 h 201"/>
              <a:gd name="T16" fmla="*/ 101 w 113"/>
              <a:gd name="T17" fmla="*/ 101 h 201"/>
              <a:gd name="T18" fmla="*/ 57 w 113"/>
              <a:gd name="T19" fmla="*/ 18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201">
                <a:moveTo>
                  <a:pt x="57" y="0"/>
                </a:moveTo>
                <a:cubicBezTo>
                  <a:pt x="26" y="0"/>
                  <a:pt x="0" y="45"/>
                  <a:pt x="0" y="101"/>
                </a:cubicBezTo>
                <a:cubicBezTo>
                  <a:pt x="0" y="156"/>
                  <a:pt x="26" y="201"/>
                  <a:pt x="57" y="201"/>
                </a:cubicBezTo>
                <a:cubicBezTo>
                  <a:pt x="88" y="201"/>
                  <a:pt x="113" y="156"/>
                  <a:pt x="113" y="101"/>
                </a:cubicBezTo>
                <a:cubicBezTo>
                  <a:pt x="113" y="45"/>
                  <a:pt x="88" y="0"/>
                  <a:pt x="57" y="0"/>
                </a:cubicBezTo>
                <a:close/>
                <a:moveTo>
                  <a:pt x="57" y="180"/>
                </a:moveTo>
                <a:cubicBezTo>
                  <a:pt x="32" y="180"/>
                  <a:pt x="12" y="145"/>
                  <a:pt x="12" y="101"/>
                </a:cubicBezTo>
                <a:cubicBezTo>
                  <a:pt x="12" y="57"/>
                  <a:pt x="32" y="22"/>
                  <a:pt x="57" y="22"/>
                </a:cubicBezTo>
                <a:cubicBezTo>
                  <a:pt x="81" y="22"/>
                  <a:pt x="101" y="57"/>
                  <a:pt x="101" y="101"/>
                </a:cubicBezTo>
                <a:cubicBezTo>
                  <a:pt x="101" y="145"/>
                  <a:pt x="81" y="180"/>
                  <a:pt x="57" y="180"/>
                </a:cubicBezTo>
                <a:close/>
              </a:path>
            </a:pathLst>
          </a:custGeom>
          <a:solidFill>
            <a:srgbClr val="89A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Oval 1509"/>
          <p:cNvSpPr>
            <a:spLocks noChangeArrowheads="1"/>
          </p:cNvSpPr>
          <p:nvPr/>
        </p:nvSpPr>
        <p:spPr bwMode="auto">
          <a:xfrm>
            <a:off x="2787767" y="1395333"/>
            <a:ext cx="670529" cy="717072"/>
          </a:xfrm>
          <a:prstGeom prst="ellipse">
            <a:avLst/>
          </a:prstGeom>
          <a:solidFill>
            <a:srgbClr val="89AD3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3723577" y="1384087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传统教育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机构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内容优势突出、了解教育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208322" y="288579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如何不致双手互博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7283450" y="411266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认可度越来越高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169509" y="5320307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会以投资或并购的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方式进入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177932" y="1401836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中小学幼儿园教育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/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(K12)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无法试错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Freeform 1020"/>
          <p:cNvSpPr>
            <a:spLocks/>
          </p:cNvSpPr>
          <p:nvPr/>
        </p:nvSpPr>
        <p:spPr bwMode="auto">
          <a:xfrm>
            <a:off x="3009893" y="1795356"/>
            <a:ext cx="176473" cy="166447"/>
          </a:xfrm>
          <a:custGeom>
            <a:avLst/>
            <a:gdLst>
              <a:gd name="T0" fmla="*/ 60 w 99"/>
              <a:gd name="T1" fmla="*/ 46 h 94"/>
              <a:gd name="T2" fmla="*/ 74 w 99"/>
              <a:gd name="T3" fmla="*/ 24 h 94"/>
              <a:gd name="T4" fmla="*/ 50 w 99"/>
              <a:gd name="T5" fmla="*/ 0 h 94"/>
              <a:gd name="T6" fmla="*/ 25 w 99"/>
              <a:gd name="T7" fmla="*/ 24 h 94"/>
              <a:gd name="T8" fmla="*/ 39 w 99"/>
              <a:gd name="T9" fmla="*/ 46 h 94"/>
              <a:gd name="T10" fmla="*/ 0 w 99"/>
              <a:gd name="T11" fmla="*/ 94 h 94"/>
              <a:gd name="T12" fmla="*/ 99 w 99"/>
              <a:gd name="T13" fmla="*/ 94 h 94"/>
              <a:gd name="T14" fmla="*/ 60 w 99"/>
              <a:gd name="T15" fmla="*/ 46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94">
                <a:moveTo>
                  <a:pt x="60" y="46"/>
                </a:moveTo>
                <a:cubicBezTo>
                  <a:pt x="69" y="42"/>
                  <a:pt x="74" y="34"/>
                  <a:pt x="74" y="24"/>
                </a:cubicBezTo>
                <a:cubicBezTo>
                  <a:pt x="74" y="11"/>
                  <a:pt x="63" y="0"/>
                  <a:pt x="50" y="0"/>
                </a:cubicBezTo>
                <a:cubicBezTo>
                  <a:pt x="36" y="0"/>
                  <a:pt x="25" y="11"/>
                  <a:pt x="25" y="24"/>
                </a:cubicBezTo>
                <a:cubicBezTo>
                  <a:pt x="25" y="34"/>
                  <a:pt x="31" y="42"/>
                  <a:pt x="39" y="46"/>
                </a:cubicBezTo>
                <a:cubicBezTo>
                  <a:pt x="17" y="51"/>
                  <a:pt x="0" y="71"/>
                  <a:pt x="0" y="94"/>
                </a:cubicBezTo>
                <a:cubicBezTo>
                  <a:pt x="99" y="94"/>
                  <a:pt x="99" y="94"/>
                  <a:pt x="99" y="94"/>
                </a:cubicBezTo>
                <a:cubicBezTo>
                  <a:pt x="99" y="71"/>
                  <a:pt x="82" y="51"/>
                  <a:pt x="60" y="46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1021"/>
          <p:cNvSpPr>
            <a:spLocks/>
          </p:cNvSpPr>
          <p:nvPr/>
        </p:nvSpPr>
        <p:spPr bwMode="auto">
          <a:xfrm>
            <a:off x="3110161" y="1785330"/>
            <a:ext cx="208559" cy="194522"/>
          </a:xfrm>
          <a:custGeom>
            <a:avLst/>
            <a:gdLst>
              <a:gd name="T0" fmla="*/ 74 w 117"/>
              <a:gd name="T1" fmla="*/ 54 h 110"/>
              <a:gd name="T2" fmla="*/ 87 w 117"/>
              <a:gd name="T3" fmla="*/ 29 h 110"/>
              <a:gd name="T4" fmla="*/ 58 w 117"/>
              <a:gd name="T5" fmla="*/ 0 h 110"/>
              <a:gd name="T6" fmla="*/ 29 w 117"/>
              <a:gd name="T7" fmla="*/ 29 h 110"/>
              <a:gd name="T8" fmla="*/ 42 w 117"/>
              <a:gd name="T9" fmla="*/ 54 h 110"/>
              <a:gd name="T10" fmla="*/ 0 w 117"/>
              <a:gd name="T11" fmla="*/ 110 h 110"/>
              <a:gd name="T12" fmla="*/ 117 w 117"/>
              <a:gd name="T13" fmla="*/ 110 h 110"/>
              <a:gd name="T14" fmla="*/ 74 w 117"/>
              <a:gd name="T15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7" h="110">
                <a:moveTo>
                  <a:pt x="74" y="54"/>
                </a:moveTo>
                <a:cubicBezTo>
                  <a:pt x="82" y="48"/>
                  <a:pt x="87" y="39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39"/>
                  <a:pt x="34" y="48"/>
                  <a:pt x="42" y="54"/>
                </a:cubicBezTo>
                <a:cubicBezTo>
                  <a:pt x="18" y="60"/>
                  <a:pt x="0" y="83"/>
                  <a:pt x="0" y="110"/>
                </a:cubicBezTo>
                <a:cubicBezTo>
                  <a:pt x="117" y="110"/>
                  <a:pt x="117" y="110"/>
                  <a:pt x="117" y="110"/>
                </a:cubicBezTo>
                <a:cubicBezTo>
                  <a:pt x="117" y="83"/>
                  <a:pt x="98" y="60"/>
                  <a:pt x="74" y="54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022"/>
          <p:cNvSpPr>
            <a:spLocks/>
          </p:cNvSpPr>
          <p:nvPr/>
        </p:nvSpPr>
        <p:spPr bwMode="auto">
          <a:xfrm>
            <a:off x="2935693" y="1558722"/>
            <a:ext cx="274737" cy="208559"/>
          </a:xfrm>
          <a:custGeom>
            <a:avLst/>
            <a:gdLst>
              <a:gd name="T0" fmla="*/ 155 w 155"/>
              <a:gd name="T1" fmla="*/ 21 h 118"/>
              <a:gd name="T2" fmla="*/ 134 w 155"/>
              <a:gd name="T3" fmla="*/ 0 h 118"/>
              <a:gd name="T4" fmla="*/ 21 w 155"/>
              <a:gd name="T5" fmla="*/ 0 h 118"/>
              <a:gd name="T6" fmla="*/ 0 w 155"/>
              <a:gd name="T7" fmla="*/ 21 h 118"/>
              <a:gd name="T8" fmla="*/ 0 w 155"/>
              <a:gd name="T9" fmla="*/ 76 h 118"/>
              <a:gd name="T10" fmla="*/ 0 w 155"/>
              <a:gd name="T11" fmla="*/ 76 h 118"/>
              <a:gd name="T12" fmla="*/ 21 w 155"/>
              <a:gd name="T13" fmla="*/ 97 h 118"/>
              <a:gd name="T14" fmla="*/ 21 w 155"/>
              <a:gd name="T15" fmla="*/ 97 h 118"/>
              <a:gd name="T16" fmla="*/ 92 w 155"/>
              <a:gd name="T17" fmla="*/ 97 h 118"/>
              <a:gd name="T18" fmla="*/ 120 w 155"/>
              <a:gd name="T19" fmla="*/ 118 h 118"/>
              <a:gd name="T20" fmla="*/ 116 w 155"/>
              <a:gd name="T21" fmla="*/ 97 h 118"/>
              <a:gd name="T22" fmla="*/ 134 w 155"/>
              <a:gd name="T23" fmla="*/ 97 h 118"/>
              <a:gd name="T24" fmla="*/ 134 w 155"/>
              <a:gd name="T25" fmla="*/ 97 h 118"/>
              <a:gd name="T26" fmla="*/ 155 w 155"/>
              <a:gd name="T27" fmla="*/ 76 h 118"/>
              <a:gd name="T28" fmla="*/ 155 w 155"/>
              <a:gd name="T29" fmla="*/ 76 h 118"/>
              <a:gd name="T30" fmla="*/ 155 w 155"/>
              <a:gd name="T31" fmla="*/ 2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18">
                <a:moveTo>
                  <a:pt x="155" y="21"/>
                </a:moveTo>
                <a:cubicBezTo>
                  <a:pt x="155" y="9"/>
                  <a:pt x="146" y="0"/>
                  <a:pt x="13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88"/>
                  <a:pt x="10" y="97"/>
                  <a:pt x="21" y="97"/>
                </a:cubicBezTo>
                <a:cubicBezTo>
                  <a:pt x="21" y="97"/>
                  <a:pt x="21" y="97"/>
                  <a:pt x="21" y="97"/>
                </a:cubicBezTo>
                <a:cubicBezTo>
                  <a:pt x="92" y="97"/>
                  <a:pt x="92" y="97"/>
                  <a:pt x="92" y="97"/>
                </a:cubicBezTo>
                <a:cubicBezTo>
                  <a:pt x="98" y="103"/>
                  <a:pt x="111" y="113"/>
                  <a:pt x="120" y="118"/>
                </a:cubicBezTo>
                <a:cubicBezTo>
                  <a:pt x="120" y="118"/>
                  <a:pt x="112" y="105"/>
                  <a:pt x="116" y="97"/>
                </a:cubicBezTo>
                <a:cubicBezTo>
                  <a:pt x="134" y="97"/>
                  <a:pt x="134" y="97"/>
                  <a:pt x="134" y="97"/>
                </a:cubicBezTo>
                <a:cubicBezTo>
                  <a:pt x="134" y="97"/>
                  <a:pt x="134" y="97"/>
                  <a:pt x="134" y="97"/>
                </a:cubicBezTo>
                <a:cubicBezTo>
                  <a:pt x="146" y="97"/>
                  <a:pt x="155" y="88"/>
                  <a:pt x="155" y="76"/>
                </a:cubicBezTo>
                <a:cubicBezTo>
                  <a:pt x="155" y="76"/>
                  <a:pt x="155" y="76"/>
                  <a:pt x="155" y="76"/>
                </a:cubicBezTo>
                <a:lnTo>
                  <a:pt x="155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927507" y="2849864"/>
            <a:ext cx="391048" cy="403079"/>
            <a:chOff x="2988903" y="2860764"/>
            <a:chExt cx="391048" cy="403079"/>
          </a:xfrm>
        </p:grpSpPr>
        <p:sp>
          <p:nvSpPr>
            <p:cNvPr id="46" name="Freeform 103"/>
            <p:cNvSpPr>
              <a:spLocks/>
            </p:cNvSpPr>
            <p:nvPr/>
          </p:nvSpPr>
          <p:spPr bwMode="auto">
            <a:xfrm>
              <a:off x="2988903" y="2860764"/>
              <a:ext cx="391048" cy="122328"/>
            </a:xfrm>
            <a:custGeom>
              <a:avLst/>
              <a:gdLst>
                <a:gd name="T0" fmla="*/ 111 w 221"/>
                <a:gd name="T1" fmla="*/ 70 h 70"/>
                <a:gd name="T2" fmla="*/ 221 w 221"/>
                <a:gd name="T3" fmla="*/ 70 h 70"/>
                <a:gd name="T4" fmla="*/ 117 w 221"/>
                <a:gd name="T5" fmla="*/ 4 h 70"/>
                <a:gd name="T6" fmla="*/ 115 w 221"/>
                <a:gd name="T7" fmla="*/ 2 h 70"/>
                <a:gd name="T8" fmla="*/ 111 w 221"/>
                <a:gd name="T9" fmla="*/ 0 h 70"/>
                <a:gd name="T10" fmla="*/ 108 w 221"/>
                <a:gd name="T11" fmla="*/ 1 h 70"/>
                <a:gd name="T12" fmla="*/ 105 w 221"/>
                <a:gd name="T13" fmla="*/ 3 h 70"/>
                <a:gd name="T14" fmla="*/ 0 w 221"/>
                <a:gd name="T15" fmla="*/ 70 h 70"/>
                <a:gd name="T16" fmla="*/ 111 w 221"/>
                <a:gd name="T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70">
                  <a:moveTo>
                    <a:pt x="111" y="70"/>
                  </a:moveTo>
                  <a:cubicBezTo>
                    <a:pt x="221" y="70"/>
                    <a:pt x="221" y="70"/>
                    <a:pt x="221" y="70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116" y="3"/>
                    <a:pt x="115" y="2"/>
                    <a:pt x="115" y="2"/>
                  </a:cubicBezTo>
                  <a:cubicBezTo>
                    <a:pt x="114" y="1"/>
                    <a:pt x="113" y="0"/>
                    <a:pt x="111" y="0"/>
                  </a:cubicBezTo>
                  <a:cubicBezTo>
                    <a:pt x="109" y="0"/>
                    <a:pt x="108" y="1"/>
                    <a:pt x="108" y="1"/>
                  </a:cubicBezTo>
                  <a:cubicBezTo>
                    <a:pt x="107" y="2"/>
                    <a:pt x="106" y="3"/>
                    <a:pt x="105" y="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11" y="70"/>
                    <a:pt x="111" y="70"/>
                    <a:pt x="111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04"/>
            <p:cNvSpPr>
              <a:spLocks noEditPoints="1"/>
            </p:cNvSpPr>
            <p:nvPr/>
          </p:nvSpPr>
          <p:spPr bwMode="auto">
            <a:xfrm>
              <a:off x="3004946" y="3007155"/>
              <a:ext cx="358962" cy="256688"/>
            </a:xfrm>
            <a:custGeom>
              <a:avLst/>
              <a:gdLst>
                <a:gd name="T0" fmla="*/ 0 w 179"/>
                <a:gd name="T1" fmla="*/ 128 h 128"/>
                <a:gd name="T2" fmla="*/ 179 w 179"/>
                <a:gd name="T3" fmla="*/ 128 h 128"/>
                <a:gd name="T4" fmla="*/ 179 w 179"/>
                <a:gd name="T5" fmla="*/ 0 h 128"/>
                <a:gd name="T6" fmla="*/ 0 w 179"/>
                <a:gd name="T7" fmla="*/ 0 h 128"/>
                <a:gd name="T8" fmla="*/ 0 w 179"/>
                <a:gd name="T9" fmla="*/ 128 h 128"/>
                <a:gd name="T10" fmla="*/ 112 w 179"/>
                <a:gd name="T11" fmla="*/ 54 h 128"/>
                <a:gd name="T12" fmla="*/ 155 w 179"/>
                <a:gd name="T13" fmla="*/ 54 h 128"/>
                <a:gd name="T14" fmla="*/ 155 w 179"/>
                <a:gd name="T15" fmla="*/ 121 h 128"/>
                <a:gd name="T16" fmla="*/ 112 w 179"/>
                <a:gd name="T17" fmla="*/ 121 h 128"/>
                <a:gd name="T18" fmla="*/ 112 w 179"/>
                <a:gd name="T19" fmla="*/ 54 h 128"/>
                <a:gd name="T20" fmla="*/ 84 w 179"/>
                <a:gd name="T21" fmla="*/ 98 h 128"/>
                <a:gd name="T22" fmla="*/ 22 w 179"/>
                <a:gd name="T23" fmla="*/ 98 h 128"/>
                <a:gd name="T24" fmla="*/ 22 w 179"/>
                <a:gd name="T25" fmla="*/ 54 h 128"/>
                <a:gd name="T26" fmla="*/ 84 w 179"/>
                <a:gd name="T27" fmla="*/ 54 h 128"/>
                <a:gd name="T28" fmla="*/ 84 w 179"/>
                <a:gd name="T29" fmla="*/ 98 h 128"/>
                <a:gd name="T30" fmla="*/ 22 w 179"/>
                <a:gd name="T31" fmla="*/ 12 h 128"/>
                <a:gd name="T32" fmla="*/ 64 w 179"/>
                <a:gd name="T33" fmla="*/ 12 h 128"/>
                <a:gd name="T34" fmla="*/ 64 w 179"/>
                <a:gd name="T35" fmla="*/ 40 h 128"/>
                <a:gd name="T36" fmla="*/ 22 w 179"/>
                <a:gd name="T37" fmla="*/ 40 h 128"/>
                <a:gd name="T38" fmla="*/ 22 w 179"/>
                <a:gd name="T3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9" h="128">
                  <a:moveTo>
                    <a:pt x="0" y="128"/>
                  </a:moveTo>
                  <a:lnTo>
                    <a:pt x="179" y="128"/>
                  </a:lnTo>
                  <a:lnTo>
                    <a:pt x="179" y="0"/>
                  </a:lnTo>
                  <a:lnTo>
                    <a:pt x="0" y="0"/>
                  </a:lnTo>
                  <a:lnTo>
                    <a:pt x="0" y="128"/>
                  </a:lnTo>
                  <a:close/>
                  <a:moveTo>
                    <a:pt x="112" y="54"/>
                  </a:moveTo>
                  <a:lnTo>
                    <a:pt x="155" y="54"/>
                  </a:lnTo>
                  <a:lnTo>
                    <a:pt x="155" y="121"/>
                  </a:lnTo>
                  <a:lnTo>
                    <a:pt x="112" y="121"/>
                  </a:lnTo>
                  <a:lnTo>
                    <a:pt x="112" y="54"/>
                  </a:lnTo>
                  <a:close/>
                  <a:moveTo>
                    <a:pt x="84" y="98"/>
                  </a:moveTo>
                  <a:lnTo>
                    <a:pt x="22" y="98"/>
                  </a:lnTo>
                  <a:lnTo>
                    <a:pt x="22" y="54"/>
                  </a:lnTo>
                  <a:lnTo>
                    <a:pt x="84" y="54"/>
                  </a:lnTo>
                  <a:lnTo>
                    <a:pt x="84" y="98"/>
                  </a:lnTo>
                  <a:close/>
                  <a:moveTo>
                    <a:pt x="22" y="12"/>
                  </a:moveTo>
                  <a:lnTo>
                    <a:pt x="64" y="12"/>
                  </a:lnTo>
                  <a:lnTo>
                    <a:pt x="64" y="40"/>
                  </a:lnTo>
                  <a:lnTo>
                    <a:pt x="22" y="40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907181" y="4158978"/>
            <a:ext cx="428525" cy="425881"/>
            <a:chOff x="5242358" y="4674875"/>
            <a:chExt cx="336351" cy="334276"/>
          </a:xfrm>
          <a:solidFill>
            <a:schemeClr val="bg1"/>
          </a:solidFill>
        </p:grpSpPr>
        <p:sp>
          <p:nvSpPr>
            <p:cNvPr id="48" name="Freeform 148"/>
            <p:cNvSpPr>
              <a:spLocks noEditPoints="1"/>
            </p:cNvSpPr>
            <p:nvPr/>
          </p:nvSpPr>
          <p:spPr bwMode="auto">
            <a:xfrm>
              <a:off x="5242358" y="4674875"/>
              <a:ext cx="336351" cy="334275"/>
            </a:xfrm>
            <a:custGeom>
              <a:avLst/>
              <a:gdLst>
                <a:gd name="T0" fmla="*/ 202 w 403"/>
                <a:gd name="T1" fmla="*/ 403 h 403"/>
                <a:gd name="T2" fmla="*/ 0 w 403"/>
                <a:gd name="T3" fmla="*/ 202 h 403"/>
                <a:gd name="T4" fmla="*/ 202 w 403"/>
                <a:gd name="T5" fmla="*/ 0 h 403"/>
                <a:gd name="T6" fmla="*/ 403 w 403"/>
                <a:gd name="T7" fmla="*/ 202 h 403"/>
                <a:gd name="T8" fmla="*/ 202 w 403"/>
                <a:gd name="T9" fmla="*/ 403 h 403"/>
                <a:gd name="T10" fmla="*/ 202 w 403"/>
                <a:gd name="T11" fmla="*/ 12 h 403"/>
                <a:gd name="T12" fmla="*/ 12 w 403"/>
                <a:gd name="T13" fmla="*/ 202 h 403"/>
                <a:gd name="T14" fmla="*/ 202 w 403"/>
                <a:gd name="T15" fmla="*/ 391 h 403"/>
                <a:gd name="T16" fmla="*/ 391 w 403"/>
                <a:gd name="T17" fmla="*/ 202 h 403"/>
                <a:gd name="T18" fmla="*/ 202 w 403"/>
                <a:gd name="T19" fmla="*/ 1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403">
                  <a:moveTo>
                    <a:pt x="202" y="403"/>
                  </a:moveTo>
                  <a:cubicBezTo>
                    <a:pt x="91" y="403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3" y="91"/>
                    <a:pt x="403" y="202"/>
                  </a:cubicBezTo>
                  <a:cubicBezTo>
                    <a:pt x="403" y="313"/>
                    <a:pt x="313" y="403"/>
                    <a:pt x="202" y="403"/>
                  </a:cubicBezTo>
                  <a:moveTo>
                    <a:pt x="202" y="12"/>
                  </a:moveTo>
                  <a:cubicBezTo>
                    <a:pt x="97" y="12"/>
                    <a:pt x="12" y="97"/>
                    <a:pt x="12" y="202"/>
                  </a:cubicBezTo>
                  <a:cubicBezTo>
                    <a:pt x="12" y="306"/>
                    <a:pt x="97" y="391"/>
                    <a:pt x="202" y="391"/>
                  </a:cubicBezTo>
                  <a:cubicBezTo>
                    <a:pt x="306" y="391"/>
                    <a:pt x="391" y="306"/>
                    <a:pt x="391" y="202"/>
                  </a:cubicBezTo>
                  <a:cubicBezTo>
                    <a:pt x="391" y="97"/>
                    <a:pt x="306" y="12"/>
                    <a:pt x="202" y="12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49"/>
            <p:cNvSpPr>
              <a:spLocks/>
            </p:cNvSpPr>
            <p:nvPr/>
          </p:nvSpPr>
          <p:spPr bwMode="auto">
            <a:xfrm>
              <a:off x="5273503" y="4741315"/>
              <a:ext cx="110041" cy="263683"/>
            </a:xfrm>
            <a:custGeom>
              <a:avLst/>
              <a:gdLst>
                <a:gd name="T0" fmla="*/ 124 w 131"/>
                <a:gd name="T1" fmla="*/ 317 h 317"/>
                <a:gd name="T2" fmla="*/ 119 w 131"/>
                <a:gd name="T3" fmla="*/ 315 h 317"/>
                <a:gd name="T4" fmla="*/ 108 w 131"/>
                <a:gd name="T5" fmla="*/ 295 h 317"/>
                <a:gd name="T6" fmla="*/ 104 w 131"/>
                <a:gd name="T7" fmla="*/ 266 h 317"/>
                <a:gd name="T8" fmla="*/ 104 w 131"/>
                <a:gd name="T9" fmla="*/ 251 h 317"/>
                <a:gd name="T10" fmla="*/ 90 w 131"/>
                <a:gd name="T11" fmla="*/ 223 h 317"/>
                <a:gd name="T12" fmla="*/ 83 w 131"/>
                <a:gd name="T13" fmla="*/ 215 h 317"/>
                <a:gd name="T14" fmla="*/ 74 w 131"/>
                <a:gd name="T15" fmla="*/ 162 h 317"/>
                <a:gd name="T16" fmla="*/ 55 w 131"/>
                <a:gd name="T17" fmla="*/ 130 h 317"/>
                <a:gd name="T18" fmla="*/ 34 w 131"/>
                <a:gd name="T19" fmla="*/ 122 h 317"/>
                <a:gd name="T20" fmla="*/ 12 w 131"/>
                <a:gd name="T21" fmla="*/ 61 h 317"/>
                <a:gd name="T22" fmla="*/ 1 w 131"/>
                <a:gd name="T23" fmla="*/ 9 h 317"/>
                <a:gd name="T24" fmla="*/ 4 w 131"/>
                <a:gd name="T25" fmla="*/ 1 h 317"/>
                <a:gd name="T26" fmla="*/ 12 w 131"/>
                <a:gd name="T27" fmla="*/ 4 h 317"/>
                <a:gd name="T28" fmla="*/ 24 w 131"/>
                <a:gd name="T29" fmla="*/ 63 h 317"/>
                <a:gd name="T30" fmla="*/ 40 w 131"/>
                <a:gd name="T31" fmla="*/ 111 h 317"/>
                <a:gd name="T32" fmla="*/ 59 w 131"/>
                <a:gd name="T33" fmla="*/ 118 h 317"/>
                <a:gd name="T34" fmla="*/ 86 w 131"/>
                <a:gd name="T35" fmla="*/ 165 h 317"/>
                <a:gd name="T36" fmla="*/ 92 w 131"/>
                <a:gd name="T37" fmla="*/ 207 h 317"/>
                <a:gd name="T38" fmla="*/ 99 w 131"/>
                <a:gd name="T39" fmla="*/ 214 h 317"/>
                <a:gd name="T40" fmla="*/ 116 w 131"/>
                <a:gd name="T41" fmla="*/ 251 h 317"/>
                <a:gd name="T42" fmla="*/ 116 w 131"/>
                <a:gd name="T43" fmla="*/ 266 h 317"/>
                <a:gd name="T44" fmla="*/ 119 w 131"/>
                <a:gd name="T45" fmla="*/ 290 h 317"/>
                <a:gd name="T46" fmla="*/ 129 w 131"/>
                <a:gd name="T47" fmla="*/ 308 h 317"/>
                <a:gd name="T48" fmla="*/ 128 w 131"/>
                <a:gd name="T49" fmla="*/ 316 h 317"/>
                <a:gd name="T50" fmla="*/ 124 w 131"/>
                <a:gd name="T51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317">
                  <a:moveTo>
                    <a:pt x="124" y="317"/>
                  </a:moveTo>
                  <a:cubicBezTo>
                    <a:pt x="122" y="317"/>
                    <a:pt x="121" y="317"/>
                    <a:pt x="119" y="315"/>
                  </a:cubicBezTo>
                  <a:cubicBezTo>
                    <a:pt x="119" y="315"/>
                    <a:pt x="115" y="310"/>
                    <a:pt x="108" y="295"/>
                  </a:cubicBezTo>
                  <a:cubicBezTo>
                    <a:pt x="102" y="283"/>
                    <a:pt x="103" y="276"/>
                    <a:pt x="104" y="266"/>
                  </a:cubicBezTo>
                  <a:cubicBezTo>
                    <a:pt x="104" y="261"/>
                    <a:pt x="104" y="257"/>
                    <a:pt x="104" y="251"/>
                  </a:cubicBezTo>
                  <a:cubicBezTo>
                    <a:pt x="104" y="236"/>
                    <a:pt x="100" y="232"/>
                    <a:pt x="90" y="223"/>
                  </a:cubicBezTo>
                  <a:cubicBezTo>
                    <a:pt x="88" y="220"/>
                    <a:pt x="85" y="218"/>
                    <a:pt x="83" y="215"/>
                  </a:cubicBezTo>
                  <a:cubicBezTo>
                    <a:pt x="66" y="198"/>
                    <a:pt x="68" y="186"/>
                    <a:pt x="74" y="162"/>
                  </a:cubicBezTo>
                  <a:cubicBezTo>
                    <a:pt x="81" y="137"/>
                    <a:pt x="73" y="135"/>
                    <a:pt x="55" y="130"/>
                  </a:cubicBezTo>
                  <a:cubicBezTo>
                    <a:pt x="49" y="128"/>
                    <a:pt x="41" y="125"/>
                    <a:pt x="34" y="122"/>
                  </a:cubicBezTo>
                  <a:cubicBezTo>
                    <a:pt x="15" y="111"/>
                    <a:pt x="8" y="91"/>
                    <a:pt x="12" y="61"/>
                  </a:cubicBezTo>
                  <a:cubicBezTo>
                    <a:pt x="16" y="36"/>
                    <a:pt x="2" y="9"/>
                    <a:pt x="1" y="9"/>
                  </a:cubicBezTo>
                  <a:cubicBezTo>
                    <a:pt x="0" y="6"/>
                    <a:pt x="1" y="3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13" y="5"/>
                    <a:pt x="28" y="34"/>
                    <a:pt x="24" y="63"/>
                  </a:cubicBezTo>
                  <a:cubicBezTo>
                    <a:pt x="20" y="88"/>
                    <a:pt x="25" y="103"/>
                    <a:pt x="40" y="111"/>
                  </a:cubicBezTo>
                  <a:cubicBezTo>
                    <a:pt x="46" y="114"/>
                    <a:pt x="52" y="116"/>
                    <a:pt x="59" y="118"/>
                  </a:cubicBezTo>
                  <a:cubicBezTo>
                    <a:pt x="76" y="123"/>
                    <a:pt x="96" y="129"/>
                    <a:pt x="86" y="165"/>
                  </a:cubicBezTo>
                  <a:cubicBezTo>
                    <a:pt x="80" y="187"/>
                    <a:pt x="79" y="194"/>
                    <a:pt x="92" y="207"/>
                  </a:cubicBezTo>
                  <a:cubicBezTo>
                    <a:pt x="94" y="210"/>
                    <a:pt x="96" y="212"/>
                    <a:pt x="99" y="214"/>
                  </a:cubicBezTo>
                  <a:cubicBezTo>
                    <a:pt x="109" y="224"/>
                    <a:pt x="116" y="231"/>
                    <a:pt x="116" y="251"/>
                  </a:cubicBezTo>
                  <a:cubicBezTo>
                    <a:pt x="116" y="257"/>
                    <a:pt x="116" y="262"/>
                    <a:pt x="116" y="266"/>
                  </a:cubicBezTo>
                  <a:cubicBezTo>
                    <a:pt x="115" y="276"/>
                    <a:pt x="115" y="280"/>
                    <a:pt x="119" y="290"/>
                  </a:cubicBezTo>
                  <a:cubicBezTo>
                    <a:pt x="125" y="303"/>
                    <a:pt x="129" y="308"/>
                    <a:pt x="129" y="308"/>
                  </a:cubicBezTo>
                  <a:cubicBezTo>
                    <a:pt x="131" y="310"/>
                    <a:pt x="130" y="314"/>
                    <a:pt x="128" y="316"/>
                  </a:cubicBezTo>
                  <a:cubicBezTo>
                    <a:pt x="127" y="317"/>
                    <a:pt x="125" y="317"/>
                    <a:pt x="124" y="317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50"/>
            <p:cNvSpPr>
              <a:spLocks/>
            </p:cNvSpPr>
            <p:nvPr/>
          </p:nvSpPr>
          <p:spPr bwMode="auto">
            <a:xfrm>
              <a:off x="5315027" y="4681105"/>
              <a:ext cx="147414" cy="328046"/>
            </a:xfrm>
            <a:custGeom>
              <a:avLst/>
              <a:gdLst>
                <a:gd name="T0" fmla="*/ 97 w 176"/>
                <a:gd name="T1" fmla="*/ 395 h 395"/>
                <a:gd name="T2" fmla="*/ 91 w 176"/>
                <a:gd name="T3" fmla="*/ 391 h 395"/>
                <a:gd name="T4" fmla="*/ 98 w 176"/>
                <a:gd name="T5" fmla="*/ 337 h 395"/>
                <a:gd name="T6" fmla="*/ 134 w 176"/>
                <a:gd name="T7" fmla="*/ 311 h 395"/>
                <a:gd name="T8" fmla="*/ 151 w 176"/>
                <a:gd name="T9" fmla="*/ 258 h 395"/>
                <a:gd name="T10" fmla="*/ 119 w 176"/>
                <a:gd name="T11" fmla="*/ 225 h 395"/>
                <a:gd name="T12" fmla="*/ 99 w 176"/>
                <a:gd name="T13" fmla="*/ 211 h 395"/>
                <a:gd name="T14" fmla="*/ 60 w 176"/>
                <a:gd name="T15" fmla="*/ 194 h 395"/>
                <a:gd name="T16" fmla="*/ 8 w 176"/>
                <a:gd name="T17" fmla="*/ 167 h 395"/>
                <a:gd name="T18" fmla="*/ 3 w 176"/>
                <a:gd name="T19" fmla="*/ 148 h 395"/>
                <a:gd name="T20" fmla="*/ 22 w 176"/>
                <a:gd name="T21" fmla="*/ 134 h 395"/>
                <a:gd name="T22" fmla="*/ 38 w 176"/>
                <a:gd name="T23" fmla="*/ 140 h 395"/>
                <a:gd name="T24" fmla="*/ 40 w 176"/>
                <a:gd name="T25" fmla="*/ 142 h 395"/>
                <a:gd name="T26" fmla="*/ 40 w 176"/>
                <a:gd name="T27" fmla="*/ 142 h 395"/>
                <a:gd name="T28" fmla="*/ 56 w 176"/>
                <a:gd name="T29" fmla="*/ 126 h 395"/>
                <a:gd name="T30" fmla="*/ 56 w 176"/>
                <a:gd name="T31" fmla="*/ 124 h 395"/>
                <a:gd name="T32" fmla="*/ 58 w 176"/>
                <a:gd name="T33" fmla="*/ 122 h 395"/>
                <a:gd name="T34" fmla="*/ 85 w 176"/>
                <a:gd name="T35" fmla="*/ 61 h 395"/>
                <a:gd name="T36" fmla="*/ 80 w 176"/>
                <a:gd name="T37" fmla="*/ 57 h 395"/>
                <a:gd name="T38" fmla="*/ 54 w 176"/>
                <a:gd name="T39" fmla="*/ 38 h 395"/>
                <a:gd name="T40" fmla="*/ 59 w 176"/>
                <a:gd name="T41" fmla="*/ 22 h 395"/>
                <a:gd name="T42" fmla="*/ 67 w 176"/>
                <a:gd name="T43" fmla="*/ 17 h 395"/>
                <a:gd name="T44" fmla="*/ 75 w 176"/>
                <a:gd name="T45" fmla="*/ 11 h 395"/>
                <a:gd name="T46" fmla="*/ 75 w 176"/>
                <a:gd name="T47" fmla="*/ 3 h 395"/>
                <a:gd name="T48" fmla="*/ 83 w 176"/>
                <a:gd name="T49" fmla="*/ 2 h 395"/>
                <a:gd name="T50" fmla="*/ 88 w 176"/>
                <a:gd name="T51" fmla="*/ 11 h 395"/>
                <a:gd name="T52" fmla="*/ 74 w 176"/>
                <a:gd name="T53" fmla="*/ 27 h 395"/>
                <a:gd name="T54" fmla="*/ 68 w 176"/>
                <a:gd name="T55" fmla="*/ 31 h 395"/>
                <a:gd name="T56" fmla="*/ 66 w 176"/>
                <a:gd name="T57" fmla="*/ 35 h 395"/>
                <a:gd name="T58" fmla="*/ 84 w 176"/>
                <a:gd name="T59" fmla="*/ 46 h 395"/>
                <a:gd name="T60" fmla="*/ 96 w 176"/>
                <a:gd name="T61" fmla="*/ 57 h 395"/>
                <a:gd name="T62" fmla="*/ 68 w 176"/>
                <a:gd name="T63" fmla="*/ 129 h 395"/>
                <a:gd name="T64" fmla="*/ 67 w 176"/>
                <a:gd name="T65" fmla="*/ 131 h 395"/>
                <a:gd name="T66" fmla="*/ 66 w 176"/>
                <a:gd name="T67" fmla="*/ 132 h 395"/>
                <a:gd name="T68" fmla="*/ 40 w 176"/>
                <a:gd name="T69" fmla="*/ 154 h 395"/>
                <a:gd name="T70" fmla="*/ 40 w 176"/>
                <a:gd name="T71" fmla="*/ 154 h 395"/>
                <a:gd name="T72" fmla="*/ 28 w 176"/>
                <a:gd name="T73" fmla="*/ 147 h 395"/>
                <a:gd name="T74" fmla="*/ 23 w 176"/>
                <a:gd name="T75" fmla="*/ 146 h 395"/>
                <a:gd name="T76" fmla="*/ 14 w 176"/>
                <a:gd name="T77" fmla="*/ 152 h 395"/>
                <a:gd name="T78" fmla="*/ 17 w 176"/>
                <a:gd name="T79" fmla="*/ 159 h 395"/>
                <a:gd name="T80" fmla="*/ 55 w 176"/>
                <a:gd name="T81" fmla="*/ 183 h 395"/>
                <a:gd name="T82" fmla="*/ 107 w 176"/>
                <a:gd name="T83" fmla="*/ 202 h 395"/>
                <a:gd name="T84" fmla="*/ 125 w 176"/>
                <a:gd name="T85" fmla="*/ 216 h 395"/>
                <a:gd name="T86" fmla="*/ 162 w 176"/>
                <a:gd name="T87" fmla="*/ 252 h 395"/>
                <a:gd name="T88" fmla="*/ 143 w 176"/>
                <a:gd name="T89" fmla="*/ 319 h 395"/>
                <a:gd name="T90" fmla="*/ 143 w 176"/>
                <a:gd name="T91" fmla="*/ 320 h 395"/>
                <a:gd name="T92" fmla="*/ 105 w 176"/>
                <a:gd name="T93" fmla="*/ 347 h 395"/>
                <a:gd name="T94" fmla="*/ 102 w 176"/>
                <a:gd name="T95" fmla="*/ 387 h 395"/>
                <a:gd name="T96" fmla="*/ 98 w 176"/>
                <a:gd name="T97" fmla="*/ 395 h 395"/>
                <a:gd name="T98" fmla="*/ 97 w 176"/>
                <a:gd name="T99" fmla="*/ 39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" h="395">
                  <a:moveTo>
                    <a:pt x="97" y="395"/>
                  </a:moveTo>
                  <a:cubicBezTo>
                    <a:pt x="94" y="395"/>
                    <a:pt x="92" y="394"/>
                    <a:pt x="91" y="391"/>
                  </a:cubicBezTo>
                  <a:cubicBezTo>
                    <a:pt x="90" y="387"/>
                    <a:pt x="78" y="350"/>
                    <a:pt x="98" y="337"/>
                  </a:cubicBezTo>
                  <a:cubicBezTo>
                    <a:pt x="118" y="325"/>
                    <a:pt x="132" y="313"/>
                    <a:pt x="134" y="311"/>
                  </a:cubicBezTo>
                  <a:cubicBezTo>
                    <a:pt x="142" y="301"/>
                    <a:pt x="160" y="272"/>
                    <a:pt x="151" y="258"/>
                  </a:cubicBezTo>
                  <a:cubicBezTo>
                    <a:pt x="142" y="242"/>
                    <a:pt x="131" y="234"/>
                    <a:pt x="119" y="225"/>
                  </a:cubicBezTo>
                  <a:cubicBezTo>
                    <a:pt x="112" y="221"/>
                    <a:pt x="106" y="217"/>
                    <a:pt x="99" y="211"/>
                  </a:cubicBezTo>
                  <a:cubicBezTo>
                    <a:pt x="81" y="195"/>
                    <a:pt x="69" y="190"/>
                    <a:pt x="60" y="194"/>
                  </a:cubicBezTo>
                  <a:cubicBezTo>
                    <a:pt x="43" y="201"/>
                    <a:pt x="27" y="189"/>
                    <a:pt x="8" y="167"/>
                  </a:cubicBezTo>
                  <a:cubicBezTo>
                    <a:pt x="0" y="158"/>
                    <a:pt x="1" y="151"/>
                    <a:pt x="3" y="148"/>
                  </a:cubicBezTo>
                  <a:cubicBezTo>
                    <a:pt x="6" y="140"/>
                    <a:pt x="14" y="135"/>
                    <a:pt x="22" y="134"/>
                  </a:cubicBezTo>
                  <a:cubicBezTo>
                    <a:pt x="29" y="134"/>
                    <a:pt x="35" y="136"/>
                    <a:pt x="38" y="140"/>
                  </a:cubicBezTo>
                  <a:cubicBezTo>
                    <a:pt x="38" y="141"/>
                    <a:pt x="39" y="142"/>
                    <a:pt x="40" y="142"/>
                  </a:cubicBezTo>
                  <a:cubicBezTo>
                    <a:pt x="40" y="142"/>
                    <a:pt x="40" y="142"/>
                    <a:pt x="40" y="142"/>
                  </a:cubicBezTo>
                  <a:cubicBezTo>
                    <a:pt x="42" y="142"/>
                    <a:pt x="46" y="141"/>
                    <a:pt x="56" y="126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7" y="124"/>
                    <a:pt x="57" y="123"/>
                    <a:pt x="58" y="122"/>
                  </a:cubicBezTo>
                  <a:cubicBezTo>
                    <a:pt x="87" y="80"/>
                    <a:pt x="86" y="65"/>
                    <a:pt x="85" y="61"/>
                  </a:cubicBezTo>
                  <a:cubicBezTo>
                    <a:pt x="84" y="59"/>
                    <a:pt x="83" y="58"/>
                    <a:pt x="80" y="57"/>
                  </a:cubicBezTo>
                  <a:cubicBezTo>
                    <a:pt x="65" y="52"/>
                    <a:pt x="56" y="46"/>
                    <a:pt x="54" y="38"/>
                  </a:cubicBezTo>
                  <a:cubicBezTo>
                    <a:pt x="53" y="33"/>
                    <a:pt x="55" y="27"/>
                    <a:pt x="59" y="22"/>
                  </a:cubicBezTo>
                  <a:cubicBezTo>
                    <a:pt x="61" y="20"/>
                    <a:pt x="64" y="19"/>
                    <a:pt x="67" y="17"/>
                  </a:cubicBezTo>
                  <a:cubicBezTo>
                    <a:pt x="69" y="15"/>
                    <a:pt x="73" y="13"/>
                    <a:pt x="75" y="11"/>
                  </a:cubicBezTo>
                  <a:cubicBezTo>
                    <a:pt x="73" y="9"/>
                    <a:pt x="73" y="6"/>
                    <a:pt x="75" y="3"/>
                  </a:cubicBezTo>
                  <a:cubicBezTo>
                    <a:pt x="77" y="1"/>
                    <a:pt x="81" y="0"/>
                    <a:pt x="83" y="2"/>
                  </a:cubicBezTo>
                  <a:cubicBezTo>
                    <a:pt x="87" y="5"/>
                    <a:pt x="88" y="9"/>
                    <a:pt x="88" y="11"/>
                  </a:cubicBezTo>
                  <a:cubicBezTo>
                    <a:pt x="88" y="18"/>
                    <a:pt x="80" y="22"/>
                    <a:pt x="74" y="27"/>
                  </a:cubicBezTo>
                  <a:cubicBezTo>
                    <a:pt x="71" y="28"/>
                    <a:pt x="69" y="30"/>
                    <a:pt x="68" y="31"/>
                  </a:cubicBezTo>
                  <a:cubicBezTo>
                    <a:pt x="67" y="32"/>
                    <a:pt x="65" y="33"/>
                    <a:pt x="66" y="35"/>
                  </a:cubicBezTo>
                  <a:cubicBezTo>
                    <a:pt x="66" y="36"/>
                    <a:pt x="68" y="41"/>
                    <a:pt x="84" y="46"/>
                  </a:cubicBezTo>
                  <a:cubicBezTo>
                    <a:pt x="90" y="47"/>
                    <a:pt x="94" y="51"/>
                    <a:pt x="96" y="57"/>
                  </a:cubicBezTo>
                  <a:cubicBezTo>
                    <a:pt x="101" y="70"/>
                    <a:pt x="92" y="94"/>
                    <a:pt x="68" y="129"/>
                  </a:cubicBezTo>
                  <a:cubicBezTo>
                    <a:pt x="67" y="130"/>
                    <a:pt x="67" y="131"/>
                    <a:pt x="67" y="131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59" y="143"/>
                    <a:pt x="50" y="154"/>
                    <a:pt x="40" y="154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37" y="154"/>
                    <a:pt x="32" y="153"/>
                    <a:pt x="28" y="147"/>
                  </a:cubicBezTo>
                  <a:cubicBezTo>
                    <a:pt x="28" y="147"/>
                    <a:pt x="26" y="146"/>
                    <a:pt x="23" y="146"/>
                  </a:cubicBezTo>
                  <a:cubicBezTo>
                    <a:pt x="19" y="147"/>
                    <a:pt x="15" y="149"/>
                    <a:pt x="14" y="152"/>
                  </a:cubicBezTo>
                  <a:cubicBezTo>
                    <a:pt x="13" y="154"/>
                    <a:pt x="15" y="157"/>
                    <a:pt x="17" y="159"/>
                  </a:cubicBezTo>
                  <a:cubicBezTo>
                    <a:pt x="38" y="183"/>
                    <a:pt x="48" y="186"/>
                    <a:pt x="55" y="183"/>
                  </a:cubicBezTo>
                  <a:cubicBezTo>
                    <a:pt x="73" y="175"/>
                    <a:pt x="91" y="188"/>
                    <a:pt x="107" y="202"/>
                  </a:cubicBezTo>
                  <a:cubicBezTo>
                    <a:pt x="113" y="207"/>
                    <a:pt x="119" y="211"/>
                    <a:pt x="125" y="216"/>
                  </a:cubicBezTo>
                  <a:cubicBezTo>
                    <a:pt x="138" y="224"/>
                    <a:pt x="151" y="233"/>
                    <a:pt x="162" y="252"/>
                  </a:cubicBezTo>
                  <a:cubicBezTo>
                    <a:pt x="176" y="276"/>
                    <a:pt x="147" y="315"/>
                    <a:pt x="143" y="319"/>
                  </a:cubicBezTo>
                  <a:cubicBezTo>
                    <a:pt x="143" y="319"/>
                    <a:pt x="143" y="319"/>
                    <a:pt x="143" y="320"/>
                  </a:cubicBezTo>
                  <a:cubicBezTo>
                    <a:pt x="142" y="320"/>
                    <a:pt x="127" y="333"/>
                    <a:pt x="105" y="347"/>
                  </a:cubicBezTo>
                  <a:cubicBezTo>
                    <a:pt x="94" y="354"/>
                    <a:pt x="100" y="379"/>
                    <a:pt x="102" y="387"/>
                  </a:cubicBezTo>
                  <a:cubicBezTo>
                    <a:pt x="103" y="391"/>
                    <a:pt x="102" y="394"/>
                    <a:pt x="98" y="395"/>
                  </a:cubicBezTo>
                  <a:cubicBezTo>
                    <a:pt x="98" y="395"/>
                    <a:pt x="97" y="395"/>
                    <a:pt x="97" y="395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51"/>
            <p:cNvSpPr>
              <a:spLocks/>
            </p:cNvSpPr>
            <p:nvPr/>
          </p:nvSpPr>
          <p:spPr bwMode="auto">
            <a:xfrm>
              <a:off x="5458287" y="4689410"/>
              <a:ext cx="93431" cy="242921"/>
            </a:xfrm>
            <a:custGeom>
              <a:avLst/>
              <a:gdLst>
                <a:gd name="T0" fmla="*/ 102 w 113"/>
                <a:gd name="T1" fmla="*/ 291 h 291"/>
                <a:gd name="T2" fmla="*/ 96 w 113"/>
                <a:gd name="T3" fmla="*/ 287 h 291"/>
                <a:gd name="T4" fmla="*/ 96 w 113"/>
                <a:gd name="T5" fmla="*/ 242 h 291"/>
                <a:gd name="T6" fmla="*/ 99 w 113"/>
                <a:gd name="T7" fmla="*/ 220 h 291"/>
                <a:gd name="T8" fmla="*/ 98 w 113"/>
                <a:gd name="T9" fmla="*/ 208 h 291"/>
                <a:gd name="T10" fmla="*/ 91 w 113"/>
                <a:gd name="T11" fmla="*/ 209 h 291"/>
                <a:gd name="T12" fmla="*/ 57 w 113"/>
                <a:gd name="T13" fmla="*/ 208 h 291"/>
                <a:gd name="T14" fmla="*/ 39 w 113"/>
                <a:gd name="T15" fmla="*/ 170 h 291"/>
                <a:gd name="T16" fmla="*/ 46 w 113"/>
                <a:gd name="T17" fmla="*/ 136 h 291"/>
                <a:gd name="T18" fmla="*/ 47 w 113"/>
                <a:gd name="T19" fmla="*/ 132 h 291"/>
                <a:gd name="T20" fmla="*/ 51 w 113"/>
                <a:gd name="T21" fmla="*/ 115 h 291"/>
                <a:gd name="T22" fmla="*/ 49 w 113"/>
                <a:gd name="T23" fmla="*/ 115 h 291"/>
                <a:gd name="T24" fmla="*/ 34 w 113"/>
                <a:gd name="T25" fmla="*/ 78 h 291"/>
                <a:gd name="T26" fmla="*/ 21 w 113"/>
                <a:gd name="T27" fmla="*/ 49 h 291"/>
                <a:gd name="T28" fmla="*/ 17 w 113"/>
                <a:gd name="T29" fmla="*/ 46 h 291"/>
                <a:gd name="T30" fmla="*/ 6 w 113"/>
                <a:gd name="T31" fmla="*/ 5 h 291"/>
                <a:gd name="T32" fmla="*/ 14 w 113"/>
                <a:gd name="T33" fmla="*/ 1 h 291"/>
                <a:gd name="T34" fmla="*/ 18 w 113"/>
                <a:gd name="T35" fmla="*/ 9 h 291"/>
                <a:gd name="T36" fmla="*/ 24 w 113"/>
                <a:gd name="T37" fmla="*/ 36 h 291"/>
                <a:gd name="T38" fmla="*/ 28 w 113"/>
                <a:gd name="T39" fmla="*/ 39 h 291"/>
                <a:gd name="T40" fmla="*/ 45 w 113"/>
                <a:gd name="T41" fmla="*/ 80 h 291"/>
                <a:gd name="T42" fmla="*/ 53 w 113"/>
                <a:gd name="T43" fmla="*/ 103 h 291"/>
                <a:gd name="T44" fmla="*/ 61 w 113"/>
                <a:gd name="T45" fmla="*/ 110 h 291"/>
                <a:gd name="T46" fmla="*/ 58 w 113"/>
                <a:gd name="T47" fmla="*/ 136 h 291"/>
                <a:gd name="T48" fmla="*/ 57 w 113"/>
                <a:gd name="T49" fmla="*/ 140 h 291"/>
                <a:gd name="T50" fmla="*/ 62 w 113"/>
                <a:gd name="T51" fmla="*/ 197 h 291"/>
                <a:gd name="T52" fmla="*/ 85 w 113"/>
                <a:gd name="T53" fmla="*/ 199 h 291"/>
                <a:gd name="T54" fmla="*/ 105 w 113"/>
                <a:gd name="T55" fmla="*/ 199 h 291"/>
                <a:gd name="T56" fmla="*/ 111 w 113"/>
                <a:gd name="T57" fmla="*/ 221 h 291"/>
                <a:gd name="T58" fmla="*/ 108 w 113"/>
                <a:gd name="T59" fmla="*/ 244 h 291"/>
                <a:gd name="T60" fmla="*/ 107 w 113"/>
                <a:gd name="T61" fmla="*/ 283 h 291"/>
                <a:gd name="T62" fmla="*/ 104 w 113"/>
                <a:gd name="T63" fmla="*/ 291 h 291"/>
                <a:gd name="T64" fmla="*/ 102 w 113"/>
                <a:gd name="T65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3" h="291">
                  <a:moveTo>
                    <a:pt x="102" y="291"/>
                  </a:moveTo>
                  <a:cubicBezTo>
                    <a:pt x="99" y="291"/>
                    <a:pt x="97" y="290"/>
                    <a:pt x="96" y="287"/>
                  </a:cubicBezTo>
                  <a:cubicBezTo>
                    <a:pt x="91" y="275"/>
                    <a:pt x="93" y="261"/>
                    <a:pt x="96" y="242"/>
                  </a:cubicBezTo>
                  <a:cubicBezTo>
                    <a:pt x="97" y="235"/>
                    <a:pt x="98" y="228"/>
                    <a:pt x="99" y="220"/>
                  </a:cubicBezTo>
                  <a:cubicBezTo>
                    <a:pt x="100" y="213"/>
                    <a:pt x="99" y="209"/>
                    <a:pt x="98" y="208"/>
                  </a:cubicBezTo>
                  <a:cubicBezTo>
                    <a:pt x="96" y="207"/>
                    <a:pt x="92" y="208"/>
                    <a:pt x="91" y="209"/>
                  </a:cubicBezTo>
                  <a:cubicBezTo>
                    <a:pt x="90" y="209"/>
                    <a:pt x="76" y="217"/>
                    <a:pt x="57" y="208"/>
                  </a:cubicBezTo>
                  <a:cubicBezTo>
                    <a:pt x="49" y="203"/>
                    <a:pt x="39" y="193"/>
                    <a:pt x="39" y="170"/>
                  </a:cubicBezTo>
                  <a:cubicBezTo>
                    <a:pt x="39" y="157"/>
                    <a:pt x="43" y="143"/>
                    <a:pt x="46" y="136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9" y="127"/>
                    <a:pt x="52" y="118"/>
                    <a:pt x="51" y="115"/>
                  </a:cubicBezTo>
                  <a:cubicBezTo>
                    <a:pt x="51" y="115"/>
                    <a:pt x="51" y="115"/>
                    <a:pt x="49" y="115"/>
                  </a:cubicBezTo>
                  <a:cubicBezTo>
                    <a:pt x="35" y="110"/>
                    <a:pt x="29" y="104"/>
                    <a:pt x="34" y="78"/>
                  </a:cubicBezTo>
                  <a:cubicBezTo>
                    <a:pt x="37" y="61"/>
                    <a:pt x="34" y="59"/>
                    <a:pt x="21" y="49"/>
                  </a:cubicBezTo>
                  <a:cubicBezTo>
                    <a:pt x="20" y="48"/>
                    <a:pt x="18" y="47"/>
                    <a:pt x="17" y="46"/>
                  </a:cubicBezTo>
                  <a:cubicBezTo>
                    <a:pt x="0" y="34"/>
                    <a:pt x="3" y="14"/>
                    <a:pt x="6" y="5"/>
                  </a:cubicBezTo>
                  <a:cubicBezTo>
                    <a:pt x="8" y="2"/>
                    <a:pt x="11" y="0"/>
                    <a:pt x="14" y="1"/>
                  </a:cubicBezTo>
                  <a:cubicBezTo>
                    <a:pt x="17" y="3"/>
                    <a:pt x="19" y="6"/>
                    <a:pt x="18" y="9"/>
                  </a:cubicBezTo>
                  <a:cubicBezTo>
                    <a:pt x="17" y="10"/>
                    <a:pt x="11" y="26"/>
                    <a:pt x="24" y="36"/>
                  </a:cubicBezTo>
                  <a:cubicBezTo>
                    <a:pt x="25" y="37"/>
                    <a:pt x="27" y="38"/>
                    <a:pt x="28" y="39"/>
                  </a:cubicBezTo>
                  <a:cubicBezTo>
                    <a:pt x="43" y="50"/>
                    <a:pt x="50" y="56"/>
                    <a:pt x="45" y="80"/>
                  </a:cubicBezTo>
                  <a:cubicBezTo>
                    <a:pt x="42" y="100"/>
                    <a:pt x="45" y="101"/>
                    <a:pt x="53" y="103"/>
                  </a:cubicBezTo>
                  <a:cubicBezTo>
                    <a:pt x="58" y="105"/>
                    <a:pt x="60" y="108"/>
                    <a:pt x="61" y="110"/>
                  </a:cubicBezTo>
                  <a:cubicBezTo>
                    <a:pt x="65" y="117"/>
                    <a:pt x="62" y="127"/>
                    <a:pt x="58" y="136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3" y="152"/>
                    <a:pt x="44" y="188"/>
                    <a:pt x="62" y="197"/>
                  </a:cubicBezTo>
                  <a:cubicBezTo>
                    <a:pt x="75" y="204"/>
                    <a:pt x="85" y="199"/>
                    <a:pt x="85" y="199"/>
                  </a:cubicBezTo>
                  <a:cubicBezTo>
                    <a:pt x="87" y="198"/>
                    <a:pt x="97" y="193"/>
                    <a:pt x="105" y="199"/>
                  </a:cubicBezTo>
                  <a:cubicBezTo>
                    <a:pt x="111" y="203"/>
                    <a:pt x="113" y="210"/>
                    <a:pt x="111" y="221"/>
                  </a:cubicBezTo>
                  <a:cubicBezTo>
                    <a:pt x="110" y="230"/>
                    <a:pt x="109" y="237"/>
                    <a:pt x="108" y="244"/>
                  </a:cubicBezTo>
                  <a:cubicBezTo>
                    <a:pt x="105" y="262"/>
                    <a:pt x="103" y="273"/>
                    <a:pt x="107" y="283"/>
                  </a:cubicBezTo>
                  <a:cubicBezTo>
                    <a:pt x="108" y="286"/>
                    <a:pt x="107" y="290"/>
                    <a:pt x="104" y="291"/>
                  </a:cubicBezTo>
                  <a:cubicBezTo>
                    <a:pt x="103" y="291"/>
                    <a:pt x="102" y="291"/>
                    <a:pt x="102" y="291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52"/>
            <p:cNvSpPr>
              <a:spLocks/>
            </p:cNvSpPr>
            <p:nvPr/>
          </p:nvSpPr>
          <p:spPr bwMode="auto">
            <a:xfrm>
              <a:off x="5518499" y="4749620"/>
              <a:ext cx="43602" cy="35297"/>
            </a:xfrm>
            <a:custGeom>
              <a:avLst/>
              <a:gdLst>
                <a:gd name="T0" fmla="*/ 32 w 52"/>
                <a:gd name="T1" fmla="*/ 43 h 43"/>
                <a:gd name="T2" fmla="*/ 23 w 52"/>
                <a:gd name="T3" fmla="*/ 41 h 43"/>
                <a:gd name="T4" fmla="*/ 1 w 52"/>
                <a:gd name="T5" fmla="*/ 19 h 43"/>
                <a:gd name="T6" fmla="*/ 10 w 52"/>
                <a:gd name="T7" fmla="*/ 8 h 43"/>
                <a:gd name="T8" fmla="*/ 20 w 52"/>
                <a:gd name="T9" fmla="*/ 5 h 43"/>
                <a:gd name="T10" fmla="*/ 38 w 52"/>
                <a:gd name="T11" fmla="*/ 4 h 43"/>
                <a:gd name="T12" fmla="*/ 39 w 52"/>
                <a:gd name="T13" fmla="*/ 12 h 43"/>
                <a:gd name="T14" fmla="*/ 31 w 52"/>
                <a:gd name="T15" fmla="*/ 14 h 43"/>
                <a:gd name="T16" fmla="*/ 25 w 52"/>
                <a:gd name="T17" fmla="*/ 16 h 43"/>
                <a:gd name="T18" fmla="*/ 13 w 52"/>
                <a:gd name="T19" fmla="*/ 20 h 43"/>
                <a:gd name="T20" fmla="*/ 27 w 52"/>
                <a:gd name="T21" fmla="*/ 30 h 43"/>
                <a:gd name="T22" fmla="*/ 39 w 52"/>
                <a:gd name="T23" fmla="*/ 26 h 43"/>
                <a:gd name="T24" fmla="*/ 47 w 52"/>
                <a:gd name="T25" fmla="*/ 23 h 43"/>
                <a:gd name="T26" fmla="*/ 51 w 52"/>
                <a:gd name="T27" fmla="*/ 30 h 43"/>
                <a:gd name="T28" fmla="*/ 32 w 52"/>
                <a:gd name="T2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43">
                  <a:moveTo>
                    <a:pt x="32" y="43"/>
                  </a:moveTo>
                  <a:cubicBezTo>
                    <a:pt x="29" y="43"/>
                    <a:pt x="27" y="42"/>
                    <a:pt x="23" y="41"/>
                  </a:cubicBezTo>
                  <a:cubicBezTo>
                    <a:pt x="12" y="37"/>
                    <a:pt x="0" y="28"/>
                    <a:pt x="1" y="19"/>
                  </a:cubicBezTo>
                  <a:cubicBezTo>
                    <a:pt x="1" y="14"/>
                    <a:pt x="4" y="10"/>
                    <a:pt x="10" y="8"/>
                  </a:cubicBezTo>
                  <a:cubicBezTo>
                    <a:pt x="14" y="7"/>
                    <a:pt x="17" y="6"/>
                    <a:pt x="20" y="5"/>
                  </a:cubicBezTo>
                  <a:cubicBezTo>
                    <a:pt x="25" y="2"/>
                    <a:pt x="31" y="0"/>
                    <a:pt x="38" y="4"/>
                  </a:cubicBezTo>
                  <a:cubicBezTo>
                    <a:pt x="40" y="5"/>
                    <a:pt x="41" y="9"/>
                    <a:pt x="39" y="12"/>
                  </a:cubicBezTo>
                  <a:cubicBezTo>
                    <a:pt x="38" y="15"/>
                    <a:pt x="34" y="16"/>
                    <a:pt x="31" y="14"/>
                  </a:cubicBezTo>
                  <a:cubicBezTo>
                    <a:pt x="30" y="13"/>
                    <a:pt x="29" y="14"/>
                    <a:pt x="25" y="16"/>
                  </a:cubicBezTo>
                  <a:cubicBezTo>
                    <a:pt x="22" y="17"/>
                    <a:pt x="18" y="19"/>
                    <a:pt x="13" y="20"/>
                  </a:cubicBezTo>
                  <a:cubicBezTo>
                    <a:pt x="15" y="22"/>
                    <a:pt x="19" y="27"/>
                    <a:pt x="27" y="30"/>
                  </a:cubicBezTo>
                  <a:cubicBezTo>
                    <a:pt x="36" y="33"/>
                    <a:pt x="39" y="27"/>
                    <a:pt x="39" y="26"/>
                  </a:cubicBezTo>
                  <a:cubicBezTo>
                    <a:pt x="41" y="23"/>
                    <a:pt x="44" y="21"/>
                    <a:pt x="47" y="23"/>
                  </a:cubicBezTo>
                  <a:cubicBezTo>
                    <a:pt x="50" y="24"/>
                    <a:pt x="52" y="27"/>
                    <a:pt x="51" y="30"/>
                  </a:cubicBezTo>
                  <a:cubicBezTo>
                    <a:pt x="49" y="35"/>
                    <a:pt x="43" y="43"/>
                    <a:pt x="32" y="43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Freeform 38"/>
          <p:cNvSpPr>
            <a:spLocks noEditPoints="1"/>
          </p:cNvSpPr>
          <p:nvPr/>
        </p:nvSpPr>
        <p:spPr bwMode="auto">
          <a:xfrm>
            <a:off x="2892317" y="5473800"/>
            <a:ext cx="461428" cy="460398"/>
          </a:xfrm>
          <a:custGeom>
            <a:avLst/>
            <a:gdLst>
              <a:gd name="T0" fmla="*/ 146 w 189"/>
              <a:gd name="T1" fmla="*/ 19 h 188"/>
              <a:gd name="T2" fmla="*/ 42 w 189"/>
              <a:gd name="T3" fmla="*/ 19 h 188"/>
              <a:gd name="T4" fmla="*/ 22 w 189"/>
              <a:gd name="T5" fmla="*/ 83 h 188"/>
              <a:gd name="T6" fmla="*/ 4 w 189"/>
              <a:gd name="T7" fmla="*/ 140 h 188"/>
              <a:gd name="T8" fmla="*/ 26 w 189"/>
              <a:gd name="T9" fmla="*/ 131 h 188"/>
              <a:gd name="T10" fmla="*/ 24 w 189"/>
              <a:gd name="T11" fmla="*/ 130 h 188"/>
              <a:gd name="T12" fmla="*/ 35 w 189"/>
              <a:gd name="T13" fmla="*/ 150 h 188"/>
              <a:gd name="T14" fmla="*/ 35 w 189"/>
              <a:gd name="T15" fmla="*/ 150 h 188"/>
              <a:gd name="T16" fmla="*/ 22 w 189"/>
              <a:gd name="T17" fmla="*/ 159 h 188"/>
              <a:gd name="T18" fmla="*/ 33 w 189"/>
              <a:gd name="T19" fmla="*/ 179 h 188"/>
              <a:gd name="T20" fmla="*/ 102 w 189"/>
              <a:gd name="T21" fmla="*/ 178 h 188"/>
              <a:gd name="T22" fmla="*/ 168 w 189"/>
              <a:gd name="T23" fmla="*/ 169 h 188"/>
              <a:gd name="T24" fmla="*/ 153 w 189"/>
              <a:gd name="T25" fmla="*/ 151 h 188"/>
              <a:gd name="T26" fmla="*/ 153 w 189"/>
              <a:gd name="T27" fmla="*/ 152 h 188"/>
              <a:gd name="T28" fmla="*/ 163 w 189"/>
              <a:gd name="T29" fmla="*/ 133 h 188"/>
              <a:gd name="T30" fmla="*/ 164 w 189"/>
              <a:gd name="T31" fmla="*/ 131 h 188"/>
              <a:gd name="T32" fmla="*/ 161 w 189"/>
              <a:gd name="T33" fmla="*/ 131 h 188"/>
              <a:gd name="T34" fmla="*/ 184 w 189"/>
              <a:gd name="T35" fmla="*/ 140 h 188"/>
              <a:gd name="T36" fmla="*/ 167 w 189"/>
              <a:gd name="T37" fmla="*/ 82 h 188"/>
              <a:gd name="T38" fmla="*/ 182 w 189"/>
              <a:gd name="T39" fmla="*/ 135 h 188"/>
              <a:gd name="T40" fmla="*/ 162 w 189"/>
              <a:gd name="T41" fmla="*/ 126 h 188"/>
              <a:gd name="T42" fmla="*/ 158 w 189"/>
              <a:gd name="T43" fmla="*/ 131 h 188"/>
              <a:gd name="T44" fmla="*/ 148 w 189"/>
              <a:gd name="T45" fmla="*/ 153 h 188"/>
              <a:gd name="T46" fmla="*/ 162 w 189"/>
              <a:gd name="T47" fmla="*/ 163 h 188"/>
              <a:gd name="T48" fmla="*/ 155 w 189"/>
              <a:gd name="T49" fmla="*/ 174 h 188"/>
              <a:gd name="T50" fmla="*/ 105 w 189"/>
              <a:gd name="T51" fmla="*/ 174 h 188"/>
              <a:gd name="T52" fmla="*/ 99 w 189"/>
              <a:gd name="T53" fmla="*/ 172 h 188"/>
              <a:gd name="T54" fmla="*/ 90 w 189"/>
              <a:gd name="T55" fmla="*/ 172 h 188"/>
              <a:gd name="T56" fmla="*/ 89 w 189"/>
              <a:gd name="T57" fmla="*/ 172 h 188"/>
              <a:gd name="T58" fmla="*/ 84 w 189"/>
              <a:gd name="T59" fmla="*/ 174 h 188"/>
              <a:gd name="T60" fmla="*/ 25 w 189"/>
              <a:gd name="T61" fmla="*/ 167 h 188"/>
              <a:gd name="T62" fmla="*/ 35 w 189"/>
              <a:gd name="T63" fmla="*/ 156 h 188"/>
              <a:gd name="T64" fmla="*/ 39 w 189"/>
              <a:gd name="T65" fmla="*/ 147 h 188"/>
              <a:gd name="T66" fmla="*/ 26 w 189"/>
              <a:gd name="T67" fmla="*/ 126 h 188"/>
              <a:gd name="T68" fmla="*/ 5 w 189"/>
              <a:gd name="T69" fmla="*/ 135 h 188"/>
              <a:gd name="T70" fmla="*/ 26 w 189"/>
              <a:gd name="T71" fmla="*/ 86 h 188"/>
              <a:gd name="T72" fmla="*/ 26 w 189"/>
              <a:gd name="T73" fmla="*/ 84 h 188"/>
              <a:gd name="T74" fmla="*/ 94 w 189"/>
              <a:gd name="T75" fmla="*/ 5 h 188"/>
              <a:gd name="T76" fmla="*/ 162 w 189"/>
              <a:gd name="T77" fmla="*/ 84 h 188"/>
              <a:gd name="T78" fmla="*/ 163 w 189"/>
              <a:gd name="T79" fmla="*/ 85 h 188"/>
              <a:gd name="T80" fmla="*/ 182 w 189"/>
              <a:gd name="T81" fmla="*/ 13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89" h="188">
                <a:moveTo>
                  <a:pt x="167" y="84"/>
                </a:moveTo>
                <a:cubicBezTo>
                  <a:pt x="168" y="68"/>
                  <a:pt x="166" y="39"/>
                  <a:pt x="146" y="19"/>
                </a:cubicBezTo>
                <a:cubicBezTo>
                  <a:pt x="134" y="6"/>
                  <a:pt x="116" y="0"/>
                  <a:pt x="94" y="0"/>
                </a:cubicBezTo>
                <a:cubicBezTo>
                  <a:pt x="72" y="0"/>
                  <a:pt x="54" y="6"/>
                  <a:pt x="42" y="19"/>
                </a:cubicBezTo>
                <a:cubicBezTo>
                  <a:pt x="22" y="39"/>
                  <a:pt x="21" y="68"/>
                  <a:pt x="21" y="84"/>
                </a:cubicBezTo>
                <a:cubicBezTo>
                  <a:pt x="22" y="83"/>
                  <a:pt x="22" y="83"/>
                  <a:pt x="22" y="83"/>
                </a:cubicBezTo>
                <a:cubicBezTo>
                  <a:pt x="9" y="97"/>
                  <a:pt x="0" y="132"/>
                  <a:pt x="2" y="138"/>
                </a:cubicBezTo>
                <a:cubicBezTo>
                  <a:pt x="3" y="140"/>
                  <a:pt x="4" y="140"/>
                  <a:pt x="4" y="140"/>
                </a:cubicBezTo>
                <a:cubicBezTo>
                  <a:pt x="12" y="141"/>
                  <a:pt x="19" y="139"/>
                  <a:pt x="25" y="132"/>
                </a:cubicBezTo>
                <a:cubicBezTo>
                  <a:pt x="26" y="131"/>
                  <a:pt x="26" y="131"/>
                  <a:pt x="26" y="131"/>
                </a:cubicBezTo>
                <a:cubicBezTo>
                  <a:pt x="26" y="131"/>
                  <a:pt x="26" y="131"/>
                  <a:pt x="25" y="131"/>
                </a:cubicBezTo>
                <a:cubicBezTo>
                  <a:pt x="25" y="131"/>
                  <a:pt x="24" y="130"/>
                  <a:pt x="24" y="130"/>
                </a:cubicBezTo>
                <a:cubicBezTo>
                  <a:pt x="25" y="131"/>
                  <a:pt x="25" y="131"/>
                  <a:pt x="25" y="131"/>
                </a:cubicBezTo>
                <a:cubicBezTo>
                  <a:pt x="25" y="134"/>
                  <a:pt x="33" y="147"/>
                  <a:pt x="35" y="150"/>
                </a:cubicBezTo>
                <a:cubicBezTo>
                  <a:pt x="35" y="151"/>
                  <a:pt x="35" y="151"/>
                  <a:pt x="35" y="151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35" y="150"/>
                  <a:pt x="35" y="151"/>
                  <a:pt x="34" y="151"/>
                </a:cubicBezTo>
                <a:cubicBezTo>
                  <a:pt x="31" y="151"/>
                  <a:pt x="26" y="154"/>
                  <a:pt x="22" y="159"/>
                </a:cubicBezTo>
                <a:cubicBezTo>
                  <a:pt x="19" y="163"/>
                  <a:pt x="20" y="166"/>
                  <a:pt x="20" y="169"/>
                </a:cubicBezTo>
                <a:cubicBezTo>
                  <a:pt x="22" y="173"/>
                  <a:pt x="26" y="177"/>
                  <a:pt x="33" y="179"/>
                </a:cubicBezTo>
                <a:cubicBezTo>
                  <a:pt x="61" y="188"/>
                  <a:pt x="81" y="180"/>
                  <a:pt x="86" y="178"/>
                </a:cubicBezTo>
                <a:cubicBezTo>
                  <a:pt x="92" y="176"/>
                  <a:pt x="97" y="176"/>
                  <a:pt x="102" y="178"/>
                </a:cubicBezTo>
                <a:cubicBezTo>
                  <a:pt x="108" y="181"/>
                  <a:pt x="132" y="187"/>
                  <a:pt x="156" y="178"/>
                </a:cubicBezTo>
                <a:cubicBezTo>
                  <a:pt x="163" y="176"/>
                  <a:pt x="167" y="173"/>
                  <a:pt x="168" y="169"/>
                </a:cubicBezTo>
                <a:cubicBezTo>
                  <a:pt x="169" y="166"/>
                  <a:pt x="168" y="163"/>
                  <a:pt x="166" y="160"/>
                </a:cubicBezTo>
                <a:cubicBezTo>
                  <a:pt x="163" y="155"/>
                  <a:pt x="159" y="152"/>
                  <a:pt x="153" y="151"/>
                </a:cubicBezTo>
                <a:cubicBezTo>
                  <a:pt x="152" y="150"/>
                  <a:pt x="152" y="150"/>
                  <a:pt x="152" y="150"/>
                </a:cubicBezTo>
                <a:cubicBezTo>
                  <a:pt x="153" y="151"/>
                  <a:pt x="153" y="151"/>
                  <a:pt x="153" y="152"/>
                </a:cubicBezTo>
                <a:cubicBezTo>
                  <a:pt x="153" y="152"/>
                  <a:pt x="153" y="152"/>
                  <a:pt x="153" y="151"/>
                </a:cubicBezTo>
                <a:cubicBezTo>
                  <a:pt x="155" y="148"/>
                  <a:pt x="162" y="135"/>
                  <a:pt x="163" y="133"/>
                </a:cubicBezTo>
                <a:cubicBezTo>
                  <a:pt x="163" y="132"/>
                  <a:pt x="163" y="132"/>
                  <a:pt x="163" y="132"/>
                </a:cubicBezTo>
                <a:cubicBezTo>
                  <a:pt x="163" y="132"/>
                  <a:pt x="163" y="131"/>
                  <a:pt x="164" y="131"/>
                </a:cubicBezTo>
                <a:cubicBezTo>
                  <a:pt x="164" y="131"/>
                  <a:pt x="163" y="131"/>
                  <a:pt x="163" y="131"/>
                </a:cubicBezTo>
                <a:cubicBezTo>
                  <a:pt x="162" y="131"/>
                  <a:pt x="162" y="131"/>
                  <a:pt x="161" y="131"/>
                </a:cubicBezTo>
                <a:cubicBezTo>
                  <a:pt x="162" y="131"/>
                  <a:pt x="162" y="131"/>
                  <a:pt x="162" y="131"/>
                </a:cubicBezTo>
                <a:cubicBezTo>
                  <a:pt x="166" y="137"/>
                  <a:pt x="176" y="143"/>
                  <a:pt x="184" y="140"/>
                </a:cubicBezTo>
                <a:cubicBezTo>
                  <a:pt x="185" y="140"/>
                  <a:pt x="186" y="139"/>
                  <a:pt x="187" y="137"/>
                </a:cubicBezTo>
                <a:cubicBezTo>
                  <a:pt x="189" y="127"/>
                  <a:pt x="176" y="95"/>
                  <a:pt x="167" y="82"/>
                </a:cubicBezTo>
                <a:cubicBezTo>
                  <a:pt x="167" y="84"/>
                  <a:pt x="167" y="84"/>
                  <a:pt x="167" y="84"/>
                </a:cubicBezTo>
                <a:moveTo>
                  <a:pt x="182" y="135"/>
                </a:moveTo>
                <a:cubicBezTo>
                  <a:pt x="177" y="137"/>
                  <a:pt x="169" y="133"/>
                  <a:pt x="166" y="128"/>
                </a:cubicBezTo>
                <a:cubicBezTo>
                  <a:pt x="165" y="127"/>
                  <a:pt x="163" y="126"/>
                  <a:pt x="162" y="126"/>
                </a:cubicBezTo>
                <a:cubicBezTo>
                  <a:pt x="160" y="127"/>
                  <a:pt x="159" y="129"/>
                  <a:pt x="158" y="130"/>
                </a:cubicBezTo>
                <a:cubicBezTo>
                  <a:pt x="158" y="131"/>
                  <a:pt x="158" y="131"/>
                  <a:pt x="158" y="131"/>
                </a:cubicBezTo>
                <a:cubicBezTo>
                  <a:pt x="157" y="133"/>
                  <a:pt x="151" y="146"/>
                  <a:pt x="149" y="148"/>
                </a:cubicBezTo>
                <a:cubicBezTo>
                  <a:pt x="148" y="149"/>
                  <a:pt x="147" y="151"/>
                  <a:pt x="148" y="153"/>
                </a:cubicBezTo>
                <a:cubicBezTo>
                  <a:pt x="149" y="155"/>
                  <a:pt x="151" y="155"/>
                  <a:pt x="152" y="156"/>
                </a:cubicBezTo>
                <a:cubicBezTo>
                  <a:pt x="156" y="157"/>
                  <a:pt x="159" y="159"/>
                  <a:pt x="162" y="163"/>
                </a:cubicBezTo>
                <a:cubicBezTo>
                  <a:pt x="163" y="164"/>
                  <a:pt x="164" y="166"/>
                  <a:pt x="163" y="167"/>
                </a:cubicBezTo>
                <a:cubicBezTo>
                  <a:pt x="162" y="170"/>
                  <a:pt x="159" y="172"/>
                  <a:pt x="155" y="174"/>
                </a:cubicBezTo>
                <a:cubicBezTo>
                  <a:pt x="131" y="182"/>
                  <a:pt x="110" y="176"/>
                  <a:pt x="105" y="174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4"/>
                  <a:pt x="103" y="173"/>
                  <a:pt x="102" y="173"/>
                </a:cubicBezTo>
                <a:cubicBezTo>
                  <a:pt x="101" y="173"/>
                  <a:pt x="100" y="172"/>
                  <a:pt x="99" y="172"/>
                </a:cubicBezTo>
                <a:cubicBezTo>
                  <a:pt x="99" y="172"/>
                  <a:pt x="97" y="171"/>
                  <a:pt x="94" y="171"/>
                </a:cubicBezTo>
                <a:cubicBezTo>
                  <a:pt x="90" y="172"/>
                  <a:pt x="90" y="172"/>
                  <a:pt x="90" y="172"/>
                </a:cubicBezTo>
                <a:cubicBezTo>
                  <a:pt x="89" y="172"/>
                  <a:pt x="89" y="172"/>
                  <a:pt x="89" y="172"/>
                </a:cubicBezTo>
                <a:cubicBezTo>
                  <a:pt x="89" y="172"/>
                  <a:pt x="89" y="172"/>
                  <a:pt x="89" y="172"/>
                </a:cubicBezTo>
                <a:cubicBezTo>
                  <a:pt x="89" y="172"/>
                  <a:pt x="88" y="172"/>
                  <a:pt x="87" y="172"/>
                </a:cubicBezTo>
                <a:cubicBezTo>
                  <a:pt x="85" y="173"/>
                  <a:pt x="84" y="173"/>
                  <a:pt x="84" y="174"/>
                </a:cubicBezTo>
                <a:cubicBezTo>
                  <a:pt x="84" y="174"/>
                  <a:pt x="63" y="183"/>
                  <a:pt x="35" y="174"/>
                </a:cubicBezTo>
                <a:cubicBezTo>
                  <a:pt x="30" y="172"/>
                  <a:pt x="26" y="170"/>
                  <a:pt x="25" y="167"/>
                </a:cubicBezTo>
                <a:cubicBezTo>
                  <a:pt x="25" y="165"/>
                  <a:pt x="25" y="164"/>
                  <a:pt x="26" y="162"/>
                </a:cubicBezTo>
                <a:cubicBezTo>
                  <a:pt x="29" y="159"/>
                  <a:pt x="33" y="156"/>
                  <a:pt x="35" y="156"/>
                </a:cubicBezTo>
                <a:cubicBezTo>
                  <a:pt x="36" y="156"/>
                  <a:pt x="39" y="155"/>
                  <a:pt x="40" y="153"/>
                </a:cubicBezTo>
                <a:cubicBezTo>
                  <a:pt x="41" y="150"/>
                  <a:pt x="39" y="148"/>
                  <a:pt x="39" y="147"/>
                </a:cubicBezTo>
                <a:cubicBezTo>
                  <a:pt x="37" y="144"/>
                  <a:pt x="30" y="131"/>
                  <a:pt x="29" y="130"/>
                </a:cubicBezTo>
                <a:cubicBezTo>
                  <a:pt x="29" y="128"/>
                  <a:pt x="28" y="126"/>
                  <a:pt x="26" y="126"/>
                </a:cubicBezTo>
                <a:cubicBezTo>
                  <a:pt x="24" y="126"/>
                  <a:pt x="23" y="127"/>
                  <a:pt x="22" y="128"/>
                </a:cubicBezTo>
                <a:cubicBezTo>
                  <a:pt x="16" y="134"/>
                  <a:pt x="11" y="136"/>
                  <a:pt x="5" y="135"/>
                </a:cubicBezTo>
                <a:cubicBezTo>
                  <a:pt x="6" y="135"/>
                  <a:pt x="7" y="136"/>
                  <a:pt x="7" y="136"/>
                </a:cubicBezTo>
                <a:cubicBezTo>
                  <a:pt x="5" y="132"/>
                  <a:pt x="14" y="100"/>
                  <a:pt x="26" y="86"/>
                </a:cubicBezTo>
                <a:cubicBezTo>
                  <a:pt x="26" y="85"/>
                  <a:pt x="26" y="85"/>
                  <a:pt x="26" y="85"/>
                </a:cubicBezTo>
                <a:cubicBezTo>
                  <a:pt x="26" y="84"/>
                  <a:pt x="26" y="84"/>
                  <a:pt x="26" y="84"/>
                </a:cubicBezTo>
                <a:cubicBezTo>
                  <a:pt x="26" y="69"/>
                  <a:pt x="27" y="41"/>
                  <a:pt x="45" y="23"/>
                </a:cubicBezTo>
                <a:cubicBezTo>
                  <a:pt x="57" y="11"/>
                  <a:pt x="73" y="5"/>
                  <a:pt x="94" y="5"/>
                </a:cubicBezTo>
                <a:cubicBezTo>
                  <a:pt x="115" y="5"/>
                  <a:pt x="131" y="11"/>
                  <a:pt x="143" y="23"/>
                </a:cubicBezTo>
                <a:cubicBezTo>
                  <a:pt x="161" y="41"/>
                  <a:pt x="163" y="69"/>
                  <a:pt x="162" y="84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63" y="85"/>
                  <a:pt x="163" y="85"/>
                  <a:pt x="163" y="85"/>
                </a:cubicBezTo>
                <a:cubicBezTo>
                  <a:pt x="173" y="99"/>
                  <a:pt x="184" y="131"/>
                  <a:pt x="182" y="136"/>
                </a:cubicBezTo>
                <a:cubicBezTo>
                  <a:pt x="182" y="135"/>
                  <a:pt x="182" y="135"/>
                  <a:pt x="182" y="135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0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观察</a:t>
            </a:r>
          </a:p>
        </p:txBody>
      </p:sp>
      <p:sp>
        <p:nvSpPr>
          <p:cNvPr id="4" name="TextBox 13"/>
          <p:cNvSpPr txBox="1"/>
          <p:nvPr/>
        </p:nvSpPr>
        <p:spPr>
          <a:xfrm>
            <a:off x="2454151" y="994969"/>
            <a:ext cx="860960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defTabSz="1218892">
              <a:defRPr/>
            </a:pPr>
            <a:r>
              <a:rPr lang="zh-CN" altLang="en-US" sz="2800" b="1" kern="0" noProof="0" dirty="0" smtClean="0">
                <a:solidFill>
                  <a:srgbClr val="2E75B6"/>
                </a:solidFill>
                <a:latin typeface="+mn-ea"/>
              </a:rPr>
              <a:t>发端于支付的互联网</a:t>
            </a:r>
            <a:r>
              <a:rPr lang="zh-CN" altLang="en-US" sz="2800" b="1" kern="0" noProof="0" dirty="0">
                <a:solidFill>
                  <a:srgbClr val="2E75B6"/>
                </a:solidFill>
                <a:latin typeface="+mn-ea"/>
              </a:rPr>
              <a:t>金融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1630710" y="970774"/>
            <a:ext cx="534988" cy="533400"/>
          </a:xfrm>
          <a:prstGeom prst="ellipse">
            <a:avLst/>
          </a:prstGeom>
          <a:solidFill>
            <a:srgbClr val="E77F2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11052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1543626" y="5059923"/>
            <a:ext cx="8929340" cy="82688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未来的消费很大程度上</a:t>
            </a:r>
            <a:r>
              <a:rPr lang="zh-CN" altLang="en-US" sz="2400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将</a:t>
            </a:r>
            <a:r>
              <a:rPr lang="zh-CN" altLang="en-US" sz="2400" b="1" kern="100" dirty="0" smtClean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被切割成两个部分</a:t>
            </a:r>
            <a:r>
              <a:rPr lang="zh-CN" altLang="en-US" sz="2000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：交易归交易，支付归交付。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0" y="1780885"/>
            <a:ext cx="4709186" cy="3139457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/>
          <a:stretch/>
        </p:blipFill>
        <p:spPr>
          <a:xfrm>
            <a:off x="7663996" y="1810139"/>
            <a:ext cx="2969079" cy="3176270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643166" y="1006642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kern="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en-US" altLang="zh-CN" sz="16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sz="12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1200" kern="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加号 2"/>
          <p:cNvSpPr/>
          <p:nvPr/>
        </p:nvSpPr>
        <p:spPr>
          <a:xfrm>
            <a:off x="6645379" y="3071812"/>
            <a:ext cx="714375" cy="714375"/>
          </a:xfrm>
          <a:prstGeom prst="mathPlus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630710" y="1600566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3997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观察</a:t>
            </a:r>
          </a:p>
        </p:txBody>
      </p:sp>
      <p:sp>
        <p:nvSpPr>
          <p:cNvPr id="44" name="TextBox 13"/>
          <p:cNvSpPr txBox="1"/>
          <p:nvPr/>
        </p:nvSpPr>
        <p:spPr>
          <a:xfrm>
            <a:off x="2587053" y="503415"/>
            <a:ext cx="8609605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lvl="0" defTabSz="1218892">
              <a:defRPr/>
            </a:pPr>
            <a:r>
              <a:rPr lang="zh-CN" altLang="en-US" sz="2800" b="1" kern="0" noProof="0" dirty="0" smtClean="0">
                <a:solidFill>
                  <a:srgbClr val="2E75B6"/>
                </a:solidFill>
                <a:latin typeface="+mn-ea"/>
              </a:rPr>
              <a:t>发端于支付的互联网</a:t>
            </a:r>
            <a:r>
              <a:rPr lang="zh-CN" altLang="en-US" sz="2800" b="1" kern="0" noProof="0" dirty="0">
                <a:solidFill>
                  <a:srgbClr val="2E75B6"/>
                </a:solidFill>
                <a:latin typeface="+mn-ea"/>
              </a:rPr>
              <a:t>金融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1595438" y="495612"/>
            <a:ext cx="534988" cy="533400"/>
          </a:xfrm>
          <a:prstGeom prst="ellipse">
            <a:avLst/>
          </a:prstGeom>
          <a:solidFill>
            <a:srgbClr val="E77F2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11052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607894" y="53148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kern="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en-US" altLang="zh-CN" sz="16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sz="12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1200" kern="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" name="TextBox 16"/>
          <p:cNvSpPr txBox="1">
            <a:spLocks noChangeArrowheads="1"/>
          </p:cNvSpPr>
          <p:nvPr/>
        </p:nvSpPr>
        <p:spPr bwMode="auto">
          <a:xfrm flipH="1">
            <a:off x="1769294" y="1894478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4" name="组合 143"/>
          <p:cNvGrpSpPr/>
          <p:nvPr/>
        </p:nvGrpSpPr>
        <p:grpSpPr>
          <a:xfrm flipH="1">
            <a:off x="3894590" y="1050182"/>
            <a:ext cx="4365220" cy="283373"/>
            <a:chOff x="2593781" y="1170007"/>
            <a:chExt cx="3981949" cy="258493"/>
          </a:xfrm>
        </p:grpSpPr>
        <p:cxnSp>
          <p:nvCxnSpPr>
            <p:cNvPr id="62" name="直接连接符​​ 14"/>
            <p:cNvCxnSpPr/>
            <p:nvPr/>
          </p:nvCxnSpPr>
          <p:spPr bwMode="auto">
            <a:xfrm flipH="1" flipV="1">
              <a:off x="2593781" y="1425587"/>
              <a:ext cx="2793482" cy="2913"/>
            </a:xfrm>
            <a:prstGeom prst="line">
              <a:avLst/>
            </a:prstGeom>
            <a:ln w="57150">
              <a:solidFill>
                <a:srgbClr val="B14B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​​ 17"/>
            <p:cNvSpPr/>
            <p:nvPr/>
          </p:nvSpPr>
          <p:spPr bwMode="auto">
            <a:xfrm flipH="1">
              <a:off x="4527954" y="1170007"/>
              <a:ext cx="2047776" cy="247597"/>
            </a:xfrm>
            <a:prstGeom prst="rect">
              <a:avLst/>
            </a:prstGeom>
            <a:solidFill>
              <a:srgbClr val="B14B46"/>
            </a:solidFill>
            <a:ln w="57150">
              <a:solidFill>
                <a:srgbClr val="B14B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第三方支付</a:t>
              </a:r>
              <a:endParaRPr lang="en-US" altLang="zh-CN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 flipH="1">
            <a:off x="3143250" y="2270289"/>
            <a:ext cx="4365220" cy="271428"/>
            <a:chOff x="3387223" y="2494794"/>
            <a:chExt cx="3981949" cy="247597"/>
          </a:xfrm>
        </p:grpSpPr>
        <p:cxnSp>
          <p:nvCxnSpPr>
            <p:cNvPr id="78" name="直接连接符​​ 14"/>
            <p:cNvCxnSpPr/>
            <p:nvPr/>
          </p:nvCxnSpPr>
          <p:spPr bwMode="auto">
            <a:xfrm flipH="1" flipV="1">
              <a:off x="3387223" y="2737340"/>
              <a:ext cx="2793482" cy="2913"/>
            </a:xfrm>
            <a:prstGeom prst="line">
              <a:avLst/>
            </a:prstGeom>
            <a:ln w="57150">
              <a:solidFill>
                <a:srgbClr val="639F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​​ 17"/>
            <p:cNvSpPr/>
            <p:nvPr/>
          </p:nvSpPr>
          <p:spPr bwMode="auto">
            <a:xfrm flipH="1">
              <a:off x="5321396" y="2494794"/>
              <a:ext cx="2047776" cy="247597"/>
            </a:xfrm>
            <a:prstGeom prst="rect">
              <a:avLst/>
            </a:prstGeom>
            <a:solidFill>
              <a:srgbClr val="639FD7"/>
            </a:solidFill>
            <a:ln w="57150">
              <a:solidFill>
                <a:srgbClr val="639F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+mn-ea"/>
                </a:rPr>
                <a:t>金融产品线上销售</a:t>
              </a:r>
              <a:endParaRPr lang="en-US" altLang="zh-CN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 flipH="1">
            <a:off x="3913390" y="3536002"/>
            <a:ext cx="4365220" cy="271428"/>
            <a:chOff x="4143863" y="3820827"/>
            <a:chExt cx="3981949" cy="247597"/>
          </a:xfrm>
        </p:grpSpPr>
        <p:cxnSp>
          <p:nvCxnSpPr>
            <p:cNvPr id="92" name="直接连接符​​ 14"/>
            <p:cNvCxnSpPr/>
            <p:nvPr/>
          </p:nvCxnSpPr>
          <p:spPr bwMode="auto">
            <a:xfrm flipH="1" flipV="1">
              <a:off x="4143863" y="4063373"/>
              <a:ext cx="2793482" cy="2913"/>
            </a:xfrm>
            <a:prstGeom prst="line">
              <a:avLst/>
            </a:prstGeom>
            <a:ln w="57150">
              <a:solidFill>
                <a:srgbClr val="96A9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​​ 17"/>
            <p:cNvSpPr/>
            <p:nvPr/>
          </p:nvSpPr>
          <p:spPr bwMode="auto">
            <a:xfrm flipH="1">
              <a:off x="6078036" y="3820827"/>
              <a:ext cx="2047776" cy="247597"/>
            </a:xfrm>
            <a:prstGeom prst="rect">
              <a:avLst/>
            </a:prstGeom>
            <a:solidFill>
              <a:srgbClr val="96A92C"/>
            </a:solidFill>
            <a:ln w="57150">
              <a:solidFill>
                <a:srgbClr val="96A9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+mn-ea"/>
                </a:rPr>
                <a:t>P2P</a:t>
              </a:r>
              <a:r>
                <a:rPr lang="zh-CN" altLang="en-US" sz="1600" b="1" dirty="0">
                  <a:solidFill>
                    <a:schemeClr val="bg1"/>
                  </a:solidFill>
                  <a:latin typeface="+mn-ea"/>
                </a:rPr>
                <a:t>理财</a:t>
              </a:r>
              <a:endParaRPr lang="en-US" altLang="zh-CN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06" name="直接连接符​​ 14"/>
          <p:cNvCxnSpPr/>
          <p:nvPr/>
        </p:nvCxnSpPr>
        <p:spPr bwMode="auto">
          <a:xfrm flipV="1">
            <a:off x="4408582" y="5047896"/>
            <a:ext cx="3062360" cy="3193"/>
          </a:xfrm>
          <a:prstGeom prst="line">
            <a:avLst/>
          </a:prstGeom>
          <a:ln w="57150">
            <a:solidFill>
              <a:srgbClr val="E77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15"/>
          <p:cNvGrpSpPr>
            <a:grpSpLocks/>
          </p:cNvGrpSpPr>
          <p:nvPr/>
        </p:nvGrpSpPr>
        <p:grpSpPr bwMode="auto">
          <a:xfrm rot="16200000">
            <a:off x="8128439" y="993765"/>
            <a:ext cx="1653004" cy="1424691"/>
            <a:chOff x="2447764" y="1124744"/>
            <a:chExt cx="2232248" cy="1924352"/>
          </a:xfrm>
        </p:grpSpPr>
        <p:sp>
          <p:nvSpPr>
            <p:cNvPr id="73" name="六边形 72"/>
            <p:cNvSpPr/>
            <p:nvPr/>
          </p:nvSpPr>
          <p:spPr>
            <a:xfrm>
              <a:off x="2447765" y="1124448"/>
              <a:ext cx="2232248" cy="1924648"/>
            </a:xfrm>
            <a:prstGeom prst="hexagon">
              <a:avLst>
                <a:gd name="adj" fmla="val 28044"/>
                <a:gd name="vf" fmla="val 115470"/>
              </a:avLst>
            </a:prstGeom>
            <a:solidFill>
              <a:srgbClr val="E3AC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4" name="椭圆​​ 36"/>
            <p:cNvSpPr/>
            <p:nvPr/>
          </p:nvSpPr>
          <p:spPr>
            <a:xfrm>
              <a:off x="2696411" y="1220958"/>
              <a:ext cx="1734956" cy="1731626"/>
            </a:xfrm>
            <a:prstGeom prst="ellipse">
              <a:avLst/>
            </a:prstGeom>
            <a:solidFill>
              <a:srgbClr val="B14B46"/>
            </a:solidFill>
            <a:ln w="38100"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79" name="组合 15"/>
          <p:cNvGrpSpPr>
            <a:grpSpLocks/>
          </p:cNvGrpSpPr>
          <p:nvPr/>
        </p:nvGrpSpPr>
        <p:grpSpPr bwMode="auto">
          <a:xfrm rot="16200000">
            <a:off x="7379879" y="2231317"/>
            <a:ext cx="1653004" cy="1424691"/>
            <a:chOff x="2447764" y="1124744"/>
            <a:chExt cx="2232248" cy="1924352"/>
          </a:xfrm>
        </p:grpSpPr>
        <p:sp>
          <p:nvSpPr>
            <p:cNvPr id="89" name="六边形 88"/>
            <p:cNvSpPr/>
            <p:nvPr/>
          </p:nvSpPr>
          <p:spPr>
            <a:xfrm>
              <a:off x="2447765" y="1124448"/>
              <a:ext cx="2232248" cy="1924648"/>
            </a:xfrm>
            <a:prstGeom prst="hexagon">
              <a:avLst>
                <a:gd name="adj" fmla="val 28044"/>
                <a:gd name="vf" fmla="val 115470"/>
              </a:avLst>
            </a:prstGeom>
            <a:solidFill>
              <a:srgbClr val="A8CAE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0" name="椭圆​​ 36"/>
            <p:cNvSpPr/>
            <p:nvPr/>
          </p:nvSpPr>
          <p:spPr>
            <a:xfrm>
              <a:off x="2696411" y="1220958"/>
              <a:ext cx="1734956" cy="1731626"/>
            </a:xfrm>
            <a:prstGeom prst="ellipse">
              <a:avLst/>
            </a:prstGeom>
            <a:solidFill>
              <a:srgbClr val="639FD7"/>
            </a:solidFill>
            <a:ln w="38100"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93" name="组合 15"/>
          <p:cNvGrpSpPr>
            <a:grpSpLocks/>
          </p:cNvGrpSpPr>
          <p:nvPr/>
        </p:nvGrpSpPr>
        <p:grpSpPr bwMode="auto">
          <a:xfrm rot="16200000">
            <a:off x="8051928" y="3482342"/>
            <a:ext cx="1653004" cy="1424691"/>
            <a:chOff x="2447764" y="1124744"/>
            <a:chExt cx="2232248" cy="1924352"/>
          </a:xfrm>
        </p:grpSpPr>
        <p:sp>
          <p:nvSpPr>
            <p:cNvPr id="103" name="六边形 102"/>
            <p:cNvSpPr/>
            <p:nvPr/>
          </p:nvSpPr>
          <p:spPr>
            <a:xfrm>
              <a:off x="2447765" y="1124448"/>
              <a:ext cx="2232248" cy="1924648"/>
            </a:xfrm>
            <a:prstGeom prst="hexagon">
              <a:avLst>
                <a:gd name="adj" fmla="val 28044"/>
                <a:gd name="vf" fmla="val 115470"/>
              </a:avLst>
            </a:prstGeom>
            <a:solidFill>
              <a:srgbClr val="DCDE8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4" name="椭圆​​ 36"/>
            <p:cNvSpPr/>
            <p:nvPr/>
          </p:nvSpPr>
          <p:spPr>
            <a:xfrm>
              <a:off x="2696411" y="1220958"/>
              <a:ext cx="1734956" cy="1731626"/>
            </a:xfrm>
            <a:prstGeom prst="ellipse">
              <a:avLst/>
            </a:prstGeom>
            <a:solidFill>
              <a:srgbClr val="96A92C"/>
            </a:solidFill>
            <a:ln w="38100"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107" name="组合 15"/>
          <p:cNvGrpSpPr>
            <a:grpSpLocks/>
          </p:cNvGrpSpPr>
          <p:nvPr/>
        </p:nvGrpSpPr>
        <p:grpSpPr bwMode="auto">
          <a:xfrm rot="16200000">
            <a:off x="7352770" y="4733256"/>
            <a:ext cx="1653004" cy="1424911"/>
            <a:chOff x="2447765" y="1124448"/>
            <a:chExt cx="2232248" cy="1924648"/>
          </a:xfrm>
        </p:grpSpPr>
        <p:sp>
          <p:nvSpPr>
            <p:cNvPr id="117" name="六边形 116"/>
            <p:cNvSpPr/>
            <p:nvPr/>
          </p:nvSpPr>
          <p:spPr>
            <a:xfrm>
              <a:off x="2447765" y="1124448"/>
              <a:ext cx="2232248" cy="1924648"/>
            </a:xfrm>
            <a:prstGeom prst="hexagon">
              <a:avLst>
                <a:gd name="adj" fmla="val 28044"/>
                <a:gd name="vf" fmla="val 115470"/>
              </a:avLst>
            </a:prstGeom>
            <a:solidFill>
              <a:srgbClr val="E99B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8" name="椭圆​​ 36"/>
            <p:cNvSpPr/>
            <p:nvPr/>
          </p:nvSpPr>
          <p:spPr>
            <a:xfrm>
              <a:off x="2696411" y="1220959"/>
              <a:ext cx="1734957" cy="1731626"/>
            </a:xfrm>
            <a:prstGeom prst="ellipse">
              <a:avLst/>
            </a:prstGeom>
            <a:solidFill>
              <a:srgbClr val="E77F24"/>
            </a:solidFill>
            <a:ln w="38100"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109" name="矩形​​ 17"/>
          <p:cNvSpPr/>
          <p:nvPr/>
        </p:nvSpPr>
        <p:spPr bwMode="auto">
          <a:xfrm>
            <a:off x="3191448" y="4767717"/>
            <a:ext cx="2244879" cy="271429"/>
          </a:xfrm>
          <a:prstGeom prst="rect">
            <a:avLst/>
          </a:prstGeom>
          <a:solidFill>
            <a:srgbClr val="E77F24"/>
          </a:solidFill>
          <a:ln w="57150">
            <a:solidFill>
              <a:srgbClr val="E77F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+mn-ea"/>
              </a:rPr>
              <a:t>众筹模式</a:t>
            </a:r>
            <a:endParaRPr lang="en-US" altLang="zh-CN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7" name="TextBox 45"/>
          <p:cNvSpPr txBox="1"/>
          <p:nvPr/>
        </p:nvSpPr>
        <p:spPr>
          <a:xfrm>
            <a:off x="3753644" y="1423825"/>
            <a:ext cx="329270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最早出现，最具代表性的互联网金融业务，目前规模巨大。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152" name="TextBox 45"/>
          <p:cNvSpPr txBox="1"/>
          <p:nvPr/>
        </p:nvSpPr>
        <p:spPr>
          <a:xfrm>
            <a:off x="3028946" y="2638263"/>
            <a:ext cx="329270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以“宝宝”们为代表，目标消费者较低端，方便用户操作。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153" name="TextBox 45"/>
          <p:cNvSpPr txBox="1"/>
          <p:nvPr/>
        </p:nvSpPr>
        <p:spPr>
          <a:xfrm>
            <a:off x="3778247" y="3852701"/>
            <a:ext cx="329270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互联网信贷，存在生命力。难题在于企业征信。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154" name="TextBox 45"/>
          <p:cNvSpPr txBox="1"/>
          <p:nvPr/>
        </p:nvSpPr>
        <p:spPr>
          <a:xfrm>
            <a:off x="3778247" y="5081426"/>
            <a:ext cx="329270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通过在互联网展示项目来募集公众资金。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011" y="5060450"/>
            <a:ext cx="770523" cy="770523"/>
          </a:xfrm>
          <a:prstGeom prst="rect">
            <a:avLst/>
          </a:prstGeom>
        </p:spPr>
      </p:pic>
      <p:pic>
        <p:nvPicPr>
          <p:cNvPr id="160" name="图片 1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8354" y="3854176"/>
            <a:ext cx="760152" cy="681023"/>
          </a:xfrm>
          <a:prstGeom prst="rect">
            <a:avLst/>
          </a:prstGeom>
        </p:spPr>
      </p:pic>
      <p:pic>
        <p:nvPicPr>
          <p:cNvPr id="161" name="图片 16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6039" y="2575386"/>
            <a:ext cx="580685" cy="736553"/>
          </a:xfrm>
          <a:prstGeom prst="rect">
            <a:avLst/>
          </a:prstGeom>
        </p:spPr>
      </p:pic>
      <p:grpSp>
        <p:nvGrpSpPr>
          <p:cNvPr id="165" name="组合 164"/>
          <p:cNvGrpSpPr/>
          <p:nvPr/>
        </p:nvGrpSpPr>
        <p:grpSpPr>
          <a:xfrm>
            <a:off x="8637441" y="1325111"/>
            <a:ext cx="635000" cy="761999"/>
            <a:chOff x="1704975" y="2814636"/>
            <a:chExt cx="1571625" cy="1885950"/>
          </a:xfrm>
        </p:grpSpPr>
        <p:sp>
          <p:nvSpPr>
            <p:cNvPr id="164" name="任意多边形 163"/>
            <p:cNvSpPr/>
            <p:nvPr/>
          </p:nvSpPr>
          <p:spPr>
            <a:xfrm>
              <a:off x="1765301" y="2825547"/>
              <a:ext cx="1428750" cy="1809953"/>
            </a:xfrm>
            <a:custGeom>
              <a:avLst/>
              <a:gdLst>
                <a:gd name="connsiteX0" fmla="*/ 25400 w 1428750"/>
                <a:gd name="connsiteY0" fmla="*/ 330200 h 1790700"/>
                <a:gd name="connsiteX1" fmla="*/ 361950 w 1428750"/>
                <a:gd name="connsiteY1" fmla="*/ 190500 h 1790700"/>
                <a:gd name="connsiteX2" fmla="*/ 571500 w 1428750"/>
                <a:gd name="connsiteY2" fmla="*/ 31750 h 1790700"/>
                <a:gd name="connsiteX3" fmla="*/ 704850 w 1428750"/>
                <a:gd name="connsiteY3" fmla="*/ 0 h 1790700"/>
                <a:gd name="connsiteX4" fmla="*/ 838200 w 1428750"/>
                <a:gd name="connsiteY4" fmla="*/ 19050 h 1790700"/>
                <a:gd name="connsiteX5" fmla="*/ 1104900 w 1428750"/>
                <a:gd name="connsiteY5" fmla="*/ 203200 h 1790700"/>
                <a:gd name="connsiteX6" fmla="*/ 1365250 w 1428750"/>
                <a:gd name="connsiteY6" fmla="*/ 317500 h 1790700"/>
                <a:gd name="connsiteX7" fmla="*/ 1428750 w 1428750"/>
                <a:gd name="connsiteY7" fmla="*/ 406400 h 1790700"/>
                <a:gd name="connsiteX8" fmla="*/ 1390650 w 1428750"/>
                <a:gd name="connsiteY8" fmla="*/ 1003300 h 1790700"/>
                <a:gd name="connsiteX9" fmla="*/ 1136650 w 1428750"/>
                <a:gd name="connsiteY9" fmla="*/ 1479550 h 1790700"/>
                <a:gd name="connsiteX10" fmla="*/ 717550 w 1428750"/>
                <a:gd name="connsiteY10" fmla="*/ 1790700 h 1790700"/>
                <a:gd name="connsiteX11" fmla="*/ 342900 w 1428750"/>
                <a:gd name="connsiteY11" fmla="*/ 1524000 h 1790700"/>
                <a:gd name="connsiteX12" fmla="*/ 101600 w 1428750"/>
                <a:gd name="connsiteY12" fmla="*/ 1181100 h 1790700"/>
                <a:gd name="connsiteX13" fmla="*/ 0 w 1428750"/>
                <a:gd name="connsiteY13" fmla="*/ 819150 h 1790700"/>
                <a:gd name="connsiteX14" fmla="*/ 0 w 1428750"/>
                <a:gd name="connsiteY14" fmla="*/ 577850 h 1790700"/>
                <a:gd name="connsiteX15" fmla="*/ 0 w 1428750"/>
                <a:gd name="connsiteY15" fmla="*/ 381000 h 1790700"/>
                <a:gd name="connsiteX16" fmla="*/ 25400 w 1428750"/>
                <a:gd name="connsiteY16" fmla="*/ 330200 h 1790700"/>
                <a:gd name="connsiteX0" fmla="*/ 25400 w 1428750"/>
                <a:gd name="connsiteY0" fmla="*/ 354519 h 1815019"/>
                <a:gd name="connsiteX1" fmla="*/ 361950 w 1428750"/>
                <a:gd name="connsiteY1" fmla="*/ 214819 h 1815019"/>
                <a:gd name="connsiteX2" fmla="*/ 571500 w 1428750"/>
                <a:gd name="connsiteY2" fmla="*/ 56069 h 1815019"/>
                <a:gd name="connsiteX3" fmla="*/ 704850 w 1428750"/>
                <a:gd name="connsiteY3" fmla="*/ 24319 h 1815019"/>
                <a:gd name="connsiteX4" fmla="*/ 838200 w 1428750"/>
                <a:gd name="connsiteY4" fmla="*/ 43369 h 1815019"/>
                <a:gd name="connsiteX5" fmla="*/ 1104900 w 1428750"/>
                <a:gd name="connsiteY5" fmla="*/ 227519 h 1815019"/>
                <a:gd name="connsiteX6" fmla="*/ 1365250 w 1428750"/>
                <a:gd name="connsiteY6" fmla="*/ 341819 h 1815019"/>
                <a:gd name="connsiteX7" fmla="*/ 1428750 w 1428750"/>
                <a:gd name="connsiteY7" fmla="*/ 430719 h 1815019"/>
                <a:gd name="connsiteX8" fmla="*/ 1390650 w 1428750"/>
                <a:gd name="connsiteY8" fmla="*/ 1027619 h 1815019"/>
                <a:gd name="connsiteX9" fmla="*/ 1136650 w 1428750"/>
                <a:gd name="connsiteY9" fmla="*/ 1503869 h 1815019"/>
                <a:gd name="connsiteX10" fmla="*/ 717550 w 1428750"/>
                <a:gd name="connsiteY10" fmla="*/ 1815019 h 1815019"/>
                <a:gd name="connsiteX11" fmla="*/ 342900 w 1428750"/>
                <a:gd name="connsiteY11" fmla="*/ 1548319 h 1815019"/>
                <a:gd name="connsiteX12" fmla="*/ 101600 w 1428750"/>
                <a:gd name="connsiteY12" fmla="*/ 1205419 h 1815019"/>
                <a:gd name="connsiteX13" fmla="*/ 0 w 1428750"/>
                <a:gd name="connsiteY13" fmla="*/ 843469 h 1815019"/>
                <a:gd name="connsiteX14" fmla="*/ 0 w 1428750"/>
                <a:gd name="connsiteY14" fmla="*/ 602169 h 1815019"/>
                <a:gd name="connsiteX15" fmla="*/ 0 w 1428750"/>
                <a:gd name="connsiteY15" fmla="*/ 405319 h 1815019"/>
                <a:gd name="connsiteX16" fmla="*/ 25400 w 1428750"/>
                <a:gd name="connsiteY16" fmla="*/ 354519 h 1815019"/>
                <a:gd name="connsiteX0" fmla="*/ 25400 w 1428750"/>
                <a:gd name="connsiteY0" fmla="*/ 354519 h 1815019"/>
                <a:gd name="connsiteX1" fmla="*/ 361950 w 1428750"/>
                <a:gd name="connsiteY1" fmla="*/ 214819 h 1815019"/>
                <a:gd name="connsiteX2" fmla="*/ 571500 w 1428750"/>
                <a:gd name="connsiteY2" fmla="*/ 56069 h 1815019"/>
                <a:gd name="connsiteX3" fmla="*/ 704850 w 1428750"/>
                <a:gd name="connsiteY3" fmla="*/ 24319 h 1815019"/>
                <a:gd name="connsiteX4" fmla="*/ 838200 w 1428750"/>
                <a:gd name="connsiteY4" fmla="*/ 43369 h 1815019"/>
                <a:gd name="connsiteX5" fmla="*/ 1104900 w 1428750"/>
                <a:gd name="connsiteY5" fmla="*/ 227519 h 1815019"/>
                <a:gd name="connsiteX6" fmla="*/ 1365250 w 1428750"/>
                <a:gd name="connsiteY6" fmla="*/ 341819 h 1815019"/>
                <a:gd name="connsiteX7" fmla="*/ 1428750 w 1428750"/>
                <a:gd name="connsiteY7" fmla="*/ 430719 h 1815019"/>
                <a:gd name="connsiteX8" fmla="*/ 1390650 w 1428750"/>
                <a:gd name="connsiteY8" fmla="*/ 1027619 h 1815019"/>
                <a:gd name="connsiteX9" fmla="*/ 1136650 w 1428750"/>
                <a:gd name="connsiteY9" fmla="*/ 1503869 h 1815019"/>
                <a:gd name="connsiteX10" fmla="*/ 717550 w 1428750"/>
                <a:gd name="connsiteY10" fmla="*/ 1815019 h 1815019"/>
                <a:gd name="connsiteX11" fmla="*/ 342900 w 1428750"/>
                <a:gd name="connsiteY11" fmla="*/ 1548319 h 1815019"/>
                <a:gd name="connsiteX12" fmla="*/ 101600 w 1428750"/>
                <a:gd name="connsiteY12" fmla="*/ 1205419 h 1815019"/>
                <a:gd name="connsiteX13" fmla="*/ 0 w 1428750"/>
                <a:gd name="connsiteY13" fmla="*/ 843469 h 1815019"/>
                <a:gd name="connsiteX14" fmla="*/ 0 w 1428750"/>
                <a:gd name="connsiteY14" fmla="*/ 602169 h 1815019"/>
                <a:gd name="connsiteX15" fmla="*/ 0 w 1428750"/>
                <a:gd name="connsiteY15" fmla="*/ 405319 h 1815019"/>
                <a:gd name="connsiteX16" fmla="*/ 25400 w 1428750"/>
                <a:gd name="connsiteY16" fmla="*/ 354519 h 1815019"/>
                <a:gd name="connsiteX0" fmla="*/ 25400 w 1428750"/>
                <a:gd name="connsiteY0" fmla="*/ 330616 h 1791116"/>
                <a:gd name="connsiteX1" fmla="*/ 361950 w 1428750"/>
                <a:gd name="connsiteY1" fmla="*/ 190916 h 1791116"/>
                <a:gd name="connsiteX2" fmla="*/ 571500 w 1428750"/>
                <a:gd name="connsiteY2" fmla="*/ 32166 h 1791116"/>
                <a:gd name="connsiteX3" fmla="*/ 704850 w 1428750"/>
                <a:gd name="connsiteY3" fmla="*/ 416 h 1791116"/>
                <a:gd name="connsiteX4" fmla="*/ 838200 w 1428750"/>
                <a:gd name="connsiteY4" fmla="*/ 19466 h 1791116"/>
                <a:gd name="connsiteX5" fmla="*/ 1104900 w 1428750"/>
                <a:gd name="connsiteY5" fmla="*/ 203616 h 1791116"/>
                <a:gd name="connsiteX6" fmla="*/ 1365250 w 1428750"/>
                <a:gd name="connsiteY6" fmla="*/ 317916 h 1791116"/>
                <a:gd name="connsiteX7" fmla="*/ 1428750 w 1428750"/>
                <a:gd name="connsiteY7" fmla="*/ 406816 h 1791116"/>
                <a:gd name="connsiteX8" fmla="*/ 1390650 w 1428750"/>
                <a:gd name="connsiteY8" fmla="*/ 1003716 h 1791116"/>
                <a:gd name="connsiteX9" fmla="*/ 1136650 w 1428750"/>
                <a:gd name="connsiteY9" fmla="*/ 1479966 h 1791116"/>
                <a:gd name="connsiteX10" fmla="*/ 717550 w 1428750"/>
                <a:gd name="connsiteY10" fmla="*/ 1791116 h 1791116"/>
                <a:gd name="connsiteX11" fmla="*/ 342900 w 1428750"/>
                <a:gd name="connsiteY11" fmla="*/ 1524416 h 1791116"/>
                <a:gd name="connsiteX12" fmla="*/ 101600 w 1428750"/>
                <a:gd name="connsiteY12" fmla="*/ 1181516 h 1791116"/>
                <a:gd name="connsiteX13" fmla="*/ 0 w 1428750"/>
                <a:gd name="connsiteY13" fmla="*/ 819566 h 1791116"/>
                <a:gd name="connsiteX14" fmla="*/ 0 w 1428750"/>
                <a:gd name="connsiteY14" fmla="*/ 578266 h 1791116"/>
                <a:gd name="connsiteX15" fmla="*/ 0 w 1428750"/>
                <a:gd name="connsiteY15" fmla="*/ 381416 h 1791116"/>
                <a:gd name="connsiteX16" fmla="*/ 25400 w 1428750"/>
                <a:gd name="connsiteY16" fmla="*/ 330616 h 1791116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71475 w 1428750"/>
                <a:gd name="connsiteY1" fmla="*/ 22880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71475 w 1428750"/>
                <a:gd name="connsiteY1" fmla="*/ 22880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46266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71475 w 1428750"/>
                <a:gd name="connsiteY1" fmla="*/ 22880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46266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28750" h="1809953">
                  <a:moveTo>
                    <a:pt x="25400" y="349453"/>
                  </a:moveTo>
                  <a:lnTo>
                    <a:pt x="371475" y="228803"/>
                  </a:lnTo>
                  <a:lnTo>
                    <a:pt x="571500" y="51003"/>
                  </a:lnTo>
                  <a:cubicBezTo>
                    <a:pt x="628650" y="19253"/>
                    <a:pt x="622300" y="3378"/>
                    <a:pt x="709612" y="203"/>
                  </a:cubicBezTo>
                  <a:cubicBezTo>
                    <a:pt x="796924" y="-2972"/>
                    <a:pt x="793750" y="31953"/>
                    <a:pt x="838200" y="38303"/>
                  </a:cubicBezTo>
                  <a:lnTo>
                    <a:pt x="1104900" y="246266"/>
                  </a:lnTo>
                  <a:lnTo>
                    <a:pt x="1365250" y="336753"/>
                  </a:lnTo>
                  <a:lnTo>
                    <a:pt x="1428750" y="425653"/>
                  </a:lnTo>
                  <a:lnTo>
                    <a:pt x="1390650" y="1022553"/>
                  </a:lnTo>
                  <a:cubicBezTo>
                    <a:pt x="1341967" y="1201411"/>
                    <a:pt x="1277407" y="1348521"/>
                    <a:pt x="1136650" y="1498803"/>
                  </a:cubicBezTo>
                  <a:cubicBezTo>
                    <a:pt x="995893" y="1649085"/>
                    <a:pt x="849842" y="1802545"/>
                    <a:pt x="717550" y="1809953"/>
                  </a:cubicBezTo>
                  <a:cubicBezTo>
                    <a:pt x="592667" y="1721053"/>
                    <a:pt x="448734" y="1655966"/>
                    <a:pt x="342900" y="1543253"/>
                  </a:cubicBezTo>
                  <a:cubicBezTo>
                    <a:pt x="237066" y="1430540"/>
                    <a:pt x="158750" y="1317828"/>
                    <a:pt x="101600" y="1200353"/>
                  </a:cubicBezTo>
                  <a:lnTo>
                    <a:pt x="0" y="838403"/>
                  </a:lnTo>
                  <a:lnTo>
                    <a:pt x="0" y="597103"/>
                  </a:lnTo>
                  <a:lnTo>
                    <a:pt x="0" y="400253"/>
                  </a:lnTo>
                  <a:lnTo>
                    <a:pt x="25400" y="34945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rgbClr val="B6B7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2" name="图片 16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3300" r="29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000"/>
            <a:stretch/>
          </p:blipFill>
          <p:spPr>
            <a:xfrm>
              <a:off x="1704975" y="2814636"/>
              <a:ext cx="1571625" cy="1885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36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248900" y="5702300"/>
            <a:ext cx="1540467" cy="68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观察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30710" y="965625"/>
            <a:ext cx="9433046" cy="552564"/>
            <a:chOff x="1630710" y="952178"/>
            <a:chExt cx="9433046" cy="552564"/>
          </a:xfrm>
        </p:grpSpPr>
        <p:sp>
          <p:nvSpPr>
            <p:cNvPr id="4" name="TextBox 13"/>
            <p:cNvSpPr txBox="1"/>
            <p:nvPr/>
          </p:nvSpPr>
          <p:spPr>
            <a:xfrm>
              <a:off x="2454151" y="981522"/>
              <a:ext cx="860960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E75B6"/>
                  </a:solidFill>
                  <a:effectLst/>
                  <a:uLnTx/>
                  <a:uFillTx/>
                  <a:latin typeface="+mn-ea"/>
                </a:rPr>
                <a:t>即将迎来风口的在线旅游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E77F2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4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933357" y="41343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Box 29">
            <a:hlinkClick r:id="" action="ppaction://hlinkshowjump?jump=nextslide"/>
          </p:cNvPr>
          <p:cNvSpPr txBox="1"/>
          <p:nvPr/>
        </p:nvSpPr>
        <p:spPr>
          <a:xfrm>
            <a:off x="351544" y="5589054"/>
            <a:ext cx="252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85829">
              <a:defRPr/>
            </a:pPr>
            <a:r>
              <a:rPr lang="zh-CN" altLang="en-US" sz="1600" b="1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在线旅游</a:t>
            </a:r>
            <a:r>
              <a:rPr lang="zh-CN" altLang="en-US" sz="1600" b="1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消费生态包括</a:t>
            </a:r>
            <a:endParaRPr lang="en-US" altLang="zh-CN" sz="1600" b="1" kern="1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 defTabSz="1285829">
              <a:defRPr/>
            </a:pPr>
            <a:r>
              <a:rPr lang="zh-CN" altLang="en-US" sz="1600" b="1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规划</a:t>
            </a:r>
            <a:r>
              <a:rPr lang="zh-CN" altLang="en-US" sz="1600" b="1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、搜索、预定、在途</a:t>
            </a:r>
            <a:endParaRPr lang="en-US" altLang="zh-CN" sz="17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8" name="直接连接符 87"/>
          <p:cNvCxnSpPr/>
          <p:nvPr/>
        </p:nvCxnSpPr>
        <p:spPr>
          <a:xfrm flipV="1">
            <a:off x="419974" y="5589055"/>
            <a:ext cx="2507533" cy="1"/>
          </a:xfrm>
          <a:prstGeom prst="line">
            <a:avLst/>
          </a:prstGeom>
          <a:noFill/>
          <a:ln w="9525" cap="flat" cmpd="sng" algn="ctr">
            <a:solidFill>
              <a:srgbClr val="FF9900"/>
            </a:solidFill>
            <a:prstDash val="dash"/>
          </a:ln>
          <a:effectLst/>
        </p:spPr>
      </p:cxnSp>
      <p:cxnSp>
        <p:nvCxnSpPr>
          <p:cNvPr id="89" name="直接连接符 88"/>
          <p:cNvCxnSpPr/>
          <p:nvPr/>
        </p:nvCxnSpPr>
        <p:spPr>
          <a:xfrm flipV="1">
            <a:off x="407507" y="6165117"/>
            <a:ext cx="2507533" cy="1"/>
          </a:xfrm>
          <a:prstGeom prst="line">
            <a:avLst/>
          </a:prstGeom>
          <a:noFill/>
          <a:ln w="9525" cap="flat" cmpd="sng" algn="ctr">
            <a:solidFill>
              <a:srgbClr val="FF9900"/>
            </a:solidFill>
            <a:prstDash val="dash"/>
          </a:ln>
          <a:effectLst/>
        </p:spPr>
      </p:cxnSp>
      <p:sp>
        <p:nvSpPr>
          <p:cNvPr id="84" name="TextBox 33">
            <a:hlinkClick r:id="" action="ppaction://hlinkshowjump?jump=nextslide"/>
          </p:cNvPr>
          <p:cNvSpPr txBox="1"/>
          <p:nvPr/>
        </p:nvSpPr>
        <p:spPr>
          <a:xfrm>
            <a:off x="3266370" y="5514447"/>
            <a:ext cx="2654035" cy="706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600" b="1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机票酒店预定</a:t>
            </a:r>
            <a:r>
              <a:rPr lang="zh-CN" altLang="en-US" sz="1600" b="1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市场</a:t>
            </a:r>
            <a:endParaRPr lang="en-US" altLang="zh-CN" sz="1600" b="1" kern="1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600" b="1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相对</a:t>
            </a:r>
            <a:r>
              <a:rPr lang="zh-CN" altLang="en-US" sz="1600" b="1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成熟</a:t>
            </a: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3372582" y="5589054"/>
            <a:ext cx="2507533" cy="1"/>
          </a:xfrm>
          <a:prstGeom prst="line">
            <a:avLst/>
          </a:prstGeom>
          <a:noFill/>
          <a:ln w="9525" cap="flat" cmpd="sng" algn="ctr">
            <a:solidFill>
              <a:srgbClr val="FF9900"/>
            </a:solidFill>
            <a:prstDash val="dash"/>
          </a:ln>
          <a:effectLst/>
        </p:spPr>
      </p:cxnSp>
      <p:cxnSp>
        <p:nvCxnSpPr>
          <p:cNvPr id="86" name="直接连接符 85"/>
          <p:cNvCxnSpPr/>
          <p:nvPr/>
        </p:nvCxnSpPr>
        <p:spPr>
          <a:xfrm flipV="1">
            <a:off x="3360115" y="6165117"/>
            <a:ext cx="2507533" cy="1"/>
          </a:xfrm>
          <a:prstGeom prst="line">
            <a:avLst/>
          </a:prstGeom>
          <a:noFill/>
          <a:ln w="9525" cap="flat" cmpd="sng" algn="ctr">
            <a:solidFill>
              <a:srgbClr val="FF9900"/>
            </a:solidFill>
            <a:prstDash val="dash"/>
          </a:ln>
          <a:effectLst/>
        </p:spPr>
      </p:cxnSp>
      <p:sp>
        <p:nvSpPr>
          <p:cNvPr id="81" name="TextBox 37">
            <a:hlinkClick r:id="" action="ppaction://hlinkshowjump?jump=nextslide"/>
          </p:cNvPr>
          <p:cNvSpPr txBox="1"/>
          <p:nvPr/>
        </p:nvSpPr>
        <p:spPr>
          <a:xfrm>
            <a:off x="6291699" y="5501304"/>
            <a:ext cx="2548460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600" b="1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商旅增速放</a:t>
            </a:r>
            <a:r>
              <a:rPr lang="zh-CN" altLang="en-US" sz="1600" b="1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缓</a:t>
            </a:r>
            <a:endParaRPr lang="en-US" altLang="zh-CN" sz="1600" b="1" kern="1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600" b="1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休闲</a:t>
            </a:r>
            <a:r>
              <a:rPr lang="zh-CN" altLang="en-US" sz="1600" b="1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旅游快速发展</a:t>
            </a:r>
          </a:p>
        </p:txBody>
      </p:sp>
      <p:cxnSp>
        <p:nvCxnSpPr>
          <p:cNvPr id="82" name="直接连接符 81"/>
          <p:cNvCxnSpPr/>
          <p:nvPr/>
        </p:nvCxnSpPr>
        <p:spPr>
          <a:xfrm flipV="1">
            <a:off x="6324630" y="5589054"/>
            <a:ext cx="2507533" cy="1"/>
          </a:xfrm>
          <a:prstGeom prst="line">
            <a:avLst/>
          </a:prstGeom>
          <a:noFill/>
          <a:ln w="9525" cap="flat" cmpd="sng" algn="ctr">
            <a:solidFill>
              <a:srgbClr val="FF9900"/>
            </a:solidFill>
            <a:prstDash val="dash"/>
          </a:ln>
          <a:effectLst/>
        </p:spPr>
      </p:cxnSp>
      <p:cxnSp>
        <p:nvCxnSpPr>
          <p:cNvPr id="83" name="直接连接符 82"/>
          <p:cNvCxnSpPr/>
          <p:nvPr/>
        </p:nvCxnSpPr>
        <p:spPr>
          <a:xfrm flipV="1">
            <a:off x="6312163" y="6165117"/>
            <a:ext cx="2507533" cy="1"/>
          </a:xfrm>
          <a:prstGeom prst="line">
            <a:avLst/>
          </a:prstGeom>
          <a:noFill/>
          <a:ln w="9525" cap="flat" cmpd="sng" algn="ctr">
            <a:solidFill>
              <a:srgbClr val="FF9900"/>
            </a:solidFill>
            <a:prstDash val="dash"/>
          </a:ln>
          <a:effectLst/>
        </p:spPr>
      </p:cxnSp>
      <p:sp>
        <p:nvSpPr>
          <p:cNvPr id="78" name="TextBox 41">
            <a:hlinkClick r:id="" action="ppaction://hlinkshowjump?jump=nextslide"/>
          </p:cNvPr>
          <p:cNvSpPr txBox="1"/>
          <p:nvPr/>
        </p:nvSpPr>
        <p:spPr>
          <a:xfrm>
            <a:off x="9407999" y="5514447"/>
            <a:ext cx="2520001" cy="706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600" b="1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新概念旅游</a:t>
            </a:r>
            <a:r>
              <a:rPr lang="zh-CN" altLang="en-US" sz="1600" b="1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公司</a:t>
            </a:r>
            <a:endParaRPr lang="en-US" altLang="zh-CN" sz="1600" b="1" kern="1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600" b="1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在</a:t>
            </a:r>
            <a:r>
              <a:rPr lang="zh-CN" altLang="en-US" sz="1600" b="1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成长</a:t>
            </a:r>
          </a:p>
        </p:txBody>
      </p:sp>
      <p:cxnSp>
        <p:nvCxnSpPr>
          <p:cNvPr id="79" name="直接连接符 78"/>
          <p:cNvCxnSpPr/>
          <p:nvPr/>
        </p:nvCxnSpPr>
        <p:spPr>
          <a:xfrm flipV="1">
            <a:off x="9281834" y="5589054"/>
            <a:ext cx="2507533" cy="1"/>
          </a:xfrm>
          <a:prstGeom prst="line">
            <a:avLst/>
          </a:prstGeom>
          <a:noFill/>
          <a:ln w="9525" cap="flat" cmpd="sng" algn="ctr">
            <a:solidFill>
              <a:srgbClr val="FF9900"/>
            </a:solidFill>
            <a:prstDash val="dash"/>
          </a:ln>
          <a:effectLst/>
        </p:spPr>
      </p:cxnSp>
      <p:pic>
        <p:nvPicPr>
          <p:cNvPr id="91" name="图片 9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" t="336" r="30172" b="-336"/>
          <a:stretch/>
        </p:blipFill>
        <p:spPr>
          <a:xfrm>
            <a:off x="537700" y="1892300"/>
            <a:ext cx="2272081" cy="3399294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92" name="图片 9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" t="-333" r="50822" b="333"/>
          <a:stretch/>
        </p:blipFill>
        <p:spPr>
          <a:xfrm>
            <a:off x="3465062" y="1864170"/>
            <a:ext cx="2295471" cy="3427423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93" name="图片 9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14" y="1830898"/>
            <a:ext cx="2307131" cy="3460696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95" name="图片 9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78227" y="1819476"/>
            <a:ext cx="2314746" cy="3472118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  <p:cxnSp>
        <p:nvCxnSpPr>
          <p:cNvPr id="24" name="直接连接符 23"/>
          <p:cNvCxnSpPr/>
          <p:nvPr/>
        </p:nvCxnSpPr>
        <p:spPr>
          <a:xfrm flipV="1">
            <a:off x="9281834" y="6165117"/>
            <a:ext cx="2507533" cy="1"/>
          </a:xfrm>
          <a:prstGeom prst="line">
            <a:avLst/>
          </a:prstGeom>
          <a:noFill/>
          <a:ln w="9525" cap="flat" cmpd="sng" algn="ctr">
            <a:solidFill>
              <a:srgbClr val="FF9900"/>
            </a:solidFill>
            <a:prstDash val="dash"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10248900" y="6310012"/>
            <a:ext cx="1540467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630710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36107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0" y="1981593"/>
            <a:ext cx="4623357" cy="308223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观察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30710" y="965625"/>
            <a:ext cx="9433046" cy="552564"/>
            <a:chOff x="1630710" y="952178"/>
            <a:chExt cx="9433046" cy="552564"/>
          </a:xfrm>
        </p:grpSpPr>
        <p:sp>
          <p:nvSpPr>
            <p:cNvPr id="4" name="TextBox 13"/>
            <p:cNvSpPr txBox="1"/>
            <p:nvPr/>
          </p:nvSpPr>
          <p:spPr>
            <a:xfrm>
              <a:off x="2454151" y="981522"/>
              <a:ext cx="860960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r>
                <a:rPr lang="zh-CN" altLang="en-US" sz="2800" b="1" kern="2200" dirty="0" smtClean="0">
                  <a:solidFill>
                    <a:srgbClr val="2E75B6"/>
                  </a:solidFill>
                  <a:latin typeface="+mj-ea"/>
                </a:rPr>
                <a:t>视频领域：制播分离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E77F2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1630710" y="1577787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  <p:sp>
        <p:nvSpPr>
          <p:cNvPr id="7" name="矩形 6"/>
          <p:cNvSpPr/>
          <p:nvPr/>
        </p:nvSpPr>
        <p:spPr>
          <a:xfrm>
            <a:off x="6015719" y="1814515"/>
            <a:ext cx="4559300" cy="445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第四屏争夺战</a:t>
            </a:r>
            <a:endParaRPr lang="en-US" altLang="zh-CN" sz="2000" b="1" kern="100" dirty="0" smtClean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继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电脑、手机、平板电脑之后第四屏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争夺战如火如荼。</a:t>
            </a:r>
            <a:endParaRPr lang="zh-CN" altLang="en-US" kern="100" dirty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未来的第四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屏自己可以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连入网络。在</a:t>
            </a:r>
            <a:r>
              <a:rPr lang="en-US" altLang="zh-CN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WIFI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的环境下，</a:t>
            </a:r>
            <a:r>
              <a:rPr lang="en-US" altLang="zh-CN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N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种设备与它发生通讯。</a:t>
            </a:r>
            <a:r>
              <a:rPr lang="zh-CN" altLang="en-US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即插即用时代将</a:t>
            </a:r>
            <a:r>
              <a:rPr lang="zh-CN" altLang="en-US" b="1" kern="100" dirty="0">
                <a:solidFill>
                  <a:srgbClr val="E187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被替换</a:t>
            </a:r>
            <a:r>
              <a:rPr lang="zh-CN" altLang="en-US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成即接即用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。</a:t>
            </a: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制与播</a:t>
            </a:r>
            <a:endParaRPr lang="en-US" altLang="zh-CN" sz="2000" b="1" kern="100" dirty="0" smtClean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第四屏未来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很大程度上</a:t>
            </a:r>
            <a:r>
              <a:rPr lang="zh-CN" altLang="en-US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取决于政策制定者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。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“播”受到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严格管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控，“制” 在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蓬勃发展中。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制片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领域最火爆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的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是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电影产业，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各路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土豪介入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电影业，</a:t>
            </a:r>
            <a:r>
              <a:rPr lang="en-US" altLang="zh-CN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BAT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入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局。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731838" y="1870898"/>
            <a:ext cx="5000625" cy="3122429"/>
          </a:xfrm>
          <a:custGeom>
            <a:avLst/>
            <a:gdLst>
              <a:gd name="connsiteX0" fmla="*/ 204789 w 5000625"/>
              <a:gd name="connsiteY0" fmla="*/ 182411 h 3122429"/>
              <a:gd name="connsiteX1" fmla="*/ 204789 w 5000625"/>
              <a:gd name="connsiteY1" fmla="*/ 2907963 h 3122429"/>
              <a:gd name="connsiteX2" fmla="*/ 4786313 w 5000625"/>
              <a:gd name="connsiteY2" fmla="*/ 2907963 h 3122429"/>
              <a:gd name="connsiteX3" fmla="*/ 4786313 w 5000625"/>
              <a:gd name="connsiteY3" fmla="*/ 182411 h 3122429"/>
              <a:gd name="connsiteX4" fmla="*/ 148608 w 5000625"/>
              <a:gd name="connsiteY4" fmla="*/ 0 h 3122429"/>
              <a:gd name="connsiteX5" fmla="*/ 4852017 w 5000625"/>
              <a:gd name="connsiteY5" fmla="*/ 0 h 3122429"/>
              <a:gd name="connsiteX6" fmla="*/ 5000625 w 5000625"/>
              <a:gd name="connsiteY6" fmla="*/ 148608 h 3122429"/>
              <a:gd name="connsiteX7" fmla="*/ 5000625 w 5000625"/>
              <a:gd name="connsiteY7" fmla="*/ 3122429 h 3122429"/>
              <a:gd name="connsiteX8" fmla="*/ 0 w 5000625"/>
              <a:gd name="connsiteY8" fmla="*/ 3122429 h 3122429"/>
              <a:gd name="connsiteX9" fmla="*/ 0 w 5000625"/>
              <a:gd name="connsiteY9" fmla="*/ 148608 h 3122429"/>
              <a:gd name="connsiteX10" fmla="*/ 148608 w 5000625"/>
              <a:gd name="connsiteY10" fmla="*/ 0 h 312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00625" h="3122429">
                <a:moveTo>
                  <a:pt x="204789" y="182411"/>
                </a:moveTo>
                <a:lnTo>
                  <a:pt x="204789" y="2907963"/>
                </a:lnTo>
                <a:lnTo>
                  <a:pt x="4786313" y="2907963"/>
                </a:lnTo>
                <a:lnTo>
                  <a:pt x="4786313" y="182411"/>
                </a:lnTo>
                <a:close/>
                <a:moveTo>
                  <a:pt x="148608" y="0"/>
                </a:moveTo>
                <a:lnTo>
                  <a:pt x="4852017" y="0"/>
                </a:lnTo>
                <a:cubicBezTo>
                  <a:pt x="4934091" y="0"/>
                  <a:pt x="5000625" y="66534"/>
                  <a:pt x="5000625" y="148608"/>
                </a:cubicBezTo>
                <a:lnTo>
                  <a:pt x="5000625" y="3122429"/>
                </a:lnTo>
                <a:lnTo>
                  <a:pt x="0" y="3122429"/>
                </a:lnTo>
                <a:lnTo>
                  <a:pt x="0" y="148608"/>
                </a:lnTo>
                <a:cubicBezTo>
                  <a:pt x="0" y="66534"/>
                  <a:pt x="66534" y="0"/>
                  <a:pt x="1486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731838" y="4966931"/>
            <a:ext cx="4995862" cy="476250"/>
          </a:xfrm>
          <a:custGeom>
            <a:avLst/>
            <a:gdLst>
              <a:gd name="connsiteX0" fmla="*/ 0 w 4995862"/>
              <a:gd name="connsiteY0" fmla="*/ 0 h 476250"/>
              <a:gd name="connsiteX1" fmla="*/ 14246 w 4995862"/>
              <a:gd name="connsiteY1" fmla="*/ 0 h 476250"/>
              <a:gd name="connsiteX2" fmla="*/ 14246 w 4995862"/>
              <a:gd name="connsiteY2" fmla="*/ 8874 h 476250"/>
              <a:gd name="connsiteX3" fmla="*/ 4995862 w 4995862"/>
              <a:gd name="connsiteY3" fmla="*/ 8874 h 476250"/>
              <a:gd name="connsiteX4" fmla="*/ 4995862 w 4995862"/>
              <a:gd name="connsiteY4" fmla="*/ 300034 h 476250"/>
              <a:gd name="connsiteX5" fmla="*/ 4820149 w 4995862"/>
              <a:gd name="connsiteY5" fmla="*/ 476250 h 476250"/>
              <a:gd name="connsiteX6" fmla="*/ 175714 w 4995862"/>
              <a:gd name="connsiteY6" fmla="*/ 476250 h 476250"/>
              <a:gd name="connsiteX7" fmla="*/ 0 w 4995862"/>
              <a:gd name="connsiteY7" fmla="*/ 30003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95862" h="476250">
                <a:moveTo>
                  <a:pt x="0" y="0"/>
                </a:moveTo>
                <a:lnTo>
                  <a:pt x="14246" y="0"/>
                </a:lnTo>
                <a:lnTo>
                  <a:pt x="14246" y="8874"/>
                </a:lnTo>
                <a:lnTo>
                  <a:pt x="4995862" y="8874"/>
                </a:lnTo>
                <a:lnTo>
                  <a:pt x="4995862" y="300034"/>
                </a:lnTo>
                <a:cubicBezTo>
                  <a:pt x="4995862" y="397355"/>
                  <a:pt x="4917192" y="476250"/>
                  <a:pt x="4820149" y="476250"/>
                </a:cubicBezTo>
                <a:lnTo>
                  <a:pt x="175714" y="476250"/>
                </a:lnTo>
                <a:cubicBezTo>
                  <a:pt x="78670" y="476250"/>
                  <a:pt x="0" y="397355"/>
                  <a:pt x="0" y="300034"/>
                </a:cubicBezTo>
                <a:close/>
              </a:path>
            </a:pathLst>
          </a:custGeom>
          <a:gradFill>
            <a:gsLst>
              <a:gs pos="0">
                <a:srgbClr val="929398"/>
              </a:gs>
              <a:gs pos="100000">
                <a:srgbClr val="D1D2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329657" y="5436191"/>
            <a:ext cx="1800225" cy="590442"/>
            <a:chOff x="2373032" y="5521985"/>
            <a:chExt cx="1800225" cy="590442"/>
          </a:xfrm>
          <a:gradFill>
            <a:gsLst>
              <a:gs pos="67000">
                <a:srgbClr val="CCCCCE"/>
              </a:gs>
              <a:gs pos="32000">
                <a:srgbClr val="F2F2F2"/>
              </a:gs>
              <a:gs pos="13000">
                <a:srgbClr val="929398"/>
              </a:gs>
              <a:gs pos="100000">
                <a:srgbClr val="929398"/>
              </a:gs>
            </a:gsLst>
            <a:lin ang="16200000" scaled="0"/>
          </a:gradFill>
        </p:grpSpPr>
        <p:sp>
          <p:nvSpPr>
            <p:cNvPr id="19" name="圆角矩形 18"/>
            <p:cNvSpPr/>
            <p:nvPr/>
          </p:nvSpPr>
          <p:spPr>
            <a:xfrm>
              <a:off x="2373032" y="6064250"/>
              <a:ext cx="1800225" cy="481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383629" y="5521985"/>
              <a:ext cx="1779030" cy="566353"/>
            </a:xfrm>
            <a:custGeom>
              <a:avLst/>
              <a:gdLst>
                <a:gd name="connsiteX0" fmla="*/ 676748 w 3886200"/>
                <a:gd name="connsiteY0" fmla="*/ 0 h 1237171"/>
                <a:gd name="connsiteX1" fmla="*/ 3209453 w 3886200"/>
                <a:gd name="connsiteY1" fmla="*/ 0 h 1237171"/>
                <a:gd name="connsiteX2" fmla="*/ 3380488 w 3886200"/>
                <a:gd name="connsiteY2" fmla="*/ 1036575 h 1237171"/>
                <a:gd name="connsiteX3" fmla="*/ 3376295 w 3886200"/>
                <a:gd name="connsiteY3" fmla="*/ 1036575 h 1237171"/>
                <a:gd name="connsiteX4" fmla="*/ 3886200 w 3886200"/>
                <a:gd name="connsiteY4" fmla="*/ 1197820 h 1237171"/>
                <a:gd name="connsiteX5" fmla="*/ 3806171 w 3886200"/>
                <a:gd name="connsiteY5" fmla="*/ 1197820 h 1237171"/>
                <a:gd name="connsiteX6" fmla="*/ 3701355 w 3886200"/>
                <a:gd name="connsiteY6" fmla="*/ 1209948 h 1237171"/>
                <a:gd name="connsiteX7" fmla="*/ 1943100 w 3886200"/>
                <a:gd name="connsiteY7" fmla="*/ 1237171 h 1237171"/>
                <a:gd name="connsiteX8" fmla="*/ 184845 w 3886200"/>
                <a:gd name="connsiteY8" fmla="*/ 1209948 h 1237171"/>
                <a:gd name="connsiteX9" fmla="*/ 80030 w 3886200"/>
                <a:gd name="connsiteY9" fmla="*/ 1197820 h 1237171"/>
                <a:gd name="connsiteX10" fmla="*/ 0 w 3886200"/>
                <a:gd name="connsiteY10" fmla="*/ 1197820 h 1237171"/>
                <a:gd name="connsiteX11" fmla="*/ 509906 w 3886200"/>
                <a:gd name="connsiteY11" fmla="*/ 1036575 h 1237171"/>
                <a:gd name="connsiteX12" fmla="*/ 505713 w 3886200"/>
                <a:gd name="connsiteY12" fmla="*/ 1036575 h 123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86200" h="1237171">
                  <a:moveTo>
                    <a:pt x="676748" y="0"/>
                  </a:moveTo>
                  <a:lnTo>
                    <a:pt x="3209453" y="0"/>
                  </a:lnTo>
                  <a:lnTo>
                    <a:pt x="3380488" y="1036575"/>
                  </a:lnTo>
                  <a:lnTo>
                    <a:pt x="3376295" y="1036575"/>
                  </a:lnTo>
                  <a:lnTo>
                    <a:pt x="3886200" y="1197820"/>
                  </a:lnTo>
                  <a:lnTo>
                    <a:pt x="3806171" y="1197820"/>
                  </a:lnTo>
                  <a:lnTo>
                    <a:pt x="3701355" y="1209948"/>
                  </a:lnTo>
                  <a:cubicBezTo>
                    <a:pt x="3411673" y="1225946"/>
                    <a:pt x="2733507" y="1237171"/>
                    <a:pt x="1943100" y="1237171"/>
                  </a:cubicBezTo>
                  <a:cubicBezTo>
                    <a:pt x="1152693" y="1237171"/>
                    <a:pt x="474528" y="1225946"/>
                    <a:pt x="184845" y="1209948"/>
                  </a:cubicBezTo>
                  <a:lnTo>
                    <a:pt x="80030" y="1197820"/>
                  </a:lnTo>
                  <a:lnTo>
                    <a:pt x="0" y="1197820"/>
                  </a:lnTo>
                  <a:lnTo>
                    <a:pt x="509906" y="1036575"/>
                  </a:lnTo>
                  <a:lnTo>
                    <a:pt x="505713" y="1036575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340254" y="5467458"/>
            <a:ext cx="1800225" cy="590442"/>
            <a:chOff x="2373032" y="5521985"/>
            <a:chExt cx="1800225" cy="590442"/>
          </a:xfrm>
          <a:gradFill>
            <a:gsLst>
              <a:gs pos="0">
                <a:srgbClr val="0D0D0D">
                  <a:alpha val="9804"/>
                </a:srgbClr>
              </a:gs>
              <a:gs pos="100000">
                <a:srgbClr val="0D0D0D">
                  <a:alpha val="10000"/>
                </a:srgbClr>
              </a:gs>
            </a:gsLst>
            <a:lin ang="5400000" scaled="0"/>
          </a:gradFill>
        </p:grpSpPr>
        <p:sp>
          <p:nvSpPr>
            <p:cNvPr id="17" name="圆角矩形 16"/>
            <p:cNvSpPr/>
            <p:nvPr/>
          </p:nvSpPr>
          <p:spPr>
            <a:xfrm>
              <a:off x="2373032" y="6064250"/>
              <a:ext cx="1800225" cy="481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383629" y="5521985"/>
              <a:ext cx="1779030" cy="566353"/>
            </a:xfrm>
            <a:custGeom>
              <a:avLst/>
              <a:gdLst>
                <a:gd name="connsiteX0" fmla="*/ 676748 w 3886200"/>
                <a:gd name="connsiteY0" fmla="*/ 0 h 1237171"/>
                <a:gd name="connsiteX1" fmla="*/ 3209453 w 3886200"/>
                <a:gd name="connsiteY1" fmla="*/ 0 h 1237171"/>
                <a:gd name="connsiteX2" fmla="*/ 3380488 w 3886200"/>
                <a:gd name="connsiteY2" fmla="*/ 1036575 h 1237171"/>
                <a:gd name="connsiteX3" fmla="*/ 3376295 w 3886200"/>
                <a:gd name="connsiteY3" fmla="*/ 1036575 h 1237171"/>
                <a:gd name="connsiteX4" fmla="*/ 3886200 w 3886200"/>
                <a:gd name="connsiteY4" fmla="*/ 1197820 h 1237171"/>
                <a:gd name="connsiteX5" fmla="*/ 3806171 w 3886200"/>
                <a:gd name="connsiteY5" fmla="*/ 1197820 h 1237171"/>
                <a:gd name="connsiteX6" fmla="*/ 3701355 w 3886200"/>
                <a:gd name="connsiteY6" fmla="*/ 1209948 h 1237171"/>
                <a:gd name="connsiteX7" fmla="*/ 1943100 w 3886200"/>
                <a:gd name="connsiteY7" fmla="*/ 1237171 h 1237171"/>
                <a:gd name="connsiteX8" fmla="*/ 184845 w 3886200"/>
                <a:gd name="connsiteY8" fmla="*/ 1209948 h 1237171"/>
                <a:gd name="connsiteX9" fmla="*/ 80030 w 3886200"/>
                <a:gd name="connsiteY9" fmla="*/ 1197820 h 1237171"/>
                <a:gd name="connsiteX10" fmla="*/ 0 w 3886200"/>
                <a:gd name="connsiteY10" fmla="*/ 1197820 h 1237171"/>
                <a:gd name="connsiteX11" fmla="*/ 509906 w 3886200"/>
                <a:gd name="connsiteY11" fmla="*/ 1036575 h 1237171"/>
                <a:gd name="connsiteX12" fmla="*/ 505713 w 3886200"/>
                <a:gd name="connsiteY12" fmla="*/ 1036575 h 123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86200" h="1237171">
                  <a:moveTo>
                    <a:pt x="676748" y="0"/>
                  </a:moveTo>
                  <a:lnTo>
                    <a:pt x="3209453" y="0"/>
                  </a:lnTo>
                  <a:lnTo>
                    <a:pt x="3380488" y="1036575"/>
                  </a:lnTo>
                  <a:lnTo>
                    <a:pt x="3376295" y="1036575"/>
                  </a:lnTo>
                  <a:lnTo>
                    <a:pt x="3886200" y="1197820"/>
                  </a:lnTo>
                  <a:lnTo>
                    <a:pt x="3806171" y="1197820"/>
                  </a:lnTo>
                  <a:lnTo>
                    <a:pt x="3701355" y="1209948"/>
                  </a:lnTo>
                  <a:cubicBezTo>
                    <a:pt x="3411673" y="1225946"/>
                    <a:pt x="2733507" y="1237171"/>
                    <a:pt x="1943100" y="1237171"/>
                  </a:cubicBezTo>
                  <a:cubicBezTo>
                    <a:pt x="1152693" y="1237171"/>
                    <a:pt x="474528" y="1225946"/>
                    <a:pt x="184845" y="1209948"/>
                  </a:cubicBezTo>
                  <a:lnTo>
                    <a:pt x="80030" y="1197820"/>
                  </a:lnTo>
                  <a:lnTo>
                    <a:pt x="0" y="1197820"/>
                  </a:lnTo>
                  <a:lnTo>
                    <a:pt x="509906" y="1036575"/>
                  </a:lnTo>
                  <a:lnTo>
                    <a:pt x="505713" y="1036575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332037" y="6030891"/>
            <a:ext cx="1800225" cy="0"/>
          </a:xfrm>
          <a:prstGeom prst="line">
            <a:avLst/>
          </a:prstGeom>
          <a:ln w="19050">
            <a:gradFill>
              <a:gsLst>
                <a:gs pos="0">
                  <a:srgbClr val="262626"/>
                </a:gs>
                <a:gs pos="50000">
                  <a:srgbClr val="404040"/>
                </a:gs>
                <a:gs pos="100000">
                  <a:srgbClr val="262626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800358" y="5906585"/>
            <a:ext cx="2858822" cy="240096"/>
          </a:xfrm>
          <a:prstGeom prst="ellipse">
            <a:avLst/>
          </a:prstGeom>
          <a:gradFill flip="none" rotWithShape="1">
            <a:gsLst>
              <a:gs pos="0">
                <a:srgbClr val="0D0D0D">
                  <a:alpha val="70000"/>
                </a:srgbClr>
              </a:gs>
              <a:gs pos="100000">
                <a:srgbClr val="0D0D0D">
                  <a:lumMod val="85000"/>
                  <a:lumOff val="15000"/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722587" y="5944305"/>
            <a:ext cx="3014365" cy="164655"/>
          </a:xfrm>
          <a:prstGeom prst="ellipse">
            <a:avLst/>
          </a:prstGeom>
          <a:gradFill flip="none" rotWithShape="1">
            <a:gsLst>
              <a:gs pos="0">
                <a:srgbClr val="0D0D0D">
                  <a:alpha val="60000"/>
                </a:srgbClr>
              </a:gs>
              <a:gs pos="100000">
                <a:srgbClr val="0D0D0D">
                  <a:lumMod val="85000"/>
                  <a:lumOff val="15000"/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3557588" y="1870898"/>
            <a:ext cx="2164962" cy="3141478"/>
          </a:xfrm>
          <a:custGeom>
            <a:avLst/>
            <a:gdLst>
              <a:gd name="connsiteX0" fmla="*/ 0 w 1028795"/>
              <a:gd name="connsiteY0" fmla="*/ 0 h 1208881"/>
              <a:gd name="connsiteX1" fmla="*/ 308715 w 1028795"/>
              <a:gd name="connsiteY1" fmla="*/ 0 h 1208881"/>
              <a:gd name="connsiteX2" fmla="*/ 962875 w 1028795"/>
              <a:gd name="connsiteY2" fmla="*/ 0 h 1208881"/>
              <a:gd name="connsiteX3" fmla="*/ 1028795 w 1028795"/>
              <a:gd name="connsiteY3" fmla="*/ 65920 h 1208881"/>
              <a:gd name="connsiteX4" fmla="*/ 1028795 w 1028795"/>
              <a:gd name="connsiteY4" fmla="*/ 1142961 h 1208881"/>
              <a:gd name="connsiteX5" fmla="*/ 962875 w 1028795"/>
              <a:gd name="connsiteY5" fmla="*/ 1208881 h 1208881"/>
              <a:gd name="connsiteX6" fmla="*/ 751614 w 1028795"/>
              <a:gd name="connsiteY6" fmla="*/ 1208881 h 1208881"/>
              <a:gd name="connsiteX7" fmla="*/ 308715 w 1028795"/>
              <a:gd name="connsiteY7" fmla="*/ 1208881 h 1208881"/>
              <a:gd name="connsiteX8" fmla="*/ 212439 w 1028795"/>
              <a:gd name="connsiteY8" fmla="*/ 1208881 h 120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795" h="1208881">
                <a:moveTo>
                  <a:pt x="0" y="0"/>
                </a:moveTo>
                <a:lnTo>
                  <a:pt x="308715" y="0"/>
                </a:lnTo>
                <a:lnTo>
                  <a:pt x="962875" y="0"/>
                </a:lnTo>
                <a:cubicBezTo>
                  <a:pt x="999282" y="0"/>
                  <a:pt x="1028795" y="29513"/>
                  <a:pt x="1028795" y="65920"/>
                </a:cubicBezTo>
                <a:lnTo>
                  <a:pt x="1028795" y="1142961"/>
                </a:lnTo>
                <a:cubicBezTo>
                  <a:pt x="1028795" y="1179368"/>
                  <a:pt x="999282" y="1208881"/>
                  <a:pt x="962875" y="1208881"/>
                </a:cubicBezTo>
                <a:lnTo>
                  <a:pt x="751614" y="1208881"/>
                </a:lnTo>
                <a:lnTo>
                  <a:pt x="308715" y="1208881"/>
                </a:lnTo>
                <a:lnTo>
                  <a:pt x="212439" y="120888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82000"/>
                </a:schemeClr>
              </a:gs>
              <a:gs pos="67000">
                <a:srgbClr val="FFFFFF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观察</a:t>
            </a:r>
          </a:p>
        </p:txBody>
      </p:sp>
      <p:sp>
        <p:nvSpPr>
          <p:cNvPr id="6" name="TextBox 13"/>
          <p:cNvSpPr txBox="1"/>
          <p:nvPr/>
        </p:nvSpPr>
        <p:spPr>
          <a:xfrm>
            <a:off x="2165698" y="5700434"/>
            <a:ext cx="860960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defTabSz="1218892">
              <a:defRPr/>
            </a:pPr>
            <a:r>
              <a:rPr lang="zh-CN" altLang="en-US" sz="2800" b="1" kern="0" dirty="0" smtClean="0">
                <a:solidFill>
                  <a:srgbClr val="2E75B6"/>
                </a:solidFill>
                <a:latin typeface="+mn-ea"/>
              </a:rPr>
              <a:t>“可穿戴式设备”炙手可热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630710" y="5700434"/>
            <a:ext cx="534988" cy="533400"/>
          </a:xfrm>
          <a:prstGeom prst="ellipse">
            <a:avLst/>
          </a:prstGeom>
          <a:solidFill>
            <a:srgbClr val="E77F2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11052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53" b="22812"/>
          <a:stretch/>
        </p:blipFill>
        <p:spPr>
          <a:xfrm>
            <a:off x="0" y="1000208"/>
            <a:ext cx="12192000" cy="448143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053852"/>
            <a:ext cx="12192000" cy="4465638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91000">
                <a:schemeClr val="tx1">
                  <a:alpha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33" b="17318"/>
          <a:stretch/>
        </p:blipFill>
        <p:spPr>
          <a:xfrm>
            <a:off x="216095" y="2069069"/>
            <a:ext cx="1091449" cy="3412569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1307544" y="1500664"/>
            <a:ext cx="10293906" cy="1067101"/>
          </a:xfrm>
          <a:prstGeom prst="roundRect">
            <a:avLst>
              <a:gd name="adj" fmla="val 3950"/>
            </a:avLst>
          </a:prstGeom>
          <a:solidFill>
            <a:schemeClr val="tx1">
              <a:alpha val="14902"/>
            </a:schemeClr>
          </a:solidFill>
          <a:ln w="12700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84379" y="1538516"/>
            <a:ext cx="11139688" cy="185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4400" b="1" kern="100" dirty="0">
                <a:solidFill>
                  <a:srgbClr val="FF9900"/>
                </a:solidFill>
                <a:latin typeface="+mn-ea"/>
              </a:rPr>
              <a:t>“我们居然</a:t>
            </a:r>
            <a:r>
              <a:rPr lang="zh-CN" altLang="en-US" sz="4400" b="1" kern="100" dirty="0" smtClean="0">
                <a:solidFill>
                  <a:srgbClr val="FF9900"/>
                </a:solidFill>
                <a:latin typeface="+mn-ea"/>
              </a:rPr>
              <a:t>要</a:t>
            </a:r>
            <a:r>
              <a:rPr lang="zh-CN" altLang="en-US" sz="4400" b="1" kern="100" dirty="0" smtClean="0">
                <a:solidFill>
                  <a:srgbClr val="FFA015"/>
                </a:solidFill>
                <a:latin typeface="+mn-ea"/>
              </a:rPr>
              <a:t>依靠温度计</a:t>
            </a:r>
            <a:r>
              <a:rPr lang="zh-CN" altLang="en-US" sz="4400" b="1" kern="100" dirty="0">
                <a:solidFill>
                  <a:srgbClr val="FFA015"/>
                </a:solidFill>
                <a:latin typeface="+mn-ea"/>
              </a:rPr>
              <a:t>才能</a:t>
            </a:r>
            <a:r>
              <a:rPr lang="zh-CN" altLang="en-US" sz="4400" b="1" kern="100" dirty="0">
                <a:solidFill>
                  <a:srgbClr val="FF9900"/>
                </a:solidFill>
                <a:latin typeface="+mn-ea"/>
              </a:rPr>
              <a:t>感知温度！</a:t>
            </a:r>
            <a:r>
              <a:rPr lang="zh-CN" altLang="en-US" sz="4400" b="1" kern="100" dirty="0" smtClean="0">
                <a:solidFill>
                  <a:srgbClr val="FF9900"/>
                </a:solidFill>
                <a:latin typeface="+mn-ea"/>
              </a:rPr>
              <a:t>”</a:t>
            </a:r>
            <a:endParaRPr lang="en-US" altLang="zh-CN" sz="4400" b="1" kern="100" dirty="0" smtClean="0">
              <a:solidFill>
                <a:srgbClr val="FF99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en-US" altLang="zh-CN" sz="4400" b="1" kern="100" dirty="0">
                <a:solidFill>
                  <a:srgbClr val="FF9900"/>
                </a:solidFill>
                <a:latin typeface="+mn-ea"/>
              </a:rPr>
              <a:t> </a:t>
            </a:r>
            <a:r>
              <a:rPr lang="en-US" altLang="zh-CN" sz="4400" b="1" kern="100" dirty="0" smtClean="0">
                <a:solidFill>
                  <a:srgbClr val="FF9900"/>
                </a:solidFill>
                <a:latin typeface="+mn-ea"/>
              </a:rPr>
              <a:t>                       </a:t>
            </a:r>
            <a:endParaRPr lang="zh-CN" altLang="en-US" kern="1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7593" y="5767079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kern="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</a:t>
            </a:r>
            <a:r>
              <a:rPr lang="en-US" altLang="zh-CN" sz="16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sz="12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1200" kern="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2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观察</a:t>
            </a:r>
          </a:p>
        </p:txBody>
      </p:sp>
      <p:sp>
        <p:nvSpPr>
          <p:cNvPr id="6" name="TextBox 13"/>
          <p:cNvSpPr txBox="1"/>
          <p:nvPr/>
        </p:nvSpPr>
        <p:spPr>
          <a:xfrm>
            <a:off x="2454151" y="994969"/>
            <a:ext cx="860960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defTabSz="1218892">
              <a:defRPr/>
            </a:pPr>
            <a:r>
              <a:rPr lang="zh-CN" altLang="en-US" sz="2800" b="1" kern="0" dirty="0" smtClean="0">
                <a:solidFill>
                  <a:srgbClr val="2E75B6"/>
                </a:solidFill>
                <a:latin typeface="+mn-ea"/>
              </a:rPr>
              <a:t>“可穿戴式设备”炙手可热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630710" y="965625"/>
            <a:ext cx="534988" cy="533400"/>
          </a:xfrm>
          <a:prstGeom prst="ellipse">
            <a:avLst/>
          </a:prstGeom>
          <a:solidFill>
            <a:srgbClr val="E77F2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11052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23430" y="1828143"/>
            <a:ext cx="470124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外部化的</a:t>
            </a:r>
            <a:r>
              <a:rPr lang="zh-CN" altLang="en-US" sz="2000" b="1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核心</a:t>
            </a:r>
            <a:endParaRPr lang="en-US" altLang="zh-CN" sz="2000" b="1" kern="1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核心是</a:t>
            </a:r>
            <a:r>
              <a:rPr lang="zh-CN" altLang="en-US" sz="2000" b="1" kern="100" dirty="0">
                <a:solidFill>
                  <a:srgbClr val="FF9900"/>
                </a:solidFill>
                <a:latin typeface="+mn-ea"/>
              </a:rPr>
              <a:t>数字化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，数字化的核心是可存储、可搜索、可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调用。</a:t>
            </a:r>
            <a:endParaRPr lang="zh-CN" altLang="en-US" kern="1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例如健康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这个概念被数字化后，被精确地划分为几个维度，并配以一定数量的指标。</a:t>
            </a:r>
            <a:r>
              <a:rPr lang="zh-CN" altLang="en-US" sz="2000" b="1" kern="100" dirty="0">
                <a:solidFill>
                  <a:srgbClr val="FF9900"/>
                </a:solidFill>
                <a:latin typeface="+mn-ea"/>
              </a:rPr>
              <a:t>腕带设备就是通过这些数字来告诉你如何健康地</a:t>
            </a:r>
            <a:r>
              <a:rPr lang="zh-CN" altLang="en-US" sz="2000" b="1" kern="100" dirty="0" smtClean="0">
                <a:solidFill>
                  <a:srgbClr val="FF9900"/>
                </a:solidFill>
                <a:latin typeface="+mn-ea"/>
              </a:rPr>
              <a:t>活着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。</a:t>
            </a:r>
            <a:endParaRPr lang="zh-CN" altLang="en-US" kern="1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智能硬件市场</a:t>
            </a:r>
            <a:endParaRPr lang="en-US" altLang="zh-CN" sz="2000" b="1" kern="1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国内外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互联网巨头均已进军智能硬件市场，它们均拥有“</a:t>
            </a:r>
            <a:r>
              <a:rPr lang="zh-CN" altLang="en-US" sz="2000" b="1" kern="100" dirty="0">
                <a:solidFill>
                  <a:srgbClr val="FF9900"/>
                </a:solidFill>
                <a:latin typeface="+mn-ea"/>
              </a:rPr>
              <a:t>硬件</a:t>
            </a:r>
            <a:r>
              <a:rPr lang="en-US" altLang="zh-CN" sz="2000" b="1" kern="100" dirty="0">
                <a:solidFill>
                  <a:srgbClr val="FF9900"/>
                </a:solidFill>
                <a:latin typeface="+mn-ea"/>
              </a:rPr>
              <a:t>+</a:t>
            </a:r>
            <a:r>
              <a:rPr lang="zh-CN" altLang="en-US" sz="2000" b="1" kern="100" dirty="0">
                <a:solidFill>
                  <a:srgbClr val="FF9900"/>
                </a:solidFill>
                <a:latin typeface="+mn-ea"/>
              </a:rPr>
              <a:t>去端数据</a:t>
            </a:r>
            <a:r>
              <a:rPr lang="en-US" altLang="zh-CN" sz="2000" b="1" kern="100" dirty="0">
                <a:solidFill>
                  <a:srgbClr val="FF9900"/>
                </a:solidFill>
                <a:latin typeface="+mn-ea"/>
              </a:rPr>
              <a:t>+APP</a:t>
            </a:r>
            <a:r>
              <a:rPr lang="zh-CN" altLang="en-US" sz="2000" b="1" kern="100" dirty="0">
                <a:solidFill>
                  <a:srgbClr val="FF9900"/>
                </a:solidFill>
                <a:latin typeface="+mn-ea"/>
              </a:rPr>
              <a:t>应用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”的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优势。</a:t>
            </a:r>
            <a:endParaRPr lang="zh-CN" altLang="en-US" kern="1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57593" y="103227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kern="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</a:t>
            </a:r>
            <a:r>
              <a:rPr lang="en-US" altLang="zh-CN" sz="16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sz="12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1200" kern="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9"/>
          <a:stretch/>
        </p:blipFill>
        <p:spPr>
          <a:xfrm flipH="1">
            <a:off x="493485" y="1913249"/>
            <a:ext cx="5436507" cy="3747776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  <a:effectLst>
            <a:reflection blurRad="6350" stA="52000" endA="300" endPos="15000" dir="5400000" sy="-100000" algn="bl" rotWithShape="0"/>
          </a:effectLst>
        </p:spPr>
      </p:pic>
      <p:cxnSp>
        <p:nvCxnSpPr>
          <p:cNvPr id="8" name="直接连接符 7"/>
          <p:cNvCxnSpPr/>
          <p:nvPr/>
        </p:nvCxnSpPr>
        <p:spPr>
          <a:xfrm>
            <a:off x="1616196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129245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" t="30307" r="12101" b="6176"/>
          <a:stretch/>
        </p:blipFill>
        <p:spPr>
          <a:xfrm rot="2572402">
            <a:off x="7977514" y="2426239"/>
            <a:ext cx="2015491" cy="2123244"/>
          </a:xfrm>
          <a:custGeom>
            <a:avLst/>
            <a:gdLst>
              <a:gd name="connsiteX0" fmla="*/ 110900 w 2015491"/>
              <a:gd name="connsiteY0" fmla="*/ 96180 h 2123244"/>
              <a:gd name="connsiteX1" fmla="*/ 347443 w 2015491"/>
              <a:gd name="connsiteY1" fmla="*/ 8 h 2123244"/>
              <a:gd name="connsiteX2" fmla="*/ 2015491 w 2015491"/>
              <a:gd name="connsiteY2" fmla="*/ 10913 h 2123244"/>
              <a:gd name="connsiteX3" fmla="*/ 2003847 w 2015491"/>
              <a:gd name="connsiteY3" fmla="*/ 1791800 h 2123244"/>
              <a:gd name="connsiteX4" fmla="*/ 1668049 w 2015491"/>
              <a:gd name="connsiteY4" fmla="*/ 2123237 h 2123244"/>
              <a:gd name="connsiteX5" fmla="*/ 0 w 2015491"/>
              <a:gd name="connsiteY5" fmla="*/ 2112331 h 2123244"/>
              <a:gd name="connsiteX6" fmla="*/ 11644 w 2015491"/>
              <a:gd name="connsiteY6" fmla="*/ 331444 h 2123244"/>
              <a:gd name="connsiteX7" fmla="*/ 110900 w 2015491"/>
              <a:gd name="connsiteY7" fmla="*/ 96180 h 212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491" h="2123244">
                <a:moveTo>
                  <a:pt x="110900" y="96180"/>
                </a:moveTo>
                <a:cubicBezTo>
                  <a:pt x="171668" y="36201"/>
                  <a:pt x="255317" y="-595"/>
                  <a:pt x="347443" y="8"/>
                </a:cubicBezTo>
                <a:lnTo>
                  <a:pt x="2015491" y="10913"/>
                </a:lnTo>
                <a:lnTo>
                  <a:pt x="2003847" y="1791800"/>
                </a:lnTo>
                <a:cubicBezTo>
                  <a:pt x="2002643" y="1976052"/>
                  <a:pt x="1852300" y="2124442"/>
                  <a:pt x="1668049" y="2123237"/>
                </a:cubicBezTo>
                <a:lnTo>
                  <a:pt x="0" y="2112331"/>
                </a:lnTo>
                <a:lnTo>
                  <a:pt x="11644" y="331444"/>
                </a:lnTo>
                <a:cubicBezTo>
                  <a:pt x="12246" y="239318"/>
                  <a:pt x="50133" y="156158"/>
                  <a:pt x="110900" y="96180"/>
                </a:cubicBezTo>
                <a:close/>
              </a:path>
            </a:pathLst>
          </a:custGeom>
        </p:spPr>
      </p:pic>
      <p:sp>
        <p:nvSpPr>
          <p:cNvPr id="21" name="对角圆角矩形 20"/>
          <p:cNvSpPr/>
          <p:nvPr/>
        </p:nvSpPr>
        <p:spPr>
          <a:xfrm rot="2594878">
            <a:off x="2174547" y="2428875"/>
            <a:ext cx="2001709" cy="2114550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702539" y="2149212"/>
            <a:ext cx="2946025" cy="2668533"/>
            <a:chOff x="1702539" y="2149212"/>
            <a:chExt cx="2946025" cy="266853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" t="21125" r="81728" b="52549"/>
            <a:stretch/>
          </p:blipFill>
          <p:spPr>
            <a:xfrm rot="21388493">
              <a:off x="1702539" y="2915156"/>
              <a:ext cx="665740" cy="1292266"/>
            </a:xfrm>
            <a:custGeom>
              <a:avLst/>
              <a:gdLst>
                <a:gd name="connsiteX0" fmla="*/ 635109 w 635109"/>
                <a:gd name="connsiteY0" fmla="*/ 0 h 1232808"/>
                <a:gd name="connsiteX1" fmla="*/ 597699 w 635109"/>
                <a:gd name="connsiteY1" fmla="*/ 1232808 h 1232808"/>
                <a:gd name="connsiteX2" fmla="*/ 0 w 635109"/>
                <a:gd name="connsiteY2" fmla="*/ 597699 h 123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109" h="1232808">
                  <a:moveTo>
                    <a:pt x="635109" y="0"/>
                  </a:moveTo>
                  <a:lnTo>
                    <a:pt x="597699" y="1232808"/>
                  </a:lnTo>
                  <a:lnTo>
                    <a:pt x="0" y="597699"/>
                  </a:lnTo>
                  <a:close/>
                </a:path>
              </a:pathLst>
            </a:cu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98" r="20665" b="20578"/>
            <a:stretch/>
          </p:blipFill>
          <p:spPr>
            <a:xfrm>
              <a:off x="2313209" y="2149212"/>
              <a:ext cx="2335355" cy="2668533"/>
            </a:xfrm>
            <a:custGeom>
              <a:avLst/>
              <a:gdLst>
                <a:gd name="connsiteX0" fmla="*/ 852875 w 2306685"/>
                <a:gd name="connsiteY0" fmla="*/ 158 h 2635773"/>
                <a:gd name="connsiteX1" fmla="*/ 1091660 w 2306685"/>
                <a:gd name="connsiteY1" fmla="*/ 90616 h 2635773"/>
                <a:gd name="connsiteX2" fmla="*/ 2306685 w 2306685"/>
                <a:gd name="connsiteY2" fmla="*/ 1233516 h 2635773"/>
                <a:gd name="connsiteX3" fmla="*/ 1086471 w 2306685"/>
                <a:gd name="connsiteY3" fmla="*/ 2530733 h 2635773"/>
                <a:gd name="connsiteX4" fmla="*/ 614875 w 2306685"/>
                <a:gd name="connsiteY4" fmla="*/ 2545158 h 2635773"/>
                <a:gd name="connsiteX5" fmla="*/ 0 w 2306685"/>
                <a:gd name="connsiteY5" fmla="*/ 1966783 h 2635773"/>
                <a:gd name="connsiteX6" fmla="*/ 0 w 2306685"/>
                <a:gd name="connsiteY6" fmla="*/ 764236 h 2635773"/>
                <a:gd name="connsiteX7" fmla="*/ 620064 w 2306685"/>
                <a:gd name="connsiteY7" fmla="*/ 105041 h 2635773"/>
                <a:gd name="connsiteX8" fmla="*/ 852875 w 2306685"/>
                <a:gd name="connsiteY8" fmla="*/ 158 h 263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6685" h="2635773">
                  <a:moveTo>
                    <a:pt x="852875" y="158"/>
                  </a:moveTo>
                  <a:cubicBezTo>
                    <a:pt x="938217" y="-2453"/>
                    <a:pt x="1024555" y="27494"/>
                    <a:pt x="1091660" y="90616"/>
                  </a:cubicBezTo>
                  <a:lnTo>
                    <a:pt x="2306685" y="1233516"/>
                  </a:lnTo>
                  <a:lnTo>
                    <a:pt x="1086471" y="2530733"/>
                  </a:lnTo>
                  <a:cubicBezTo>
                    <a:pt x="960227" y="2664944"/>
                    <a:pt x="749086" y="2671403"/>
                    <a:pt x="614875" y="2545158"/>
                  </a:cubicBezTo>
                  <a:lnTo>
                    <a:pt x="0" y="1966783"/>
                  </a:lnTo>
                  <a:lnTo>
                    <a:pt x="0" y="764236"/>
                  </a:lnTo>
                  <a:lnTo>
                    <a:pt x="620064" y="105041"/>
                  </a:lnTo>
                  <a:cubicBezTo>
                    <a:pt x="683186" y="37936"/>
                    <a:pt x="767533" y="2768"/>
                    <a:pt x="852875" y="158"/>
                  </a:cubicBezTo>
                  <a:close/>
                </a:path>
              </a:pathLst>
            </a:custGeom>
          </p:spPr>
        </p:pic>
      </p:grpSp>
      <p:sp>
        <p:nvSpPr>
          <p:cNvPr id="2" name="文本框 1"/>
          <p:cNvSpPr txBox="1"/>
          <p:nvPr/>
        </p:nvSpPr>
        <p:spPr>
          <a:xfrm>
            <a:off x="2343600" y="3660148"/>
            <a:ext cx="173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560226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引言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383530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rPr>
              <a:t>预测</a:t>
            </a:r>
            <a:endParaRPr lang="zh-CN" altLang="en-US" sz="4000" b="1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11294" y="3669977"/>
            <a:ext cx="11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rPr>
              <a:t>forecast</a:t>
            </a:r>
            <a:endParaRPr lang="zh-CN" altLang="en-US" sz="2400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16" name="对角圆角矩形 15"/>
          <p:cNvSpPr/>
          <p:nvPr/>
        </p:nvSpPr>
        <p:spPr>
          <a:xfrm rot="2594878">
            <a:off x="5082060" y="2428875"/>
            <a:ext cx="2001709" cy="2114550"/>
          </a:xfrm>
          <a:prstGeom prst="round2DiagRect">
            <a:avLst/>
          </a:prstGeom>
          <a:solidFill>
            <a:srgbClr val="CB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1" t="2776" r="16444" b="6701"/>
          <a:stretch/>
        </p:blipFill>
        <p:spPr>
          <a:xfrm>
            <a:off x="4629498" y="2165906"/>
            <a:ext cx="2906834" cy="2635773"/>
          </a:xfrm>
          <a:custGeom>
            <a:avLst/>
            <a:gdLst>
              <a:gd name="connsiteX0" fmla="*/ 1453023 w 2906834"/>
              <a:gd name="connsiteY0" fmla="*/ 158 h 2635773"/>
              <a:gd name="connsiteX1" fmla="*/ 1691809 w 2906834"/>
              <a:gd name="connsiteY1" fmla="*/ 90616 h 2635773"/>
              <a:gd name="connsiteX2" fmla="*/ 2906834 w 2906834"/>
              <a:gd name="connsiteY2" fmla="*/ 1233516 h 2635773"/>
              <a:gd name="connsiteX3" fmla="*/ 1686620 w 2906834"/>
              <a:gd name="connsiteY3" fmla="*/ 2530733 h 2635773"/>
              <a:gd name="connsiteX4" fmla="*/ 1215024 w 2906834"/>
              <a:gd name="connsiteY4" fmla="*/ 2545158 h 2635773"/>
              <a:gd name="connsiteX5" fmla="*/ 0 w 2906834"/>
              <a:gd name="connsiteY5" fmla="*/ 1402259 h 2635773"/>
              <a:gd name="connsiteX6" fmla="*/ 1220213 w 2906834"/>
              <a:gd name="connsiteY6" fmla="*/ 105041 h 2635773"/>
              <a:gd name="connsiteX7" fmla="*/ 1453023 w 2906834"/>
              <a:gd name="connsiteY7" fmla="*/ 158 h 263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06834" h="2635773">
                <a:moveTo>
                  <a:pt x="1453023" y="158"/>
                </a:moveTo>
                <a:cubicBezTo>
                  <a:pt x="1538365" y="-2453"/>
                  <a:pt x="1624703" y="27494"/>
                  <a:pt x="1691809" y="90616"/>
                </a:cubicBezTo>
                <a:lnTo>
                  <a:pt x="2906834" y="1233516"/>
                </a:lnTo>
                <a:lnTo>
                  <a:pt x="1686620" y="2530733"/>
                </a:lnTo>
                <a:cubicBezTo>
                  <a:pt x="1560376" y="2664944"/>
                  <a:pt x="1349235" y="2671403"/>
                  <a:pt x="1215024" y="2545158"/>
                </a:cubicBezTo>
                <a:lnTo>
                  <a:pt x="0" y="1402259"/>
                </a:lnTo>
                <a:lnTo>
                  <a:pt x="1220213" y="105041"/>
                </a:lnTo>
                <a:cubicBezTo>
                  <a:pt x="1283335" y="37936"/>
                  <a:pt x="1367681" y="2768"/>
                  <a:pt x="1453023" y="158"/>
                </a:cubicBezTo>
                <a:close/>
              </a:path>
            </a:pathLst>
          </a:custGeom>
        </p:spPr>
      </p:pic>
      <p:sp>
        <p:nvSpPr>
          <p:cNvPr id="19" name="文本框 18"/>
          <p:cNvSpPr txBox="1"/>
          <p:nvPr/>
        </p:nvSpPr>
        <p:spPr>
          <a:xfrm>
            <a:off x="5511769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观察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78483" y="3669977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altLang="zh-CN" dirty="0"/>
              <a:t>observation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4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对角圆角矩形 20"/>
          <p:cNvSpPr/>
          <p:nvPr/>
        </p:nvSpPr>
        <p:spPr>
          <a:xfrm rot="2594878">
            <a:off x="2174547" y="2428875"/>
            <a:ext cx="2001709" cy="2114550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" t="21125" r="81728" b="52549"/>
          <a:stretch/>
        </p:blipFill>
        <p:spPr>
          <a:xfrm rot="21388493">
            <a:off x="1702539" y="2915156"/>
            <a:ext cx="665740" cy="1292266"/>
          </a:xfrm>
          <a:custGeom>
            <a:avLst/>
            <a:gdLst>
              <a:gd name="connsiteX0" fmla="*/ 635109 w 635109"/>
              <a:gd name="connsiteY0" fmla="*/ 0 h 1232808"/>
              <a:gd name="connsiteX1" fmla="*/ 597699 w 635109"/>
              <a:gd name="connsiteY1" fmla="*/ 1232808 h 1232808"/>
              <a:gd name="connsiteX2" fmla="*/ 0 w 635109"/>
              <a:gd name="connsiteY2" fmla="*/ 597699 h 123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109" h="1232808">
                <a:moveTo>
                  <a:pt x="635109" y="0"/>
                </a:moveTo>
                <a:lnTo>
                  <a:pt x="597699" y="1232808"/>
                </a:lnTo>
                <a:lnTo>
                  <a:pt x="0" y="597699"/>
                </a:lnTo>
                <a:close/>
              </a:path>
            </a:pathLst>
          </a:cu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8" r="20665" b="20578"/>
          <a:stretch/>
        </p:blipFill>
        <p:spPr>
          <a:xfrm>
            <a:off x="2313209" y="2149212"/>
            <a:ext cx="2335355" cy="2668533"/>
          </a:xfrm>
          <a:custGeom>
            <a:avLst/>
            <a:gdLst>
              <a:gd name="connsiteX0" fmla="*/ 852875 w 2306685"/>
              <a:gd name="connsiteY0" fmla="*/ 158 h 2635773"/>
              <a:gd name="connsiteX1" fmla="*/ 1091660 w 2306685"/>
              <a:gd name="connsiteY1" fmla="*/ 90616 h 2635773"/>
              <a:gd name="connsiteX2" fmla="*/ 2306685 w 2306685"/>
              <a:gd name="connsiteY2" fmla="*/ 1233516 h 2635773"/>
              <a:gd name="connsiteX3" fmla="*/ 1086471 w 2306685"/>
              <a:gd name="connsiteY3" fmla="*/ 2530733 h 2635773"/>
              <a:gd name="connsiteX4" fmla="*/ 614875 w 2306685"/>
              <a:gd name="connsiteY4" fmla="*/ 2545158 h 2635773"/>
              <a:gd name="connsiteX5" fmla="*/ 0 w 2306685"/>
              <a:gd name="connsiteY5" fmla="*/ 1966783 h 2635773"/>
              <a:gd name="connsiteX6" fmla="*/ 0 w 2306685"/>
              <a:gd name="connsiteY6" fmla="*/ 764236 h 2635773"/>
              <a:gd name="connsiteX7" fmla="*/ 620064 w 2306685"/>
              <a:gd name="connsiteY7" fmla="*/ 105041 h 2635773"/>
              <a:gd name="connsiteX8" fmla="*/ 852875 w 2306685"/>
              <a:gd name="connsiteY8" fmla="*/ 158 h 263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6685" h="2635773">
                <a:moveTo>
                  <a:pt x="852875" y="158"/>
                </a:moveTo>
                <a:cubicBezTo>
                  <a:pt x="938217" y="-2453"/>
                  <a:pt x="1024555" y="27494"/>
                  <a:pt x="1091660" y="90616"/>
                </a:cubicBezTo>
                <a:lnTo>
                  <a:pt x="2306685" y="1233516"/>
                </a:lnTo>
                <a:lnTo>
                  <a:pt x="1086471" y="2530733"/>
                </a:lnTo>
                <a:cubicBezTo>
                  <a:pt x="960227" y="2664944"/>
                  <a:pt x="749086" y="2671403"/>
                  <a:pt x="614875" y="2545158"/>
                </a:cubicBezTo>
                <a:lnTo>
                  <a:pt x="0" y="1966783"/>
                </a:lnTo>
                <a:lnTo>
                  <a:pt x="0" y="764236"/>
                </a:lnTo>
                <a:lnTo>
                  <a:pt x="620064" y="105041"/>
                </a:lnTo>
                <a:cubicBezTo>
                  <a:pt x="683186" y="37936"/>
                  <a:pt x="767533" y="2768"/>
                  <a:pt x="852875" y="158"/>
                </a:cubicBez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2343600" y="3660148"/>
            <a:ext cx="173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560226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引言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17" t="30307" r="12101" b="6176"/>
          <a:stretch/>
        </p:blipFill>
        <p:spPr>
          <a:xfrm rot="2572402">
            <a:off x="7996563" y="2416715"/>
            <a:ext cx="2015491" cy="2123244"/>
          </a:xfrm>
          <a:custGeom>
            <a:avLst/>
            <a:gdLst>
              <a:gd name="connsiteX0" fmla="*/ 110900 w 2015491"/>
              <a:gd name="connsiteY0" fmla="*/ 96180 h 2123244"/>
              <a:gd name="connsiteX1" fmla="*/ 347443 w 2015491"/>
              <a:gd name="connsiteY1" fmla="*/ 8 h 2123244"/>
              <a:gd name="connsiteX2" fmla="*/ 2015491 w 2015491"/>
              <a:gd name="connsiteY2" fmla="*/ 10913 h 2123244"/>
              <a:gd name="connsiteX3" fmla="*/ 2003847 w 2015491"/>
              <a:gd name="connsiteY3" fmla="*/ 1791800 h 2123244"/>
              <a:gd name="connsiteX4" fmla="*/ 1668049 w 2015491"/>
              <a:gd name="connsiteY4" fmla="*/ 2123237 h 2123244"/>
              <a:gd name="connsiteX5" fmla="*/ 0 w 2015491"/>
              <a:gd name="connsiteY5" fmla="*/ 2112331 h 2123244"/>
              <a:gd name="connsiteX6" fmla="*/ 11644 w 2015491"/>
              <a:gd name="connsiteY6" fmla="*/ 331444 h 2123244"/>
              <a:gd name="connsiteX7" fmla="*/ 110900 w 2015491"/>
              <a:gd name="connsiteY7" fmla="*/ 96180 h 212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491" h="2123244">
                <a:moveTo>
                  <a:pt x="110900" y="96180"/>
                </a:moveTo>
                <a:cubicBezTo>
                  <a:pt x="171668" y="36201"/>
                  <a:pt x="255317" y="-595"/>
                  <a:pt x="347443" y="8"/>
                </a:cubicBezTo>
                <a:lnTo>
                  <a:pt x="2015491" y="10913"/>
                </a:lnTo>
                <a:lnTo>
                  <a:pt x="2003847" y="1791800"/>
                </a:lnTo>
                <a:cubicBezTo>
                  <a:pt x="2002643" y="1976052"/>
                  <a:pt x="1852300" y="2124442"/>
                  <a:pt x="1668049" y="2123237"/>
                </a:cubicBezTo>
                <a:lnTo>
                  <a:pt x="0" y="2112331"/>
                </a:lnTo>
                <a:lnTo>
                  <a:pt x="11644" y="331444"/>
                </a:lnTo>
                <a:cubicBezTo>
                  <a:pt x="12246" y="239318"/>
                  <a:pt x="50133" y="156158"/>
                  <a:pt x="110900" y="96180"/>
                </a:cubicBezTo>
                <a:close/>
              </a:path>
            </a:pathLst>
          </a:custGeom>
        </p:spPr>
      </p:pic>
      <p:sp>
        <p:nvSpPr>
          <p:cNvPr id="14" name="文本框 13"/>
          <p:cNvSpPr txBox="1"/>
          <p:nvPr/>
        </p:nvSpPr>
        <p:spPr>
          <a:xfrm>
            <a:off x="8383530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rPr>
              <a:t>预测</a:t>
            </a:r>
            <a:endParaRPr lang="zh-CN" altLang="en-US" sz="4000" b="1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11294" y="3669977"/>
            <a:ext cx="11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rPr>
              <a:t>forecast</a:t>
            </a:r>
            <a:endParaRPr lang="zh-CN" altLang="en-US" sz="2400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16" name="对角圆角矩形 15"/>
          <p:cNvSpPr/>
          <p:nvPr/>
        </p:nvSpPr>
        <p:spPr>
          <a:xfrm rot="2594878">
            <a:off x="5082060" y="2428875"/>
            <a:ext cx="2001709" cy="2114550"/>
          </a:xfrm>
          <a:prstGeom prst="round2DiagRect">
            <a:avLst/>
          </a:prstGeom>
          <a:solidFill>
            <a:srgbClr val="CB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01" t="2776" r="16444" b="6701"/>
          <a:stretch/>
        </p:blipFill>
        <p:spPr>
          <a:xfrm>
            <a:off x="4629498" y="2165906"/>
            <a:ext cx="2906834" cy="2635773"/>
          </a:xfrm>
          <a:custGeom>
            <a:avLst/>
            <a:gdLst>
              <a:gd name="connsiteX0" fmla="*/ 1453023 w 2906834"/>
              <a:gd name="connsiteY0" fmla="*/ 158 h 2635773"/>
              <a:gd name="connsiteX1" fmla="*/ 1691809 w 2906834"/>
              <a:gd name="connsiteY1" fmla="*/ 90616 h 2635773"/>
              <a:gd name="connsiteX2" fmla="*/ 2906834 w 2906834"/>
              <a:gd name="connsiteY2" fmla="*/ 1233516 h 2635773"/>
              <a:gd name="connsiteX3" fmla="*/ 1686620 w 2906834"/>
              <a:gd name="connsiteY3" fmla="*/ 2530733 h 2635773"/>
              <a:gd name="connsiteX4" fmla="*/ 1215024 w 2906834"/>
              <a:gd name="connsiteY4" fmla="*/ 2545158 h 2635773"/>
              <a:gd name="connsiteX5" fmla="*/ 0 w 2906834"/>
              <a:gd name="connsiteY5" fmla="*/ 1402259 h 2635773"/>
              <a:gd name="connsiteX6" fmla="*/ 1220213 w 2906834"/>
              <a:gd name="connsiteY6" fmla="*/ 105041 h 2635773"/>
              <a:gd name="connsiteX7" fmla="*/ 1453023 w 2906834"/>
              <a:gd name="connsiteY7" fmla="*/ 158 h 263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06834" h="2635773">
                <a:moveTo>
                  <a:pt x="1453023" y="158"/>
                </a:moveTo>
                <a:cubicBezTo>
                  <a:pt x="1538365" y="-2453"/>
                  <a:pt x="1624703" y="27494"/>
                  <a:pt x="1691809" y="90616"/>
                </a:cubicBezTo>
                <a:lnTo>
                  <a:pt x="2906834" y="1233516"/>
                </a:lnTo>
                <a:lnTo>
                  <a:pt x="1686620" y="2530733"/>
                </a:lnTo>
                <a:cubicBezTo>
                  <a:pt x="1560376" y="2664944"/>
                  <a:pt x="1349235" y="2671403"/>
                  <a:pt x="1215024" y="2545158"/>
                </a:cubicBezTo>
                <a:lnTo>
                  <a:pt x="0" y="1402259"/>
                </a:lnTo>
                <a:lnTo>
                  <a:pt x="1220213" y="105041"/>
                </a:lnTo>
                <a:cubicBezTo>
                  <a:pt x="1283335" y="37936"/>
                  <a:pt x="1367681" y="2768"/>
                  <a:pt x="1453023" y="158"/>
                </a:cubicBezTo>
                <a:close/>
              </a:path>
            </a:pathLst>
          </a:custGeom>
        </p:spPr>
      </p:pic>
      <p:sp>
        <p:nvSpPr>
          <p:cNvPr id="19" name="文本框 18"/>
          <p:cNvSpPr txBox="1"/>
          <p:nvPr/>
        </p:nvSpPr>
        <p:spPr>
          <a:xfrm>
            <a:off x="5511769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观察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78483" y="3669977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altLang="zh-CN" dirty="0"/>
              <a:t>observation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0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预测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30710" y="965625"/>
            <a:ext cx="9433046" cy="552564"/>
            <a:chOff x="1630710" y="952178"/>
            <a:chExt cx="9433046" cy="552564"/>
          </a:xfrm>
        </p:grpSpPr>
        <p:sp>
          <p:nvSpPr>
            <p:cNvPr id="4" name="TextBox 13"/>
            <p:cNvSpPr txBox="1"/>
            <p:nvPr/>
          </p:nvSpPr>
          <p:spPr>
            <a:xfrm>
              <a:off x="2454151" y="981522"/>
              <a:ext cx="860960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r>
                <a:rPr lang="zh-CN" altLang="en-US" sz="2800" b="1" kern="2200" dirty="0" smtClean="0">
                  <a:solidFill>
                    <a:schemeClr val="bg1"/>
                  </a:solidFill>
                  <a:latin typeface="+mj-ea"/>
                </a:rPr>
                <a:t>移动服务刚刚</a:t>
              </a:r>
              <a:r>
                <a:rPr lang="zh-CN" altLang="en-US" sz="2800" b="1" kern="2200" dirty="0">
                  <a:solidFill>
                    <a:schemeClr val="bg1"/>
                  </a:solidFill>
                  <a:latin typeface="+mj-ea"/>
                </a:rPr>
                <a:t>开启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35AFD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744544" y="1906030"/>
            <a:ext cx="8496736" cy="2368459"/>
            <a:chOff x="1744544" y="1577787"/>
            <a:chExt cx="8496736" cy="2368459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476577" y="1577787"/>
              <a:ext cx="2764703" cy="2368459"/>
            </a:xfrm>
            <a:custGeom>
              <a:avLst/>
              <a:gdLst>
                <a:gd name="T0" fmla="*/ 247 w 259"/>
                <a:gd name="T1" fmla="*/ 130 h 219"/>
                <a:gd name="T2" fmla="*/ 247 w 259"/>
                <a:gd name="T3" fmla="*/ 88 h 219"/>
                <a:gd name="T4" fmla="*/ 170 w 259"/>
                <a:gd name="T5" fmla="*/ 11 h 219"/>
                <a:gd name="T6" fmla="*/ 149 w 259"/>
                <a:gd name="T7" fmla="*/ 20 h 219"/>
                <a:gd name="T8" fmla="*/ 149 w 259"/>
                <a:gd name="T9" fmla="*/ 20 h 219"/>
                <a:gd name="T10" fmla="*/ 119 w 259"/>
                <a:gd name="T11" fmla="*/ 50 h 219"/>
                <a:gd name="T12" fmla="*/ 30 w 259"/>
                <a:gd name="T13" fmla="*/ 50 h 219"/>
                <a:gd name="T14" fmla="*/ 0 w 259"/>
                <a:gd name="T15" fmla="*/ 80 h 219"/>
                <a:gd name="T16" fmla="*/ 0 w 259"/>
                <a:gd name="T17" fmla="*/ 139 h 219"/>
                <a:gd name="T18" fmla="*/ 30 w 259"/>
                <a:gd name="T19" fmla="*/ 169 h 219"/>
                <a:gd name="T20" fmla="*/ 119 w 259"/>
                <a:gd name="T21" fmla="*/ 169 h 219"/>
                <a:gd name="T22" fmla="*/ 149 w 259"/>
                <a:gd name="T23" fmla="*/ 199 h 219"/>
                <a:gd name="T24" fmla="*/ 149 w 259"/>
                <a:gd name="T25" fmla="*/ 199 h 219"/>
                <a:gd name="T26" fmla="*/ 170 w 259"/>
                <a:gd name="T27" fmla="*/ 208 h 219"/>
                <a:gd name="T28" fmla="*/ 247 w 259"/>
                <a:gd name="T29" fmla="*/ 13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219">
                  <a:moveTo>
                    <a:pt x="247" y="130"/>
                  </a:moveTo>
                  <a:cubicBezTo>
                    <a:pt x="259" y="119"/>
                    <a:pt x="259" y="100"/>
                    <a:pt x="247" y="88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59" y="0"/>
                    <a:pt x="149" y="3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36"/>
                    <a:pt x="136" y="50"/>
                    <a:pt x="119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14" y="50"/>
                    <a:pt x="0" y="63"/>
                    <a:pt x="0" y="8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6"/>
                    <a:pt x="14" y="169"/>
                    <a:pt x="30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36" y="169"/>
                    <a:pt x="149" y="182"/>
                    <a:pt x="149" y="199"/>
                  </a:cubicBezTo>
                  <a:cubicBezTo>
                    <a:pt x="149" y="199"/>
                    <a:pt x="149" y="199"/>
                    <a:pt x="149" y="199"/>
                  </a:cubicBezTo>
                  <a:cubicBezTo>
                    <a:pt x="149" y="215"/>
                    <a:pt x="159" y="219"/>
                    <a:pt x="170" y="208"/>
                  </a:cubicBezTo>
                  <a:lnTo>
                    <a:pt x="247" y="130"/>
                  </a:lnTo>
                  <a:close/>
                </a:path>
              </a:pathLst>
            </a:custGeom>
            <a:solidFill>
              <a:srgbClr val="CB3D3A"/>
            </a:solidFill>
            <a:ln>
              <a:noFill/>
            </a:ln>
            <a:effectLst>
              <a:outerShdw blurRad="88900" dist="76200" dir="210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567401" y="1577787"/>
              <a:ext cx="2764703" cy="2368459"/>
            </a:xfrm>
            <a:custGeom>
              <a:avLst/>
              <a:gdLst>
                <a:gd name="T0" fmla="*/ 248 w 259"/>
                <a:gd name="T1" fmla="*/ 130 h 219"/>
                <a:gd name="T2" fmla="*/ 248 w 259"/>
                <a:gd name="T3" fmla="*/ 88 h 219"/>
                <a:gd name="T4" fmla="*/ 170 w 259"/>
                <a:gd name="T5" fmla="*/ 11 h 219"/>
                <a:gd name="T6" fmla="*/ 149 w 259"/>
                <a:gd name="T7" fmla="*/ 20 h 219"/>
                <a:gd name="T8" fmla="*/ 149 w 259"/>
                <a:gd name="T9" fmla="*/ 20 h 219"/>
                <a:gd name="T10" fmla="*/ 120 w 259"/>
                <a:gd name="T11" fmla="*/ 50 h 219"/>
                <a:gd name="T12" fmla="*/ 30 w 259"/>
                <a:gd name="T13" fmla="*/ 50 h 219"/>
                <a:gd name="T14" fmla="*/ 0 w 259"/>
                <a:gd name="T15" fmla="*/ 80 h 219"/>
                <a:gd name="T16" fmla="*/ 0 w 259"/>
                <a:gd name="T17" fmla="*/ 139 h 219"/>
                <a:gd name="T18" fmla="*/ 30 w 259"/>
                <a:gd name="T19" fmla="*/ 169 h 219"/>
                <a:gd name="T20" fmla="*/ 120 w 259"/>
                <a:gd name="T21" fmla="*/ 169 h 219"/>
                <a:gd name="T22" fmla="*/ 149 w 259"/>
                <a:gd name="T23" fmla="*/ 199 h 219"/>
                <a:gd name="T24" fmla="*/ 149 w 259"/>
                <a:gd name="T25" fmla="*/ 199 h 219"/>
                <a:gd name="T26" fmla="*/ 170 w 259"/>
                <a:gd name="T27" fmla="*/ 208 h 219"/>
                <a:gd name="T28" fmla="*/ 248 w 259"/>
                <a:gd name="T29" fmla="*/ 13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219">
                  <a:moveTo>
                    <a:pt x="248" y="130"/>
                  </a:moveTo>
                  <a:cubicBezTo>
                    <a:pt x="259" y="119"/>
                    <a:pt x="259" y="100"/>
                    <a:pt x="248" y="88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59" y="0"/>
                    <a:pt x="149" y="3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36"/>
                    <a:pt x="136" y="50"/>
                    <a:pt x="12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14" y="50"/>
                    <a:pt x="0" y="63"/>
                    <a:pt x="0" y="8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6"/>
                    <a:pt x="14" y="169"/>
                    <a:pt x="30" y="169"/>
                  </a:cubicBezTo>
                  <a:cubicBezTo>
                    <a:pt x="120" y="169"/>
                    <a:pt x="120" y="169"/>
                    <a:pt x="120" y="169"/>
                  </a:cubicBezTo>
                  <a:cubicBezTo>
                    <a:pt x="136" y="169"/>
                    <a:pt x="149" y="182"/>
                    <a:pt x="149" y="199"/>
                  </a:cubicBezTo>
                  <a:cubicBezTo>
                    <a:pt x="149" y="199"/>
                    <a:pt x="149" y="199"/>
                    <a:pt x="149" y="199"/>
                  </a:cubicBezTo>
                  <a:cubicBezTo>
                    <a:pt x="149" y="215"/>
                    <a:pt x="159" y="219"/>
                    <a:pt x="170" y="208"/>
                  </a:cubicBezTo>
                  <a:lnTo>
                    <a:pt x="248" y="130"/>
                  </a:lnTo>
                  <a:close/>
                </a:path>
              </a:pathLst>
            </a:custGeom>
            <a:solidFill>
              <a:srgbClr val="35AFD0"/>
            </a:solidFill>
            <a:ln>
              <a:noFill/>
            </a:ln>
            <a:effectLst>
              <a:outerShdw blurRad="88900" dist="76200" dir="210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3658224" y="1577787"/>
              <a:ext cx="2764703" cy="2368459"/>
            </a:xfrm>
            <a:custGeom>
              <a:avLst/>
              <a:gdLst>
                <a:gd name="T0" fmla="*/ 248 w 259"/>
                <a:gd name="T1" fmla="*/ 130 h 219"/>
                <a:gd name="T2" fmla="*/ 248 w 259"/>
                <a:gd name="T3" fmla="*/ 88 h 219"/>
                <a:gd name="T4" fmla="*/ 171 w 259"/>
                <a:gd name="T5" fmla="*/ 11 h 219"/>
                <a:gd name="T6" fmla="*/ 149 w 259"/>
                <a:gd name="T7" fmla="*/ 20 h 219"/>
                <a:gd name="T8" fmla="*/ 149 w 259"/>
                <a:gd name="T9" fmla="*/ 20 h 219"/>
                <a:gd name="T10" fmla="*/ 120 w 259"/>
                <a:gd name="T11" fmla="*/ 50 h 219"/>
                <a:gd name="T12" fmla="*/ 30 w 259"/>
                <a:gd name="T13" fmla="*/ 50 h 219"/>
                <a:gd name="T14" fmla="*/ 0 w 259"/>
                <a:gd name="T15" fmla="*/ 80 h 219"/>
                <a:gd name="T16" fmla="*/ 0 w 259"/>
                <a:gd name="T17" fmla="*/ 139 h 219"/>
                <a:gd name="T18" fmla="*/ 30 w 259"/>
                <a:gd name="T19" fmla="*/ 169 h 219"/>
                <a:gd name="T20" fmla="*/ 120 w 259"/>
                <a:gd name="T21" fmla="*/ 169 h 219"/>
                <a:gd name="T22" fmla="*/ 149 w 259"/>
                <a:gd name="T23" fmla="*/ 199 h 219"/>
                <a:gd name="T24" fmla="*/ 149 w 259"/>
                <a:gd name="T25" fmla="*/ 199 h 219"/>
                <a:gd name="T26" fmla="*/ 171 w 259"/>
                <a:gd name="T27" fmla="*/ 208 h 219"/>
                <a:gd name="T28" fmla="*/ 248 w 259"/>
                <a:gd name="T29" fmla="*/ 13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219">
                  <a:moveTo>
                    <a:pt x="248" y="130"/>
                  </a:moveTo>
                  <a:cubicBezTo>
                    <a:pt x="259" y="119"/>
                    <a:pt x="259" y="100"/>
                    <a:pt x="248" y="88"/>
                  </a:cubicBezTo>
                  <a:cubicBezTo>
                    <a:pt x="171" y="11"/>
                    <a:pt x="171" y="11"/>
                    <a:pt x="171" y="11"/>
                  </a:cubicBezTo>
                  <a:cubicBezTo>
                    <a:pt x="159" y="0"/>
                    <a:pt x="149" y="3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36"/>
                    <a:pt x="136" y="50"/>
                    <a:pt x="12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14" y="50"/>
                    <a:pt x="0" y="63"/>
                    <a:pt x="0" y="8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6"/>
                    <a:pt x="14" y="169"/>
                    <a:pt x="30" y="169"/>
                  </a:cubicBezTo>
                  <a:cubicBezTo>
                    <a:pt x="120" y="169"/>
                    <a:pt x="120" y="169"/>
                    <a:pt x="120" y="169"/>
                  </a:cubicBezTo>
                  <a:cubicBezTo>
                    <a:pt x="136" y="169"/>
                    <a:pt x="149" y="182"/>
                    <a:pt x="149" y="199"/>
                  </a:cubicBezTo>
                  <a:cubicBezTo>
                    <a:pt x="149" y="199"/>
                    <a:pt x="149" y="199"/>
                    <a:pt x="149" y="199"/>
                  </a:cubicBezTo>
                  <a:cubicBezTo>
                    <a:pt x="149" y="215"/>
                    <a:pt x="159" y="219"/>
                    <a:pt x="171" y="208"/>
                  </a:cubicBezTo>
                  <a:lnTo>
                    <a:pt x="248" y="130"/>
                  </a:lnTo>
                  <a:close/>
                </a:path>
              </a:pathLst>
            </a:custGeom>
            <a:solidFill>
              <a:srgbClr val="E77F24"/>
            </a:solidFill>
            <a:ln>
              <a:noFill/>
            </a:ln>
            <a:effectLst>
              <a:outerShdw blurRad="88900" dist="76200" dir="210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1744544" y="1577787"/>
              <a:ext cx="2764703" cy="2368459"/>
            </a:xfrm>
            <a:custGeom>
              <a:avLst/>
              <a:gdLst>
                <a:gd name="T0" fmla="*/ 248 w 259"/>
                <a:gd name="T1" fmla="*/ 130 h 219"/>
                <a:gd name="T2" fmla="*/ 248 w 259"/>
                <a:gd name="T3" fmla="*/ 88 h 219"/>
                <a:gd name="T4" fmla="*/ 171 w 259"/>
                <a:gd name="T5" fmla="*/ 11 h 219"/>
                <a:gd name="T6" fmla="*/ 150 w 259"/>
                <a:gd name="T7" fmla="*/ 20 h 219"/>
                <a:gd name="T8" fmla="*/ 150 w 259"/>
                <a:gd name="T9" fmla="*/ 20 h 219"/>
                <a:gd name="T10" fmla="*/ 120 w 259"/>
                <a:gd name="T11" fmla="*/ 50 h 219"/>
                <a:gd name="T12" fmla="*/ 30 w 259"/>
                <a:gd name="T13" fmla="*/ 50 h 219"/>
                <a:gd name="T14" fmla="*/ 0 w 259"/>
                <a:gd name="T15" fmla="*/ 80 h 219"/>
                <a:gd name="T16" fmla="*/ 0 w 259"/>
                <a:gd name="T17" fmla="*/ 139 h 219"/>
                <a:gd name="T18" fmla="*/ 30 w 259"/>
                <a:gd name="T19" fmla="*/ 169 h 219"/>
                <a:gd name="T20" fmla="*/ 120 w 259"/>
                <a:gd name="T21" fmla="*/ 169 h 219"/>
                <a:gd name="T22" fmla="*/ 150 w 259"/>
                <a:gd name="T23" fmla="*/ 199 h 219"/>
                <a:gd name="T24" fmla="*/ 150 w 259"/>
                <a:gd name="T25" fmla="*/ 199 h 219"/>
                <a:gd name="T26" fmla="*/ 171 w 259"/>
                <a:gd name="T27" fmla="*/ 208 h 219"/>
                <a:gd name="T28" fmla="*/ 248 w 259"/>
                <a:gd name="T29" fmla="*/ 13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219">
                  <a:moveTo>
                    <a:pt x="248" y="130"/>
                  </a:moveTo>
                  <a:cubicBezTo>
                    <a:pt x="259" y="119"/>
                    <a:pt x="259" y="100"/>
                    <a:pt x="248" y="88"/>
                  </a:cubicBezTo>
                  <a:cubicBezTo>
                    <a:pt x="171" y="11"/>
                    <a:pt x="171" y="11"/>
                    <a:pt x="171" y="11"/>
                  </a:cubicBezTo>
                  <a:cubicBezTo>
                    <a:pt x="159" y="0"/>
                    <a:pt x="150" y="3"/>
                    <a:pt x="150" y="20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36"/>
                    <a:pt x="136" y="50"/>
                    <a:pt x="12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14" y="50"/>
                    <a:pt x="0" y="63"/>
                    <a:pt x="0" y="8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6"/>
                    <a:pt x="14" y="169"/>
                    <a:pt x="30" y="169"/>
                  </a:cubicBezTo>
                  <a:cubicBezTo>
                    <a:pt x="120" y="169"/>
                    <a:pt x="120" y="169"/>
                    <a:pt x="120" y="169"/>
                  </a:cubicBezTo>
                  <a:cubicBezTo>
                    <a:pt x="136" y="169"/>
                    <a:pt x="150" y="182"/>
                    <a:pt x="150" y="199"/>
                  </a:cubicBezTo>
                  <a:cubicBezTo>
                    <a:pt x="150" y="199"/>
                    <a:pt x="150" y="199"/>
                    <a:pt x="150" y="199"/>
                  </a:cubicBezTo>
                  <a:cubicBezTo>
                    <a:pt x="150" y="215"/>
                    <a:pt x="159" y="219"/>
                    <a:pt x="171" y="208"/>
                  </a:cubicBezTo>
                  <a:lnTo>
                    <a:pt x="248" y="130"/>
                  </a:lnTo>
                  <a:close/>
                </a:path>
              </a:pathLst>
            </a:custGeom>
            <a:solidFill>
              <a:srgbClr val="89AD3F"/>
            </a:solidFill>
            <a:ln>
              <a:noFill/>
            </a:ln>
            <a:effectLst>
              <a:outerShdw blurRad="88900" dist="76200" dir="210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453292" y="2412716"/>
              <a:ext cx="1008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kern="100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工具</a:t>
              </a:r>
              <a:endParaRPr lang="zh-CN" altLang="en-US" sz="32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711872" y="2412716"/>
              <a:ext cx="1008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kern="100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渠道</a:t>
              </a:r>
              <a:endParaRPr lang="zh-CN" altLang="en-US" sz="32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588093" y="2412716"/>
              <a:ext cx="1008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平台</a:t>
              </a:r>
              <a:endParaRPr lang="zh-CN" altLang="en-US" sz="32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497270" y="2412716"/>
              <a:ext cx="1008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入口</a:t>
              </a:r>
              <a:endParaRPr lang="zh-CN" altLang="en-US" sz="32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529732" y="4602732"/>
            <a:ext cx="8929340" cy="161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与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桌面类似，移动应用也追寻着这样一种规律：</a:t>
            </a:r>
            <a:r>
              <a:rPr lang="zh-CN" altLang="en-US" sz="2000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工具、渠道、</a:t>
            </a:r>
            <a:r>
              <a:rPr lang="zh-CN" altLang="en-US" sz="2000" b="1" kern="100" dirty="0" smtClean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平台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。</a:t>
            </a:r>
            <a:endParaRPr lang="zh-CN" altLang="en-US" kern="100" dirty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当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一个平台将海量信息重组得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更好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，然后被高频使用时，“入口”便产生了，比如说微信。</a:t>
            </a: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工具、渠道、平台、入口。</a:t>
            </a:r>
            <a:r>
              <a:rPr lang="zh-CN" altLang="en-US" sz="2000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进化得越深，它的优势时间就越长。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1630710" y="1577787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38605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2"/>
          <p:cNvSpPr txBox="1">
            <a:spLocks/>
          </p:cNvSpPr>
          <p:nvPr/>
        </p:nvSpPr>
        <p:spPr>
          <a:xfrm>
            <a:off x="1546222" y="1789478"/>
            <a:ext cx="4549778" cy="37151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入口之争已经出现</a:t>
            </a:r>
            <a:endParaRPr lang="en-US" altLang="zh-CN" sz="2000" b="1" kern="100" dirty="0" smtClean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争夺的入口将更加多元且角逐激烈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入口这件事</a:t>
            </a:r>
            <a:endParaRPr lang="en-US" altLang="zh-CN" sz="1800" kern="100" dirty="0" smtClean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b="1" kern="100" dirty="0" smtClean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一旦两头丰裕出现，它就会产业价</a:t>
            </a:r>
            <a:r>
              <a:rPr lang="zh-CN" altLang="en-US" sz="1800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值。</a:t>
            </a:r>
            <a:r>
              <a:rPr lang="zh-CN" altLang="en-US" sz="1800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阿里，核心是蚂蚁雄兵的卖方，以及数量更大的买方。</a:t>
            </a:r>
          </a:p>
          <a:p>
            <a:pPr>
              <a:lnSpc>
                <a:spcPct val="120000"/>
              </a:lnSpc>
            </a:pPr>
            <a:r>
              <a:rPr lang="zh-CN" altLang="en-US" sz="1800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如果供给方不是数量众多的话，就如同在一条没什么车辆的</a:t>
            </a:r>
            <a:r>
              <a:rPr lang="zh-CN" altLang="en-US" sz="1800" b="1" kern="100" dirty="0" smtClean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公路</a:t>
            </a:r>
            <a:r>
              <a:rPr lang="zh-CN" altLang="en-US" sz="1800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上设卡赚钱，基本上是徒劳无功的。</a:t>
            </a:r>
          </a:p>
          <a:p>
            <a:pPr>
              <a:lnSpc>
                <a:spcPct val="120000"/>
              </a:lnSpc>
            </a:pPr>
            <a:r>
              <a:rPr lang="zh-CN" altLang="en-US" sz="1800" b="1" kern="100" dirty="0" smtClean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有些领域，经过一轮又一轮的竞争后，供给方就剩几个，不太可能出现入口</a:t>
            </a:r>
            <a:r>
              <a:rPr lang="zh-CN" altLang="en-US" sz="1800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预测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630710" y="965625"/>
            <a:ext cx="9433046" cy="552564"/>
            <a:chOff x="1630710" y="952178"/>
            <a:chExt cx="9433046" cy="552564"/>
          </a:xfrm>
        </p:grpSpPr>
        <p:sp>
          <p:nvSpPr>
            <p:cNvPr id="26" name="TextBox 13"/>
            <p:cNvSpPr txBox="1"/>
            <p:nvPr/>
          </p:nvSpPr>
          <p:spPr>
            <a:xfrm>
              <a:off x="2454151" y="981522"/>
              <a:ext cx="860960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E75B6"/>
                  </a:solidFill>
                  <a:effectLst/>
                  <a:uLnTx/>
                  <a:uFillTx/>
                  <a:latin typeface="+mn-ea"/>
                </a:rPr>
                <a:t>入口入口入口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35AFD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1630710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53" y="1016001"/>
            <a:ext cx="3513560" cy="527034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reflection blurRad="6350" stA="52000" endA="300" endPos="16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34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预测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30710" y="965625"/>
            <a:ext cx="9433046" cy="552564"/>
            <a:chOff x="1630710" y="952178"/>
            <a:chExt cx="9433046" cy="552564"/>
          </a:xfrm>
        </p:grpSpPr>
        <p:sp>
          <p:nvSpPr>
            <p:cNvPr id="6" name="TextBox 13"/>
            <p:cNvSpPr txBox="1"/>
            <p:nvPr/>
          </p:nvSpPr>
          <p:spPr>
            <a:xfrm>
              <a:off x="2454151" y="981522"/>
              <a:ext cx="860960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E75B6"/>
                  </a:solidFill>
                  <a:effectLst/>
                  <a:uLnTx/>
                  <a:uFillTx/>
                  <a:latin typeface="+mn-ea"/>
                </a:rPr>
                <a:t>大热的互联网思维</a:t>
              </a:r>
              <a:r>
                <a:rPr lang="zh-CN" altLang="en-US" sz="2800" b="1" kern="0" dirty="0">
                  <a:solidFill>
                    <a:srgbClr val="2E75B6"/>
                  </a:solidFill>
                  <a:latin typeface="+mn-ea"/>
                </a:rPr>
                <a:t>背后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35AFD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8" name="Freeform 12"/>
          <p:cNvSpPr>
            <a:spLocks/>
          </p:cNvSpPr>
          <p:nvPr/>
        </p:nvSpPr>
        <p:spPr bwMode="auto">
          <a:xfrm>
            <a:off x="7095223" y="1663672"/>
            <a:ext cx="260933" cy="838316"/>
          </a:xfrm>
          <a:custGeom>
            <a:avLst/>
            <a:gdLst>
              <a:gd name="T0" fmla="*/ 141 w 141"/>
              <a:gd name="T1" fmla="*/ 0 h 453"/>
              <a:gd name="T2" fmla="*/ 141 w 141"/>
              <a:gd name="T3" fmla="*/ 453 h 453"/>
              <a:gd name="T4" fmla="*/ 0 w 141"/>
              <a:gd name="T5" fmla="*/ 453 h 453"/>
              <a:gd name="T6" fmla="*/ 141 w 141"/>
              <a:gd name="T7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453">
                <a:moveTo>
                  <a:pt x="141" y="0"/>
                </a:moveTo>
                <a:lnTo>
                  <a:pt x="141" y="453"/>
                </a:lnTo>
                <a:lnTo>
                  <a:pt x="0" y="453"/>
                </a:lnTo>
                <a:lnTo>
                  <a:pt x="141" y="0"/>
                </a:lnTo>
                <a:close/>
              </a:path>
            </a:pathLst>
          </a:custGeom>
          <a:solidFill>
            <a:srgbClr val="363A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直角三角形 16"/>
          <p:cNvSpPr/>
          <p:nvPr/>
        </p:nvSpPr>
        <p:spPr>
          <a:xfrm rot="1873103">
            <a:off x="3795895" y="1518189"/>
            <a:ext cx="411814" cy="1516491"/>
          </a:xfrm>
          <a:custGeom>
            <a:avLst/>
            <a:gdLst>
              <a:gd name="connsiteX0" fmla="*/ 0 w 577749"/>
              <a:gd name="connsiteY0" fmla="*/ 1329870 h 1329870"/>
              <a:gd name="connsiteX1" fmla="*/ 0 w 577749"/>
              <a:gd name="connsiteY1" fmla="*/ 0 h 1329870"/>
              <a:gd name="connsiteX2" fmla="*/ 577749 w 577749"/>
              <a:gd name="connsiteY2" fmla="*/ 1329870 h 1329870"/>
              <a:gd name="connsiteX3" fmla="*/ 0 w 577749"/>
              <a:gd name="connsiteY3" fmla="*/ 1329870 h 1329870"/>
              <a:gd name="connsiteX0" fmla="*/ 0 w 431224"/>
              <a:gd name="connsiteY0" fmla="*/ 1329870 h 1587967"/>
              <a:gd name="connsiteX1" fmla="*/ 0 w 431224"/>
              <a:gd name="connsiteY1" fmla="*/ 0 h 1587967"/>
              <a:gd name="connsiteX2" fmla="*/ 431224 w 431224"/>
              <a:gd name="connsiteY2" fmla="*/ 1587967 h 1587967"/>
              <a:gd name="connsiteX3" fmla="*/ 0 w 431224"/>
              <a:gd name="connsiteY3" fmla="*/ 1329870 h 158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224" h="1587967">
                <a:moveTo>
                  <a:pt x="0" y="1329870"/>
                </a:moveTo>
                <a:lnTo>
                  <a:pt x="0" y="0"/>
                </a:lnTo>
                <a:lnTo>
                  <a:pt x="431224" y="1587967"/>
                </a:lnTo>
                <a:lnTo>
                  <a:pt x="0" y="1329870"/>
                </a:lnTo>
                <a:close/>
              </a:path>
            </a:pathLst>
          </a:custGeom>
          <a:solidFill>
            <a:srgbClr val="1D1E22">
              <a:alpha val="1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占位符 2"/>
          <p:cNvSpPr txBox="1">
            <a:spLocks/>
          </p:cNvSpPr>
          <p:nvPr/>
        </p:nvSpPr>
        <p:spPr>
          <a:xfrm>
            <a:off x="6015463" y="1801170"/>
            <a:ext cx="466021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中国商业生态的变化</a:t>
            </a:r>
          </a:p>
          <a:p>
            <a:pPr>
              <a:lnSpc>
                <a:spcPct val="130000"/>
              </a:lnSpc>
            </a:pPr>
            <a:r>
              <a:rPr lang="zh-CN" altLang="en-US" sz="2000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中国已进入追求效率的阶段。这个阶段，混合着管理、技术、金融三股力量。</a:t>
            </a:r>
          </a:p>
          <a:p>
            <a:pPr>
              <a:lnSpc>
                <a:spcPct val="130000"/>
              </a:lnSpc>
            </a:pPr>
            <a:r>
              <a:rPr lang="zh-CN" altLang="en-US" sz="2000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所谓</a:t>
            </a:r>
            <a:r>
              <a:rPr lang="zh-CN" altLang="en-US" sz="2000" b="1" kern="100" dirty="0" smtClean="0">
                <a:solidFill>
                  <a:srgbClr val="FF9900"/>
                </a:solidFill>
                <a:latin typeface="+mn-ea"/>
              </a:rPr>
              <a:t>互联网思维</a:t>
            </a:r>
            <a:r>
              <a:rPr lang="zh-CN" altLang="en-US" sz="2000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，在商业上，其实就是这三个方向的混合体：使用技术和金融的力量，提升管理效率，从而压低成本，在与竞争者的肉博中，获得先机。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1660384" y="1916113"/>
            <a:ext cx="4435616" cy="4425728"/>
            <a:chOff x="1121624" y="1573533"/>
            <a:chExt cx="4974376" cy="4963287"/>
          </a:xfrm>
        </p:grpSpPr>
        <p:sp>
          <p:nvSpPr>
            <p:cNvPr id="32" name="平行四边形 31"/>
            <p:cNvSpPr/>
            <p:nvPr/>
          </p:nvSpPr>
          <p:spPr>
            <a:xfrm rot="10800000" flipV="1">
              <a:off x="3038628" y="1596767"/>
              <a:ext cx="3057372" cy="3223540"/>
            </a:xfrm>
            <a:prstGeom prst="parallelogram">
              <a:avLst>
                <a:gd name="adj" fmla="val 60959"/>
              </a:avLst>
            </a:prstGeom>
            <a:solidFill>
              <a:srgbClr val="35AFD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平行四边形 33"/>
            <p:cNvSpPr/>
            <p:nvPr/>
          </p:nvSpPr>
          <p:spPr>
            <a:xfrm>
              <a:off x="1168131" y="1573533"/>
              <a:ext cx="3057372" cy="3223540"/>
            </a:xfrm>
            <a:prstGeom prst="parallelogram">
              <a:avLst>
                <a:gd name="adj" fmla="val 60959"/>
              </a:avLst>
            </a:prstGeom>
            <a:solidFill>
              <a:srgbClr val="E77F2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直角三角形 16"/>
            <p:cNvSpPr/>
            <p:nvPr/>
          </p:nvSpPr>
          <p:spPr>
            <a:xfrm rot="16200000">
              <a:off x="1673963" y="3780650"/>
              <a:ext cx="411814" cy="1516491"/>
            </a:xfrm>
            <a:custGeom>
              <a:avLst/>
              <a:gdLst>
                <a:gd name="connsiteX0" fmla="*/ 0 w 577749"/>
                <a:gd name="connsiteY0" fmla="*/ 1329870 h 1329870"/>
                <a:gd name="connsiteX1" fmla="*/ 0 w 577749"/>
                <a:gd name="connsiteY1" fmla="*/ 0 h 1329870"/>
                <a:gd name="connsiteX2" fmla="*/ 577749 w 577749"/>
                <a:gd name="connsiteY2" fmla="*/ 1329870 h 1329870"/>
                <a:gd name="connsiteX3" fmla="*/ 0 w 577749"/>
                <a:gd name="connsiteY3" fmla="*/ 1329870 h 1329870"/>
                <a:gd name="connsiteX0" fmla="*/ 0 w 431224"/>
                <a:gd name="connsiteY0" fmla="*/ 1329870 h 1587967"/>
                <a:gd name="connsiteX1" fmla="*/ 0 w 431224"/>
                <a:gd name="connsiteY1" fmla="*/ 0 h 1587967"/>
                <a:gd name="connsiteX2" fmla="*/ 431224 w 431224"/>
                <a:gd name="connsiteY2" fmla="*/ 1587967 h 1587967"/>
                <a:gd name="connsiteX3" fmla="*/ 0 w 431224"/>
                <a:gd name="connsiteY3" fmla="*/ 1329870 h 158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224" h="1587967">
                  <a:moveTo>
                    <a:pt x="0" y="1329870"/>
                  </a:moveTo>
                  <a:lnTo>
                    <a:pt x="0" y="0"/>
                  </a:lnTo>
                  <a:lnTo>
                    <a:pt x="431224" y="1587967"/>
                  </a:lnTo>
                  <a:lnTo>
                    <a:pt x="0" y="1329870"/>
                  </a:lnTo>
                  <a:close/>
                </a:path>
              </a:pathLst>
            </a:custGeom>
            <a:solidFill>
              <a:srgbClr val="1D1E22">
                <a:alpha val="15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 rot="3600000">
              <a:off x="2232860" y="2856131"/>
              <a:ext cx="3068680" cy="4292698"/>
            </a:xfrm>
            <a:custGeom>
              <a:avLst/>
              <a:gdLst>
                <a:gd name="connsiteX0" fmla="*/ 0 w 3834233"/>
                <a:gd name="connsiteY0" fmla="*/ 4495023 h 4495023"/>
                <a:gd name="connsiteX1" fmla="*/ 668495 w 3834233"/>
                <a:gd name="connsiteY1" fmla="*/ 3338791 h 4495023"/>
                <a:gd name="connsiteX2" fmla="*/ 667551 w 3834233"/>
                <a:gd name="connsiteY2" fmla="*/ 3338791 h 4495023"/>
                <a:gd name="connsiteX3" fmla="*/ 2597929 w 3834233"/>
                <a:gd name="connsiteY3" fmla="*/ 0 h 4495023"/>
                <a:gd name="connsiteX4" fmla="*/ 3834233 w 3834233"/>
                <a:gd name="connsiteY4" fmla="*/ 0 h 4495023"/>
                <a:gd name="connsiteX5" fmla="*/ 3165738 w 3834233"/>
                <a:gd name="connsiteY5" fmla="*/ 1156232 h 4495023"/>
                <a:gd name="connsiteX6" fmla="*/ 3166682 w 3834233"/>
                <a:gd name="connsiteY6" fmla="*/ 1156232 h 4495023"/>
                <a:gd name="connsiteX7" fmla="*/ 1236304 w 3834233"/>
                <a:gd name="connsiteY7" fmla="*/ 4495023 h 4495023"/>
                <a:gd name="connsiteX0" fmla="*/ 0 w 3166682"/>
                <a:gd name="connsiteY0" fmla="*/ 4495023 h 4495023"/>
                <a:gd name="connsiteX1" fmla="*/ 668495 w 3166682"/>
                <a:gd name="connsiteY1" fmla="*/ 3338791 h 4495023"/>
                <a:gd name="connsiteX2" fmla="*/ 667551 w 3166682"/>
                <a:gd name="connsiteY2" fmla="*/ 3338791 h 4495023"/>
                <a:gd name="connsiteX3" fmla="*/ 2597929 w 3166682"/>
                <a:gd name="connsiteY3" fmla="*/ 0 h 4495023"/>
                <a:gd name="connsiteX4" fmla="*/ 3165738 w 3166682"/>
                <a:gd name="connsiteY4" fmla="*/ 1156232 h 4495023"/>
                <a:gd name="connsiteX5" fmla="*/ 3166682 w 3166682"/>
                <a:gd name="connsiteY5" fmla="*/ 1156232 h 4495023"/>
                <a:gd name="connsiteX6" fmla="*/ 1236304 w 3166682"/>
                <a:gd name="connsiteY6" fmla="*/ 4495023 h 4495023"/>
                <a:gd name="connsiteX7" fmla="*/ 0 w 3166682"/>
                <a:gd name="connsiteY7" fmla="*/ 4495023 h 4495023"/>
                <a:gd name="connsiteX0" fmla="*/ 0 w 3165738"/>
                <a:gd name="connsiteY0" fmla="*/ 4495023 h 4495023"/>
                <a:gd name="connsiteX1" fmla="*/ 668495 w 3165738"/>
                <a:gd name="connsiteY1" fmla="*/ 3338791 h 4495023"/>
                <a:gd name="connsiteX2" fmla="*/ 667551 w 3165738"/>
                <a:gd name="connsiteY2" fmla="*/ 3338791 h 4495023"/>
                <a:gd name="connsiteX3" fmla="*/ 2597929 w 3165738"/>
                <a:gd name="connsiteY3" fmla="*/ 0 h 4495023"/>
                <a:gd name="connsiteX4" fmla="*/ 3165738 w 3165738"/>
                <a:gd name="connsiteY4" fmla="*/ 1156232 h 4495023"/>
                <a:gd name="connsiteX5" fmla="*/ 1236304 w 3165738"/>
                <a:gd name="connsiteY5" fmla="*/ 4495023 h 4495023"/>
                <a:gd name="connsiteX6" fmla="*/ 0 w 3165738"/>
                <a:gd name="connsiteY6" fmla="*/ 4495023 h 4495023"/>
                <a:gd name="connsiteX0" fmla="*/ 0 w 3224901"/>
                <a:gd name="connsiteY0" fmla="*/ 4495023 h 4495023"/>
                <a:gd name="connsiteX1" fmla="*/ 668495 w 3224901"/>
                <a:gd name="connsiteY1" fmla="*/ 3338791 h 4495023"/>
                <a:gd name="connsiteX2" fmla="*/ 667551 w 3224901"/>
                <a:gd name="connsiteY2" fmla="*/ 3338791 h 4495023"/>
                <a:gd name="connsiteX3" fmla="*/ 2597929 w 3224901"/>
                <a:gd name="connsiteY3" fmla="*/ 0 h 4495023"/>
                <a:gd name="connsiteX4" fmla="*/ 3224901 w 3224901"/>
                <a:gd name="connsiteY4" fmla="*/ 1047409 h 4495023"/>
                <a:gd name="connsiteX5" fmla="*/ 1236304 w 3224901"/>
                <a:gd name="connsiteY5" fmla="*/ 4495023 h 4495023"/>
                <a:gd name="connsiteX6" fmla="*/ 0 w 3224901"/>
                <a:gd name="connsiteY6" fmla="*/ 4495023 h 4495023"/>
                <a:gd name="connsiteX0" fmla="*/ 0 w 3213314"/>
                <a:gd name="connsiteY0" fmla="*/ 4495023 h 4495023"/>
                <a:gd name="connsiteX1" fmla="*/ 668495 w 3213314"/>
                <a:gd name="connsiteY1" fmla="*/ 3338791 h 4495023"/>
                <a:gd name="connsiteX2" fmla="*/ 667551 w 3213314"/>
                <a:gd name="connsiteY2" fmla="*/ 3338791 h 4495023"/>
                <a:gd name="connsiteX3" fmla="*/ 2597929 w 3213314"/>
                <a:gd name="connsiteY3" fmla="*/ 0 h 4495023"/>
                <a:gd name="connsiteX4" fmla="*/ 3213314 w 3213314"/>
                <a:gd name="connsiteY4" fmla="*/ 1062717 h 4495023"/>
                <a:gd name="connsiteX5" fmla="*/ 1236304 w 3213314"/>
                <a:gd name="connsiteY5" fmla="*/ 4495023 h 4495023"/>
                <a:gd name="connsiteX6" fmla="*/ 0 w 3213314"/>
                <a:gd name="connsiteY6" fmla="*/ 4495023 h 449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3314" h="4495023">
                  <a:moveTo>
                    <a:pt x="0" y="4495023"/>
                  </a:moveTo>
                  <a:lnTo>
                    <a:pt x="668495" y="3338791"/>
                  </a:lnTo>
                  <a:lnTo>
                    <a:pt x="667551" y="3338791"/>
                  </a:lnTo>
                  <a:lnTo>
                    <a:pt x="2597929" y="0"/>
                  </a:lnTo>
                  <a:lnTo>
                    <a:pt x="3213314" y="1062717"/>
                  </a:lnTo>
                  <a:lnTo>
                    <a:pt x="1236304" y="4495023"/>
                  </a:lnTo>
                  <a:lnTo>
                    <a:pt x="0" y="4495023"/>
                  </a:lnTo>
                  <a:close/>
                </a:path>
              </a:pathLst>
            </a:custGeom>
            <a:solidFill>
              <a:srgbClr val="89AD3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 rot="10800000" flipV="1">
              <a:off x="4891008" y="4746816"/>
              <a:ext cx="1204992" cy="1022487"/>
            </a:xfrm>
            <a:custGeom>
              <a:avLst/>
              <a:gdLst>
                <a:gd name="connsiteX0" fmla="*/ 12342 w 1261786"/>
                <a:gd name="connsiteY0" fmla="*/ 0 h 1070679"/>
                <a:gd name="connsiteX1" fmla="*/ 0 w 1261786"/>
                <a:gd name="connsiteY1" fmla="*/ 21347 h 1070679"/>
                <a:gd name="connsiteX2" fmla="*/ 605819 w 1261786"/>
                <a:gd name="connsiteY2" fmla="*/ 1070656 h 1070679"/>
                <a:gd name="connsiteX3" fmla="*/ 643198 w 1261786"/>
                <a:gd name="connsiteY3" fmla="*/ 1070679 h 1070679"/>
                <a:gd name="connsiteX4" fmla="*/ 1261786 w 1261786"/>
                <a:gd name="connsiteY4" fmla="*/ 765 h 107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786" h="1070679">
                  <a:moveTo>
                    <a:pt x="12342" y="0"/>
                  </a:moveTo>
                  <a:lnTo>
                    <a:pt x="0" y="21347"/>
                  </a:lnTo>
                  <a:lnTo>
                    <a:pt x="605819" y="1070656"/>
                  </a:lnTo>
                  <a:lnTo>
                    <a:pt x="643198" y="1070679"/>
                  </a:lnTo>
                  <a:lnTo>
                    <a:pt x="1261786" y="765"/>
                  </a:lnTo>
                  <a:close/>
                </a:path>
              </a:pathLst>
            </a:custGeom>
            <a:solidFill>
              <a:srgbClr val="35AFD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16"/>
            <p:cNvSpPr/>
            <p:nvPr/>
          </p:nvSpPr>
          <p:spPr>
            <a:xfrm rot="8986164">
              <a:off x="4756722" y="4527544"/>
              <a:ext cx="411814" cy="1516491"/>
            </a:xfrm>
            <a:custGeom>
              <a:avLst/>
              <a:gdLst>
                <a:gd name="connsiteX0" fmla="*/ 0 w 577749"/>
                <a:gd name="connsiteY0" fmla="*/ 1329870 h 1329870"/>
                <a:gd name="connsiteX1" fmla="*/ 0 w 577749"/>
                <a:gd name="connsiteY1" fmla="*/ 0 h 1329870"/>
                <a:gd name="connsiteX2" fmla="*/ 577749 w 577749"/>
                <a:gd name="connsiteY2" fmla="*/ 1329870 h 1329870"/>
                <a:gd name="connsiteX3" fmla="*/ 0 w 577749"/>
                <a:gd name="connsiteY3" fmla="*/ 1329870 h 1329870"/>
                <a:gd name="connsiteX0" fmla="*/ 0 w 431224"/>
                <a:gd name="connsiteY0" fmla="*/ 1329870 h 1587967"/>
                <a:gd name="connsiteX1" fmla="*/ 0 w 431224"/>
                <a:gd name="connsiteY1" fmla="*/ 0 h 1587967"/>
                <a:gd name="connsiteX2" fmla="*/ 431224 w 431224"/>
                <a:gd name="connsiteY2" fmla="*/ 1587967 h 1587967"/>
                <a:gd name="connsiteX3" fmla="*/ 0 w 431224"/>
                <a:gd name="connsiteY3" fmla="*/ 1329870 h 158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224" h="1587967">
                  <a:moveTo>
                    <a:pt x="0" y="1329870"/>
                  </a:moveTo>
                  <a:lnTo>
                    <a:pt x="0" y="0"/>
                  </a:lnTo>
                  <a:lnTo>
                    <a:pt x="431224" y="1587967"/>
                  </a:lnTo>
                  <a:lnTo>
                    <a:pt x="0" y="1329870"/>
                  </a:lnTo>
                  <a:close/>
                </a:path>
              </a:pathLst>
            </a:custGeom>
            <a:solidFill>
              <a:srgbClr val="1D1E22">
                <a:alpha val="15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 rot="3563478">
              <a:off x="3517779" y="3216772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资源掠夺时代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 rot="18001185">
              <a:off x="1271851" y="291744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技术驱动时代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155400" y="5025714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管理驱动时代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 rot="18001185">
              <a:off x="2084592" y="323905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创使人</a:t>
              </a:r>
              <a:r>
                <a:rPr lang="zh-CN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文化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829344" y="470741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追求效率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 rot="3563478">
              <a:off x="3773988" y="345825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跑马圈地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1630710" y="1596767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9705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预测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30710" y="965625"/>
            <a:ext cx="9433046" cy="552564"/>
            <a:chOff x="1630710" y="952178"/>
            <a:chExt cx="9433046" cy="552564"/>
          </a:xfrm>
        </p:grpSpPr>
        <p:sp>
          <p:nvSpPr>
            <p:cNvPr id="5" name="TextBox 13"/>
            <p:cNvSpPr txBox="1"/>
            <p:nvPr/>
          </p:nvSpPr>
          <p:spPr>
            <a:xfrm>
              <a:off x="2454151" y="981522"/>
              <a:ext cx="860960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r>
                <a:rPr lang="zh-CN" altLang="en-US" sz="2800" b="1" kern="0" dirty="0" smtClean="0">
                  <a:solidFill>
                    <a:srgbClr val="2E75B6"/>
                  </a:solidFill>
                  <a:latin typeface="+mn-ea"/>
                </a:rPr>
                <a:t>满足需求还是满足解决方案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35AFD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46222" y="3931321"/>
            <a:ext cx="4464050" cy="172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消费者在这句话里不仅提出了需求，而且还提出了他能想到的“解决方案”。</a:t>
            </a:r>
            <a:endParaRPr lang="en-US" altLang="zh-CN" kern="100" dirty="0" smtClean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满足需求是</a:t>
            </a:r>
            <a:r>
              <a:rPr lang="zh-CN" altLang="en-US" sz="2000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颠覆式</a:t>
            </a:r>
            <a:r>
              <a:rPr lang="zh-CN" altLang="en-US" sz="2000" b="1" kern="100" dirty="0" smtClean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创新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，满足解决方案是</a:t>
            </a:r>
            <a:r>
              <a:rPr lang="zh-CN" altLang="en-US" sz="2000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微</a:t>
            </a:r>
            <a:r>
              <a:rPr lang="zh-CN" altLang="en-US" sz="2000" b="1" kern="100" dirty="0" smtClean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创新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，这正是两者</a:t>
            </a:r>
            <a:r>
              <a:rPr lang="zh-CN" altLang="en-US" sz="2000" b="1" kern="100" dirty="0" smtClean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根本</a:t>
            </a:r>
            <a:r>
              <a:rPr lang="zh-CN" altLang="en-US" sz="2000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分界线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。</a:t>
            </a:r>
            <a:endParaRPr lang="zh-CN" altLang="en-US" kern="100" dirty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052" y="2333601"/>
            <a:ext cx="4464050" cy="2998353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reflection blurRad="6350" stA="52000" endA="300" endPos="29000" dir="5400000" sy="-100000" algn="bl" rotWithShape="0"/>
          </a:effectLst>
        </p:spPr>
      </p:pic>
      <p:sp>
        <p:nvSpPr>
          <p:cNvPr id="10" name="文本框 9"/>
          <p:cNvSpPr txBox="1"/>
          <p:nvPr/>
        </p:nvSpPr>
        <p:spPr>
          <a:xfrm>
            <a:off x="781049" y="2062414"/>
            <a:ext cx="56861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kern="100" dirty="0" smtClean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   “我</a:t>
            </a:r>
            <a:r>
              <a:rPr lang="zh-CN" altLang="en-US" sz="3200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需要一匹更快的马</a:t>
            </a:r>
            <a:r>
              <a:rPr lang="zh-CN" altLang="en-US" sz="3200" b="1" kern="100" dirty="0" smtClean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。”</a:t>
            </a:r>
            <a:endParaRPr lang="zh-CN" altLang="en-US" sz="3200" b="1" kern="100" dirty="0">
              <a:solidFill>
                <a:srgbClr val="FF9900"/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982749" y="2662438"/>
            <a:ext cx="69388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线形标注 2 12"/>
          <p:cNvSpPr/>
          <p:nvPr/>
        </p:nvSpPr>
        <p:spPr>
          <a:xfrm rot="10800000">
            <a:off x="2901135" y="2710367"/>
            <a:ext cx="962840" cy="354418"/>
          </a:xfrm>
          <a:prstGeom prst="borderCallout2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5034595" y="2648151"/>
            <a:ext cx="56152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线形标注 2 15"/>
          <p:cNvSpPr/>
          <p:nvPr/>
        </p:nvSpPr>
        <p:spPr>
          <a:xfrm rot="10800000">
            <a:off x="3863975" y="3111844"/>
            <a:ext cx="994141" cy="3782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2027"/>
              <a:gd name="adj6" fmla="val -49541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84774" y="2717416"/>
            <a:ext cx="595561" cy="340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需求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863975" y="3145118"/>
            <a:ext cx="1020963" cy="340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解决方案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47607" y="998394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kern="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en-US" altLang="zh-CN" sz="1600" kern="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sz="1200" kern="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1200" kern="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630710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402865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/>
          </p:cNvSpPr>
          <p:nvPr/>
        </p:nvSpPr>
        <p:spPr>
          <a:xfrm>
            <a:off x="-708212" y="183164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zh-CN" altLang="en-US" sz="2400" kern="100" dirty="0" smtClean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10272" y="1449346"/>
            <a:ext cx="4464050" cy="417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lang="en-US" altLang="zh-CN" kern="100" dirty="0" smtClean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洞察需求</a:t>
            </a:r>
            <a:endParaRPr lang="en-US" altLang="zh-CN" sz="2000" b="1" kern="100" dirty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要分辨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“更快的马”中，究竟“马”是需求？还是“更快”是需求？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有些需求，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线下提供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的解决方案不是很好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，有利用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数字化工具升级之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处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。</a:t>
            </a:r>
            <a:endParaRPr lang="en-US" altLang="zh-CN" kern="100" dirty="0" smtClean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撼动</a:t>
            </a:r>
            <a:endParaRPr lang="en-US" altLang="zh-CN" sz="2000" b="1" kern="100" dirty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如线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下服务提供者的解决方案中配置了</a:t>
            </a:r>
            <a:r>
              <a:rPr lang="zh-CN" altLang="en-US" sz="2000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稀缺资源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，例如，教育资源、医疗资源、出租车牌照等，这使得想要去撼动线下的人，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未必那么容易。</a:t>
            </a:r>
            <a:endParaRPr lang="zh-CN" altLang="en-US" kern="100" dirty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77" y="1990165"/>
            <a:ext cx="4940764" cy="3491473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reflection blurRad="6350" stA="52000" endA="300" endPos="25000" dir="5400000" sy="-100000" algn="bl" rotWithShape="0"/>
          </a:effectLst>
        </p:spPr>
      </p:pic>
      <p:grpSp>
        <p:nvGrpSpPr>
          <p:cNvPr id="7" name="组合 6"/>
          <p:cNvGrpSpPr/>
          <p:nvPr/>
        </p:nvGrpSpPr>
        <p:grpSpPr>
          <a:xfrm>
            <a:off x="1630710" y="965625"/>
            <a:ext cx="9433046" cy="552564"/>
            <a:chOff x="1630710" y="952178"/>
            <a:chExt cx="9433046" cy="552564"/>
          </a:xfrm>
        </p:grpSpPr>
        <p:sp>
          <p:nvSpPr>
            <p:cNvPr id="8" name="TextBox 13"/>
            <p:cNvSpPr txBox="1"/>
            <p:nvPr/>
          </p:nvSpPr>
          <p:spPr>
            <a:xfrm>
              <a:off x="2454151" y="981522"/>
              <a:ext cx="860960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r>
                <a:rPr lang="zh-CN" altLang="en-US" sz="2800" b="1" kern="0" dirty="0" smtClean="0">
                  <a:solidFill>
                    <a:srgbClr val="2E75B6"/>
                  </a:solidFill>
                  <a:latin typeface="+mn-ea"/>
                </a:rPr>
                <a:t>满足需求还是满足解决方案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35AFD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预测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47607" y="998394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en-US" altLang="zh-CN" sz="16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sz="12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1200" kern="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630710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6327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30710" y="965625"/>
            <a:ext cx="9433046" cy="552564"/>
            <a:chOff x="1630710" y="952178"/>
            <a:chExt cx="9433046" cy="552564"/>
          </a:xfrm>
        </p:grpSpPr>
        <p:sp>
          <p:nvSpPr>
            <p:cNvPr id="3" name="TextBox 13"/>
            <p:cNvSpPr txBox="1"/>
            <p:nvPr/>
          </p:nvSpPr>
          <p:spPr>
            <a:xfrm>
              <a:off x="2454151" y="981522"/>
              <a:ext cx="860960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r>
                <a:rPr lang="zh-CN" altLang="en-US" sz="2800" b="1" kern="0" dirty="0" smtClean="0">
                  <a:solidFill>
                    <a:srgbClr val="2E75B6"/>
                  </a:solidFill>
                  <a:latin typeface="+mn-ea"/>
                </a:rPr>
                <a:t>最后一个问题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35AFD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 smtClean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预测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95438" y="1629594"/>
            <a:ext cx="8964612" cy="85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一说起互联网，大家第一个念头就是“免费”，基于庞大的用户量，再慢慢折腾商业模式。</a:t>
            </a:r>
            <a:r>
              <a:rPr lang="zh-CN" altLang="en-US" b="1" kern="100" dirty="0" smtClean="0">
                <a:solidFill>
                  <a:srgbClr val="FF9900"/>
                </a:solidFill>
                <a:latin typeface="+mn-ea"/>
              </a:rPr>
              <a:t>那 “免费”究竟是不是互联网的基因呢</a:t>
            </a:r>
            <a:r>
              <a:rPr lang="zh-CN" altLang="en-US" sz="2000" b="1" kern="100" dirty="0" smtClean="0">
                <a:solidFill>
                  <a:srgbClr val="FF9900"/>
                </a:solidFill>
                <a:latin typeface="+mn-ea"/>
              </a:rPr>
              <a:t>？</a:t>
            </a:r>
            <a:endParaRPr lang="zh-CN" altLang="en-US" b="1" kern="100" dirty="0">
              <a:solidFill>
                <a:srgbClr val="FF99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92092" y="5349876"/>
            <a:ext cx="757130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400" b="1" kern="100" dirty="0">
                <a:solidFill>
                  <a:srgbClr val="FF9900"/>
                </a:solidFill>
                <a:latin typeface="+mn-ea"/>
              </a:rPr>
              <a:t>欲知</a:t>
            </a:r>
            <a:r>
              <a:rPr lang="zh-CN" altLang="en-US" sz="4400" b="1" kern="100" dirty="0" smtClean="0">
                <a:solidFill>
                  <a:srgbClr val="FF9900"/>
                </a:solidFill>
                <a:latin typeface="+mn-ea"/>
              </a:rPr>
              <a:t>答案</a:t>
            </a:r>
            <a:r>
              <a:rPr lang="en-US" altLang="zh-CN" sz="4400" b="1" kern="100" dirty="0" smtClean="0">
                <a:solidFill>
                  <a:srgbClr val="FF9900"/>
                </a:solidFill>
                <a:latin typeface="+mn-ea"/>
              </a:rPr>
              <a:t>,          </a:t>
            </a:r>
            <a:r>
              <a:rPr lang="zh-CN" altLang="en-US" sz="4400" b="1" kern="100" dirty="0" smtClean="0">
                <a:solidFill>
                  <a:srgbClr val="FF9900"/>
                </a:solidFill>
                <a:latin typeface="+mn-ea"/>
              </a:rPr>
              <a:t>自己翻书</a:t>
            </a:r>
            <a:r>
              <a:rPr lang="en-US" altLang="zh-CN" sz="4400" b="1" kern="100" dirty="0" smtClean="0">
                <a:solidFill>
                  <a:srgbClr val="FF9900"/>
                </a:solidFill>
                <a:latin typeface="+mn-ea"/>
              </a:rPr>
              <a:t>!</a:t>
            </a:r>
            <a:endParaRPr lang="zh-CN" altLang="en-US" sz="4400" b="1" kern="100" dirty="0">
              <a:solidFill>
                <a:srgbClr val="FF9900"/>
              </a:solidFill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159" y="2650347"/>
            <a:ext cx="2275681" cy="332434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cxnSp>
        <p:nvCxnSpPr>
          <p:cNvPr id="11" name="直接连接符 10"/>
          <p:cNvCxnSpPr/>
          <p:nvPr/>
        </p:nvCxnSpPr>
        <p:spPr>
          <a:xfrm>
            <a:off x="1630710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343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842655"/>
            <a:ext cx="12192000" cy="36088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630975" y="5772160"/>
            <a:ext cx="545342" cy="523220"/>
          </a:xfrm>
          <a:prstGeom prst="rect">
            <a:avLst/>
          </a:prstGeom>
          <a:solidFill>
            <a:srgbClr val="2E75B6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跨</a:t>
            </a:r>
            <a:endParaRPr lang="zh-CN" altLang="en-US" sz="2800" b="1" dirty="0"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176317" y="5772160"/>
            <a:ext cx="545342" cy="5232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2E75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界</a:t>
            </a:r>
            <a:endParaRPr lang="zh-CN" altLang="en-US" sz="2800" b="1" dirty="0">
              <a:solidFill>
                <a:srgbClr val="2E75B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2"/>
          <a:stretch/>
        </p:blipFill>
        <p:spPr>
          <a:xfrm>
            <a:off x="0" y="0"/>
            <a:ext cx="12192000" cy="684325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828800"/>
            <a:ext cx="12192000" cy="278731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62" y="1855643"/>
            <a:ext cx="3770439" cy="3474088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4891315" y="3759200"/>
            <a:ext cx="2958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</a:rPr>
              <a:t>谢谢观看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99"/>
          <a:stretch/>
        </p:blipFill>
        <p:spPr>
          <a:xfrm>
            <a:off x="0" y="1005818"/>
            <a:ext cx="12192000" cy="449894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引言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6977" y="3936231"/>
            <a:ext cx="10798046" cy="1166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8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互联网带来的跨界浪潮正以前所未有之势颠覆传统行业</a:t>
            </a:r>
            <a:endParaRPr lang="en-US" altLang="zh-CN" sz="2800" i="0" u="none" strike="noStrike" kern="100" baseline="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28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互联网作为一个产业将会消失，因为所有产业都将会互联网化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-15584" y="3429000"/>
            <a:ext cx="12569372" cy="2075762"/>
          </a:xfrm>
          <a:prstGeom prst="roundRect">
            <a:avLst>
              <a:gd name="adj" fmla="val 395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696977" y="3867160"/>
            <a:ext cx="1137285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 bwMode="auto">
          <a:xfrm>
            <a:off x="1630710" y="392870"/>
            <a:ext cx="534988" cy="53340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11052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82677" y="5171840"/>
            <a:ext cx="1137285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6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30710" y="965625"/>
            <a:ext cx="9433046" cy="552564"/>
            <a:chOff x="1630710" y="952178"/>
            <a:chExt cx="9433046" cy="552564"/>
          </a:xfrm>
        </p:grpSpPr>
        <p:sp>
          <p:nvSpPr>
            <p:cNvPr id="5" name="TextBox 13"/>
            <p:cNvSpPr txBox="1"/>
            <p:nvPr/>
          </p:nvSpPr>
          <p:spPr>
            <a:xfrm>
              <a:off x="2454151" y="981522"/>
              <a:ext cx="860960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r>
                <a:rPr lang="en-US" altLang="zh-CN" sz="2800" b="1" kern="2200" dirty="0" smtClean="0">
                  <a:solidFill>
                    <a:srgbClr val="2E75B6"/>
                  </a:solidFill>
                  <a:latin typeface="+mj-ea"/>
                </a:rPr>
                <a:t>“</a:t>
              </a:r>
              <a:r>
                <a:rPr lang="zh-CN" altLang="en-US" sz="2800" b="1" kern="100" dirty="0">
                  <a:solidFill>
                    <a:srgbClr val="2E75B6"/>
                  </a:solidFill>
                  <a:latin typeface="+mn-ea"/>
                </a:rPr>
                <a:t>门口的野蛮</a:t>
              </a:r>
              <a:r>
                <a:rPr lang="zh-CN" altLang="en-US" sz="2800" b="1" kern="100" dirty="0" smtClean="0">
                  <a:solidFill>
                    <a:srgbClr val="2E75B6"/>
                  </a:solidFill>
                  <a:latin typeface="+mn-ea"/>
                </a:rPr>
                <a:t>人</a:t>
              </a:r>
              <a:r>
                <a:rPr lang="en-US" altLang="zh-CN" sz="2800" b="1" kern="100" dirty="0" smtClean="0">
                  <a:solidFill>
                    <a:srgbClr val="2E75B6"/>
                  </a:solidFill>
                  <a:latin typeface="+mn-ea"/>
                </a:rPr>
                <a:t>”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1630710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t="8415"/>
          <a:stretch/>
        </p:blipFill>
        <p:spPr>
          <a:xfrm>
            <a:off x="5508099" y="1950266"/>
            <a:ext cx="5053838" cy="371360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reflection blurRad="25400" stA="49000" endPos="20000" dir="5400000" sy="-100000" algn="bl" rotWithShape="0"/>
          </a:effectLst>
        </p:spPr>
      </p:pic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1530350" y="2459684"/>
            <a:ext cx="3839936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门口的野蛮人不懂门内的专业规则，却对门内的市场垂涎三尺。</a:t>
            </a:r>
          </a:p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门口的野蛮人冲进门内的同时，门内并非毫不触动，他们也在提升自己。</a:t>
            </a:r>
          </a:p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门打开了，</a:t>
            </a:r>
            <a:r>
              <a:rPr lang="zh-CN" altLang="en-US" sz="2000" b="1" i="0" u="none" strike="noStrike" kern="100" baseline="0" dirty="0" smtClean="0">
                <a:solidFill>
                  <a:srgbClr val="FF9900"/>
                </a:solidFill>
                <a:latin typeface="+mn-ea"/>
              </a:rPr>
              <a:t>融合</a:t>
            </a:r>
            <a:r>
              <a:rPr lang="zh-CN" altLang="en-US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产生了，门内门外彼此渗透</a:t>
            </a:r>
            <a:r>
              <a:rPr lang="zh-CN" altLang="en-US" sz="2000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。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引言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57" b="6411"/>
          <a:stretch/>
        </p:blipFill>
        <p:spPr>
          <a:xfrm>
            <a:off x="1595438" y="1003134"/>
            <a:ext cx="9737849" cy="4488438"/>
          </a:xfrm>
          <a:prstGeom prst="rect">
            <a:avLst/>
          </a:prstGeom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引言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0710" y="5659651"/>
            <a:ext cx="9433046" cy="533400"/>
            <a:chOff x="1630710" y="952178"/>
            <a:chExt cx="9433046" cy="533400"/>
          </a:xfrm>
        </p:grpSpPr>
        <p:sp>
          <p:nvSpPr>
            <p:cNvPr id="3" name="TextBox 13"/>
            <p:cNvSpPr txBox="1"/>
            <p:nvPr/>
          </p:nvSpPr>
          <p:spPr>
            <a:xfrm>
              <a:off x="2454151" y="981522"/>
              <a:ext cx="8609605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8" name="TextBox 13"/>
          <p:cNvSpPr txBox="1"/>
          <p:nvPr/>
        </p:nvSpPr>
        <p:spPr>
          <a:xfrm>
            <a:off x="2056944" y="5709992"/>
            <a:ext cx="860960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1218892">
              <a:defRPr/>
            </a:pPr>
            <a:r>
              <a:rPr lang="en-US" altLang="zh-CN" sz="2800" b="1" kern="2200" dirty="0" smtClean="0">
                <a:solidFill>
                  <a:srgbClr val="2E75B6"/>
                </a:solidFill>
                <a:latin typeface="+mj-ea"/>
              </a:rPr>
              <a:t>“</a:t>
            </a:r>
            <a:r>
              <a:rPr lang="zh-CN" altLang="en-US" sz="2800" b="1" kern="100" dirty="0" smtClean="0">
                <a:solidFill>
                  <a:srgbClr val="2E75B6"/>
                </a:solidFill>
                <a:latin typeface="+mn-ea"/>
              </a:rPr>
              <a:t>与其说</a:t>
            </a:r>
            <a:r>
              <a:rPr lang="zh-CN" altLang="en-US" sz="2800" b="1" kern="100" dirty="0">
                <a:solidFill>
                  <a:srgbClr val="2E75B6"/>
                </a:solidFill>
                <a:latin typeface="+mn-ea"/>
              </a:rPr>
              <a:t>是</a:t>
            </a:r>
            <a:r>
              <a:rPr lang="zh-CN" altLang="en-US" sz="2800" b="1" kern="100" dirty="0" smtClean="0">
                <a:solidFill>
                  <a:srgbClr val="2E75B6"/>
                </a:solidFill>
                <a:latin typeface="+mn-ea"/>
              </a:rPr>
              <a:t>学习</a:t>
            </a:r>
            <a:r>
              <a:rPr lang="zh-CN" altLang="en-US" sz="2800" b="1" kern="100" dirty="0">
                <a:solidFill>
                  <a:srgbClr val="2E75B6"/>
                </a:solidFill>
                <a:latin typeface="+mn-ea"/>
              </a:rPr>
              <a:t>，不如说是</a:t>
            </a:r>
            <a:r>
              <a:rPr lang="zh-CN" altLang="en-US" sz="2800" b="1" kern="100" dirty="0" smtClean="0">
                <a:solidFill>
                  <a:srgbClr val="2E75B6"/>
                </a:solidFill>
                <a:latin typeface="+mn-ea"/>
              </a:rPr>
              <a:t>恐慌</a:t>
            </a:r>
            <a:r>
              <a:rPr lang="en-US" altLang="zh-CN" sz="2800" b="1" kern="100" dirty="0" smtClean="0">
                <a:solidFill>
                  <a:srgbClr val="2E75B6"/>
                </a:solidFill>
                <a:latin typeface="+mn-ea"/>
              </a:rPr>
              <a:t>”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419406" y="2027437"/>
            <a:ext cx="3247144" cy="2737104"/>
          </a:xfrm>
          <a:prstGeom prst="roundRect">
            <a:avLst>
              <a:gd name="adj" fmla="val 395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7419406" y="2612666"/>
            <a:ext cx="3247143" cy="0"/>
          </a:xfrm>
          <a:prstGeom prst="line">
            <a:avLst/>
          </a:prstGeom>
          <a:ln w="1270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410070" y="2027436"/>
            <a:ext cx="3256479" cy="585230"/>
          </a:xfrm>
          <a:prstGeom prst="roundRect">
            <a:avLst>
              <a:gd name="adj" fmla="val 3950"/>
            </a:avLst>
          </a:prstGeom>
          <a:solidFill>
            <a:schemeClr val="bg1"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91400" y="2111506"/>
            <a:ext cx="3275149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企业家的心情</a:t>
            </a:r>
            <a:endParaRPr lang="en-US" altLang="zh-CN" sz="2400" b="1" i="0" u="none" strike="noStrike" kern="100" baseline="0" dirty="0" smtClean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i="0" u="none" strike="noStrike" kern="100" baseline="0" dirty="0" smtClean="0">
                <a:solidFill>
                  <a:srgbClr val="FF9900"/>
                </a:solidFill>
                <a:latin typeface="+mn-ea"/>
              </a:rPr>
              <a:t>焦急</a:t>
            </a:r>
            <a:r>
              <a:rPr lang="zh-CN" altLang="en-US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。全新的商业规则正在形成。</a:t>
            </a:r>
          </a:p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i="0" u="none" strike="noStrike" kern="100" baseline="0" dirty="0" smtClean="0">
                <a:solidFill>
                  <a:srgbClr val="FF9900"/>
                </a:solidFill>
                <a:latin typeface="+mn-ea"/>
              </a:rPr>
              <a:t>谨慎</a:t>
            </a:r>
            <a:r>
              <a:rPr lang="zh-CN" altLang="en-US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。前面是馅饼还是陷阱，后方的阵地是否还安稳。</a:t>
            </a:r>
          </a:p>
        </p:txBody>
      </p:sp>
    </p:spTree>
    <p:extLst>
      <p:ext uri="{BB962C8B-B14F-4D97-AF65-F5344CB8AC3E}">
        <p14:creationId xmlns:p14="http://schemas.microsoft.com/office/powerpoint/2010/main" val="12291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引言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30710" y="5659651"/>
            <a:ext cx="9433046" cy="533400"/>
            <a:chOff x="1630710" y="952178"/>
            <a:chExt cx="9433046" cy="533400"/>
          </a:xfrm>
        </p:grpSpPr>
        <p:sp>
          <p:nvSpPr>
            <p:cNvPr id="4" name="TextBox 13"/>
            <p:cNvSpPr txBox="1"/>
            <p:nvPr/>
          </p:nvSpPr>
          <p:spPr>
            <a:xfrm>
              <a:off x="2454151" y="981522"/>
              <a:ext cx="8609605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4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6" name="TextBox 13"/>
          <p:cNvSpPr txBox="1"/>
          <p:nvPr/>
        </p:nvSpPr>
        <p:spPr>
          <a:xfrm>
            <a:off x="2056944" y="5709992"/>
            <a:ext cx="860960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1218892">
              <a:defRPr/>
            </a:pPr>
            <a:r>
              <a:rPr lang="en-US" altLang="zh-CN" sz="2800" b="1" kern="2200" dirty="0" smtClean="0">
                <a:solidFill>
                  <a:srgbClr val="2E75B6"/>
                </a:solidFill>
                <a:latin typeface="+mn-ea"/>
              </a:rPr>
              <a:t>“</a:t>
            </a:r>
            <a:r>
              <a:rPr lang="zh-CN" altLang="en-US" sz="2800" b="1" kern="2200" dirty="0" smtClean="0">
                <a:solidFill>
                  <a:srgbClr val="2E75B6"/>
                </a:solidFill>
                <a:latin typeface="+mn-ea"/>
              </a:rPr>
              <a:t>谁能拨开迷雾，谁就能占据优势</a:t>
            </a:r>
            <a:r>
              <a:rPr lang="en-US" altLang="zh-CN" sz="2800" b="1" kern="100" dirty="0" smtClean="0">
                <a:solidFill>
                  <a:srgbClr val="2E75B6"/>
                </a:solidFill>
                <a:latin typeface="+mn-ea"/>
              </a:rPr>
              <a:t>”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4866" y="1494639"/>
            <a:ext cx="4349176" cy="425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本书对诸领域在互联网浪潮下的表现进行</a:t>
            </a:r>
            <a:r>
              <a:rPr lang="zh-CN" altLang="en-US" sz="2000" b="1" i="0" u="none" strike="noStrike" kern="100" baseline="0" dirty="0" smtClean="0">
                <a:solidFill>
                  <a:srgbClr val="FF9900"/>
                </a:solidFill>
                <a:latin typeface="+mn-ea"/>
              </a:rPr>
              <a:t>观察</a:t>
            </a:r>
            <a:r>
              <a:rPr lang="zh-CN" altLang="en-US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，并对其在未来</a:t>
            </a:r>
            <a:r>
              <a:rPr lang="en-US" altLang="zh-CN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10</a:t>
            </a:r>
            <a:r>
              <a:rPr lang="zh-CN" altLang="en-US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年的趋势加以</a:t>
            </a:r>
            <a:r>
              <a:rPr lang="zh-CN" altLang="en-US" sz="2000" b="1" i="0" u="none" strike="noStrike" kern="100" baseline="0" dirty="0" smtClean="0">
                <a:solidFill>
                  <a:srgbClr val="FF9900"/>
                </a:solidFill>
                <a:latin typeface="+mn-ea"/>
              </a:rPr>
              <a:t>预测</a:t>
            </a:r>
            <a:r>
              <a:rPr lang="zh-CN" altLang="en-US" sz="2000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。</a:t>
            </a:r>
            <a:endParaRPr lang="en-US" altLang="zh-CN" sz="2000" kern="1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对人们未来的信息处理习惯、支付习惯、新商业生态的变化，以及现象背后的推导逻辑都有</a:t>
            </a:r>
            <a:r>
              <a:rPr lang="zh-CN" altLang="en-US" sz="2000" b="1" i="0" u="none" strike="noStrike" kern="100" baseline="0" dirty="0" smtClean="0">
                <a:solidFill>
                  <a:srgbClr val="FF9900"/>
                </a:solidFill>
                <a:latin typeface="+mn-ea"/>
              </a:rPr>
              <a:t>精到的表述</a:t>
            </a:r>
            <a:r>
              <a:rPr lang="zh-CN" altLang="en-US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。</a:t>
            </a:r>
          </a:p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诸多领域还请各位看官</a:t>
            </a:r>
            <a:r>
              <a:rPr lang="zh-CN" altLang="en-US" sz="4400" b="1" i="0" u="none" strike="noStrike" kern="100" baseline="0" dirty="0" smtClean="0">
                <a:solidFill>
                  <a:srgbClr val="FF9900"/>
                </a:solidFill>
                <a:latin typeface="+mn-ea"/>
              </a:rPr>
              <a:t> 对号入座！</a:t>
            </a:r>
            <a:endParaRPr lang="zh-CN" altLang="en-US" sz="2400" b="1" i="0" u="none" strike="noStrike" kern="100" baseline="0" dirty="0" smtClean="0">
              <a:solidFill>
                <a:srgbClr val="FF9900"/>
              </a:solidFill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101" y="1016000"/>
            <a:ext cx="2980813" cy="446563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reflection blurRad="6350" stA="52000" endA="300" endPos="2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308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630710" y="965625"/>
            <a:ext cx="9433046" cy="552564"/>
            <a:chOff x="1630710" y="952178"/>
            <a:chExt cx="9433046" cy="552564"/>
          </a:xfrm>
        </p:grpSpPr>
        <p:sp>
          <p:nvSpPr>
            <p:cNvPr id="4" name="TextBox 13"/>
            <p:cNvSpPr txBox="1"/>
            <p:nvPr/>
          </p:nvSpPr>
          <p:spPr>
            <a:xfrm>
              <a:off x="2454151" y="981522"/>
              <a:ext cx="860960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r>
                <a:rPr lang="zh-CN" altLang="en-US" sz="2800" b="1" kern="2200" noProof="0" dirty="0">
                  <a:solidFill>
                    <a:srgbClr val="2E75B6"/>
                  </a:solidFill>
                  <a:latin typeface="+mj-ea"/>
                </a:rPr>
                <a:t>跨</a:t>
              </a:r>
              <a:r>
                <a:rPr lang="zh-CN" altLang="en-US" sz="2800" b="1" kern="2200" noProof="0" dirty="0" smtClean="0">
                  <a:solidFill>
                    <a:srgbClr val="2E75B6"/>
                  </a:solidFill>
                  <a:latin typeface="+mj-ea"/>
                </a:rPr>
                <a:t>界爆发的条件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1631950" y="1581969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引言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1" b="1030"/>
          <a:stretch/>
        </p:blipFill>
        <p:spPr>
          <a:xfrm>
            <a:off x="6096000" y="783666"/>
            <a:ext cx="4476750" cy="497757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reflection blurRad="6350" stA="52000" endA="300" endPos="15000" dir="5400000" sy="-100000" algn="bl" rotWithShape="0"/>
          </a:effectLst>
        </p:spPr>
      </p:pic>
      <p:sp>
        <p:nvSpPr>
          <p:cNvPr id="9" name="矩形 8" hidden="1"/>
          <p:cNvSpPr/>
          <p:nvPr/>
        </p:nvSpPr>
        <p:spPr>
          <a:xfrm>
            <a:off x="6130075" y="-38100"/>
            <a:ext cx="6098061" cy="68961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91000">
                <a:schemeClr val="tx1">
                  <a:alpha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622580" y="1648758"/>
            <a:ext cx="4263869" cy="4690492"/>
            <a:chOff x="1753626" y="1657080"/>
            <a:chExt cx="4418296" cy="4690492"/>
          </a:xfrm>
        </p:grpSpPr>
        <p:grpSp>
          <p:nvGrpSpPr>
            <p:cNvPr id="11" name="组合 10"/>
            <p:cNvGrpSpPr/>
            <p:nvPr/>
          </p:nvGrpSpPr>
          <p:grpSpPr>
            <a:xfrm>
              <a:off x="1763336" y="1657080"/>
              <a:ext cx="4330605" cy="1176625"/>
              <a:chOff x="1683005" y="1614713"/>
              <a:chExt cx="3159436" cy="1176625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683005" y="1614713"/>
                <a:ext cx="3159436" cy="1176625"/>
              </a:xfrm>
              <a:prstGeom prst="roundRect">
                <a:avLst>
                  <a:gd name="adj" fmla="val 3950"/>
                </a:avLst>
              </a:prstGeom>
              <a:solidFill>
                <a:schemeClr val="bg1">
                  <a:alpha val="5000"/>
                </a:schemeClr>
              </a:solidFill>
              <a:ln w="12700"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1683005" y="1996519"/>
                <a:ext cx="3159436" cy="0"/>
              </a:xfrm>
              <a:prstGeom prst="line">
                <a:avLst/>
              </a:prstGeom>
              <a:ln w="12700">
                <a:solidFill>
                  <a:schemeClr val="bg1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圆角矩形 11"/>
            <p:cNvSpPr/>
            <p:nvPr/>
          </p:nvSpPr>
          <p:spPr>
            <a:xfrm>
              <a:off x="1763335" y="1658675"/>
              <a:ext cx="4339499" cy="383039"/>
            </a:xfrm>
            <a:prstGeom prst="roundRect">
              <a:avLst>
                <a:gd name="adj" fmla="val 3950"/>
              </a:avLst>
            </a:prstGeom>
            <a:solidFill>
              <a:schemeClr val="bg1">
                <a:alpha val="3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783600" y="1703309"/>
              <a:ext cx="4388322" cy="10895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人与设备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是</a:t>
              </a:r>
              <a:r>
                <a:rPr lang="zh-CN" altLang="en-US" b="1" dirty="0" smtClean="0">
                  <a:solidFill>
                    <a:srgbClr val="FF9900"/>
                  </a:solidFill>
                  <a:latin typeface="+mn-ea"/>
                </a:rPr>
                <a:t>基石</a:t>
              </a:r>
              <a:endParaRPr lang="en-US" altLang="zh-CN" b="1" dirty="0" smtClean="0">
                <a:solidFill>
                  <a:srgbClr val="FF9900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14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年底，全球互联网用户率达到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40%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有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68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亿台接入设备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+30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亿网民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763335" y="2855355"/>
              <a:ext cx="4326480" cy="2014532"/>
              <a:chOff x="1686011" y="2980250"/>
              <a:chExt cx="3156430" cy="1478065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1686011" y="2980250"/>
                <a:ext cx="3156430" cy="1478065"/>
              </a:xfrm>
              <a:prstGeom prst="roundRect">
                <a:avLst>
                  <a:gd name="adj" fmla="val 3950"/>
                </a:avLst>
              </a:prstGeom>
              <a:solidFill>
                <a:schemeClr val="bg1">
                  <a:alpha val="5000"/>
                </a:schemeClr>
              </a:solidFill>
              <a:ln w="12700"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1686011" y="3267178"/>
                <a:ext cx="3156429" cy="0"/>
              </a:xfrm>
              <a:prstGeom prst="line">
                <a:avLst/>
              </a:prstGeom>
              <a:ln w="12700">
                <a:solidFill>
                  <a:schemeClr val="bg1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/>
            <p:cNvSpPr/>
            <p:nvPr/>
          </p:nvSpPr>
          <p:spPr>
            <a:xfrm>
              <a:off x="1763335" y="2847209"/>
              <a:ext cx="4328543" cy="395758"/>
            </a:xfrm>
            <a:prstGeom prst="roundRect">
              <a:avLst>
                <a:gd name="adj" fmla="val 3950"/>
              </a:avLst>
            </a:prstGeom>
            <a:solidFill>
              <a:schemeClr val="bg1">
                <a:alpha val="3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782034" y="2868858"/>
              <a:ext cx="4123245" cy="2529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商业发展是</a:t>
              </a:r>
              <a:r>
                <a:rPr lang="zh-CN" altLang="en-US" b="1" dirty="0" smtClean="0">
                  <a:solidFill>
                    <a:srgbClr val="FF9900"/>
                  </a:solidFill>
                  <a:latin typeface="+mn-ea"/>
                </a:rPr>
                <a:t>动力</a:t>
              </a:r>
              <a:endParaRPr lang="en-US" altLang="zh-CN" b="1" dirty="0" smtClean="0">
                <a:solidFill>
                  <a:srgbClr val="FF9900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原商业路径是复制美国模式（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C2C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）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C2C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的胜出取决于融到足够的钱来烧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全球本土化（</a:t>
              </a:r>
              <a:r>
                <a:rPr lang="en-US" altLang="zh-CN" dirty="0" err="1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Glocalization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）在深化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走上“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C2C+Glocalization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”之路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endParaRPr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763335" y="4870812"/>
              <a:ext cx="4330601" cy="1476760"/>
            </a:xfrm>
            <a:prstGeom prst="roundRect">
              <a:avLst>
                <a:gd name="adj" fmla="val 395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763335" y="5253867"/>
              <a:ext cx="4330604" cy="0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1763334" y="4872662"/>
              <a:ext cx="4328543" cy="381205"/>
            </a:xfrm>
            <a:prstGeom prst="roundRect">
              <a:avLst>
                <a:gd name="adj" fmla="val 3950"/>
              </a:avLst>
            </a:prstGeom>
            <a:solidFill>
              <a:schemeClr val="bg1">
                <a:alpha val="3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753626" y="4897943"/>
              <a:ext cx="4340310" cy="1449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移动互联网是</a:t>
              </a:r>
              <a:r>
                <a:rPr lang="zh-CN" altLang="en-US" b="1" dirty="0">
                  <a:solidFill>
                    <a:srgbClr val="FF9900"/>
                  </a:solidFill>
                  <a:latin typeface="+mn-ea"/>
                </a:rPr>
                <a:t>引爆</a:t>
              </a:r>
              <a:r>
                <a:rPr lang="zh-CN" altLang="en-US" b="1" dirty="0" smtClean="0">
                  <a:solidFill>
                    <a:srgbClr val="FF9900"/>
                  </a:solidFill>
                  <a:latin typeface="+mn-ea"/>
                </a:rPr>
                <a:t>点</a:t>
              </a:r>
              <a:endParaRPr lang="en-US" altLang="zh-CN" b="1" dirty="0" smtClean="0">
                <a:solidFill>
                  <a:srgbClr val="FF9900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改变整整一代人的信息处理习惯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Web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已死，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Internet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永生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移动互联网只有三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年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6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对角圆角矩形 20"/>
          <p:cNvSpPr/>
          <p:nvPr/>
        </p:nvSpPr>
        <p:spPr>
          <a:xfrm rot="2594878">
            <a:off x="2174547" y="2428875"/>
            <a:ext cx="2001709" cy="2114550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702539" y="2149212"/>
            <a:ext cx="2946025" cy="2668533"/>
            <a:chOff x="1702539" y="2149212"/>
            <a:chExt cx="2946025" cy="266853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" t="21125" r="81728" b="52549"/>
            <a:stretch/>
          </p:blipFill>
          <p:spPr>
            <a:xfrm rot="21388493">
              <a:off x="1702539" y="2915156"/>
              <a:ext cx="665740" cy="1292266"/>
            </a:xfrm>
            <a:custGeom>
              <a:avLst/>
              <a:gdLst>
                <a:gd name="connsiteX0" fmla="*/ 635109 w 635109"/>
                <a:gd name="connsiteY0" fmla="*/ 0 h 1232808"/>
                <a:gd name="connsiteX1" fmla="*/ 597699 w 635109"/>
                <a:gd name="connsiteY1" fmla="*/ 1232808 h 1232808"/>
                <a:gd name="connsiteX2" fmla="*/ 0 w 635109"/>
                <a:gd name="connsiteY2" fmla="*/ 597699 h 123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109" h="1232808">
                  <a:moveTo>
                    <a:pt x="635109" y="0"/>
                  </a:moveTo>
                  <a:lnTo>
                    <a:pt x="597699" y="1232808"/>
                  </a:lnTo>
                  <a:lnTo>
                    <a:pt x="0" y="597699"/>
                  </a:lnTo>
                  <a:close/>
                </a:path>
              </a:pathLst>
            </a:cu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98" r="20665" b="20578"/>
            <a:stretch/>
          </p:blipFill>
          <p:spPr>
            <a:xfrm>
              <a:off x="2313209" y="2149212"/>
              <a:ext cx="2335355" cy="2668533"/>
            </a:xfrm>
            <a:custGeom>
              <a:avLst/>
              <a:gdLst>
                <a:gd name="connsiteX0" fmla="*/ 852875 w 2306685"/>
                <a:gd name="connsiteY0" fmla="*/ 158 h 2635773"/>
                <a:gd name="connsiteX1" fmla="*/ 1091660 w 2306685"/>
                <a:gd name="connsiteY1" fmla="*/ 90616 h 2635773"/>
                <a:gd name="connsiteX2" fmla="*/ 2306685 w 2306685"/>
                <a:gd name="connsiteY2" fmla="*/ 1233516 h 2635773"/>
                <a:gd name="connsiteX3" fmla="*/ 1086471 w 2306685"/>
                <a:gd name="connsiteY3" fmla="*/ 2530733 h 2635773"/>
                <a:gd name="connsiteX4" fmla="*/ 614875 w 2306685"/>
                <a:gd name="connsiteY4" fmla="*/ 2545158 h 2635773"/>
                <a:gd name="connsiteX5" fmla="*/ 0 w 2306685"/>
                <a:gd name="connsiteY5" fmla="*/ 1966783 h 2635773"/>
                <a:gd name="connsiteX6" fmla="*/ 0 w 2306685"/>
                <a:gd name="connsiteY6" fmla="*/ 764236 h 2635773"/>
                <a:gd name="connsiteX7" fmla="*/ 620064 w 2306685"/>
                <a:gd name="connsiteY7" fmla="*/ 105041 h 2635773"/>
                <a:gd name="connsiteX8" fmla="*/ 852875 w 2306685"/>
                <a:gd name="connsiteY8" fmla="*/ 158 h 263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6685" h="2635773">
                  <a:moveTo>
                    <a:pt x="852875" y="158"/>
                  </a:moveTo>
                  <a:cubicBezTo>
                    <a:pt x="938217" y="-2453"/>
                    <a:pt x="1024555" y="27494"/>
                    <a:pt x="1091660" y="90616"/>
                  </a:cubicBezTo>
                  <a:lnTo>
                    <a:pt x="2306685" y="1233516"/>
                  </a:lnTo>
                  <a:lnTo>
                    <a:pt x="1086471" y="2530733"/>
                  </a:lnTo>
                  <a:cubicBezTo>
                    <a:pt x="960227" y="2664944"/>
                    <a:pt x="749086" y="2671403"/>
                    <a:pt x="614875" y="2545158"/>
                  </a:cubicBezTo>
                  <a:lnTo>
                    <a:pt x="0" y="1966783"/>
                  </a:lnTo>
                  <a:lnTo>
                    <a:pt x="0" y="764236"/>
                  </a:lnTo>
                  <a:lnTo>
                    <a:pt x="620064" y="105041"/>
                  </a:lnTo>
                  <a:cubicBezTo>
                    <a:pt x="683186" y="37936"/>
                    <a:pt x="767533" y="2768"/>
                    <a:pt x="852875" y="158"/>
                  </a:cubicBezTo>
                  <a:close/>
                </a:path>
              </a:pathLst>
            </a:custGeom>
          </p:spPr>
        </p:pic>
      </p:grpSp>
      <p:sp>
        <p:nvSpPr>
          <p:cNvPr id="2" name="文本框 1"/>
          <p:cNvSpPr txBox="1"/>
          <p:nvPr/>
        </p:nvSpPr>
        <p:spPr>
          <a:xfrm>
            <a:off x="2343600" y="3660148"/>
            <a:ext cx="173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560226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引言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17" t="30307" r="12101" b="6176"/>
          <a:stretch/>
        </p:blipFill>
        <p:spPr>
          <a:xfrm rot="2572402">
            <a:off x="7996563" y="2416715"/>
            <a:ext cx="2015491" cy="2123244"/>
          </a:xfrm>
          <a:custGeom>
            <a:avLst/>
            <a:gdLst>
              <a:gd name="connsiteX0" fmla="*/ 110900 w 2015491"/>
              <a:gd name="connsiteY0" fmla="*/ 96180 h 2123244"/>
              <a:gd name="connsiteX1" fmla="*/ 347443 w 2015491"/>
              <a:gd name="connsiteY1" fmla="*/ 8 h 2123244"/>
              <a:gd name="connsiteX2" fmla="*/ 2015491 w 2015491"/>
              <a:gd name="connsiteY2" fmla="*/ 10913 h 2123244"/>
              <a:gd name="connsiteX3" fmla="*/ 2003847 w 2015491"/>
              <a:gd name="connsiteY3" fmla="*/ 1791800 h 2123244"/>
              <a:gd name="connsiteX4" fmla="*/ 1668049 w 2015491"/>
              <a:gd name="connsiteY4" fmla="*/ 2123237 h 2123244"/>
              <a:gd name="connsiteX5" fmla="*/ 0 w 2015491"/>
              <a:gd name="connsiteY5" fmla="*/ 2112331 h 2123244"/>
              <a:gd name="connsiteX6" fmla="*/ 11644 w 2015491"/>
              <a:gd name="connsiteY6" fmla="*/ 331444 h 2123244"/>
              <a:gd name="connsiteX7" fmla="*/ 110900 w 2015491"/>
              <a:gd name="connsiteY7" fmla="*/ 96180 h 212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491" h="2123244">
                <a:moveTo>
                  <a:pt x="110900" y="96180"/>
                </a:moveTo>
                <a:cubicBezTo>
                  <a:pt x="171668" y="36201"/>
                  <a:pt x="255317" y="-595"/>
                  <a:pt x="347443" y="8"/>
                </a:cubicBezTo>
                <a:lnTo>
                  <a:pt x="2015491" y="10913"/>
                </a:lnTo>
                <a:lnTo>
                  <a:pt x="2003847" y="1791800"/>
                </a:lnTo>
                <a:cubicBezTo>
                  <a:pt x="2002643" y="1976052"/>
                  <a:pt x="1852300" y="2124442"/>
                  <a:pt x="1668049" y="2123237"/>
                </a:cubicBezTo>
                <a:lnTo>
                  <a:pt x="0" y="2112331"/>
                </a:lnTo>
                <a:lnTo>
                  <a:pt x="11644" y="331444"/>
                </a:lnTo>
                <a:cubicBezTo>
                  <a:pt x="12246" y="239318"/>
                  <a:pt x="50133" y="156158"/>
                  <a:pt x="110900" y="96180"/>
                </a:cubicBezTo>
                <a:close/>
              </a:path>
            </a:pathLst>
          </a:custGeom>
        </p:spPr>
      </p:pic>
      <p:sp>
        <p:nvSpPr>
          <p:cNvPr id="14" name="文本框 13"/>
          <p:cNvSpPr txBox="1"/>
          <p:nvPr/>
        </p:nvSpPr>
        <p:spPr>
          <a:xfrm>
            <a:off x="8383530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rPr>
              <a:t>预测</a:t>
            </a:r>
            <a:endParaRPr lang="zh-CN" altLang="en-US" sz="4000" b="1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11294" y="3669977"/>
            <a:ext cx="11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rPr>
              <a:t>forecast</a:t>
            </a:r>
            <a:endParaRPr lang="zh-CN" altLang="en-US" sz="2400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16" name="对角圆角矩形 15"/>
          <p:cNvSpPr/>
          <p:nvPr/>
        </p:nvSpPr>
        <p:spPr>
          <a:xfrm rot="2594878">
            <a:off x="5082060" y="2428875"/>
            <a:ext cx="2001709" cy="2114550"/>
          </a:xfrm>
          <a:prstGeom prst="round2DiagRect">
            <a:avLst/>
          </a:prstGeom>
          <a:solidFill>
            <a:srgbClr val="CB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1" t="2776" r="16444" b="6701"/>
          <a:stretch/>
        </p:blipFill>
        <p:spPr>
          <a:xfrm>
            <a:off x="4629498" y="2165906"/>
            <a:ext cx="2906834" cy="2635773"/>
          </a:xfrm>
          <a:custGeom>
            <a:avLst/>
            <a:gdLst>
              <a:gd name="connsiteX0" fmla="*/ 1453023 w 2906834"/>
              <a:gd name="connsiteY0" fmla="*/ 158 h 2635773"/>
              <a:gd name="connsiteX1" fmla="*/ 1691809 w 2906834"/>
              <a:gd name="connsiteY1" fmla="*/ 90616 h 2635773"/>
              <a:gd name="connsiteX2" fmla="*/ 2906834 w 2906834"/>
              <a:gd name="connsiteY2" fmla="*/ 1233516 h 2635773"/>
              <a:gd name="connsiteX3" fmla="*/ 1686620 w 2906834"/>
              <a:gd name="connsiteY3" fmla="*/ 2530733 h 2635773"/>
              <a:gd name="connsiteX4" fmla="*/ 1215024 w 2906834"/>
              <a:gd name="connsiteY4" fmla="*/ 2545158 h 2635773"/>
              <a:gd name="connsiteX5" fmla="*/ 0 w 2906834"/>
              <a:gd name="connsiteY5" fmla="*/ 1402259 h 2635773"/>
              <a:gd name="connsiteX6" fmla="*/ 1220213 w 2906834"/>
              <a:gd name="connsiteY6" fmla="*/ 105041 h 2635773"/>
              <a:gd name="connsiteX7" fmla="*/ 1453023 w 2906834"/>
              <a:gd name="connsiteY7" fmla="*/ 158 h 263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06834" h="2635773">
                <a:moveTo>
                  <a:pt x="1453023" y="158"/>
                </a:moveTo>
                <a:cubicBezTo>
                  <a:pt x="1538365" y="-2453"/>
                  <a:pt x="1624703" y="27494"/>
                  <a:pt x="1691809" y="90616"/>
                </a:cubicBezTo>
                <a:lnTo>
                  <a:pt x="2906834" y="1233516"/>
                </a:lnTo>
                <a:lnTo>
                  <a:pt x="1686620" y="2530733"/>
                </a:lnTo>
                <a:cubicBezTo>
                  <a:pt x="1560376" y="2664944"/>
                  <a:pt x="1349235" y="2671403"/>
                  <a:pt x="1215024" y="2545158"/>
                </a:cubicBezTo>
                <a:lnTo>
                  <a:pt x="0" y="1402259"/>
                </a:lnTo>
                <a:lnTo>
                  <a:pt x="1220213" y="105041"/>
                </a:lnTo>
                <a:cubicBezTo>
                  <a:pt x="1283335" y="37936"/>
                  <a:pt x="1367681" y="2768"/>
                  <a:pt x="1453023" y="158"/>
                </a:cubicBezTo>
                <a:close/>
              </a:path>
            </a:pathLst>
          </a:custGeom>
        </p:spPr>
      </p:pic>
      <p:sp>
        <p:nvSpPr>
          <p:cNvPr id="19" name="文本框 18"/>
          <p:cNvSpPr txBox="1"/>
          <p:nvPr/>
        </p:nvSpPr>
        <p:spPr>
          <a:xfrm>
            <a:off x="5511769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观察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78483" y="3669977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altLang="zh-CN" dirty="0"/>
              <a:t>observation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7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观察</a:t>
            </a:r>
          </a:p>
        </p:txBody>
      </p:sp>
      <p:sp>
        <p:nvSpPr>
          <p:cNvPr id="3" name="TextBox 13"/>
          <p:cNvSpPr txBox="1"/>
          <p:nvPr/>
        </p:nvSpPr>
        <p:spPr>
          <a:xfrm>
            <a:off x="2448157" y="810944"/>
            <a:ext cx="860960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defTabSz="1218892">
              <a:defRPr/>
            </a:pPr>
            <a:r>
              <a:rPr lang="zh-CN" altLang="en-US" sz="280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千团大战和打车软件催醒了</a:t>
            </a:r>
            <a:r>
              <a:rPr lang="en-US" altLang="zh-CN" sz="280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O2O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1630710" y="840758"/>
            <a:ext cx="534988" cy="533400"/>
          </a:xfrm>
          <a:prstGeom prst="ellipse">
            <a:avLst/>
          </a:prstGeom>
          <a:solidFill>
            <a:srgbClr val="E77F2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11052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23430" y="1843543"/>
            <a:ext cx="4256555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百团大战之势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2010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年，团购从“百团大战”发展成“千团大战”，蔓延成“万团大战”。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团购网站与其说是“电子商务”，不如说是“广告平台”。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商家的参与是冲着</a:t>
            </a:r>
            <a:r>
              <a:rPr lang="zh-CN" altLang="en-US" b="1" dirty="0" smtClean="0">
                <a:solidFill>
                  <a:srgbClr val="FF9900"/>
                </a:solidFill>
                <a:latin typeface="+mn-ea"/>
              </a:rPr>
              <a:t>促销和甩卖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去的，却很难做到精准和快速。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团购泡沫破灭之后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激战之后，</a:t>
            </a:r>
            <a:r>
              <a:rPr lang="zh-CN" altLang="en-US" b="1" dirty="0" smtClean="0">
                <a:solidFill>
                  <a:srgbClr val="FF9900"/>
                </a:solidFill>
                <a:latin typeface="+mn-ea"/>
              </a:rPr>
              <a:t>剩者为王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。比如“美团”。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本地商家</a:t>
            </a:r>
            <a:r>
              <a:rPr lang="zh-CN" altLang="en-US" b="1" dirty="0" smtClean="0">
                <a:solidFill>
                  <a:srgbClr val="FF9900"/>
                </a:solidFill>
                <a:latin typeface="+mn-ea"/>
              </a:rPr>
              <a:t>受到“教育”。</a:t>
            </a:r>
            <a:endParaRPr lang="en-US" altLang="zh-CN" sz="2000" b="1" dirty="0" smtClean="0">
              <a:solidFill>
                <a:srgbClr val="FF9900"/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FF9900"/>
                </a:solidFill>
                <a:latin typeface="+mn-ea"/>
              </a:rPr>
              <a:t>团购的最大意义在于：线下商业组织意识到线上是实实在在有用。</a:t>
            </a:r>
            <a:endParaRPr lang="en-US" altLang="zh-CN" sz="2000" b="1" dirty="0" smtClean="0">
              <a:solidFill>
                <a:srgbClr val="FF9900"/>
              </a:solidFill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630710" y="1418133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1630710" y="87662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kern="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16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sz="12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1200" kern="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5"/>
          <a:stretch/>
        </p:blipFill>
        <p:spPr>
          <a:xfrm>
            <a:off x="1631950" y="1952625"/>
            <a:ext cx="4290871" cy="307657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576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方正兰亭细黑_GBK"/>
        <a:cs typeface=""/>
      </a:majorFont>
      <a:minorFont>
        <a:latin typeface="Calibri"/>
        <a:ea typeface="方正幼线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1966</TotalTime>
  <Words>2423</Words>
  <Application>Microsoft Office PowerPoint</Application>
  <PresentationFormat>自定义</PresentationFormat>
  <Paragraphs>211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张医锋</dc:creator>
  <cp:lastModifiedBy>Localadmin</cp:lastModifiedBy>
  <cp:revision>108</cp:revision>
  <dcterms:created xsi:type="dcterms:W3CDTF">2014-11-06T08:41:55Z</dcterms:created>
  <dcterms:modified xsi:type="dcterms:W3CDTF">2016-02-24T06:55:07Z</dcterms:modified>
</cp:coreProperties>
</file>