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9" r:id="rId5"/>
    <p:sldId id="260" r:id="rId6"/>
    <p:sldId id="274" r:id="rId7"/>
    <p:sldId id="262" r:id="rId8"/>
    <p:sldId id="269" r:id="rId9"/>
    <p:sldId id="270" r:id="rId10"/>
    <p:sldId id="271" r:id="rId11"/>
    <p:sldId id="267" r:id="rId12"/>
    <p:sldId id="261" r:id="rId13"/>
    <p:sldId id="273" r:id="rId14"/>
    <p:sldId id="265" r:id="rId15"/>
    <p:sldId id="266" r:id="rId16"/>
    <p:sldId id="275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EB"/>
    <a:srgbClr val="A4BDBE"/>
    <a:srgbClr val="E0E4E6"/>
    <a:srgbClr val="000302"/>
    <a:srgbClr val="0CC1E0"/>
    <a:srgbClr val="E6E6E6"/>
    <a:srgbClr val="3A3A3A"/>
    <a:srgbClr val="65482B"/>
    <a:srgbClr val="C7580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4648" autoAdjust="0"/>
  </p:normalViewPr>
  <p:slideViewPr>
    <p:cSldViewPr>
      <p:cViewPr varScale="1">
        <p:scale>
          <a:sx n="80" d="100"/>
          <a:sy n="8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26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8BEC5CE-E981-4D2E-93D6-EF92C5449BB8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6925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5025" y="3213100"/>
            <a:ext cx="3743325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797425"/>
            <a:ext cx="3744912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A620B-BE1D-451B-8C7C-4024274D6400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28345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5976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5976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04BFB-37AB-462B-9638-71A84D56DA47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35264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B515B-5888-42EA-BAA2-F3005A3E712B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49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5ACC5-AFD3-43CB-B291-8CEB36096BF3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72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7F8F9-8E4E-4094-A26C-20A5ADF98374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580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50FD7-8213-491F-B769-15A482CC0754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84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6A324-DFA1-4280-9E65-7072F71D223A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7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E6843-3A31-410F-9536-9D43BC4ED2A0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5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3E59F-C25D-4572-B950-D85E990E213E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699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3BC39-64A3-4624-B20B-4A9FD7C3B1A7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3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BDE53-9447-4EE1-B55C-8B70D0615C24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71414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0F5C7-4C00-44D9-880B-78B0136A7BC5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663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E43C0-3A9D-45A0-9149-7CC49ED52B48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82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A82C0-0867-4A0B-8CDE-6F9EC4C14B45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83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83CF-32C1-4711-A682-5A2374E17AB6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18363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E2DB4-8032-4974-9E3D-9A4D1FB85DFA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4028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9738-9AB8-4CA8-984D-B907597428CF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12178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348CB-FFA5-4BEB-954E-6DFBF3FD3BA6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270503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BA99A-AFE3-408D-BEBC-1C9C018CFCD4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38309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FDC6A-B03A-44C5-BC75-4CBA951541E1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2463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113-33CF-4506-B03E-07A0ACC48485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735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237245FD-8683-4D71-A1D6-B687B50006B2}" type="slidenum">
              <a:rPr lang="en-GB" altLang="ru-RU"/>
              <a:pPr/>
              <a:t>‹nº›</a:t>
            </a:fld>
            <a:endParaRPr lang="en-GB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F1D31433-7928-406F-8B18-294557370CC0}" type="slidenum">
              <a:rPr lang="ru-RU" altLang="ru-RU"/>
              <a:pPr/>
              <a:t>‹nº›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dutechdebate.org/massive-open-online-courses/are-massive-open-online-courses-massive-opportunity-or-massive-hype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miun.com/blog/controle-de-acesso-a-internet-nas-empresas-o-que-bloquear-e-o-que-liberar/" TargetMode="External"/><Relationship Id="rId2" Type="http://schemas.openxmlformats.org/officeDocument/2006/relationships/hyperlink" Target="https://eitisolucoes.com.br/blog/controlar-acesso-a-internet-na-sua-empres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fissionaisti.com.br/controle-de-acesso-a-internet-nas-empresas-o-que-bloquear-e-o-que-liberar/" TargetMode="External"/><Relationship Id="rId5" Type="http://schemas.openxmlformats.org/officeDocument/2006/relationships/hyperlink" Target="https://canaltech.com.br/seguranca/Internet-nas-empresas-bloquear-ou-liberar-o-uso-para-atividades-pessoais/" TargetMode="External"/><Relationship Id="rId4" Type="http://schemas.openxmlformats.org/officeDocument/2006/relationships/hyperlink" Target="https://www.hscbrasil.com.br/controle-de-acesso-a-inter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proibido-bloqueado-excluir-abort-29709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etzner.wordpress.com/proibido/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proibido-bloqueado-excluir-abort-29709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proibido-bloqueado-excluir-abort-29709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835696" y="3212976"/>
            <a:ext cx="7308304" cy="2016224"/>
          </a:xfrm>
          <a:noFill/>
        </p:spPr>
        <p:txBody>
          <a:bodyPr/>
          <a:lstStyle/>
          <a:p>
            <a:pPr algn="ctr"/>
            <a:br>
              <a:rPr lang="pt-BR" sz="34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RM EDUCAÇÃO</a:t>
            </a:r>
            <a:br>
              <a:rPr lang="pt-BR" sz="40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Política de Uso da Internet</a:t>
            </a:r>
            <a:br>
              <a:rPr lang="pt-BR" sz="34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</a:br>
            <a:endParaRPr lang="en-US" altLang="ru-RU" sz="3400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B2A72-B1CE-481B-9154-AFAE31D8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Como Bloquear?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45583-B9FA-4EDA-BC4E-5DCAA98F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4997450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Serviços de DNS com filtro familiar de bloqueio e filtro </a:t>
            </a:r>
            <a:r>
              <a:rPr lang="pt-BR" i="1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safesearch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no navegador – O serviço de DNS ajudara a bloquear conteúdos proibidos caso um usuário faça uma busca e também um filtro contra phishing para evitar roubo de informações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endParaRPr lang="pt-BR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Controle de acesso de diferentes tipos para alunos, professores e funcionários, estabelecendo graus de acessibilidade;</a:t>
            </a:r>
          </a:p>
          <a:p>
            <a:pPr algn="just"/>
            <a:endParaRPr lang="pt-BR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Bloqueador de Anúncios e Propagandas – O bloqueador bloqueara todo tipo de propaganda afim de evitar que o usuário clique e seja redirecionado para paginas e até mesmo faça downloads de softwares mal intencionados.</a:t>
            </a:r>
          </a:p>
          <a:p>
            <a:pPr algn="just"/>
            <a:endParaRPr lang="pt-BR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6C6CBA-2F91-45D8-B2E7-6EBDBBB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ACC5-AFD3-43CB-B291-8CEB36096BF3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444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3CAA-11AC-4941-A348-FC1EFF5FAE34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0840" y="132754"/>
            <a:ext cx="6840538" cy="1049338"/>
          </a:xfrm>
        </p:spPr>
        <p:txBody>
          <a:bodyPr/>
          <a:lstStyle/>
          <a:p>
            <a:pPr algn="ctr"/>
            <a:r>
              <a:rPr lang="en-US" altLang="ru-RU" sz="36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Acesso Permitido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8694" y="980729"/>
            <a:ext cx="6840538" cy="2304944"/>
          </a:xfrm>
        </p:spPr>
        <p:txBody>
          <a:bodyPr/>
          <a:lstStyle/>
          <a:p>
            <a:pPr marL="0" indent="45720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  <a:effectLst/>
                <a:ea typeface="Gulim" pitchFamily="34" charset="-127"/>
              </a:rPr>
              <a:t>A permissão de acesso, libera sites e programas que  podem ser utilizados como ferramentas importantes de trabalho em uma instituição de ensino, afim de auxiliar alunos e professores a desenvolver projetos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a typeface="Gulim" pitchFamily="34" charset="-127"/>
              </a:rPr>
              <a:t>e atividades bem elaborados e de forma  criativa. São estes sites:</a:t>
            </a: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pt-BR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Gulim" pitchFamily="34" charset="-127"/>
            </a:endParaRPr>
          </a:p>
          <a:p>
            <a:pPr marL="0" indent="457200" algn="just" fontAlgn="t">
              <a:lnSpc>
                <a:spcPct val="150000"/>
              </a:lnSpc>
              <a:spcBef>
                <a:spcPts val="0"/>
              </a:spcBef>
            </a:pPr>
            <a:endParaRPr lang="en-US" alt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0DD69A-5188-4791-A8C0-876C76AF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9985" y="3285673"/>
            <a:ext cx="2860029" cy="1361919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1C7DFAFE-256C-4C42-A9C3-054346806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694" y="4038174"/>
            <a:ext cx="6584782" cy="272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457200" algn="just" fontAlgn="t">
              <a:lnSpc>
                <a:spcPct val="150000"/>
              </a:lnSpc>
              <a:spcBef>
                <a:spcPts val="0"/>
              </a:spcBef>
            </a:pPr>
            <a:r>
              <a:rPr lang="pt-BR" b="0" kern="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Sites governamentais;</a:t>
            </a:r>
          </a:p>
          <a:p>
            <a:pPr marL="0" indent="457200" algn="just" fontAlgn="t">
              <a:lnSpc>
                <a:spcPct val="150000"/>
              </a:lnSpc>
              <a:spcBef>
                <a:spcPts val="0"/>
              </a:spcBef>
            </a:pPr>
            <a:r>
              <a:rPr lang="pt-BR" b="0" kern="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Sites de institutos de ensino e pesquisa;</a:t>
            </a:r>
          </a:p>
          <a:p>
            <a:pPr marL="0" indent="457200" algn="just" fontAlgn="t">
              <a:lnSpc>
                <a:spcPct val="150000"/>
              </a:lnSpc>
              <a:spcBef>
                <a:spcPts val="0"/>
              </a:spcBef>
            </a:pPr>
            <a:r>
              <a:rPr lang="pt-BR" b="0" kern="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Sites oficiais e conhecidos de noticias;</a:t>
            </a:r>
          </a:p>
          <a:p>
            <a:pPr marL="0" indent="457200" algn="just" fontAlgn="t">
              <a:lnSpc>
                <a:spcPct val="150000"/>
              </a:lnSpc>
              <a:spcBef>
                <a:spcPts val="0"/>
              </a:spcBef>
            </a:pPr>
            <a:r>
              <a:rPr lang="pt-BR" b="0" kern="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Fóruns, Blogs, Wikis relacionados com educação;</a:t>
            </a:r>
          </a:p>
          <a:p>
            <a:pPr marL="0" indent="457200" algn="just" fontAlgn="t">
              <a:lnSpc>
                <a:spcPct val="150000"/>
              </a:lnSpc>
              <a:spcBef>
                <a:spcPts val="0"/>
              </a:spcBef>
            </a:pPr>
            <a:r>
              <a:rPr lang="pt-BR" b="0" kern="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Plataformas de compartilhamento de vídeos</a:t>
            </a: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0" kern="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relacionados com educação.</a:t>
            </a:r>
            <a:endParaRPr lang="pt-BR" b="0" kern="0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457200" algn="just" fontAlgn="t">
              <a:lnSpc>
                <a:spcPct val="150000"/>
              </a:lnSpc>
              <a:spcBef>
                <a:spcPts val="0"/>
              </a:spcBef>
            </a:pPr>
            <a:endParaRPr lang="en-US" altLang="ru-RU" b="0" kern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94829-0274-40DC-B4C7-91E5069E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Por que Liberar?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0DE45-6036-4982-8E66-E68955B9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Porque são sites e ferramentas importantes que irão auxiliar tanto os alunos como os professores a desenvolver projetos e atividades da escola de forma criativa, aquisição de informações e conteúdos atualizados e a tomar decisões de forma responsável.</a:t>
            </a:r>
          </a:p>
          <a:p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B9B953-9B3F-44F4-B845-E0BEF076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ACC5-AFD3-43CB-B291-8CEB36096BF3}" type="slidenum">
              <a:rPr lang="ru-RU" altLang="ru-RU" smtClean="0"/>
              <a:pPr/>
              <a:t>12</a:t>
            </a:fld>
            <a:endParaRPr lang="ru-RU" altLang="ru-RU"/>
          </a:p>
        </p:txBody>
      </p:sp>
      <p:pic>
        <p:nvPicPr>
          <p:cNvPr id="2050" name="Picture 2" descr="Ferramentas tecnológicas na educação: Suporte no aprendizado dos alunos. –  Tecnologias Digitais e práticas pedagógicas na educação">
            <a:extLst>
              <a:ext uri="{FF2B5EF4-FFF2-40B4-BE49-F238E27FC236}">
                <a16:creationId xmlns:a16="http://schemas.microsoft.com/office/drawing/2014/main" id="{0E8650D2-D377-4C56-976B-39748A1E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001" y="4200348"/>
            <a:ext cx="3673666" cy="22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0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B58B3-6DDB-4C14-B625-7FCC8F22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>
                <a:cs typeface="Arial" panose="020B0604020202020204" pitchFamily="34" charset="0"/>
              </a:rPr>
              <a:t>CONCLUSÃO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3B625-E5D8-4D7A-B0BD-944FC71D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32" y="1320627"/>
            <a:ext cx="8207375" cy="5400848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>
                <a:cs typeface="Arial" panose="020B0604020202020204" pitchFamily="34" charset="0"/>
              </a:rPr>
              <a:t>Chegamos a conclusão que escolas, empresas etc, muitas das vezes tem seu rendimento prejudicado por mau uso da internet por conta das pessoas que acessam sites e  redes sociais indevidamente, com isso é preciso soluções de bloqueio para controlar o uso inadequado no ambiente de trabalho para não terem seu desempenho afetado. Pois</a:t>
            </a:r>
            <a:r>
              <a:rPr lang="pt-BR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para controlar o acesso à internet e a segurança não só no ambiente profissional mas como em ambientes domésticos, precisamos não só do conhecimento mas também do bom senso ao usar a internet, é necessário conscientizar os colaboradores da instituição, pois muitas falhas acontecem por pessoas leigas que caem na engenharia social através de golpes, propagandas, links e e-mails suspeitos que poderiam ser evitado, pois o melhor antivírus é o próprio usuário.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E54D44-67AC-476D-A45D-3E8AA8E0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DE53-9447-4EE1-B55C-8B70D0615C24}" type="slidenum">
              <a:rPr lang="en-GB" altLang="ru-RU" smtClean="0"/>
              <a:pPr/>
              <a:t>13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175704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DCD4-705E-4EB9-9D5C-DC3019F8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>
                <a:cs typeface="Arial" panose="020B0604020202020204" pitchFamily="34" charset="0"/>
              </a:rPr>
              <a:t>REFERÊNCIAS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3E59B-D6F9-44C0-B24D-46C44A79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2" y="1628800"/>
            <a:ext cx="8207375" cy="5040287"/>
          </a:xfrm>
        </p:spPr>
        <p:txBody>
          <a:bodyPr/>
          <a:lstStyle/>
          <a:p>
            <a:pPr marL="342900" lvl="0" indent="-342900" algn="just">
              <a:spcBef>
                <a:spcPts val="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sz="1500" b="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EITI. </a:t>
            </a:r>
            <a:r>
              <a:rPr lang="pt-BR" sz="1500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6 maneiras de controlar acesso à internet na sua empresa</a:t>
            </a:r>
            <a:r>
              <a:rPr lang="pt-BR" sz="1500" b="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Disponível em:&lt;</a:t>
            </a:r>
            <a:r>
              <a:rPr lang="pt-BR" sz="1500" b="0" u="none" strike="noStrike" kern="0" dirty="0">
                <a:effectLst/>
                <a:ea typeface="Times New Roman" panose="02020603050405020304" pitchFamily="18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https://eitisolucoes.com.br/blog/controlar-acesso-a-internet-na-sua-empresa/</a:t>
            </a:r>
            <a:r>
              <a:rPr lang="pt-BR" sz="1500" b="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&gt;. Acesso em: 18 out. 2017.</a:t>
            </a:r>
            <a:endParaRPr lang="pt-BR" sz="1500" b="1" kern="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sz="1500" b="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BLOG DO LUMIUN. Cledison Eduardo Fritzen. </a:t>
            </a:r>
            <a:r>
              <a:rPr lang="pt-BR" sz="1500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Controle de acesso à internet nas empresas: o que bloquear e o que liberar?</a:t>
            </a:r>
            <a:r>
              <a:rPr lang="pt-BR" sz="1500" b="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Disponível em: &lt;</a:t>
            </a:r>
            <a:r>
              <a:rPr lang="pt-BR" sz="1500" b="0" u="none" strike="noStrike" kern="0" dirty="0">
                <a:effectLst/>
                <a:ea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https://www.lumiun.com/blog/controle-de-acesso-a-internet-nas-empresas-o-que-bloquear-e-o-que-liberar/</a:t>
            </a:r>
            <a:r>
              <a:rPr lang="pt-BR" sz="1500" b="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&gt;. Acesso em: 15 abr. 2020.</a:t>
            </a:r>
            <a:endParaRPr lang="pt-BR" sz="1500" b="1" kern="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sz="1500" b="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HSC BRASIL. </a:t>
            </a:r>
            <a:r>
              <a:rPr lang="pt-BR" sz="1500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Por que fazer o controle de acesso à internet para empresas?</a:t>
            </a:r>
            <a:r>
              <a:rPr lang="pt-BR" sz="1500" b="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Disponível em:&lt;</a:t>
            </a:r>
            <a:r>
              <a:rPr lang="pt-BR" sz="1500" b="0" u="none" strike="noStrike" kern="0" dirty="0">
                <a:effectLst/>
                <a:ea typeface="Times New Roman" panose="02020603050405020304" pitchFamily="18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https://www.hscbrasil.com.br/controle-de-acesso-a-internet/</a:t>
            </a:r>
            <a:r>
              <a:rPr lang="pt-BR" sz="1500" b="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&gt;. Acesso em: 7 ago. 2018.</a:t>
            </a:r>
            <a:endParaRPr lang="pt-BR" sz="1500" b="1" kern="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sz="1500" i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CANALTECH. Vander de Castro. </a:t>
            </a:r>
            <a:r>
              <a:rPr lang="pt-BR" sz="1500" b="1" i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Internet nas Empresas: bloquear ou liberar o uso para atividades pessoais</a:t>
            </a:r>
            <a:r>
              <a:rPr lang="pt-BR" sz="1500" i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? Disponível em &lt;</a:t>
            </a:r>
            <a:r>
              <a:rPr lang="pt-BR" sz="1500" i="0" u="none" strike="noStrike" dirty="0">
                <a:effectLst/>
                <a:ea typeface="Times New Roman" panose="02020603050405020304" pitchFamily="18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https://canaltech.com.br/seguranca/Internet-nas-empresas-bloquear-ou-liberar-o-uso-para-atividades-pessoais/</a:t>
            </a:r>
            <a:r>
              <a:rPr lang="pt-BR" sz="1500" i="0" u="none" strike="noStrike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pt-BR" sz="1500" i="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sz="1500" i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PROFISSIONAIS TI.</a:t>
            </a:r>
            <a:r>
              <a:rPr lang="pt-BR" sz="1500" b="1" i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500" i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Cledison Fritzen. </a:t>
            </a:r>
            <a:r>
              <a:rPr lang="pt-BR" sz="1500" b="1" i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Controle de acesso à internet nas empresas, o bloquear e o que liberar</a:t>
            </a:r>
            <a:r>
              <a:rPr lang="pt-BR" sz="1500" i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? Disponível em:&lt;</a:t>
            </a:r>
            <a:r>
              <a:rPr lang="pt-BR" sz="1500" i="0" u="none" strike="noStrike" dirty="0">
                <a:effectLst/>
                <a:ea typeface="Times New Roman" panose="02020603050405020304" pitchFamily="18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https://www.profissionaisti.com.br/controle-de-acesso-a-internet-nas-empresas-o-que-bloquear-e-o-que-liberar/</a:t>
            </a:r>
            <a:r>
              <a:rPr lang="pt-BR" sz="1500" i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&gt;. Acesso em: 16 nov. 2015.</a:t>
            </a:r>
            <a:endParaRPr lang="pt-BR" sz="1500" i="1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17FD79-31B2-41EE-BA5E-565BF9F9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DE53-9447-4EE1-B55C-8B70D0615C24}" type="slidenum">
              <a:rPr lang="en-GB" altLang="ru-RU" smtClean="0"/>
              <a:pPr/>
              <a:t>14</a:t>
            </a:fld>
            <a:endParaRPr lang="en-GB" altLang="ru-RU" dirty="0"/>
          </a:p>
        </p:txBody>
      </p:sp>
    </p:spTree>
    <p:extLst>
      <p:ext uri="{BB962C8B-B14F-4D97-AF65-F5344CB8AC3E}">
        <p14:creationId xmlns:p14="http://schemas.microsoft.com/office/powerpoint/2010/main" val="121907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F4A9B-C1A5-4125-A1D7-045B740F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/>
              <a:t>APRESENTAÇÃO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D9193-5A3D-4339-B6A8-507EC6D8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836" y="5448408"/>
            <a:ext cx="6840375" cy="1512565"/>
          </a:xfrm>
        </p:spPr>
        <p:txBody>
          <a:bodyPr/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>
                <a:latin typeface="+mj-lt"/>
              </a:rPr>
              <a:t>DESENVOLVIMENTO WEB FULLSTACK</a:t>
            </a:r>
          </a:p>
          <a:p>
            <a:pPr marL="0" indent="0">
              <a:buNone/>
            </a:pPr>
            <a:r>
              <a:rPr lang="pt-BR" b="1" dirty="0"/>
              <a:t>Curso: Técnico de Informática para Internet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3A6106-5735-47E3-8119-70382886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DE53-9447-4EE1-B55C-8B70D0615C24}" type="slidenum">
              <a:rPr lang="en-GB" altLang="ru-RU" smtClean="0"/>
              <a:pPr/>
              <a:t>15</a:t>
            </a:fld>
            <a:endParaRPr lang="en-GB" altLang="ru-RU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0C77F66-2D7A-494C-AD3F-57C22869F8D9}"/>
              </a:ext>
            </a:extLst>
          </p:cNvPr>
          <p:cNvSpPr txBox="1">
            <a:spLocks/>
          </p:cNvSpPr>
          <p:nvPr/>
        </p:nvSpPr>
        <p:spPr bwMode="auto">
          <a:xfrm>
            <a:off x="4788024" y="1595042"/>
            <a:ext cx="4743375" cy="245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b="1" kern="0" dirty="0"/>
              <a:t>Participantes:</a:t>
            </a:r>
          </a:p>
          <a:p>
            <a:pPr marL="0" indent="0">
              <a:buFontTx/>
              <a:buNone/>
            </a:pPr>
            <a:endParaRPr lang="pt-BR" b="1" kern="0" dirty="0"/>
          </a:p>
          <a:p>
            <a:pPr marL="0" indent="0">
              <a:buFontTx/>
              <a:buNone/>
            </a:pPr>
            <a:r>
              <a:rPr lang="pt-BR" b="0" kern="0" dirty="0"/>
              <a:t>Alessandro Galvão Freire</a:t>
            </a:r>
          </a:p>
          <a:p>
            <a:pPr marL="0" indent="0">
              <a:buFontTx/>
              <a:buNone/>
            </a:pPr>
            <a:endParaRPr lang="pt-BR" b="0" kern="0" dirty="0"/>
          </a:p>
          <a:p>
            <a:pPr marL="0" indent="0">
              <a:buFontTx/>
              <a:buNone/>
            </a:pPr>
            <a:r>
              <a:rPr lang="pt-BR" b="0" kern="0" dirty="0"/>
              <a:t>Ailton Francisco de Sousa Brito</a:t>
            </a:r>
          </a:p>
          <a:p>
            <a:pPr marL="0" indent="0">
              <a:buFontTx/>
              <a:buNone/>
            </a:pPr>
            <a:endParaRPr lang="pt-BR" b="0" kern="0" dirty="0"/>
          </a:p>
          <a:p>
            <a:pPr marL="0" indent="0">
              <a:buFontTx/>
              <a:buNone/>
            </a:pPr>
            <a:r>
              <a:rPr lang="pt-BR" b="0" kern="0" dirty="0"/>
              <a:t>Jhow Magnum Nascimento Cardoso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F36048E-8D3E-401C-A4D6-9A880962FBDF}"/>
              </a:ext>
            </a:extLst>
          </p:cNvPr>
          <p:cNvSpPr/>
          <p:nvPr/>
        </p:nvSpPr>
        <p:spPr bwMode="auto">
          <a:xfrm>
            <a:off x="769232" y="3401613"/>
            <a:ext cx="2160241" cy="371461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2C71E1-636F-404F-89C7-D27D7678A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532" y="3356992"/>
            <a:ext cx="408045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7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D6DE-5937-4BAA-AE18-333B6FA7A822}" type="slidenum">
              <a:rPr lang="en-GB" altLang="ru-RU"/>
              <a:pPr/>
              <a:t>2</a:t>
            </a:fld>
            <a:endParaRPr lang="en-GB" altLang="ru-RU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1837" cy="935038"/>
          </a:xfrm>
        </p:spPr>
        <p:txBody>
          <a:bodyPr/>
          <a:lstStyle/>
          <a:p>
            <a:r>
              <a:rPr lang="pt-BR" sz="3600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INTRODUÇÃO</a:t>
            </a:r>
            <a:endParaRPr lang="uk-UA" altLang="ru-RU" sz="3600" dirty="0">
              <a:cs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8350250" cy="4392612"/>
          </a:xfrm>
        </p:spPr>
        <p:txBody>
          <a:bodyPr/>
          <a:lstStyle/>
          <a:p>
            <a:pPr indent="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O presente trabalho tem </a:t>
            </a:r>
            <a:r>
              <a:rPr lang="pt-BR" sz="2000" dirty="0">
                <a:ea typeface="Times New Roman" panose="02020603050405020304" pitchFamily="18" charset="0"/>
                <a:cs typeface="Arial" panose="020B0604020202020204" pitchFamily="34" charset="0"/>
              </a:rPr>
              <a:t>por</a:t>
            </a:r>
            <a:r>
              <a:rPr lang="pt-BR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objetivo informar os colaboradores sobre a </a:t>
            </a:r>
            <a:r>
              <a:rPr lang="pt-BR" sz="2000" dirty="0">
                <a:ea typeface="Times New Roman" panose="02020603050405020304" pitchFamily="18" charset="0"/>
                <a:cs typeface="Arial" panose="020B0604020202020204" pitchFamily="34" charset="0"/>
              </a:rPr>
              <a:t>proposta de nova</a:t>
            </a:r>
            <a:r>
              <a:rPr lang="pt-BR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 regras sobre a politica de uso da internet e equipamentos tecnológicos dentro de salas de aula, onde o propósito será orientar o uso correto e aceitável por parte de alunos e professores desta instituição de ensino RM Educação.  </a:t>
            </a:r>
          </a:p>
          <a:p>
            <a:pPr marL="0" indent="0">
              <a:buNone/>
            </a:pPr>
            <a:endParaRPr lang="en-US" altLang="ko-KR" dirty="0">
              <a:ea typeface="Gulim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3CAA-11AC-4941-A348-FC1EFF5FAE34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576" y="136525"/>
            <a:ext cx="6840538" cy="1049338"/>
          </a:xfrm>
        </p:spPr>
        <p:txBody>
          <a:bodyPr/>
          <a:lstStyle/>
          <a:p>
            <a:pPr algn="ctr"/>
            <a:r>
              <a:rPr lang="en-US" altLang="ru-RU" sz="36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Cinco Pilares</a:t>
            </a:r>
            <a:br>
              <a:rPr lang="en-US" altLang="ru-RU" sz="36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</a:br>
            <a:r>
              <a:rPr lang="en-US" altLang="ru-RU" sz="36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Segurança da Infomação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576" y="1439764"/>
            <a:ext cx="7103912" cy="5418235"/>
          </a:xfrm>
          <a:noFill/>
        </p:spPr>
        <p:txBody>
          <a:bodyPr/>
          <a:lstStyle/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Confidencialidade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apenas pessoas autorizadas tem acesso às informações;</a:t>
            </a:r>
          </a:p>
          <a:p>
            <a:endParaRPr lang="pt-BR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Integridade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todo e qualquer tipo de alteração deve ser autorizada pela instituição de ensino detentora da informação;</a:t>
            </a:r>
          </a:p>
          <a:p>
            <a:endParaRPr lang="pt-BR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Disponibilidade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usuários autorizados têm acesso à informação sempre que necessário;</a:t>
            </a:r>
          </a:p>
          <a:p>
            <a:endParaRPr lang="pt-BR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Autenticidade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verificar a real identidade de usuários que solicitam a permissão de acesso às informações;</a:t>
            </a:r>
          </a:p>
          <a:p>
            <a:endParaRPr lang="pt-BR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Legalidade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utilização de dispositivos, metodologias e tecnologias dos dados regidos pela legislação brasileira.</a:t>
            </a:r>
          </a:p>
          <a:p>
            <a:pPr>
              <a:lnSpc>
                <a:spcPct val="90000"/>
              </a:lnSpc>
            </a:pPr>
            <a:endParaRPr lang="en-US" altLang="ko-KR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algn="just">
              <a:spcAft>
                <a:spcPts val="300"/>
              </a:spcAft>
            </a:pPr>
            <a:endParaRPr lang="en-US" sz="2000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3CAA-11AC-4941-A348-FC1EFF5FAE34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576" y="-48419"/>
            <a:ext cx="6840538" cy="1049338"/>
          </a:xfrm>
        </p:spPr>
        <p:txBody>
          <a:bodyPr/>
          <a:lstStyle/>
          <a:p>
            <a:pPr algn="ctr"/>
            <a:r>
              <a:rPr lang="en-US" altLang="ru-RU" sz="36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Controle de Acesso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3226" y="1038225"/>
            <a:ext cx="6840538" cy="3659481"/>
          </a:xfrm>
        </p:spPr>
        <p:txBody>
          <a:bodyPr/>
          <a:lstStyle/>
          <a:p>
            <a:pPr indent="45720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Gulim" pitchFamily="34" charset="-127"/>
                <a:cs typeface="Arial" panose="020B0604020202020204" pitchFamily="34" charset="0"/>
              </a:rPr>
              <a:t>O controle de acesso e o bloqueio a sites, programas, arquivos e documentos, tornou-se um ato necessário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em salas de aula, visto que muitos alunos e professores acessam sites e conteúdo sem relevância para as tarefas propostas. Este procedimento visa a impedir downloads de arquivos e, instalação de softwares piratas e maliciosos, evitando assim, a propagação de vírus nos siste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mas dos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computadores.</a:t>
            </a:r>
            <a:endParaRPr lang="en-US" sz="2000" dirty="0">
              <a:solidFill>
                <a:schemeClr val="bg2">
                  <a:lumMod val="75000"/>
                </a:schemeClr>
              </a:solidFill>
              <a:effectLst/>
              <a:ea typeface="Gulim" pitchFamily="34" charset="-127"/>
              <a:cs typeface="Arial" panose="020B0604020202020204" pitchFamily="34" charset="0"/>
            </a:endParaRPr>
          </a:p>
          <a:p>
            <a:pPr algn="just">
              <a:spcAft>
                <a:spcPts val="300"/>
              </a:spcAft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en-US" alt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0" name="Picture 2" descr="Bloquear sites improprios com Renee USB Block">
            <a:extLst>
              <a:ext uri="{FF2B5EF4-FFF2-40B4-BE49-F238E27FC236}">
                <a16:creationId xmlns:a16="http://schemas.microsoft.com/office/drawing/2014/main" id="{DB99A058-F1DD-411F-BA9B-B634C7046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93" y="4697706"/>
            <a:ext cx="3205218" cy="21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7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3CAA-11AC-4941-A348-FC1EFF5FAE34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36525"/>
            <a:ext cx="6959896" cy="1296145"/>
          </a:xfrm>
        </p:spPr>
        <p:txBody>
          <a:bodyPr/>
          <a:lstStyle/>
          <a:p>
            <a:pPr algn="ctr"/>
            <a:r>
              <a:rPr lang="pt-BR" sz="3400" b="1" dirty="0">
                <a:solidFill>
                  <a:schemeClr val="bg2">
                    <a:lumMod val="75000"/>
                  </a:schemeClr>
                </a:solidFill>
                <a:effectLst/>
              </a:rPr>
              <a:t>Lista dos benefícios da Política de Acesso da Internet</a:t>
            </a:r>
            <a:r>
              <a:rPr lang="pt-BR" sz="3400" dirty="0">
                <a:solidFill>
                  <a:schemeClr val="bg2">
                    <a:lumMod val="75000"/>
                  </a:schemeClr>
                </a:solidFill>
                <a:effectLst/>
              </a:rPr>
              <a:t>:</a:t>
            </a:r>
            <a:r>
              <a:rPr lang="pt-BR" sz="3400" b="1" dirty="0"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endParaRPr lang="en-US" altLang="ru-RU" sz="3400" b="1" dirty="0">
              <a:solidFill>
                <a:schemeClr val="bg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3226" y="1556793"/>
            <a:ext cx="6840538" cy="489639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Maior qualidade produtividade nas tarefas executadas;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Foco e concentração;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Melhor desempenho da internet dos sistemas e computadores;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Redução nas despesas com manutenção dos equipamentos;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Menor desperdício de tempo.</a:t>
            </a:r>
          </a:p>
          <a:p>
            <a:pPr algn="just">
              <a:spcAft>
                <a:spcPts val="300"/>
              </a:spcAft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en-US" alt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3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3CAA-11AC-4941-A348-FC1EFF5FAE34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-66562"/>
            <a:ext cx="6840538" cy="1049338"/>
          </a:xfrm>
        </p:spPr>
        <p:txBody>
          <a:bodyPr/>
          <a:lstStyle/>
          <a:p>
            <a:pPr marL="226695" indent="-226695" algn="ctr">
              <a:spcBef>
                <a:spcPts val="200"/>
              </a:spcBef>
              <a:spcAft>
                <a:spcPts val="1200"/>
              </a:spcAft>
            </a:pPr>
            <a:r>
              <a:rPr lang="pt-BR" sz="3600" b="1" kern="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Atividades Proibidas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8694" y="791567"/>
            <a:ext cx="6808106" cy="5795764"/>
          </a:xfrm>
        </p:spPr>
        <p:txBody>
          <a:bodyPr/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Fica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estritamente proibido e inaceitável o uso em horários aula e de trabalho dos recursos de informática para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ea typeface="Gulim" pitchFamily="34" charset="-127"/>
                <a:cs typeface="Arial" panose="020B0604020202020204" pitchFamily="34" charset="0"/>
              </a:rPr>
              <a:t>:</a:t>
            </a:r>
          </a:p>
          <a:p>
            <a:pPr marL="0" indent="457200" algn="just" fontAlgn="t">
              <a:lnSpc>
                <a:spcPct val="150000"/>
              </a:lnSpc>
              <a:spcBef>
                <a:spcPts val="0"/>
              </a:spcBef>
            </a:pPr>
            <a:endParaRPr lang="en-US" alt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FA8F7D-6322-42DE-A78D-56F99184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1596958"/>
            <a:ext cx="6808106" cy="485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pt-BR" dirty="0">
              <a:solidFill>
                <a:schemeClr val="bg2">
                  <a:lumMod val="75000"/>
                </a:schemeClr>
              </a:solidFill>
              <a:ea typeface="Gulim" pitchFamily="34" charset="-127"/>
              <a:cs typeface="Arial" panose="020B0604020202020204" pitchFamily="34" charset="0"/>
            </a:endParaRPr>
          </a:p>
          <a:p>
            <a:pPr algn="just">
              <a:buSzPct val="10000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b="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Visitar sites da internet ou compartilhar conteúdos ilícitos, obscenos, pornográficos e violentos;</a:t>
            </a:r>
          </a:p>
          <a:p>
            <a:pPr algn="just">
              <a:buSzPct val="10000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pt-BR" b="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SzPct val="10000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b="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Usar os equipamentos tecnológicos da instituição para realizar fraudes ou pirataria de conteúdo;</a:t>
            </a:r>
          </a:p>
          <a:p>
            <a:pPr algn="just">
              <a:buSzPct val="10000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pt-BR" b="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SzPct val="10000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b="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Acessar, atacar, pesquisar ou tentar obter informações em áreas sem autorização de acesso;</a:t>
            </a:r>
          </a:p>
          <a:p>
            <a:pPr marL="0" indent="0" algn="just">
              <a:buSzPct val="100000"/>
              <a:buNone/>
            </a:pPr>
            <a:endParaRPr lang="pt-BR" b="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SzPct val="10000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b="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Executar atividades que não condiz com as tarefas de sua responsabilidade, que possa gerar perca de foco, atenção e produtividade.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599E09-0CCE-4B6E-9EB4-4AC8306A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72661" y="55766"/>
            <a:ext cx="1115164" cy="9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3CAA-11AC-4941-A348-FC1EFF5FAE34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332656"/>
            <a:ext cx="6808106" cy="6525344"/>
          </a:xfrm>
        </p:spPr>
        <p:txBody>
          <a:bodyPr/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Utilizar dispositivos móveis pessoais de forma exagerada para atividades pessoais como acesso a e-mail, redes sociais e sistemas de comunicação;</a:t>
            </a:r>
          </a:p>
          <a:p>
            <a:pPr algn="just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pt-BR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Ouvir ou assistir vídeos, áudios e músicas, que estejam fora do material da proposto pela instituição;</a:t>
            </a:r>
          </a:p>
          <a:p>
            <a:pPr algn="just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pt-BR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Efetuar download (baixar arquivos da internet) quaisquer outros materiais cujo os direitos pertença a terceiros (copyright), baixar ou realizar a instalação de softwares piratas sem licenciamento ou crakeados;</a:t>
            </a:r>
          </a:p>
          <a:p>
            <a:pPr marL="0" indent="0" algn="just">
              <a:buNone/>
            </a:pPr>
            <a:endParaRPr lang="pt-BR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t">
              <a:lnSpc>
                <a:spcPct val="150000"/>
              </a:lnSpc>
              <a:spcBef>
                <a:spcPts val="0"/>
              </a:spcBef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b="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Criar material difamatório, de qualquer espécie;</a:t>
            </a: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pt-BR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fontAlgn="t">
              <a:spcBef>
                <a:spcPts val="0"/>
              </a:spcBef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Realizar atividades na web que possa comprometer o tráfego e o desempenho da internet e da rede corporativa;</a:t>
            </a: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pt-BR" b="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457200" algn="just" fontAlgn="t">
              <a:lnSpc>
                <a:spcPct val="150000"/>
              </a:lnSpc>
              <a:spcBef>
                <a:spcPts val="0"/>
              </a:spcBef>
            </a:pPr>
            <a:endParaRPr lang="en-US" alt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3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3CAA-11AC-4941-A348-FC1EFF5FAE34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332656"/>
            <a:ext cx="6808106" cy="6388819"/>
          </a:xfrm>
        </p:spPr>
        <p:txBody>
          <a:bodyPr/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Instalar ou introduzir softwares ou arquivos sem autorização e conscientização de um técnico especializado da instituição;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pt-BR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Tentativas de manipular ou burla as restrições de uso da internet implementadas;</a:t>
            </a:r>
          </a:p>
          <a:p>
            <a:pPr algn="just">
              <a:spcAft>
                <a:spcPts val="80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altLang="ru-RU" dirty="0">
                <a:solidFill>
                  <a:schemeClr val="bg2">
                    <a:lumMod val="75000"/>
                  </a:schemeClr>
                </a:solidFill>
                <a:cs typeface="Times New Roman" panose="02020603050405020304" pitchFamily="18" charset="0"/>
              </a:rPr>
              <a:t>Usar o e-mail da empresa para assuntos pessoais;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altLang="ru-RU" dirty="0">
              <a:solidFill>
                <a:schemeClr val="bg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Usar a Internet para propagar material ofensivo, Fake News (notícias falsas) ou material ofensivo ou de assédio, para outras pessoas e grupos.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pt-BR" altLang="ru-RU" dirty="0">
              <a:solidFill>
                <a:schemeClr val="bg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2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42180-1308-4CC1-A001-2BDEBDF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Por que Bloquear?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C2674-3E81-45FC-8087-185A1521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47" y="1351309"/>
            <a:ext cx="6778625" cy="4525963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Porque, são sites que não agregam nenhum tipo de conhecimento e não ajuda com o desenvolvimento dos dos alunos e professores da escola, apenas interferem no rendimento e ainda correm o risco de trazer ameaças que acessam as vulnerabilidades dos computadores, instalação de softwares mal intencionados, roubo de documentos da escola, exposição de alunos e professores a situações desagradáveis e até mesmo processos.</a:t>
            </a:r>
          </a:p>
          <a:p>
            <a:pPr marL="0" indent="0">
              <a:buNone/>
            </a:pP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B97AD8-BA92-4874-9C80-0EE52CFD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ACC5-AFD3-43CB-B291-8CEB36096BF3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900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1196</Words>
  <Application>Microsoft Office PowerPoint</Application>
  <PresentationFormat>Apresentação na tela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Georgia</vt:lpstr>
      <vt:lpstr>Wingdings</vt:lpstr>
      <vt:lpstr>template</vt:lpstr>
      <vt:lpstr>Custom Design</vt:lpstr>
      <vt:lpstr> RM EDUCAÇÃO Política de Uso da Internet </vt:lpstr>
      <vt:lpstr>INTRODUÇÃO</vt:lpstr>
      <vt:lpstr>Cinco Pilares Segurança da Infomação</vt:lpstr>
      <vt:lpstr>Controle de Acesso</vt:lpstr>
      <vt:lpstr>Lista dos benefícios da Política de Acesso da Internet: </vt:lpstr>
      <vt:lpstr>  Atividades Proibidas</vt:lpstr>
      <vt:lpstr>Apresentação do PowerPoint</vt:lpstr>
      <vt:lpstr>Apresentação do PowerPoint</vt:lpstr>
      <vt:lpstr>Por que Bloquear?</vt:lpstr>
      <vt:lpstr>Como Bloquear?</vt:lpstr>
      <vt:lpstr>Acesso Permitido</vt:lpstr>
      <vt:lpstr>Por que Liberar?</vt:lpstr>
      <vt:lpstr>CONCLUSÃO</vt:lpstr>
      <vt:lpstr>REFERÊNCIAS</vt:lpstr>
      <vt:lpstr>APRESENTAÇÃO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 de uso da internet na  RM EDUCAÇÃO</dc:title>
  <cp:lastModifiedBy>Magnum</cp:lastModifiedBy>
  <cp:revision>33</cp:revision>
  <dcterms:created xsi:type="dcterms:W3CDTF">2018-03-19T14:39:32Z</dcterms:created>
  <dcterms:modified xsi:type="dcterms:W3CDTF">2020-11-30T20:10:48Z</dcterms:modified>
</cp:coreProperties>
</file>