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283" r:id="rId4"/>
    <p:sldId id="257" r:id="rId5"/>
    <p:sldId id="330" r:id="rId6"/>
    <p:sldId id="331" r:id="rId7"/>
    <p:sldId id="332" r:id="rId8"/>
    <p:sldId id="333" r:id="rId9"/>
    <p:sldId id="334" r:id="rId10"/>
    <p:sldId id="336" r:id="rId11"/>
    <p:sldId id="337" r:id="rId12"/>
    <p:sldId id="324" r:id="rId13"/>
    <p:sldId id="326" r:id="rId14"/>
    <p:sldId id="312" r:id="rId15"/>
    <p:sldId id="325" r:id="rId16"/>
    <p:sldId id="327" r:id="rId17"/>
    <p:sldId id="338" r:id="rId18"/>
    <p:sldId id="339" r:id="rId19"/>
    <p:sldId id="311" r:id="rId20"/>
    <p:sldId id="315" r:id="rId21"/>
    <p:sldId id="34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3E5D-93D8-4D71-ABF5-B0372A714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52EF6-3C50-4944-B196-EE906C338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25228-DE57-4946-9635-AB3DEDEF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2EF1A-0538-4187-A687-532CAD83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3381A-0E88-4256-AABE-9C9A3D29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8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B45F-CDDE-4819-9916-6F1533CF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3F2F7-1877-4EDF-91E8-4282B1AA2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C803B-4934-4D2A-ACB5-B1DC9F72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9E18F-A94E-40CA-A0A7-C71E841C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C0A6D-6DC3-4D87-B228-4B81CFB2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7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27054-8AC2-42C5-9EA4-2A6EC70B6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1839A-551A-4A35-9C2A-D68458D58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3EC9A-4ED7-4D13-8852-EE4F99B2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83144-A73F-420D-8B8F-701B2727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AB7BD-6A84-4BAC-98ED-65D7BE2B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0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8F24-6946-4C26-8465-71A39722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42A75-ED62-49FE-9329-3C6AB1A6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7FC0B-C01C-49CD-8961-6E98D538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B58D5-5817-4F78-8299-3BDFF0F8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8A11-F40A-4B0F-93AD-20740E52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7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3008-8AAA-4BBD-939C-B6E620C24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B1B03-2EE7-4156-8BA7-AFFBD50FA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0BB04-C716-49AF-9DFC-CE69C8AC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2E51B-016E-4292-802A-7DC5EC9C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1AD65-9989-4B30-BC57-BED30833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8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27FB-D41D-4978-8381-762A6319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4A70-0C80-4AAD-A0A1-9164BCAF4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7A42E-4C95-4D1C-80A4-F28163535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6999-9FD0-4B99-9038-139F4303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6484E-7D5A-4822-B222-BD02313E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88DA3-202F-4228-8816-6A6170D6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5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0ACC-9C8C-49F0-93F1-14ADFC84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95AE-BB5D-4FF8-A165-950CB34D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06B96-C90E-47CA-BB56-6A7FC3B7F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6ADBB-CD24-44AA-97E0-905A69D0E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ADC8B-6318-4D7A-B839-88DB2FAF7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DDB5A-6921-4D10-A170-16759CEF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0F28C-45FA-48E6-B09D-CBFB38CC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EBCA8A-114A-4AF1-AABC-C03D13A5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E14F-FBB2-4039-9E91-E15E2445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09257-E171-4B02-A01A-1923BB09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7C697-9A76-4F55-8BB8-F8F71672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09270-8732-4202-A459-F35AD703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0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1FA5C-CBAE-4C31-993B-D979A07B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19B6E-0FCD-4CD6-B54E-5DCCDBFC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A6CBF-F005-478C-B25D-B50AA728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3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8B6A-9440-4A8F-8DF3-DECA58B9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0C45F-7D56-4B24-9D07-DEED30962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44707-222D-409B-9057-D6AA2FD18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B3B7B-6720-42F3-BAB2-A07812E3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858BB-869C-4C39-BF02-E7A289F6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7C9C4-D662-4AE7-89E2-D0D40F1D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1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0309-AFBE-46D4-B84A-EEF9D383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5BE51-7016-46DE-BC71-968C836A9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C1CC0-9B68-4AC4-AB13-425AAB285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006D4-A817-4B0C-812E-D99A191B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1E4F5-012B-48BF-BF11-53C0FD01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44052-E158-4BCD-B352-6DD1FB5D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1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D5D0A-E16F-4E66-B415-56A413CB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4139E-CADC-497B-9FDE-99D95607A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CD87F-4FA5-4828-90B8-BF3747E0B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C12AE-FBE0-4B70-82FF-4C068E3E60B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64F76-514A-43CD-AB46-F45B4DDB5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12FAF-9E6C-4E34-AD25-A9CE0F18F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6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usinessinsider.com/the-10-most-popular-programming-languages-according-to-github-2018-10#1-javascript-1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owtoprogramwithjava.com/the-5-basic-concepts-of-any-programming-language-concept-2" TargetMode="External"/><Relationship Id="rId2" Type="http://schemas.openxmlformats.org/officeDocument/2006/relationships/hyperlink" Target="https://howtoprogramwithjava.com/programming-101-the-5-basic-concepts-of-any-programming-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wtoprogramwithjava.com/the-5-basic-concepts-of-any-programming-language-concept-5" TargetMode="External"/><Relationship Id="rId5" Type="http://schemas.openxmlformats.org/officeDocument/2006/relationships/hyperlink" Target="https://howtoprogramwithjava.com/the-5-basic-concepts-of-any-programming-language-concept-4" TargetMode="External"/><Relationship Id="rId4" Type="http://schemas.openxmlformats.org/officeDocument/2006/relationships/hyperlink" Target="https://howtoprogramwithjava.com/the-5-basic-concepts-of-any-programming-language-concept-3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mpro-education" TargetMode="External"/><Relationship Id="rId2" Type="http://schemas.openxmlformats.org/officeDocument/2006/relationships/hyperlink" Target="https://github.com/stempro-ai-pr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tempro-educ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mpro-educ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gp/product/0321884914/?tag=hackr-20" TargetMode="External"/><Relationship Id="rId2" Type="http://schemas.openxmlformats.org/officeDocument/2006/relationships/hyperlink" Target="https://www.codecademy.com/courses/learn-python-3/lesson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9E9F8C-6637-45B5-B733-8D8B3BF30501}"/>
              </a:ext>
            </a:extLst>
          </p:cNvPr>
          <p:cNvSpPr/>
          <p:nvPr/>
        </p:nvSpPr>
        <p:spPr>
          <a:xfrm>
            <a:off x="0" y="1779855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EFAE28-A16D-426A-9633-01F03A2E905C}"/>
              </a:ext>
            </a:extLst>
          </p:cNvPr>
          <p:cNvSpPr/>
          <p:nvPr/>
        </p:nvSpPr>
        <p:spPr>
          <a:xfrm>
            <a:off x="973123" y="2562736"/>
            <a:ext cx="108721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Learning 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Technologies overview. Why? What? How do they 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Basic know-how-to-do it through lab.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Brain-storm: how can we utilize in our project or project like 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D6BCF8-CC2D-4AD7-9F7E-4C9731330EF8}"/>
              </a:ext>
            </a:extLst>
          </p:cNvPr>
          <p:cNvSpPr/>
          <p:nvPr/>
        </p:nvSpPr>
        <p:spPr>
          <a:xfrm>
            <a:off x="4272486" y="4586574"/>
            <a:ext cx="246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4 lectures. Nov 2019</a:t>
            </a:r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2F982AE-CD4E-45F8-9261-34A9F3D6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91098" cy="7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81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1193"/>
            <a:ext cx="989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Web Crawling and Python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2). Python Lab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F03C1B-812C-4FD6-9D97-76354EE16644}"/>
              </a:ext>
            </a:extLst>
          </p:cNvPr>
          <p:cNvSpPr/>
          <p:nvPr/>
        </p:nvSpPr>
        <p:spPr>
          <a:xfrm>
            <a:off x="977698" y="1722190"/>
            <a:ext cx="10486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a). We cover learning points by specific tasks for the project. Including </a:t>
            </a:r>
            <a:r>
              <a:rPr lang="en-US" b="1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ai tasks</a:t>
            </a:r>
          </a:p>
          <a:p>
            <a:r>
              <a:rPr lang="en-US" b="1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E.g</a:t>
            </a:r>
            <a:r>
              <a:rPr lang="en-US" b="1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</a:t>
            </a:r>
          </a:p>
          <a:p>
            <a:r>
              <a:rPr lang="en-US" b="1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</a:t>
            </a:r>
            <a:endParaRPr lang="en-US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379D5D-F0AC-41EC-AC4F-7CA749198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537441"/>
              </p:ext>
            </p:extLst>
          </p:nvPr>
        </p:nvGraphicFramePr>
        <p:xfrm>
          <a:off x="1860884" y="2341344"/>
          <a:ext cx="5733449" cy="2991050"/>
        </p:xfrm>
        <a:graphic>
          <a:graphicData uri="http://schemas.openxmlformats.org/drawingml/2006/table">
            <a:tbl>
              <a:tblPr/>
              <a:tblGrid>
                <a:gridCol w="856036">
                  <a:extLst>
                    <a:ext uri="{9D8B030D-6E8A-4147-A177-3AD203B41FA5}">
                      <a16:colId xmlns:a16="http://schemas.microsoft.com/office/drawing/2014/main" val="3095697920"/>
                    </a:ext>
                  </a:extLst>
                </a:gridCol>
                <a:gridCol w="3424143">
                  <a:extLst>
                    <a:ext uri="{9D8B030D-6E8A-4147-A177-3AD203B41FA5}">
                      <a16:colId xmlns:a16="http://schemas.microsoft.com/office/drawing/2014/main" val="3284435059"/>
                    </a:ext>
                  </a:extLst>
                </a:gridCol>
                <a:gridCol w="1453270">
                  <a:extLst>
                    <a:ext uri="{9D8B030D-6E8A-4147-A177-3AD203B41FA5}">
                      <a16:colId xmlns:a16="http://schemas.microsoft.com/office/drawing/2014/main" val="2792129590"/>
                    </a:ext>
                  </a:extLst>
                </a:gridCol>
              </a:tblGrid>
              <a:tr h="299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Exercise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Learning Point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393521"/>
                  </a:ext>
                </a:extLst>
              </a:tr>
              <a:tr h="299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Strings and Text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 Spider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971526"/>
                  </a:ext>
                </a:extLst>
              </a:tr>
              <a:tr h="299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Reading and Writing Files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08856"/>
                  </a:ext>
                </a:extLst>
              </a:tr>
              <a:tr h="299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Names, Variables, Code, Functions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353727"/>
                  </a:ext>
                </a:extLst>
              </a:tr>
              <a:tr h="299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Functions and Files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069612"/>
                  </a:ext>
                </a:extLst>
              </a:tr>
              <a:tr h="299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What If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6935"/>
                  </a:ext>
                </a:extLst>
              </a:tr>
              <a:tr h="299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Else and If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818286"/>
                  </a:ext>
                </a:extLst>
              </a:tr>
              <a:tr h="299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Making Decisions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678986"/>
                  </a:ext>
                </a:extLst>
              </a:tr>
              <a:tr h="299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Loops and Lists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637054"/>
                  </a:ext>
                </a:extLst>
              </a:tr>
              <a:tr h="299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While-Loops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1898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FAE42E6-FD96-471B-BD66-6048BA716624}"/>
              </a:ext>
            </a:extLst>
          </p:cNvPr>
          <p:cNvSpPr/>
          <p:nvPr/>
        </p:nvSpPr>
        <p:spPr>
          <a:xfrm>
            <a:off x="983721" y="5551913"/>
            <a:ext cx="107313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b). For those who choose to learn python, we have two examinations with difficult level ~ to AP. </a:t>
            </a: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6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1193"/>
            <a:ext cx="989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Web Crawling and Python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2). Python Lab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F03C1B-812C-4FD6-9D97-76354EE16644}"/>
              </a:ext>
            </a:extLst>
          </p:cNvPr>
          <p:cNvSpPr/>
          <p:nvPr/>
        </p:nvSpPr>
        <p:spPr>
          <a:xfrm>
            <a:off x="977698" y="1722190"/>
            <a:ext cx="10486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 cover learning points by specific tasks for the project. Including </a:t>
            </a:r>
            <a:r>
              <a:rPr lang="en-US" b="1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ai tasks</a:t>
            </a:r>
          </a:p>
          <a:p>
            <a:endParaRPr lang="en-US" b="1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b="1" u="sng" dirty="0">
                <a:solidFill>
                  <a:srgbClr val="00B05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&lt;</a:t>
            </a:r>
            <a:r>
              <a:rPr lang="en-US" b="1" u="sng" dirty="0" err="1">
                <a:solidFill>
                  <a:srgbClr val="00B05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jupyter</a:t>
            </a:r>
            <a:r>
              <a:rPr lang="en-US" b="1" u="sng" dirty="0">
                <a:solidFill>
                  <a:srgbClr val="00B05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notebook&gt;</a:t>
            </a:r>
          </a:p>
        </p:txBody>
      </p:sp>
    </p:spTree>
    <p:extLst>
      <p:ext uri="{BB962C8B-B14F-4D97-AF65-F5344CB8AC3E}">
        <p14:creationId xmlns:p14="http://schemas.microsoft.com/office/powerpoint/2010/main" val="204147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1193"/>
            <a:ext cx="989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Web Crawling and Python 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3). Programming Languages: 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  <a:hlinkClick r:id="rId2"/>
              </a:rPr>
              <a:t>Per </a:t>
            </a:r>
            <a:r>
              <a:rPr lang="en-US" sz="24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  <a:hlinkClick r:id="rId2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  <a:hlinkClick r:id="rId2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3C5CC3-EB17-4001-BD3C-D8D5B3A5F44C}"/>
              </a:ext>
            </a:extLst>
          </p:cNvPr>
          <p:cNvSpPr/>
          <p:nvPr/>
        </p:nvSpPr>
        <p:spPr>
          <a:xfrm>
            <a:off x="838200" y="2079678"/>
            <a:ext cx="108853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11111"/>
                </a:solidFill>
                <a:latin typeface="LabGrotesque"/>
              </a:rPr>
              <a:t>#1: JavaScript: </a:t>
            </a:r>
            <a:r>
              <a:rPr lang="en-US" dirty="0"/>
              <a:t>JavaScript is the programming language behind much of the web, and it’s used to build interactive plugins and websites</a:t>
            </a:r>
            <a:endParaRPr lang="en-US" b="1" dirty="0">
              <a:solidFill>
                <a:srgbClr val="111111"/>
              </a:solidFill>
              <a:latin typeface="LabGrotesque"/>
            </a:endParaRPr>
          </a:p>
          <a:p>
            <a:endParaRPr lang="en-US" b="1" i="0" dirty="0">
              <a:solidFill>
                <a:srgbClr val="111111"/>
              </a:solidFill>
              <a:effectLst/>
              <a:latin typeface="LabGrotesque"/>
            </a:endParaRPr>
          </a:p>
          <a:p>
            <a:r>
              <a:rPr lang="en-US" b="1" dirty="0"/>
              <a:t>#2: Java: </a:t>
            </a:r>
            <a:r>
              <a:rPr lang="en-US" dirty="0"/>
              <a:t>Java is an object-oriented language created by Sun Microsystems, which is now owned by Oracle. It’s used for databases, developing Android apps, as a “backend” programming language for the web, desktop applications and more. </a:t>
            </a:r>
            <a:endParaRPr lang="en-US" b="1" dirty="0"/>
          </a:p>
          <a:p>
            <a:endParaRPr lang="en-US" b="1" i="0" dirty="0">
              <a:solidFill>
                <a:srgbClr val="111111"/>
              </a:solidFill>
              <a:effectLst/>
              <a:latin typeface="LabGrotesque"/>
            </a:endParaRPr>
          </a:p>
          <a:p>
            <a:r>
              <a:rPr lang="en-US" b="1" dirty="0"/>
              <a:t>#3: Python: </a:t>
            </a:r>
            <a:r>
              <a:rPr lang="en-US" dirty="0"/>
              <a:t>Python is a high-level programming language and one of the world’s fastest-growing languages. It’s an easy language to get started with, but it's often used for higher-level programming like machine learning and data analysis. One of the most popular tutorials for Python is called “Learn Python the Hard Way.”</a:t>
            </a:r>
          </a:p>
          <a:p>
            <a:endParaRPr lang="en-US" b="1" dirty="0">
              <a:solidFill>
                <a:srgbClr val="111111"/>
              </a:solidFill>
              <a:latin typeface="LabGrotesque"/>
            </a:endParaRPr>
          </a:p>
          <a:p>
            <a:r>
              <a:rPr lang="en-US" b="1" dirty="0"/>
              <a:t>#4: PHP: </a:t>
            </a:r>
            <a:r>
              <a:rPr lang="en-US" dirty="0"/>
              <a:t>It is used to make dynamic and interactive Web pages. Large sites like Facebook and Yahoo were made using PHP</a:t>
            </a:r>
          </a:p>
          <a:p>
            <a:endParaRPr lang="en-US" b="1" dirty="0">
              <a:solidFill>
                <a:srgbClr val="111111"/>
              </a:solidFill>
              <a:latin typeface="LabGrotesque"/>
            </a:endParaRPr>
          </a:p>
          <a:p>
            <a:r>
              <a:rPr lang="en-US" b="1" dirty="0"/>
              <a:t>#5: C++</a:t>
            </a:r>
          </a:p>
          <a:p>
            <a:r>
              <a:rPr lang="en-US" dirty="0"/>
              <a:t>it’s the core language in many operating systems, browsers, and games.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433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1193"/>
            <a:ext cx="989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Web Crawling and Python 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3). Programming Languages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7EBF56-4479-43CB-873B-57F1D7DFE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02" y="1722190"/>
            <a:ext cx="5247009" cy="3833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63EAD-FC46-4ED2-86F0-7CD57DB2D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285" y="2904420"/>
            <a:ext cx="1084307" cy="4949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2F3C6E-8720-4DA1-9D6A-043B78C032C0}"/>
              </a:ext>
            </a:extLst>
          </p:cNvPr>
          <p:cNvSpPr/>
          <p:nvPr/>
        </p:nvSpPr>
        <p:spPr>
          <a:xfrm>
            <a:off x="7130643" y="1640959"/>
            <a:ext cx="4513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Input: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'panacea','paradigm','pariah','partisan','paucity','pejorative','pellucid'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F7C5C4-12E2-4BB5-A7DB-4CE8CBF0D619}"/>
              </a:ext>
            </a:extLst>
          </p:cNvPr>
          <p:cNvSpPr/>
          <p:nvPr/>
        </p:nvSpPr>
        <p:spPr>
          <a:xfrm>
            <a:off x="7130643" y="5175530"/>
            <a:ext cx="4513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output: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paradigm systematic arrangement of all the inflected forms of a word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---------------------------------------------</a:t>
            </a:r>
            <a:r>
              <a:rPr lang="en-US" altLang="en-US" sz="1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3DE27E0-0631-4768-A744-28376A95C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08" y="572729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3843B9-16BF-44CC-88D8-1D5711508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324" y="3079422"/>
            <a:ext cx="4781550" cy="7524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1EE7D0F-ADE0-4CCC-879A-E64637FAFAC2}"/>
              </a:ext>
            </a:extLst>
          </p:cNvPr>
          <p:cNvSpPr/>
          <p:nvPr/>
        </p:nvSpPr>
        <p:spPr>
          <a:xfrm>
            <a:off x="7130643" y="2725491"/>
            <a:ext cx="116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Process: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A9CC79-3C84-42D4-A41A-B4DD9A78FCD4}"/>
              </a:ext>
            </a:extLst>
          </p:cNvPr>
          <p:cNvSpPr/>
          <p:nvPr/>
        </p:nvSpPr>
        <p:spPr>
          <a:xfrm>
            <a:off x="7175554" y="3991382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Tools: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422E9E-98B4-42D6-8978-401824E9A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113" y="4438456"/>
            <a:ext cx="33051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6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Let’s wrap up: </a:t>
            </a:r>
          </a:p>
          <a:p>
            <a:r>
              <a:rPr lang="en-US" b="1" u="sng" dirty="0">
                <a:hlinkClick r:id="rId2"/>
              </a:rPr>
              <a:t>Variables</a:t>
            </a:r>
            <a:endParaRPr lang="en-US" dirty="0"/>
          </a:p>
          <a:p>
            <a:r>
              <a:rPr lang="en-US" u="sng" dirty="0">
                <a:hlinkClick r:id="rId3"/>
              </a:rPr>
              <a:t>Control Structures</a:t>
            </a:r>
            <a:endParaRPr lang="en-US" dirty="0"/>
          </a:p>
          <a:p>
            <a:r>
              <a:rPr lang="en-US" u="sng" dirty="0">
                <a:hlinkClick r:id="rId4"/>
              </a:rPr>
              <a:t>Data Structures</a:t>
            </a:r>
            <a:endParaRPr lang="en-US" dirty="0"/>
          </a:p>
          <a:p>
            <a:r>
              <a:rPr lang="en-US" u="sng" dirty="0">
                <a:hlinkClick r:id="rId5"/>
              </a:rPr>
              <a:t>Syntax</a:t>
            </a:r>
            <a:endParaRPr lang="en-US" dirty="0"/>
          </a:p>
          <a:p>
            <a:r>
              <a:rPr lang="en-US" u="sng" dirty="0">
                <a:hlinkClick r:id="rId6"/>
              </a:rPr>
              <a:t>Tools</a:t>
            </a: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1193"/>
            <a:ext cx="989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Web Crawling and Python 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3). Programming Languages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80260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855" y="21880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 </a:t>
            </a: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1193"/>
            <a:ext cx="989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Web Crawling and Python 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4). Python: let’s re-do week one’s homework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43234B-A4B4-44B1-AD58-549E9581D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12" y="2188094"/>
            <a:ext cx="11321021" cy="222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44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1193"/>
            <a:ext cx="98991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Web Crawling and Python 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5). Web Crawling – </a:t>
            </a:r>
            <a:r>
              <a:rPr lang="en-US" sz="24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Scrapy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Beautifulsoup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and NLTK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Framework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3DE27E0-0631-4768-A744-28376A95C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08" y="572729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F1A223-8EBE-47B3-A6D0-882182B66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203" y="2577615"/>
            <a:ext cx="8299594" cy="3976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3AE5FE-437D-4CE4-AD8C-668E25FE8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73" y="5613382"/>
            <a:ext cx="15525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1193"/>
            <a:ext cx="989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Web Crawling and Python 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5). Web Crawling – </a:t>
            </a:r>
            <a:r>
              <a:rPr lang="en-US" sz="24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Scrapy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Beautifulsoup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and NLTK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3DE27E0-0631-4768-A744-28376A95C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08" y="572729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82DF95-126B-4919-AD54-E4020459B3F4}"/>
              </a:ext>
            </a:extLst>
          </p:cNvPr>
          <p:cNvSpPr/>
          <p:nvPr/>
        </p:nvSpPr>
        <p:spPr>
          <a:xfrm>
            <a:off x="958448" y="2686069"/>
            <a:ext cx="7956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&lt;lab&gt;</a:t>
            </a:r>
          </a:p>
          <a:p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C208A5-DD3A-4BFC-B97C-9835989F54D9}"/>
              </a:ext>
            </a:extLst>
          </p:cNvPr>
          <p:cNvSpPr/>
          <p:nvPr/>
        </p:nvSpPr>
        <p:spPr>
          <a:xfrm>
            <a:off x="5137552" y="187074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steps:</a:t>
            </a:r>
          </a:p>
          <a:p>
            <a:r>
              <a:rPr lang="en-US" dirty="0"/>
              <a:t>1). optional </a:t>
            </a:r>
          </a:p>
          <a:p>
            <a:r>
              <a:rPr lang="en-US" dirty="0"/>
              <a:t>pip install </a:t>
            </a:r>
            <a:r>
              <a:rPr lang="en-US" dirty="0" err="1"/>
              <a:t>pipenv</a:t>
            </a:r>
            <a:endParaRPr lang="en-US" dirty="0"/>
          </a:p>
          <a:p>
            <a:r>
              <a:rPr lang="en-US" dirty="0"/>
              <a:t>2). create a folder for the project, e.g., </a:t>
            </a:r>
            <a:r>
              <a:rPr lang="en-US" dirty="0" err="1"/>
              <a:t>pyscrape</a:t>
            </a:r>
            <a:endParaRPr lang="en-US" dirty="0"/>
          </a:p>
          <a:p>
            <a:r>
              <a:rPr lang="en-US" dirty="0"/>
              <a:t>3). cd to the </a:t>
            </a:r>
            <a:r>
              <a:rPr lang="en-US" dirty="0" err="1"/>
              <a:t>foloder</a:t>
            </a:r>
            <a:endParaRPr lang="en-US" dirty="0"/>
          </a:p>
          <a:p>
            <a:r>
              <a:rPr lang="en-US" dirty="0"/>
              <a:t>4). setup </a:t>
            </a:r>
            <a:r>
              <a:rPr lang="en-US" dirty="0" err="1"/>
              <a:t>virtualenv</a:t>
            </a:r>
            <a:endParaRPr lang="en-US" dirty="0"/>
          </a:p>
          <a:p>
            <a:r>
              <a:rPr lang="en-US" dirty="0" err="1"/>
              <a:t>virtualenv</a:t>
            </a:r>
            <a:r>
              <a:rPr lang="en-US" dirty="0"/>
              <a:t> .</a:t>
            </a:r>
          </a:p>
          <a:p>
            <a:r>
              <a:rPr lang="en-US" dirty="0"/>
              <a:t>5). activate it</a:t>
            </a:r>
          </a:p>
          <a:p>
            <a:r>
              <a:rPr lang="en-US" dirty="0"/>
              <a:t>.\Scripts\activate</a:t>
            </a:r>
          </a:p>
          <a:p>
            <a:r>
              <a:rPr lang="en-US" dirty="0"/>
              <a:t>(for Mac): ./bin/activate</a:t>
            </a:r>
          </a:p>
          <a:p>
            <a:r>
              <a:rPr lang="en-US" dirty="0"/>
              <a:t>6). check</a:t>
            </a:r>
          </a:p>
          <a:p>
            <a:r>
              <a:rPr lang="en-US" dirty="0"/>
              <a:t>pip freeze</a:t>
            </a:r>
          </a:p>
          <a:p>
            <a:r>
              <a:rPr lang="en-US" dirty="0"/>
              <a:t>7). pip install </a:t>
            </a:r>
            <a:r>
              <a:rPr lang="en-US" dirty="0" err="1"/>
              <a:t>Scrapy</a:t>
            </a:r>
            <a:r>
              <a:rPr lang="en-US" dirty="0"/>
              <a:t> </a:t>
            </a:r>
          </a:p>
          <a:p>
            <a:r>
              <a:rPr lang="en-US" dirty="0"/>
              <a:t>8) check again</a:t>
            </a:r>
          </a:p>
          <a:p>
            <a:r>
              <a:rPr lang="en-US" dirty="0"/>
              <a:t>pip freeze</a:t>
            </a:r>
          </a:p>
          <a:p>
            <a:r>
              <a:rPr lang="en-US" dirty="0"/>
              <a:t>9)start a </a:t>
            </a:r>
            <a:r>
              <a:rPr lang="en-US" dirty="0" err="1"/>
              <a:t>projectc</a:t>
            </a:r>
            <a:endParaRPr lang="en-US" dirty="0"/>
          </a:p>
          <a:p>
            <a:r>
              <a:rPr lang="en-US" dirty="0" err="1"/>
              <a:t>scrapy</a:t>
            </a:r>
            <a:r>
              <a:rPr lang="en-US" dirty="0"/>
              <a:t> </a:t>
            </a:r>
            <a:r>
              <a:rPr lang="en-US" dirty="0" err="1"/>
              <a:t>startproject</a:t>
            </a:r>
            <a:r>
              <a:rPr lang="en-US" dirty="0"/>
              <a:t> </a:t>
            </a:r>
            <a:r>
              <a:rPr lang="en-US" dirty="0" err="1"/>
              <a:t>ucaltech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81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1193"/>
            <a:ext cx="989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Web Crawling and Python 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5). Web Crawling – </a:t>
            </a:r>
            <a:r>
              <a:rPr lang="en-US" sz="24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Scrapy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Beautifulsoup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and NLTK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3DE27E0-0631-4768-A744-28376A95C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08" y="572729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F77B1E-2177-4C3C-AE3C-DDA292641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122" y="1895344"/>
            <a:ext cx="5150131" cy="453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93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67" y="1807695"/>
            <a:ext cx="114320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Homework – 800 scale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1). Individualized homework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      &lt;to be formulated for each student&gt;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C55ECB-735B-4AE5-819B-D3BB32266B94}"/>
              </a:ext>
            </a:extLst>
          </p:cNvPr>
          <p:cNvSpPr/>
          <p:nvPr/>
        </p:nvSpPr>
        <p:spPr>
          <a:xfrm>
            <a:off x="838200" y="891193"/>
            <a:ext cx="989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Web Crawling and Python 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6). Web Crawling – </a:t>
            </a:r>
            <a:r>
              <a:rPr lang="en-US" sz="24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Scrapy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Beautifulsoup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and NLTK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6125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9E9F8C-6637-45B5-B733-8D8B3BF30501}"/>
              </a:ext>
            </a:extLst>
          </p:cNvPr>
          <p:cNvSpPr/>
          <p:nvPr/>
        </p:nvSpPr>
        <p:spPr>
          <a:xfrm>
            <a:off x="0" y="1779855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EFAE28-A16D-426A-9633-01F03A2E905C}"/>
              </a:ext>
            </a:extLst>
          </p:cNvPr>
          <p:cNvSpPr/>
          <p:nvPr/>
        </p:nvSpPr>
        <p:spPr>
          <a:xfrm>
            <a:off x="973123" y="2562736"/>
            <a:ext cx="108721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Review Week 2 of Phase II: </a:t>
            </a:r>
          </a:p>
          <a:p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Git</a:t>
            </a: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2F982AE-CD4E-45F8-9261-34A9F3D6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01" y="21669"/>
            <a:ext cx="2691098" cy="7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082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67" y="1807695"/>
            <a:ext cx="112079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Homework – Grading System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1).  Who To Grade: Mutual agreement between students and teachers. </a:t>
            </a:r>
            <a:r>
              <a:rPr lang="en-US" sz="20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Preferrabley</a:t>
            </a: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come up with an action plan when full score is not achieved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2). What are grades used for: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	a. TA qualifications for future projects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	b. Criteria for awards based on stempro.org funding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74668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8F8C53-F526-4C07-A6B4-B893EB3CC0AD}"/>
              </a:ext>
            </a:extLst>
          </p:cNvPr>
          <p:cNvSpPr/>
          <p:nvPr/>
        </p:nvSpPr>
        <p:spPr>
          <a:xfrm>
            <a:off x="838200" y="891193"/>
            <a:ext cx="989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Web Crawling and Python 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6). Web Crawling – </a:t>
            </a:r>
            <a:r>
              <a:rPr lang="en-US" sz="24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Scrapy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Beautifulsoup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and NLTK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16208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67" y="1807695"/>
            <a:ext cx="114320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Logistics and serious next steps: 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Thanksgiving arrangement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Start </a:t>
            </a:r>
            <a:r>
              <a:rPr lang="en-US" sz="200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to think about tasks</a:t>
            </a:r>
            <a:endParaRPr lang="en-US" sz="2000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C55ECB-735B-4AE5-819B-D3BB32266B94}"/>
              </a:ext>
            </a:extLst>
          </p:cNvPr>
          <p:cNvSpPr/>
          <p:nvPr/>
        </p:nvSpPr>
        <p:spPr>
          <a:xfrm>
            <a:off x="838200" y="891193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Web Crawling and Python </a:t>
            </a:r>
          </a:p>
        </p:txBody>
      </p:sp>
    </p:spTree>
    <p:extLst>
      <p:ext uri="{BB962C8B-B14F-4D97-AF65-F5344CB8AC3E}">
        <p14:creationId xmlns:p14="http://schemas.microsoft.com/office/powerpoint/2010/main" val="403300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C2EF62-C657-4CFF-B84A-7B85FEE5DD55}"/>
              </a:ext>
            </a:extLst>
          </p:cNvPr>
          <p:cNvSpPr/>
          <p:nvPr/>
        </p:nvSpPr>
        <p:spPr>
          <a:xfrm>
            <a:off x="678738" y="2637947"/>
            <a:ext cx="49856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Week 1</a:t>
            </a:r>
            <a:endParaRPr lang="en-US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AI: 1). What is AI and areas of AI </a:t>
            </a:r>
            <a:endParaRPr lang="en-US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 2). How we are going to use AI</a:t>
            </a:r>
            <a:endParaRPr lang="en-US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 3). Illustrations of Algorithm</a:t>
            </a:r>
            <a:endParaRPr lang="en-US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 4). NLTK and Lab</a:t>
            </a:r>
          </a:p>
          <a:p>
            <a:endParaRPr lang="en-US" b="0" dirty="0">
              <a:effectLst/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Week 2</a:t>
            </a:r>
            <a:endParaRPr lang="en-US" b="0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Git and </a:t>
            </a:r>
            <a:r>
              <a:rPr lang="en-US" dirty="0" err="1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Github</a:t>
            </a:r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, PM and Open Source: </a:t>
            </a:r>
            <a:endParaRPr lang="en-US" b="0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1). How does a software project work</a:t>
            </a:r>
            <a:endParaRPr lang="en-US" b="0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2). What is Git</a:t>
            </a:r>
            <a:endParaRPr lang="en-US" b="0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3). Final checkup for dev environment </a:t>
            </a:r>
            <a:endParaRPr lang="en-US" b="0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     (except </a:t>
            </a:r>
            <a:r>
              <a:rPr lang="en-US" dirty="0" err="1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py</a:t>
            </a:r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 env)</a:t>
            </a:r>
            <a:endParaRPr lang="en-US" b="0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4). Lab</a:t>
            </a:r>
            <a:endParaRPr lang="en-US" dirty="0"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CF91E-06B3-4EB4-892F-76F3EE5B7F1B}"/>
              </a:ext>
            </a:extLst>
          </p:cNvPr>
          <p:cNvSpPr/>
          <p:nvPr/>
        </p:nvSpPr>
        <p:spPr>
          <a:xfrm>
            <a:off x="6527691" y="2513343"/>
            <a:ext cx="566430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 </a:t>
            </a:r>
            <a:endParaRPr lang="en-US" b="0" dirty="0">
              <a:effectLst/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Week 3</a:t>
            </a:r>
            <a:endParaRPr lang="en-US" b="0" dirty="0">
              <a:effectLst/>
              <a:highlight>
                <a:srgbClr val="FFFF0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Web Crawling and Python</a:t>
            </a:r>
            <a:endParaRPr lang="en-US" b="0" dirty="0">
              <a:effectLst/>
              <a:highlight>
                <a:srgbClr val="FFFF0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1). Python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     2). Web Crawling</a:t>
            </a:r>
            <a:r>
              <a:rPr lang="en-US" b="0" dirty="0">
                <a:effectLst/>
                <a:highlight>
                  <a:srgbClr val="FFFF0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3). Lab</a:t>
            </a:r>
          </a:p>
          <a:p>
            <a:endParaRPr lang="en-US" b="0" dirty="0">
              <a:effectLst/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b="1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4</a:t>
            </a:r>
            <a:endParaRPr lang="en-US" b="0" dirty="0">
              <a:effectLst/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Web/UI</a:t>
            </a:r>
            <a:endParaRPr lang="en-US" b="0" dirty="0">
              <a:effectLst/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     1). Technologies Overview</a:t>
            </a:r>
            <a:endParaRPr lang="en-US" b="0" dirty="0">
              <a:effectLst/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     2). Lab: build a simple site </a:t>
            </a:r>
            <a:endParaRPr lang="en-US" b="0" dirty="0">
              <a:effectLst/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E9F8C-6637-45B5-B733-8D8B3BF30501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EFAE28-A16D-426A-9633-01F03A2E905C}"/>
              </a:ext>
            </a:extLst>
          </p:cNvPr>
          <p:cNvSpPr/>
          <p:nvPr/>
        </p:nvSpPr>
        <p:spPr>
          <a:xfrm>
            <a:off x="973123" y="968827"/>
            <a:ext cx="108721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Learning 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Technologies overview. Why? What? How do they 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Basic know-how-to-do it through lab.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Brain-storm: how can we utilize in our project or project like 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3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883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1). Review / redo / do last week’s git setup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2). Python Lab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3). Programming Language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4). Python: let’s re-do week one’s homework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5). Web Crawling – </a:t>
            </a:r>
            <a:r>
              <a:rPr lang="en-US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Scrapy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Beautifulsoup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and NLTK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6). Homework explaining – individualized homework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3832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3: Web Crawling and Python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4938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1193"/>
            <a:ext cx="989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Web Crawling and Python 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1). Review / redo / do last week’s git setup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F03C1B-812C-4FD6-9D97-76354EE16644}"/>
              </a:ext>
            </a:extLst>
          </p:cNvPr>
          <p:cNvSpPr/>
          <p:nvPr/>
        </p:nvSpPr>
        <p:spPr>
          <a:xfrm>
            <a:off x="984604" y="2058105"/>
            <a:ext cx="10486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 set up two sets of repositories: </a:t>
            </a: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1. Project.  Place holders for projects  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https://github.com/stempro-ai-pro/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2.Homework. Place holders for homework. </a:t>
            </a: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Even the tasks you choose don’t involve coding, </a:t>
            </a:r>
            <a:r>
              <a:rPr lang="en-US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github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is the main channels to publish and evaluate homework. </a:t>
            </a:r>
          </a:p>
          <a:p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Feedback needed: Do we need to make it private? </a:t>
            </a:r>
          </a:p>
          <a:p>
            <a:r>
              <a:rPr lang="en-US" dirty="0">
                <a:hlinkClick r:id="rId3"/>
              </a:rPr>
              <a:t>https://github.com/stempro-education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1193"/>
            <a:ext cx="989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Web Crawling and Python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1). Review / redo / do last week’s git setup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F03C1B-812C-4FD6-9D97-76354EE16644}"/>
              </a:ext>
            </a:extLst>
          </p:cNvPr>
          <p:cNvSpPr/>
          <p:nvPr/>
        </p:nvSpPr>
        <p:spPr>
          <a:xfrm>
            <a:off x="977698" y="1722190"/>
            <a:ext cx="10486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2.Homework. Place holders for homework.   </a:t>
            </a:r>
          </a:p>
          <a:p>
            <a:r>
              <a:rPr lang="en-US" dirty="0">
                <a:hlinkClick r:id="rId2"/>
              </a:rPr>
              <a:t>https://github.com/stempro-education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63C810-83B9-4686-8E6F-AFFFBC5E4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663" y="2427437"/>
            <a:ext cx="7194583" cy="433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6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1193"/>
            <a:ext cx="989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Web Crawling and Python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1). Review / redo / do last week’s git setup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F03C1B-812C-4FD6-9D97-76354EE16644}"/>
              </a:ext>
            </a:extLst>
          </p:cNvPr>
          <p:cNvSpPr/>
          <p:nvPr/>
        </p:nvSpPr>
        <p:spPr>
          <a:xfrm>
            <a:off x="977698" y="1722190"/>
            <a:ext cx="10486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2.Homework. Place holders for homework.   </a:t>
            </a:r>
          </a:p>
          <a:p>
            <a:r>
              <a:rPr lang="en-US" dirty="0">
                <a:hlinkClick r:id="rId2"/>
              </a:rPr>
              <a:t>https://github.com/stempro-education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C4DC68-E571-4066-8D17-5C5D5B32CE7D}"/>
              </a:ext>
            </a:extLst>
          </p:cNvPr>
          <p:cNvSpPr/>
          <p:nvPr/>
        </p:nvSpPr>
        <p:spPr>
          <a:xfrm>
            <a:off x="977698" y="2827547"/>
            <a:ext cx="1759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Setup git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7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1193"/>
            <a:ext cx="989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Web Crawling and Python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2). Python Lab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F03C1B-812C-4FD6-9D97-76354EE16644}"/>
              </a:ext>
            </a:extLst>
          </p:cNvPr>
          <p:cNvSpPr/>
          <p:nvPr/>
        </p:nvSpPr>
        <p:spPr>
          <a:xfrm>
            <a:off x="977698" y="1722190"/>
            <a:ext cx="10486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For basic:  Code Academy</a:t>
            </a:r>
          </a:p>
          <a:p>
            <a:r>
              <a:rPr lang="en-US" dirty="0">
                <a:hlinkClick r:id="rId2"/>
              </a:rPr>
              <a:t>https://www.codecademy.com/courses/learn-python-3/lessons/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For Book Readers: </a:t>
            </a:r>
          </a:p>
          <a:p>
            <a:r>
              <a:rPr lang="en-US" dirty="0"/>
              <a:t>Learn Python the Hard Way (amazon)</a:t>
            </a:r>
          </a:p>
          <a:p>
            <a:r>
              <a:rPr lang="en-US" dirty="0">
                <a:hlinkClick r:id="rId3"/>
              </a:rPr>
              <a:t>https://www.amazon.com/gp/product/0321884914/?tag=hackr-20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2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1193"/>
            <a:ext cx="989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Web Crawling and Python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2). Python Lab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F03C1B-812C-4FD6-9D97-76354EE16644}"/>
              </a:ext>
            </a:extLst>
          </p:cNvPr>
          <p:cNvSpPr/>
          <p:nvPr/>
        </p:nvSpPr>
        <p:spPr>
          <a:xfrm>
            <a:off x="977698" y="1722190"/>
            <a:ext cx="10486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How are we going to proceed?</a:t>
            </a: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 use the Hard Way Book. 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97C277-33E7-4110-A9A5-2616676C5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88293"/>
              </p:ext>
            </p:extLst>
          </p:nvPr>
        </p:nvGraphicFramePr>
        <p:xfrm>
          <a:off x="4598384" y="2045355"/>
          <a:ext cx="5536300" cy="4351340"/>
        </p:xfrm>
        <a:graphic>
          <a:graphicData uri="http://schemas.openxmlformats.org/drawingml/2006/table">
            <a:tbl>
              <a:tblPr/>
              <a:tblGrid>
                <a:gridCol w="518016">
                  <a:extLst>
                    <a:ext uri="{9D8B030D-6E8A-4147-A177-3AD203B41FA5}">
                      <a16:colId xmlns:a16="http://schemas.microsoft.com/office/drawing/2014/main" val="282375964"/>
                    </a:ext>
                  </a:extLst>
                </a:gridCol>
                <a:gridCol w="2277114">
                  <a:extLst>
                    <a:ext uri="{9D8B030D-6E8A-4147-A177-3AD203B41FA5}">
                      <a16:colId xmlns:a16="http://schemas.microsoft.com/office/drawing/2014/main" val="2436410674"/>
                    </a:ext>
                  </a:extLst>
                </a:gridCol>
                <a:gridCol w="464056">
                  <a:extLst>
                    <a:ext uri="{9D8B030D-6E8A-4147-A177-3AD203B41FA5}">
                      <a16:colId xmlns:a16="http://schemas.microsoft.com/office/drawing/2014/main" val="2739091178"/>
                    </a:ext>
                  </a:extLst>
                </a:gridCol>
                <a:gridCol w="2277114">
                  <a:extLst>
                    <a:ext uri="{9D8B030D-6E8A-4147-A177-3AD203B41FA5}">
                      <a16:colId xmlns:a16="http://schemas.microsoft.com/office/drawing/2014/main" val="2003210366"/>
                    </a:ext>
                  </a:extLst>
                </a:gridCol>
              </a:tblGrid>
              <a:tr h="155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Exercise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Learning Point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Exercise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Learning Point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39366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Setup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Memorizing Logic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66559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Good First Program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Boolean Practice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39130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Comments and Pound Characters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What If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84259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Numbers and Math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Else and If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68542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Variables and Names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Making Decisions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2096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More Variables and Printing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Loops and Lists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40483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Strings and Text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While-Loops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54182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More Printing.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Accessing Elements of Lists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3555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Printing, Printing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Branches and Functions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94946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Printing, Printing, Printing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Designing and Debugging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9395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What Was That?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Symbol Review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15616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Asking Questions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Doing Things to Lists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0350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Prompting People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Dictionaries, Oh Lovely Dictionaries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89984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Parameters, Unpacking, Variables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Modules, Classes, and Objects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48943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Prompting and Passing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Learning to Speak Object Oriented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91262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Reading Files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Is- A, Has- A, Objects, and Classes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83961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Reading and Writing Files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Basic Object- Oriented Analysis and Design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4408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More Files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Inheritance vs. Composition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2505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Names, Variables, Code, Functions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You Make a Game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33030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Functions and Variables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Project Skeleton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2487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Functions and Files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Automated Testing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65505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Functions Can Return Something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Advanced User Input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6957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What Do You Know So Far?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Making Sentences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62058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Read Some Code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Your First Website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17193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More Practice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Getting Input from a Browser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75891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Even More Practice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Start of Your Web Game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26776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Congratulations, Take a Test!</a:t>
                      </a: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627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21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13919</TotalTime>
  <Words>1672</Words>
  <Application>Microsoft Office PowerPoint</Application>
  <PresentationFormat>Widescreen</PresentationFormat>
  <Paragraphs>316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 Unicode MS</vt:lpstr>
      <vt:lpstr>LabGrotesque</vt:lpstr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Hui Ma</dc:creator>
  <cp:lastModifiedBy>Yong Hui Ma</cp:lastModifiedBy>
  <cp:revision>131</cp:revision>
  <dcterms:created xsi:type="dcterms:W3CDTF">2019-11-02T00:52:33Z</dcterms:created>
  <dcterms:modified xsi:type="dcterms:W3CDTF">2019-11-17T18:01:15Z</dcterms:modified>
</cp:coreProperties>
</file>