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60" r:id="rId4"/>
    <p:sldId id="263" r:id="rId5"/>
    <p:sldId id="265" r:id="rId6"/>
    <p:sldId id="266" r:id="rId7"/>
    <p:sldId id="258" r:id="rId8"/>
    <p:sldId id="267" r:id="rId9"/>
    <p:sldId id="268" r:id="rId10"/>
    <p:sldId id="281" r:id="rId11"/>
    <p:sldId id="269" r:id="rId12"/>
    <p:sldId id="270" r:id="rId13"/>
    <p:sldId id="275" r:id="rId14"/>
    <p:sldId id="277" r:id="rId15"/>
    <p:sldId id="271" r:id="rId16"/>
    <p:sldId id="276" r:id="rId17"/>
    <p:sldId id="278" r:id="rId18"/>
    <p:sldId id="274" r:id="rId19"/>
    <p:sldId id="272" r:id="rId20"/>
    <p:sldId id="279" r:id="rId21"/>
    <p:sldId id="283" r:id="rId22"/>
    <p:sldId id="284" r:id="rId23"/>
    <p:sldId id="286" r:id="rId24"/>
    <p:sldId id="288" r:id="rId25"/>
    <p:sldId id="289" r:id="rId26"/>
    <p:sldId id="292" r:id="rId27"/>
    <p:sldId id="293" r:id="rId28"/>
    <p:sldId id="280" r:id="rId29"/>
    <p:sldId id="295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0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3C479-F240-4586-862C-676FF80C93FD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CB3F-5131-4F7D-9226-589465D63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74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45859"/>
            <a:ext cx="7729728" cy="118872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1136" y="345859"/>
            <a:ext cx="7729728" cy="118872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31136" y="345859"/>
            <a:ext cx="7729728" cy="118872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31136" y="345859"/>
            <a:ext cx="7729728" cy="118872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uslankl/mice-protein-expression" TargetMode="External"/><Relationship Id="rId2" Type="http://schemas.openxmlformats.org/officeDocument/2006/relationships/hyperlink" Target="http://www.aclweb.org/anthology/D07-1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urnals.plos.org/plosone/article?id=10.1371/journal.pone.0129126" TargetMode="External"/><Relationship Id="rId4" Type="http://schemas.openxmlformats.org/officeDocument/2006/relationships/hyperlink" Target="https://journals.plos.org/plosone/article?id=10.1371/journal.pone.011949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cap="none" dirty="0" smtClean="0"/>
              <a:t>Mouse Protein Clustering</a:t>
            </a:r>
            <a:endParaRPr lang="zh-TW" altLang="en-US" sz="48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0416235 </a:t>
            </a:r>
            <a:r>
              <a:rPr lang="zh-TW" altLang="en-US" sz="3600" dirty="0" smtClean="0"/>
              <a:t>劉昱劭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32" y="2630281"/>
            <a:ext cx="1995056" cy="19950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5" y="2630281"/>
            <a:ext cx="1995056" cy="19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Dimensionality Reduction</a:t>
            </a:r>
            <a:endParaRPr lang="zh-TW" altLang="en-US" sz="3600" cap="none" dirty="0"/>
          </a:p>
        </p:txBody>
      </p:sp>
      <p:sp>
        <p:nvSpPr>
          <p:cNvPr id="13" name="矩形 12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1764145" y="2338938"/>
            <a:ext cx="8728364" cy="4071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dirty="0" smtClean="0">
                <a:solidFill>
                  <a:schemeClr val="tx1"/>
                </a:solidFill>
              </a:rPr>
              <a:t>✓ </a:t>
            </a:r>
            <a:r>
              <a:rPr lang="en-US" altLang="zh-TW" sz="4000" dirty="0" smtClean="0">
                <a:solidFill>
                  <a:schemeClr val="tx1"/>
                </a:solidFill>
              </a:rPr>
              <a:t>For visualization</a:t>
            </a:r>
          </a:p>
          <a:p>
            <a:pPr marL="0" indent="0">
              <a:buNone/>
            </a:pPr>
            <a:r>
              <a:rPr lang="zh-TW" altLang="en-US" sz="4000" dirty="0">
                <a:solidFill>
                  <a:schemeClr val="tx1"/>
                </a:solidFill>
              </a:rPr>
              <a:t>✓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/>
              <a:t>Speed up clustering</a:t>
            </a:r>
          </a:p>
        </p:txBody>
      </p:sp>
    </p:spTree>
    <p:extLst>
      <p:ext uri="{BB962C8B-B14F-4D97-AF65-F5344CB8AC3E}">
        <p14:creationId xmlns:p14="http://schemas.microsoft.com/office/powerpoint/2010/main" val="276576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Dimensionality Reduction to 2-dim</a:t>
            </a:r>
            <a:endParaRPr lang="zh-TW" altLang="en-US" sz="3600" cap="none" dirty="0"/>
          </a:p>
        </p:txBody>
      </p:sp>
      <p:grpSp>
        <p:nvGrpSpPr>
          <p:cNvPr id="10" name="群組 9"/>
          <p:cNvGrpSpPr/>
          <p:nvPr/>
        </p:nvGrpSpPr>
        <p:grpSpPr>
          <a:xfrm>
            <a:off x="677084" y="1734643"/>
            <a:ext cx="10837832" cy="5046355"/>
            <a:chOff x="580832" y="1811645"/>
            <a:chExt cx="10837832" cy="504635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32" y="2243261"/>
              <a:ext cx="10837832" cy="4614739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2754673" y="1811645"/>
              <a:ext cx="1164037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PCA</a:t>
              </a:r>
              <a:endParaRPr lang="zh-TW" altLang="en-US" sz="4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413950" y="1811645"/>
              <a:ext cx="1134221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LDA</a:t>
              </a:r>
              <a:endParaRPr lang="zh-TW" altLang="en-US" sz="4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73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Dimensionality Reduction to 2-dim</a:t>
            </a:r>
            <a:endParaRPr lang="zh-TW" altLang="en-US" sz="3600" cap="none" dirty="0"/>
          </a:p>
        </p:txBody>
      </p:sp>
      <p:grpSp>
        <p:nvGrpSpPr>
          <p:cNvPr id="10" name="群組 9"/>
          <p:cNvGrpSpPr/>
          <p:nvPr/>
        </p:nvGrpSpPr>
        <p:grpSpPr>
          <a:xfrm>
            <a:off x="677084" y="1734643"/>
            <a:ext cx="10837832" cy="5046355"/>
            <a:chOff x="580832" y="1811645"/>
            <a:chExt cx="10837832" cy="504635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32" y="2243261"/>
              <a:ext cx="10837832" cy="4614739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2754673" y="1811645"/>
              <a:ext cx="1164037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PCA</a:t>
              </a:r>
              <a:endParaRPr lang="zh-TW" altLang="en-US" sz="4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413950" y="1811645"/>
              <a:ext cx="1134221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LDA</a:t>
              </a:r>
              <a:endParaRPr lang="zh-TW" altLang="en-US" sz="4000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20" y="5129196"/>
            <a:ext cx="1497798" cy="14977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10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2-dim clustering without k</a:t>
            </a:r>
            <a:endParaRPr lang="zh-TW" altLang="en-US" sz="3600" cap="none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41" y="3647841"/>
            <a:ext cx="8633118" cy="271818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79441" y="1806380"/>
            <a:ext cx="3690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V-measure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[0, 1]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Larger is better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68853" y="4345435"/>
            <a:ext cx="121058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77dim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68853" y="4961577"/>
            <a:ext cx="111921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2 dim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8852" y="5607217"/>
            <a:ext cx="111921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2 dim</a:t>
            </a:r>
            <a:endParaRPr lang="zh-TW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67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2-dim clustering without k</a:t>
            </a:r>
            <a:endParaRPr lang="zh-TW" altLang="en-US" sz="3600" cap="none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41" y="3647841"/>
            <a:ext cx="8633118" cy="271818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79441" y="1806380"/>
            <a:ext cx="3690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V-measure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[0, 1]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Larger is better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68853" y="4345435"/>
            <a:ext cx="121058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77dim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68853" y="4961577"/>
            <a:ext cx="111921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2 dim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8852" y="5607217"/>
            <a:ext cx="111921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2 dim</a:t>
            </a:r>
            <a:endParaRPr lang="zh-TW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3131126" y="3599239"/>
            <a:ext cx="3011056" cy="64654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131126" y="5663899"/>
            <a:ext cx="3011056" cy="64654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16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2-dim clustering without k</a:t>
            </a:r>
            <a:endParaRPr lang="zh-TW" altLang="en-US" sz="3600" cap="none" dirty="0"/>
          </a:p>
        </p:txBody>
      </p:sp>
      <p:grpSp>
        <p:nvGrpSpPr>
          <p:cNvPr id="8" name="群組 7"/>
          <p:cNvGrpSpPr/>
          <p:nvPr/>
        </p:nvGrpSpPr>
        <p:grpSpPr>
          <a:xfrm>
            <a:off x="99640" y="1765193"/>
            <a:ext cx="11796796" cy="3669436"/>
            <a:chOff x="99640" y="1765193"/>
            <a:chExt cx="11796796" cy="3669436"/>
          </a:xfrm>
        </p:grpSpPr>
        <p:grpSp>
          <p:nvGrpSpPr>
            <p:cNvPr id="6" name="群組 5"/>
            <p:cNvGrpSpPr/>
            <p:nvPr/>
          </p:nvGrpSpPr>
          <p:grpSpPr>
            <a:xfrm>
              <a:off x="99640" y="2032971"/>
              <a:ext cx="11796796" cy="3401658"/>
              <a:chOff x="118112" y="2504025"/>
              <a:chExt cx="11796796" cy="3401658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491" y="2504025"/>
                <a:ext cx="11231417" cy="3401658"/>
              </a:xfrm>
              <a:prstGeom prst="rect">
                <a:avLst/>
              </a:prstGeom>
            </p:spPr>
          </p:pic>
          <p:sp>
            <p:nvSpPr>
              <p:cNvPr id="11" name="文字方塊 10"/>
              <p:cNvSpPr txBox="1"/>
              <p:nvPr/>
            </p:nvSpPr>
            <p:spPr>
              <a:xfrm>
                <a:off x="118113" y="3227835"/>
                <a:ext cx="77264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PCA</a:t>
                </a:r>
                <a:endParaRPr lang="zh-TW" altLang="en-US" sz="3200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118112" y="4784162"/>
                <a:ext cx="754374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LDA</a:t>
                </a:r>
                <a:endParaRPr lang="zh-TW" altLang="en-US" sz="3200" dirty="0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9886976" y="1765194"/>
              <a:ext cx="140102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DBSCAN</a:t>
              </a:r>
              <a:endParaRPr lang="zh-TW" altLang="en-US" sz="32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074504" y="1765193"/>
              <a:ext cx="139974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MeanShift</a:t>
              </a:r>
              <a:endParaRPr lang="zh-TW" altLang="en-US" sz="32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87448" y="1765193"/>
              <a:ext cx="188737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Ground Truth</a:t>
              </a:r>
              <a:endParaRPr lang="zh-TW" altLang="en-US" sz="32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643145" y="1766241"/>
              <a:ext cx="263758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Affinity Propagation</a:t>
              </a:r>
              <a:endParaRPr lang="zh-TW" altLang="en-US" sz="3200" dirty="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3571296" y="5434629"/>
            <a:ext cx="42009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Good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But only get 4 classes</a:t>
            </a:r>
            <a:endParaRPr lang="zh-TW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571296" y="3802439"/>
            <a:ext cx="2801795" cy="163219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69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2-dim clustering with k=8</a:t>
            </a:r>
            <a:endParaRPr lang="zh-TW" altLang="en-US" sz="3600" cap="none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9441" y="1806380"/>
            <a:ext cx="3690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V-measure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[0, 1]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Larger is better</a:t>
            </a:r>
            <a:endParaRPr lang="zh-TW" altLang="en-US" sz="32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52751" y="4412812"/>
            <a:ext cx="805030" cy="1846557"/>
            <a:chOff x="174217" y="4345435"/>
            <a:chExt cx="805030" cy="1846557"/>
          </a:xfrm>
        </p:grpSpPr>
        <p:sp>
          <p:nvSpPr>
            <p:cNvPr id="18" name="文字方塊 17"/>
            <p:cNvSpPr txBox="1"/>
            <p:nvPr/>
          </p:nvSpPr>
          <p:spPr>
            <a:xfrm>
              <a:off x="174218" y="4345435"/>
              <a:ext cx="805029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77d</a:t>
              </a:r>
              <a:endParaRPr lang="zh-TW" altLang="en-US" sz="32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74218" y="4961577"/>
              <a:ext cx="71365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2 d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74217" y="5607217"/>
              <a:ext cx="71365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2 d</a:t>
              </a:r>
              <a:endParaRPr lang="zh-TW" altLang="en-US" sz="3200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8" y="3827764"/>
            <a:ext cx="11142846" cy="233964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004375" y="5566843"/>
            <a:ext cx="9919770" cy="64654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0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2-dim clustering with k=8</a:t>
            </a:r>
            <a:endParaRPr lang="zh-TW" altLang="en-US" sz="3600" cap="none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9441" y="1806380"/>
            <a:ext cx="3690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V-measure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[0, 1]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Larger is better</a:t>
            </a:r>
            <a:endParaRPr lang="zh-TW" altLang="en-US" sz="32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52751" y="4412812"/>
            <a:ext cx="805030" cy="1846557"/>
            <a:chOff x="174217" y="4345435"/>
            <a:chExt cx="805030" cy="1846557"/>
          </a:xfrm>
        </p:grpSpPr>
        <p:sp>
          <p:nvSpPr>
            <p:cNvPr id="18" name="文字方塊 17"/>
            <p:cNvSpPr txBox="1"/>
            <p:nvPr/>
          </p:nvSpPr>
          <p:spPr>
            <a:xfrm>
              <a:off x="174218" y="4345435"/>
              <a:ext cx="805029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77d</a:t>
              </a:r>
              <a:endParaRPr lang="zh-TW" altLang="en-US" sz="32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74218" y="4961577"/>
              <a:ext cx="71365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2 d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74217" y="5607217"/>
              <a:ext cx="71365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2 d</a:t>
              </a:r>
              <a:endParaRPr lang="zh-TW" altLang="en-US" sz="3200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8" y="3827764"/>
            <a:ext cx="11142846" cy="233964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004375" y="5566843"/>
            <a:ext cx="9919770" cy="64654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十字形 2"/>
          <p:cNvSpPr/>
          <p:nvPr/>
        </p:nvSpPr>
        <p:spPr>
          <a:xfrm rot="18693995">
            <a:off x="7715712" y="5956671"/>
            <a:ext cx="656027" cy="650948"/>
          </a:xfrm>
          <a:prstGeom prst="plus">
            <a:avLst>
              <a:gd name="adj" fmla="val 422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77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2-dim clustering with k=8</a:t>
            </a:r>
            <a:endParaRPr lang="zh-TW" altLang="en-US" sz="3600" cap="non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1" y="2222193"/>
            <a:ext cx="11904176" cy="332135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73985" y="3959254"/>
            <a:ext cx="9957593" cy="151593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/>
          <p:cNvSpPr/>
          <p:nvPr/>
        </p:nvSpPr>
        <p:spPr>
          <a:xfrm rot="18693995">
            <a:off x="7410733" y="5275252"/>
            <a:ext cx="1069470" cy="1089891"/>
          </a:xfrm>
          <a:prstGeom prst="plus">
            <a:avLst>
              <a:gd name="adj" fmla="val 422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7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2" y="1734643"/>
            <a:ext cx="10606916" cy="5665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Dimensionality Reduction to 3-dim</a:t>
            </a:r>
            <a:endParaRPr lang="zh-TW" altLang="en-US" sz="3600" cap="none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2542" y="1734643"/>
            <a:ext cx="194854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7200" dirty="0" smtClean="0"/>
              <a:t>PCA</a:t>
            </a:r>
            <a:endParaRPr lang="zh-TW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39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cap="none" dirty="0" smtClean="0"/>
              <a:t>Syllabus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4145" y="1954554"/>
            <a:ext cx="8728364" cy="4455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rgbClr val="FF0000"/>
                </a:solidFill>
              </a:rPr>
              <a:t>✓</a:t>
            </a:r>
            <a:r>
              <a:rPr lang="en-US" altLang="zh-TW" sz="4000" dirty="0" smtClean="0"/>
              <a:t>Dataset</a:t>
            </a:r>
          </a:p>
          <a:p>
            <a:pPr marL="0" indent="0">
              <a:buNone/>
            </a:pPr>
            <a:r>
              <a:rPr lang="zh-TW" altLang="en-US" sz="4000" dirty="0">
                <a:solidFill>
                  <a:srgbClr val="FFC000"/>
                </a:solidFill>
              </a:rPr>
              <a:t>✓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sz="4000" dirty="0" smtClean="0"/>
              <a:t>Dimensionality reduction to 2dim</a:t>
            </a:r>
          </a:p>
          <a:p>
            <a:pPr marL="457200" lvl="2" indent="0">
              <a:buNone/>
            </a:pPr>
            <a:r>
              <a:rPr lang="zh-TW" altLang="en-US" sz="3600" dirty="0">
                <a:solidFill>
                  <a:srgbClr val="FFC000"/>
                </a:solidFill>
              </a:rPr>
              <a:t>✓</a:t>
            </a:r>
            <a:r>
              <a:rPr lang="zh-TW" altLang="en-US" sz="3600" dirty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/>
              <a:t>Clustering  </a:t>
            </a:r>
          </a:p>
          <a:p>
            <a:pPr marL="0" indent="0">
              <a:buNone/>
            </a:pPr>
            <a:r>
              <a:rPr lang="zh-TW" altLang="en-US" sz="4000" dirty="0">
                <a:solidFill>
                  <a:srgbClr val="00B050"/>
                </a:solidFill>
              </a:rPr>
              <a:t>✓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 smtClean="0"/>
              <a:t>Dimensionality </a:t>
            </a:r>
            <a:r>
              <a:rPr lang="en-US" altLang="zh-TW" sz="4000" dirty="0"/>
              <a:t>reduction </a:t>
            </a:r>
            <a:r>
              <a:rPr lang="en-US" altLang="zh-TW" sz="4000" dirty="0" smtClean="0"/>
              <a:t>to 3dim</a:t>
            </a:r>
          </a:p>
          <a:p>
            <a:pPr marL="457200" lvl="2" indent="0">
              <a:buNone/>
            </a:pPr>
            <a:r>
              <a:rPr lang="zh-TW" altLang="en-US" sz="3600" dirty="0">
                <a:solidFill>
                  <a:srgbClr val="00B050"/>
                </a:solidFill>
              </a:rPr>
              <a:t>✓ </a:t>
            </a:r>
            <a:r>
              <a:rPr lang="en-US" altLang="zh-TW" sz="3600" dirty="0" smtClean="0"/>
              <a:t>Clustering</a:t>
            </a:r>
          </a:p>
          <a:p>
            <a:pPr marL="0" indent="0">
              <a:buNone/>
            </a:pPr>
            <a:r>
              <a:rPr lang="zh-TW" altLang="en-US" sz="4000" dirty="0">
                <a:solidFill>
                  <a:srgbClr val="00B0F0"/>
                </a:solidFill>
              </a:rPr>
              <a:t>✓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 err="1" smtClean="0"/>
              <a:t>Conclustion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241887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2" y="1734643"/>
            <a:ext cx="10606916" cy="5665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Dimensionality Reduction to 3-dim</a:t>
            </a:r>
            <a:endParaRPr lang="zh-TW" altLang="en-US" sz="3600" cap="none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2542" y="1734643"/>
            <a:ext cx="189378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7200" dirty="0" smtClean="0"/>
              <a:t>LDA</a:t>
            </a:r>
            <a:endParaRPr lang="zh-TW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2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51" y="4915185"/>
            <a:ext cx="9324061" cy="16222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5" y="4471436"/>
            <a:ext cx="10084597" cy="149968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24215" y="4299043"/>
            <a:ext cx="4552046" cy="2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/>
              <a:t>3</a:t>
            </a:r>
            <a:r>
              <a:rPr lang="en-US" altLang="zh-TW" sz="3600" cap="none" dirty="0" smtClean="0"/>
              <a:t>-dim clustering without k</a:t>
            </a:r>
            <a:endParaRPr lang="zh-TW" altLang="en-US" sz="3600" cap="none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9441" y="1806380"/>
            <a:ext cx="238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V-measure</a:t>
            </a:r>
            <a:endParaRPr lang="zh-TW" altLang="en-US" sz="3200" dirty="0"/>
          </a:p>
        </p:txBody>
      </p:sp>
      <p:grpSp>
        <p:nvGrpSpPr>
          <p:cNvPr id="3" name="群組 2"/>
          <p:cNvGrpSpPr/>
          <p:nvPr/>
        </p:nvGrpSpPr>
        <p:grpSpPr>
          <a:xfrm>
            <a:off x="665105" y="2512060"/>
            <a:ext cx="9843707" cy="2718187"/>
            <a:chOff x="568852" y="3647841"/>
            <a:chExt cx="9843707" cy="2718187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441" y="3647841"/>
              <a:ext cx="8633118" cy="2718187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568853" y="4345435"/>
              <a:ext cx="1210588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77dim</a:t>
              </a:r>
              <a:endParaRPr lang="zh-TW" altLang="en-US" sz="32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853" y="4961577"/>
              <a:ext cx="111921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2 dim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8852" y="5607217"/>
              <a:ext cx="111921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2 dim</a:t>
              </a:r>
              <a:endParaRPr lang="zh-TW" altLang="en-US" sz="32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965293" y="5220502"/>
            <a:ext cx="201747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dim PCA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65293" y="5816146"/>
            <a:ext cx="199426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dim LDA</a:t>
            </a:r>
            <a:endParaRPr lang="zh-TW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875694" y="5267277"/>
            <a:ext cx="8633118" cy="114759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96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51" y="4915185"/>
            <a:ext cx="9324061" cy="16222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5" y="4471436"/>
            <a:ext cx="10084597" cy="149968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24215" y="4299043"/>
            <a:ext cx="4552046" cy="206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/>
              <a:t>3</a:t>
            </a:r>
            <a:r>
              <a:rPr lang="en-US" altLang="zh-TW" sz="3600" cap="none" dirty="0" smtClean="0"/>
              <a:t>-dim clustering without k</a:t>
            </a:r>
            <a:endParaRPr lang="zh-TW" altLang="en-US" sz="3600" cap="none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9441" y="1806380"/>
            <a:ext cx="238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V-measure</a:t>
            </a:r>
            <a:endParaRPr lang="zh-TW" altLang="en-US" sz="3200" dirty="0"/>
          </a:p>
        </p:txBody>
      </p:sp>
      <p:grpSp>
        <p:nvGrpSpPr>
          <p:cNvPr id="3" name="群組 2"/>
          <p:cNvGrpSpPr/>
          <p:nvPr/>
        </p:nvGrpSpPr>
        <p:grpSpPr>
          <a:xfrm>
            <a:off x="665105" y="2512060"/>
            <a:ext cx="9843707" cy="2718187"/>
            <a:chOff x="568852" y="3647841"/>
            <a:chExt cx="9843707" cy="2718187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441" y="3647841"/>
              <a:ext cx="8633118" cy="2718187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568853" y="4345435"/>
              <a:ext cx="1210588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77dim</a:t>
              </a:r>
              <a:endParaRPr lang="zh-TW" altLang="en-US" sz="32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853" y="4961577"/>
              <a:ext cx="111921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2 dim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8852" y="5607217"/>
              <a:ext cx="111921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2 dim</a:t>
              </a:r>
              <a:endParaRPr lang="zh-TW" altLang="en-US" sz="32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965293" y="5220502"/>
            <a:ext cx="201747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dim PCA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65293" y="5816146"/>
            <a:ext cx="199426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dim LDA</a:t>
            </a:r>
            <a:endParaRPr lang="zh-TW" altLang="en-US" sz="3200" dirty="0"/>
          </a:p>
        </p:txBody>
      </p:sp>
      <p:sp>
        <p:nvSpPr>
          <p:cNvPr id="14" name="矩形 13"/>
          <p:cNvSpPr/>
          <p:nvPr/>
        </p:nvSpPr>
        <p:spPr>
          <a:xfrm flipV="1">
            <a:off x="4807554" y="4550207"/>
            <a:ext cx="3739680" cy="58005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4807554" y="5923838"/>
            <a:ext cx="3816682" cy="52391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箭號 (下彎) 21"/>
          <p:cNvSpPr/>
          <p:nvPr/>
        </p:nvSpPr>
        <p:spPr>
          <a:xfrm rot="4749568">
            <a:off x="8387752" y="5254979"/>
            <a:ext cx="999848" cy="501792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9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4" y="1781286"/>
            <a:ext cx="10606916" cy="5665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/>
              <a:t>3-dim clustering without k</a:t>
            </a:r>
            <a:endParaRPr lang="zh-TW" altLang="en-US" sz="3600" cap="none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9544" y="1851670"/>
            <a:ext cx="427719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Affinity Propagation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27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4" y="1781286"/>
            <a:ext cx="10606916" cy="5665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/>
              <a:t>3-dim clustering without k</a:t>
            </a:r>
            <a:endParaRPr lang="zh-TW" altLang="en-US" sz="3600" cap="none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9544" y="1851670"/>
            <a:ext cx="427719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Affinity Propagation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05227" y="4174721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7030A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TW" altLang="en-US" sz="7200" dirty="0">
              <a:solidFill>
                <a:srgbClr val="7030A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76793" y="3064024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TW" altLang="en-US" sz="7200" dirty="0">
              <a:solidFill>
                <a:srgbClr val="00B0F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60114" y="5066369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chemeClr val="accent3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TW" altLang="en-US" sz="7200" dirty="0">
              <a:solidFill>
                <a:schemeClr val="accent3">
                  <a:lumMod val="50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988720" y="5439029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TW" altLang="en-US" sz="7200" dirty="0">
              <a:solidFill>
                <a:schemeClr val="bg1">
                  <a:lumMod val="50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58387" y="2611446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endParaRPr lang="zh-TW" altLang="en-US" sz="7200" dirty="0">
              <a:solidFill>
                <a:srgbClr val="FF000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53578" y="2240898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solidFill>
                  <a:srgbClr val="00B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6</a:t>
            </a:r>
            <a:endParaRPr lang="zh-TW" altLang="en-US" sz="7200" dirty="0">
              <a:solidFill>
                <a:srgbClr val="00B05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413850" y="2976267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FF05B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8</a:t>
            </a:r>
            <a:endParaRPr lang="zh-TW" altLang="en-US" sz="7200" dirty="0">
              <a:solidFill>
                <a:srgbClr val="FF05B2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11091" y="2616548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CCCC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</a:t>
            </a:r>
            <a:endParaRPr lang="zh-TW" altLang="en-US" sz="7200" dirty="0">
              <a:solidFill>
                <a:srgbClr val="CCCC00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4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07" y="4697731"/>
            <a:ext cx="9109332" cy="11708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85" y="4134269"/>
            <a:ext cx="9278025" cy="12101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3-dim clustering with k=8</a:t>
            </a:r>
            <a:endParaRPr lang="zh-TW" altLang="en-US" sz="3600" cap="none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9441" y="1806380"/>
            <a:ext cx="238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V-measure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779441" y="2431538"/>
            <a:ext cx="11535680" cy="2339646"/>
            <a:chOff x="-1746787" y="2555389"/>
            <a:chExt cx="11535680" cy="233964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6787" y="2555390"/>
              <a:ext cx="11142846" cy="233964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6964260" y="2555389"/>
              <a:ext cx="2824633" cy="2339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64036" y="3006146"/>
            <a:ext cx="1235269" cy="1817059"/>
            <a:chOff x="149537" y="4345435"/>
            <a:chExt cx="1235269" cy="1817059"/>
          </a:xfrm>
        </p:grpSpPr>
        <p:sp>
          <p:nvSpPr>
            <p:cNvPr id="18" name="文字方塊 17"/>
            <p:cNvSpPr txBox="1"/>
            <p:nvPr/>
          </p:nvSpPr>
          <p:spPr>
            <a:xfrm>
              <a:off x="174218" y="4345435"/>
              <a:ext cx="1210588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77dim</a:t>
              </a:r>
              <a:endParaRPr lang="zh-TW" altLang="en-US" sz="32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74218" y="4961577"/>
              <a:ext cx="111921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2 dim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49537" y="5577719"/>
              <a:ext cx="1143898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2 dim</a:t>
              </a:r>
              <a:endParaRPr lang="zh-TW" altLang="en-US" sz="32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1386607" y="4750411"/>
            <a:ext cx="9200702" cy="105333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53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07" y="4697731"/>
            <a:ext cx="9109332" cy="11708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85" y="4134269"/>
            <a:ext cx="9278025" cy="12101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smtClean="0"/>
              <a:t>3-dim clustering with k=8</a:t>
            </a:r>
            <a:endParaRPr lang="zh-TW" altLang="en-US" sz="3600" cap="none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9441" y="1806380"/>
            <a:ext cx="238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V-measure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779441" y="2421098"/>
            <a:ext cx="11535680" cy="2339646"/>
            <a:chOff x="-1746787" y="2555389"/>
            <a:chExt cx="11535680" cy="233964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6787" y="2555390"/>
              <a:ext cx="11142846" cy="233964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6964260" y="2555389"/>
              <a:ext cx="2824633" cy="2339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64036" y="3006146"/>
            <a:ext cx="1235269" cy="1817059"/>
            <a:chOff x="149537" y="4345435"/>
            <a:chExt cx="1235269" cy="1817059"/>
          </a:xfrm>
        </p:grpSpPr>
        <p:sp>
          <p:nvSpPr>
            <p:cNvPr id="18" name="文字方塊 17"/>
            <p:cNvSpPr txBox="1"/>
            <p:nvPr/>
          </p:nvSpPr>
          <p:spPr>
            <a:xfrm>
              <a:off x="174218" y="4345435"/>
              <a:ext cx="1210588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77dim</a:t>
              </a:r>
              <a:endParaRPr lang="zh-TW" altLang="en-US" sz="32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74218" y="4961577"/>
              <a:ext cx="111921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2 dim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49537" y="5577719"/>
              <a:ext cx="1143898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2 dim</a:t>
              </a:r>
              <a:endParaRPr lang="zh-TW" altLang="en-US" sz="32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945331" y="5314532"/>
            <a:ext cx="7545157" cy="52058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箭號 (下彎) 14"/>
          <p:cNvSpPr/>
          <p:nvPr/>
        </p:nvSpPr>
        <p:spPr>
          <a:xfrm rot="4946615">
            <a:off x="10300022" y="4880920"/>
            <a:ext cx="999848" cy="501792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4031" y="4207063"/>
            <a:ext cx="7509396" cy="52058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1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4" y="1784655"/>
            <a:ext cx="10606916" cy="5665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/>
              <a:t>3-dim clustering </a:t>
            </a:r>
            <a:r>
              <a:rPr lang="en-US" altLang="zh-TW" sz="3600" cap="none" dirty="0" smtClean="0"/>
              <a:t>with k=8</a:t>
            </a:r>
            <a:endParaRPr lang="zh-TW" altLang="en-US" sz="3600" cap="none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9544" y="1851670"/>
            <a:ext cx="200086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K-means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05227" y="4174721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7030A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TW" altLang="en-US" sz="7200" dirty="0">
              <a:solidFill>
                <a:srgbClr val="7030A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76793" y="3064024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TW" altLang="en-US" sz="7200" dirty="0">
              <a:solidFill>
                <a:srgbClr val="FF000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60114" y="5066369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TW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988720" y="5439029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00B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TW" altLang="en-US" sz="7200" dirty="0">
              <a:solidFill>
                <a:srgbClr val="00B05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58387" y="2611446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CCCC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endParaRPr lang="zh-TW" altLang="en-US" sz="7200" dirty="0">
              <a:solidFill>
                <a:srgbClr val="CCCC0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53578" y="2240898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solidFill>
                  <a:schemeClr val="accent3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6</a:t>
            </a:r>
            <a:endParaRPr lang="zh-TW" altLang="en-US" sz="7200" dirty="0">
              <a:solidFill>
                <a:schemeClr val="accent3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413850" y="2976267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FF05B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8</a:t>
            </a:r>
            <a:endParaRPr lang="zh-TW" altLang="en-US" sz="7200" dirty="0">
              <a:solidFill>
                <a:srgbClr val="FF05B2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11091" y="2616548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</a:t>
            </a:r>
            <a:endParaRPr lang="zh-TW" altLang="en-US" sz="7200" dirty="0">
              <a:solidFill>
                <a:srgbClr val="0070C0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42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cap="none" dirty="0" smtClean="0"/>
              <a:t>Conclusion</a:t>
            </a:r>
            <a:endParaRPr lang="zh-TW" altLang="en-US" sz="4000" cap="none" dirty="0"/>
          </a:p>
        </p:txBody>
      </p:sp>
      <p:sp>
        <p:nvSpPr>
          <p:cNvPr id="8" name="矩形 7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465761" y="1911303"/>
            <a:ext cx="10427855" cy="4455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dirty="0" smtClean="0">
                <a:solidFill>
                  <a:srgbClr val="00B0F0"/>
                </a:solidFill>
              </a:rPr>
              <a:t>✓</a:t>
            </a:r>
            <a:r>
              <a:rPr lang="en-US" altLang="zh-TW" sz="3600" dirty="0" smtClean="0"/>
              <a:t>Reduce dimension to different dimensions</a:t>
            </a:r>
            <a:br>
              <a:rPr lang="en-US" altLang="zh-TW" sz="3600" dirty="0" smtClean="0"/>
            </a:br>
            <a:r>
              <a:rPr lang="en-US" altLang="zh-TW" sz="3600" dirty="0" smtClean="0"/>
              <a:t>	may get better clustering result.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>
                <a:solidFill>
                  <a:srgbClr val="00B0F0"/>
                </a:solidFill>
              </a:rPr>
              <a:t>✓</a:t>
            </a:r>
            <a:r>
              <a:rPr lang="en-US" altLang="zh-TW" sz="3600" dirty="0" smtClean="0"/>
              <a:t>For touching data, </a:t>
            </a:r>
            <a:br>
              <a:rPr lang="en-US" altLang="zh-TW" sz="3600" dirty="0" smtClean="0"/>
            </a:br>
            <a:r>
              <a:rPr lang="en-US" altLang="zh-TW" sz="3600" dirty="0" smtClean="0"/>
              <a:t>       clustering methods </a:t>
            </a:r>
            <a:r>
              <a:rPr lang="en-US" altLang="zh-TW" sz="3600" dirty="0"/>
              <a:t>without predefined k </a:t>
            </a:r>
            <a:br>
              <a:rPr lang="en-US" altLang="zh-TW" sz="3600" dirty="0"/>
            </a:br>
            <a:r>
              <a:rPr lang="en-US" altLang="zh-TW" sz="3600" dirty="0" smtClean="0"/>
              <a:t>	may get few classes.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254243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cap="none" dirty="0" smtClean="0"/>
              <a:t>Reference Paper</a:t>
            </a:r>
            <a:endParaRPr lang="zh-TW" altLang="en-US" sz="4000" cap="none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465761" y="1911302"/>
            <a:ext cx="10427855" cy="4946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dirty="0" smtClean="0">
                <a:solidFill>
                  <a:srgbClr val="00B0F0"/>
                </a:solidFill>
              </a:rPr>
              <a:t>✓</a:t>
            </a:r>
            <a:r>
              <a:rPr lang="en-US" altLang="zh-TW" sz="3600" dirty="0" smtClean="0"/>
              <a:t>V-measure </a:t>
            </a:r>
            <a:r>
              <a:rPr lang="en-US" altLang="zh-TW" sz="2800" dirty="0" smtClean="0"/>
              <a:t>(For clustering accuracy)</a:t>
            </a:r>
          </a:p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www.aclweb.org/anthology/D07-1043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4000" dirty="0" smtClean="0">
                <a:solidFill>
                  <a:srgbClr val="00B0F0"/>
                </a:solidFill>
              </a:rPr>
              <a:t>✓</a:t>
            </a:r>
            <a:r>
              <a:rPr lang="en-US" altLang="zh-TW" sz="3600" dirty="0" smtClean="0"/>
              <a:t>Dataset from </a:t>
            </a:r>
            <a:r>
              <a:rPr lang="en-US" altLang="zh-TW" sz="3600" dirty="0" err="1" smtClean="0"/>
              <a:t>kaggle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2000" dirty="0" smtClean="0">
                <a:hlinkClick r:id="rId3"/>
              </a:rPr>
              <a:t>https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www.kaggle.com/ruslankl/mice-protein-expression</a:t>
            </a:r>
            <a:endParaRPr lang="en-US" altLang="zh-TW" sz="2000" dirty="0" smtClean="0"/>
          </a:p>
          <a:p>
            <a:pPr marL="0" lvl="0" indent="0">
              <a:buClr>
                <a:srgbClr val="9BAFB5"/>
              </a:buClr>
              <a:buNone/>
            </a:pPr>
            <a:r>
              <a:rPr lang="zh-TW" altLang="en-US" sz="4000" dirty="0">
                <a:solidFill>
                  <a:srgbClr val="00B0F0"/>
                </a:solidFill>
              </a:rPr>
              <a:t>✓</a:t>
            </a:r>
            <a:r>
              <a:rPr lang="zh-TW" altLang="en-US" sz="3600" dirty="0">
                <a:solidFill>
                  <a:srgbClr val="00B0F0"/>
                </a:solidFill>
              </a:rPr>
              <a:t> </a:t>
            </a:r>
            <a:r>
              <a:rPr lang="en-US" altLang="zh-TW" sz="3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Mice Protein </a:t>
            </a:r>
            <a:r>
              <a:rPr lang="en-US" altLang="zh-TW" sz="2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(</a:t>
            </a:r>
            <a:r>
              <a:rPr lang="zh-TW" altLang="en-US" sz="2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提供此資料</a:t>
            </a:r>
            <a:r>
              <a:rPr lang="zh-TW" altLang="en-US" sz="28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集的生物領域論文</a:t>
            </a:r>
            <a:r>
              <a:rPr lang="en-US" altLang="zh-TW" sz="28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)</a:t>
            </a:r>
            <a:endParaRPr lang="en-US" altLang="zh-TW" sz="2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lvl="0" indent="0">
              <a:buClr>
                <a:srgbClr val="9BAFB5"/>
              </a:buClr>
              <a:buNone/>
            </a:pPr>
            <a:r>
              <a:rPr lang="en-US" altLang="zh-TW" sz="2000" dirty="0">
                <a:solidFill>
                  <a:srgbClr val="000000">
                    <a:lumMod val="85000"/>
                    <a:lumOff val="15000"/>
                  </a:srgbClr>
                </a:solidFill>
                <a:hlinkClick r:id="rId4"/>
              </a:rPr>
              <a:t>https://journals.plos.org/plosone/article?id=10.1371/journal.pone.0119491</a:t>
            </a:r>
            <a:endParaRPr lang="en-US" altLang="zh-TW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lvl="0" indent="0">
              <a:buClr>
                <a:srgbClr val="9BAFB5"/>
              </a:buClr>
              <a:buNone/>
            </a:pPr>
            <a:r>
              <a:rPr lang="zh-TW" altLang="en-US" sz="4000" dirty="0">
                <a:solidFill>
                  <a:srgbClr val="00B0F0"/>
                </a:solidFill>
              </a:rPr>
              <a:t>✓</a:t>
            </a:r>
            <a:r>
              <a:rPr lang="zh-TW" altLang="en-US" sz="3200" dirty="0">
                <a:solidFill>
                  <a:srgbClr val="00B0F0"/>
                </a:solidFill>
              </a:rPr>
              <a:t> </a:t>
            </a:r>
            <a:r>
              <a:rPr lang="en-US" altLang="zh-TW" sz="3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Mice Protein Clustering</a:t>
            </a:r>
            <a:r>
              <a:rPr lang="zh-TW" altLang="en-US" sz="3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en-US" altLang="zh-TW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(</a:t>
            </a:r>
            <a:r>
              <a:rPr lang="zh-TW" alt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以此資料集做分群</a:t>
            </a:r>
            <a:r>
              <a:rPr lang="en-US" altLang="zh-TW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)</a:t>
            </a:r>
            <a:endParaRPr lang="en-US" altLang="zh-TW" sz="2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lvl="0" indent="0">
              <a:buClr>
                <a:srgbClr val="9BAFB5"/>
              </a:buClr>
              <a:buNone/>
            </a:pPr>
            <a:r>
              <a:rPr lang="en-US" altLang="zh-TW" sz="2000" dirty="0">
                <a:solidFill>
                  <a:srgbClr val="000000">
                    <a:lumMod val="85000"/>
                    <a:lumOff val="15000"/>
                  </a:srgbClr>
                </a:solidFill>
                <a:hlinkClick r:id="rId5"/>
              </a:rPr>
              <a:t>https://journals.plos.org/plosone/article?id=10.1371/journal.pone.0129126</a:t>
            </a:r>
            <a:endParaRPr lang="en-US" altLang="zh-TW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41189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cap="none" dirty="0" smtClean="0"/>
              <a:t>Dataset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5" y="2467635"/>
            <a:ext cx="3112677" cy="3112677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5028920" y="2250976"/>
            <a:ext cx="5420064" cy="1262369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DD4B39"/>
                </a:solidFill>
                <a:latin typeface="arial" panose="020B0604020202020204" pitchFamily="34" charset="0"/>
              </a:rPr>
              <a:t>Control</a:t>
            </a:r>
          </a:p>
          <a:p>
            <a:pPr lvl="1"/>
            <a:r>
              <a:rPr lang="en-US" altLang="zh-TW" sz="3200" dirty="0" smtClean="0"/>
              <a:t>Normal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endParaRPr lang="en-US" altLang="zh-TW" sz="3400" dirty="0" smtClean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5028920" y="4317943"/>
            <a:ext cx="5925407" cy="2055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rgbClr val="DD4B39"/>
                </a:solidFill>
                <a:latin typeface="arial" panose="020B0604020202020204" pitchFamily="34" charset="0"/>
              </a:rPr>
              <a:t>Ts65Dn</a:t>
            </a:r>
          </a:p>
          <a:p>
            <a:pPr lvl="1"/>
            <a:r>
              <a:rPr lang="en-US" altLang="zh-TW" sz="3200" dirty="0" smtClean="0"/>
              <a:t>Down Syndrome (</a:t>
            </a:r>
            <a:r>
              <a:rPr lang="zh-TW" altLang="en-US" sz="3200" dirty="0" smtClean="0"/>
              <a:t>唐氏症基因</a:t>
            </a:r>
            <a:r>
              <a:rPr lang="en-US" altLang="zh-TW" sz="3200" dirty="0" smtClean="0"/>
              <a:t>) </a:t>
            </a:r>
          </a:p>
          <a:p>
            <a:pPr lvl="1"/>
            <a:r>
              <a:rPr lang="en-US" altLang="zh-TW" sz="3200" dirty="0" smtClean="0"/>
              <a:t>Learning Disabilities (</a:t>
            </a:r>
            <a:r>
              <a:rPr lang="zh-TW" altLang="en-US" sz="3200" dirty="0" smtClean="0"/>
              <a:t>學習障礙</a:t>
            </a:r>
            <a:r>
              <a:rPr lang="en-US" altLang="zh-TW" sz="3200" dirty="0" smtClean="0"/>
              <a:t>)</a:t>
            </a:r>
            <a:br>
              <a:rPr lang="en-US" altLang="zh-TW" sz="3200" dirty="0" smtClean="0"/>
            </a:br>
            <a:endParaRPr lang="en-US" altLang="zh-TW" sz="3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546765" y="3062800"/>
            <a:ext cx="1376217" cy="70563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652703" y="4564727"/>
            <a:ext cx="1168679" cy="89396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8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smtClean="0"/>
              <a:t>Q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&amp;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A</a:t>
            </a:r>
            <a:endParaRPr lang="zh-TW" altLang="en-US" sz="4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0" y="86715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038488" y="2313432"/>
            <a:ext cx="4270248" cy="704087"/>
          </a:xfrm>
        </p:spPr>
        <p:txBody>
          <a:bodyPr>
            <a:normAutofit/>
          </a:bodyPr>
          <a:lstStyle/>
          <a:p>
            <a:r>
              <a:rPr lang="en-US" altLang="zh-TW" sz="3600" cap="none" dirty="0" smtClean="0"/>
              <a:t>Drug (</a:t>
            </a:r>
            <a:r>
              <a:rPr lang="en-US" altLang="zh-TW" sz="3600" cap="none" dirty="0" err="1" smtClean="0"/>
              <a:t>Memantine</a:t>
            </a:r>
            <a:r>
              <a:rPr lang="en-US" altLang="zh-TW" sz="3600" cap="none" dirty="0" smtClean="0"/>
              <a:t>)</a:t>
            </a:r>
            <a:endParaRPr lang="zh-TW" altLang="en-US" sz="2000" cap="none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539725" y="3143250"/>
            <a:ext cx="5482384" cy="2596776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To estimate whether </a:t>
            </a:r>
            <a:r>
              <a:rPr lang="en-US" altLang="zh-TW" sz="2800" dirty="0" err="1" smtClean="0"/>
              <a:t>Memantine</a:t>
            </a:r>
            <a:r>
              <a:rPr lang="en-US" altLang="zh-TW" sz="2800" dirty="0" smtClean="0"/>
              <a:t> helps Down syndrome mice.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>
          <a:xfrm>
            <a:off x="6532279" y="3143250"/>
            <a:ext cx="5188666" cy="2596776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Give some stimulus to make mice learn.</a:t>
            </a:r>
            <a:endParaRPr lang="zh-TW" altLang="en-US" sz="3200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>
          <a:xfrm>
            <a:off x="7058752" y="2313431"/>
            <a:ext cx="4270248" cy="704087"/>
          </a:xfrm>
        </p:spPr>
        <p:txBody>
          <a:bodyPr>
            <a:normAutofit/>
          </a:bodyPr>
          <a:lstStyle/>
          <a:p>
            <a:r>
              <a:rPr lang="en-US" altLang="zh-TW" sz="4000" cap="none" dirty="0" smtClean="0"/>
              <a:t>Stimulus</a:t>
            </a:r>
            <a:endParaRPr lang="zh-TW" altLang="en-US" sz="2400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cap="none" dirty="0" smtClean="0"/>
              <a:t>2 Experiments</a:t>
            </a:r>
            <a:endParaRPr lang="zh-TW" altLang="en-US" sz="4000" cap="none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91" y="4510140"/>
            <a:ext cx="1958109" cy="1958109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7404521" y="4511577"/>
            <a:ext cx="2878609" cy="1958109"/>
            <a:chOff x="7404521" y="4511577"/>
            <a:chExt cx="2878609" cy="1958109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5021" y="4511577"/>
              <a:ext cx="1958109" cy="1958109"/>
            </a:xfrm>
            <a:prstGeom prst="rect">
              <a:avLst/>
            </a:prstGeom>
          </p:spPr>
        </p:pic>
        <p:grpSp>
          <p:nvGrpSpPr>
            <p:cNvPr id="18" name="群組 17"/>
            <p:cNvGrpSpPr/>
            <p:nvPr/>
          </p:nvGrpSpPr>
          <p:grpSpPr>
            <a:xfrm rot="17188293">
              <a:off x="7412504" y="4652728"/>
              <a:ext cx="960582" cy="976547"/>
              <a:chOff x="5068566" y="4396122"/>
              <a:chExt cx="1872561" cy="22078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103090" y="4396122"/>
                <a:ext cx="1838037" cy="22078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8566" y="4486592"/>
                <a:ext cx="1818640" cy="18186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9" name="矩形 18"/>
            <p:cNvSpPr/>
            <p:nvPr/>
          </p:nvSpPr>
          <p:spPr>
            <a:xfrm rot="17188293">
              <a:off x="8420090" y="4367846"/>
              <a:ext cx="813693" cy="1139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3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8 </a:t>
            </a:r>
            <a:r>
              <a:rPr lang="en-US" altLang="zh-TW" sz="4000" cap="none" dirty="0" smtClean="0"/>
              <a:t>Class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55742"/>
              </p:ext>
            </p:extLst>
          </p:nvPr>
        </p:nvGraphicFramePr>
        <p:xfrm>
          <a:off x="942110" y="1883443"/>
          <a:ext cx="10178473" cy="4276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505">
                  <a:extLst>
                    <a:ext uri="{9D8B030D-6E8A-4147-A177-3AD203B41FA5}">
                      <a16:colId xmlns:a16="http://schemas.microsoft.com/office/drawing/2014/main" val="3601045077"/>
                    </a:ext>
                  </a:extLst>
                </a:gridCol>
                <a:gridCol w="1569320">
                  <a:extLst>
                    <a:ext uri="{9D8B030D-6E8A-4147-A177-3AD203B41FA5}">
                      <a16:colId xmlns:a16="http://schemas.microsoft.com/office/drawing/2014/main" val="3874565724"/>
                    </a:ext>
                  </a:extLst>
                </a:gridCol>
                <a:gridCol w="3392824">
                  <a:extLst>
                    <a:ext uri="{9D8B030D-6E8A-4147-A177-3AD203B41FA5}">
                      <a16:colId xmlns:a16="http://schemas.microsoft.com/office/drawing/2014/main" val="1873909725"/>
                    </a:ext>
                  </a:extLst>
                </a:gridCol>
                <a:gridCol w="3392824">
                  <a:extLst>
                    <a:ext uri="{9D8B030D-6E8A-4147-A177-3AD203B41FA5}">
                      <a16:colId xmlns:a16="http://schemas.microsoft.com/office/drawing/2014/main" val="471626533"/>
                    </a:ext>
                  </a:extLst>
                </a:gridCol>
              </a:tblGrid>
              <a:tr h="628848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Stimulus</a:t>
                      </a:r>
                      <a:endParaRPr lang="zh-TW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74389"/>
                  </a:ext>
                </a:extLst>
              </a:tr>
              <a:tr h="610219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Yes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not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415557"/>
                  </a:ext>
                </a:extLst>
              </a:tr>
              <a:tr h="15185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Drug</a:t>
                      </a:r>
                      <a:endParaRPr lang="zh-TW" altLang="en-US" sz="3200" dirty="0" smtClean="0"/>
                    </a:p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200" dirty="0" smtClean="0"/>
                    </a:p>
                    <a:p>
                      <a:pPr algn="ctr"/>
                      <a:r>
                        <a:rPr lang="en-US" altLang="zh-TW" sz="3200" dirty="0" smtClean="0"/>
                        <a:t>Yes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12552"/>
                  </a:ext>
                </a:extLst>
              </a:tr>
              <a:tr h="15185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200" dirty="0" smtClean="0"/>
                    </a:p>
                    <a:p>
                      <a:pPr algn="ctr"/>
                      <a:r>
                        <a:rPr lang="en-US" altLang="zh-TW" sz="3200" dirty="0" smtClean="0"/>
                        <a:t>not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31886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29" y="3361683"/>
            <a:ext cx="1265406" cy="1265406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4361346" y="3732776"/>
            <a:ext cx="3252288" cy="534334"/>
            <a:chOff x="4361346" y="3732776"/>
            <a:chExt cx="3252288" cy="534334"/>
          </a:xfrm>
        </p:grpSpPr>
        <p:sp>
          <p:nvSpPr>
            <p:cNvPr id="16" name="文字方塊 15"/>
            <p:cNvSpPr txBox="1"/>
            <p:nvPr/>
          </p:nvSpPr>
          <p:spPr>
            <a:xfrm>
              <a:off x="6839063" y="3732776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 smtClean="0"/>
                <a:t>illed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361346" y="3743890"/>
              <a:ext cx="121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normal</a:t>
              </a:r>
              <a:endParaRPr lang="zh-TW" altLang="en-US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86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76360"/>
              </p:ext>
            </p:extLst>
          </p:nvPr>
        </p:nvGraphicFramePr>
        <p:xfrm>
          <a:off x="942110" y="1883443"/>
          <a:ext cx="10178473" cy="4276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505">
                  <a:extLst>
                    <a:ext uri="{9D8B030D-6E8A-4147-A177-3AD203B41FA5}">
                      <a16:colId xmlns:a16="http://schemas.microsoft.com/office/drawing/2014/main" val="3601045077"/>
                    </a:ext>
                  </a:extLst>
                </a:gridCol>
                <a:gridCol w="1569320">
                  <a:extLst>
                    <a:ext uri="{9D8B030D-6E8A-4147-A177-3AD203B41FA5}">
                      <a16:colId xmlns:a16="http://schemas.microsoft.com/office/drawing/2014/main" val="3874565724"/>
                    </a:ext>
                  </a:extLst>
                </a:gridCol>
                <a:gridCol w="3392824">
                  <a:extLst>
                    <a:ext uri="{9D8B030D-6E8A-4147-A177-3AD203B41FA5}">
                      <a16:colId xmlns:a16="http://schemas.microsoft.com/office/drawing/2014/main" val="1873909725"/>
                    </a:ext>
                  </a:extLst>
                </a:gridCol>
                <a:gridCol w="3392824">
                  <a:extLst>
                    <a:ext uri="{9D8B030D-6E8A-4147-A177-3AD203B41FA5}">
                      <a16:colId xmlns:a16="http://schemas.microsoft.com/office/drawing/2014/main" val="471626533"/>
                    </a:ext>
                  </a:extLst>
                </a:gridCol>
              </a:tblGrid>
              <a:tr h="628848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Stimulus</a:t>
                      </a:r>
                      <a:endParaRPr lang="zh-TW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74389"/>
                  </a:ext>
                </a:extLst>
              </a:tr>
              <a:tr h="610219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Yes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not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415557"/>
                  </a:ext>
                </a:extLst>
              </a:tr>
              <a:tr h="15185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Drug</a:t>
                      </a:r>
                      <a:endParaRPr lang="zh-TW" altLang="en-US" sz="3200" dirty="0" smtClean="0"/>
                    </a:p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200" dirty="0" smtClean="0"/>
                    </a:p>
                    <a:p>
                      <a:pPr algn="ctr"/>
                      <a:r>
                        <a:rPr lang="en-US" altLang="zh-TW" sz="3200" dirty="0" smtClean="0"/>
                        <a:t>Yes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12552"/>
                  </a:ext>
                </a:extLst>
              </a:tr>
              <a:tr h="15185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200" dirty="0" smtClean="0"/>
                    </a:p>
                    <a:p>
                      <a:pPr algn="ctr"/>
                      <a:r>
                        <a:rPr lang="en-US" altLang="zh-TW" sz="3200" dirty="0" smtClean="0"/>
                        <a:t>not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31886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29" y="3361683"/>
            <a:ext cx="1265406" cy="12654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954" y="3388793"/>
            <a:ext cx="1265406" cy="126540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29" y="4834883"/>
            <a:ext cx="1265406" cy="126540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90" y="4809938"/>
            <a:ext cx="1265406" cy="1265406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4361346" y="3732776"/>
            <a:ext cx="3252288" cy="534334"/>
            <a:chOff x="4361346" y="3732776"/>
            <a:chExt cx="3252288" cy="534334"/>
          </a:xfrm>
        </p:grpSpPr>
        <p:sp>
          <p:nvSpPr>
            <p:cNvPr id="16" name="文字方塊 15"/>
            <p:cNvSpPr txBox="1"/>
            <p:nvPr/>
          </p:nvSpPr>
          <p:spPr>
            <a:xfrm>
              <a:off x="6839063" y="3732776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 smtClean="0"/>
                <a:t>illed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361346" y="3743890"/>
              <a:ext cx="121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normal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4361346" y="5183748"/>
            <a:ext cx="3252288" cy="534334"/>
            <a:chOff x="4361346" y="3732776"/>
            <a:chExt cx="3252288" cy="534334"/>
          </a:xfrm>
        </p:grpSpPr>
        <p:sp>
          <p:nvSpPr>
            <p:cNvPr id="22" name="文字方塊 21"/>
            <p:cNvSpPr txBox="1"/>
            <p:nvPr/>
          </p:nvSpPr>
          <p:spPr>
            <a:xfrm>
              <a:off x="6839063" y="3732776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 smtClean="0"/>
                <a:t>illed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361346" y="3743890"/>
              <a:ext cx="121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normal</a:t>
              </a:r>
              <a:endParaRPr lang="zh-TW" alt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7848866" y="3732776"/>
            <a:ext cx="3252288" cy="534334"/>
            <a:chOff x="4361346" y="3732776"/>
            <a:chExt cx="3252288" cy="534334"/>
          </a:xfrm>
        </p:grpSpPr>
        <p:sp>
          <p:nvSpPr>
            <p:cNvPr id="25" name="文字方塊 24"/>
            <p:cNvSpPr txBox="1"/>
            <p:nvPr/>
          </p:nvSpPr>
          <p:spPr>
            <a:xfrm>
              <a:off x="6839063" y="3732776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 smtClean="0"/>
                <a:t>illed</a:t>
              </a:r>
              <a:endParaRPr lang="zh-TW" altLang="en-US" sz="28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361346" y="3743890"/>
              <a:ext cx="121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normal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848866" y="5175474"/>
            <a:ext cx="3252288" cy="534334"/>
            <a:chOff x="4361346" y="3732776"/>
            <a:chExt cx="3252288" cy="534334"/>
          </a:xfrm>
        </p:grpSpPr>
        <p:sp>
          <p:nvSpPr>
            <p:cNvPr id="29" name="文字方塊 28"/>
            <p:cNvSpPr txBox="1"/>
            <p:nvPr/>
          </p:nvSpPr>
          <p:spPr>
            <a:xfrm>
              <a:off x="6839063" y="3732776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 smtClean="0"/>
                <a:t>illed</a:t>
              </a:r>
              <a:endParaRPr lang="zh-TW" altLang="en-US" sz="28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361346" y="3743890"/>
              <a:ext cx="121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normal</a:t>
              </a:r>
              <a:endParaRPr lang="zh-TW" altLang="en-US" dirty="0"/>
            </a:p>
          </p:txBody>
        </p:sp>
      </p:grpSp>
      <p:sp>
        <p:nvSpPr>
          <p:cNvPr id="31" name="標題 6"/>
          <p:cNvSpPr>
            <a:spLocks noGrp="1"/>
          </p:cNvSpPr>
          <p:nvPr>
            <p:ph type="title"/>
          </p:nvPr>
        </p:nvSpPr>
        <p:spPr>
          <a:xfrm>
            <a:off x="2231136" y="345859"/>
            <a:ext cx="7729728" cy="1188720"/>
          </a:xfrm>
        </p:spPr>
        <p:txBody>
          <a:bodyPr/>
          <a:lstStyle/>
          <a:p>
            <a:r>
              <a:rPr lang="en-US" altLang="zh-TW" sz="4000" dirty="0" smtClean="0"/>
              <a:t>8 </a:t>
            </a:r>
            <a:r>
              <a:rPr lang="en-US" altLang="zh-TW" sz="4000" cap="none" dirty="0" smtClean="0"/>
              <a:t>Class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35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6" y="2613891"/>
            <a:ext cx="10514521" cy="3860800"/>
          </a:xfrm>
        </p:spPr>
      </p:pic>
      <p:sp>
        <p:nvSpPr>
          <p:cNvPr id="5" name="矩形 4"/>
          <p:cNvSpPr/>
          <p:nvPr/>
        </p:nvSpPr>
        <p:spPr>
          <a:xfrm>
            <a:off x="7195127" y="2188072"/>
            <a:ext cx="4775200" cy="4526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11" y="1778981"/>
            <a:ext cx="816288" cy="8162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59" y="1778981"/>
            <a:ext cx="816288" cy="8162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42" y="2373747"/>
            <a:ext cx="1995056" cy="1995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42" y="2799566"/>
            <a:ext cx="1995056" cy="19950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42" y="5094803"/>
            <a:ext cx="1995056" cy="1995056"/>
          </a:xfrm>
          <a:prstGeom prst="rect">
            <a:avLst/>
          </a:prstGeom>
        </p:spPr>
      </p:pic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2231136" y="345859"/>
            <a:ext cx="7729728" cy="1188720"/>
          </a:xfrm>
        </p:spPr>
        <p:txBody>
          <a:bodyPr/>
          <a:lstStyle/>
          <a:p>
            <a:r>
              <a:rPr lang="en-US" altLang="zh-TW" sz="4400" cap="none" dirty="0" smtClean="0"/>
              <a:t>Dataset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2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6" y="2613891"/>
            <a:ext cx="10514521" cy="3860800"/>
          </a:xfrm>
        </p:spPr>
      </p:pic>
      <p:sp>
        <p:nvSpPr>
          <p:cNvPr id="5" name="矩形 4"/>
          <p:cNvSpPr/>
          <p:nvPr/>
        </p:nvSpPr>
        <p:spPr>
          <a:xfrm>
            <a:off x="10150765" y="2188072"/>
            <a:ext cx="1819562" cy="4526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11" y="1778981"/>
            <a:ext cx="816288" cy="8162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59" y="1778981"/>
            <a:ext cx="816288" cy="8162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42" y="2373747"/>
            <a:ext cx="1995056" cy="1995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42" y="2799566"/>
            <a:ext cx="1995056" cy="19950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42" y="5094803"/>
            <a:ext cx="1995056" cy="1995056"/>
          </a:xfrm>
          <a:prstGeom prst="rect">
            <a:avLst/>
          </a:prstGeom>
        </p:spPr>
      </p:pic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2231136" y="345859"/>
            <a:ext cx="7729728" cy="1188720"/>
          </a:xfrm>
        </p:spPr>
        <p:txBody>
          <a:bodyPr/>
          <a:lstStyle/>
          <a:p>
            <a:r>
              <a:rPr lang="en-US" altLang="zh-TW" sz="4400" cap="none" dirty="0" smtClean="0"/>
              <a:t>Dataset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7185891" y="2595269"/>
            <a:ext cx="2964874" cy="387942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6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6" y="2613891"/>
            <a:ext cx="10514521" cy="38608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11" y="1778981"/>
            <a:ext cx="816288" cy="8162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59" y="1778981"/>
            <a:ext cx="816288" cy="8162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42" y="2373747"/>
            <a:ext cx="1995056" cy="1995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42" y="2799566"/>
            <a:ext cx="1995056" cy="19950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042" y="5094803"/>
            <a:ext cx="1995056" cy="1995056"/>
          </a:xfrm>
          <a:prstGeom prst="rect">
            <a:avLst/>
          </a:prstGeom>
        </p:spPr>
      </p:pic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2231136" y="345859"/>
            <a:ext cx="7729728" cy="1188720"/>
          </a:xfrm>
        </p:spPr>
        <p:txBody>
          <a:bodyPr/>
          <a:lstStyle/>
          <a:p>
            <a:r>
              <a:rPr lang="en-US" altLang="zh-TW" sz="4400" cap="none" dirty="0" smtClean="0"/>
              <a:t>Dataset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0412443" y="1517371"/>
            <a:ext cx="1245854" cy="4957320"/>
            <a:chOff x="10412443" y="1517371"/>
            <a:chExt cx="1245854" cy="4957320"/>
          </a:xfrm>
        </p:grpSpPr>
        <p:sp>
          <p:nvSpPr>
            <p:cNvPr id="2" name="矩形 1"/>
            <p:cNvSpPr/>
            <p:nvPr/>
          </p:nvSpPr>
          <p:spPr>
            <a:xfrm>
              <a:off x="10873206" y="2613891"/>
              <a:ext cx="785091" cy="3860800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弧形箭號 (下彎) 2"/>
            <p:cNvSpPr/>
            <p:nvPr/>
          </p:nvSpPr>
          <p:spPr>
            <a:xfrm>
              <a:off x="10535446" y="2029839"/>
              <a:ext cx="999848" cy="501792"/>
            </a:xfrm>
            <a:prstGeom prst="curvedDown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412443" y="1517371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encode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88134" y="99152"/>
            <a:ext cx="12019403" cy="6644357"/>
          </a:xfrm>
          <a:prstGeom prst="rect">
            <a:avLst/>
          </a:prstGeom>
          <a:noFill/>
          <a:ln w="7620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3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154</TotalTime>
  <Words>368</Words>
  <Application>Microsoft Office PowerPoint</Application>
  <PresentationFormat>寬螢幕</PresentationFormat>
  <Paragraphs>167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Adobe Gothic Std B</vt:lpstr>
      <vt:lpstr>微軟正黑體</vt:lpstr>
      <vt:lpstr>新細明體</vt:lpstr>
      <vt:lpstr>Arial</vt:lpstr>
      <vt:lpstr>Arial</vt:lpstr>
      <vt:lpstr>Calibri</vt:lpstr>
      <vt:lpstr>Gill Sans MT</vt:lpstr>
      <vt:lpstr>Parcel</vt:lpstr>
      <vt:lpstr>Mouse Protein Clustering</vt:lpstr>
      <vt:lpstr>Syllabus</vt:lpstr>
      <vt:lpstr>Dataset</vt:lpstr>
      <vt:lpstr>2 Experiments</vt:lpstr>
      <vt:lpstr>8 Class</vt:lpstr>
      <vt:lpstr>8 Class</vt:lpstr>
      <vt:lpstr>Dataset</vt:lpstr>
      <vt:lpstr>Dataset</vt:lpstr>
      <vt:lpstr>Dataset</vt:lpstr>
      <vt:lpstr>Dimensionality Reduction</vt:lpstr>
      <vt:lpstr>Dimensionality Reduction to 2-dim</vt:lpstr>
      <vt:lpstr>Dimensionality Reduction to 2-dim</vt:lpstr>
      <vt:lpstr>2-dim clustering without k</vt:lpstr>
      <vt:lpstr>2-dim clustering without k</vt:lpstr>
      <vt:lpstr>2-dim clustering without k</vt:lpstr>
      <vt:lpstr>2-dim clustering with k=8</vt:lpstr>
      <vt:lpstr>2-dim clustering with k=8</vt:lpstr>
      <vt:lpstr>2-dim clustering with k=8</vt:lpstr>
      <vt:lpstr>Dimensionality Reduction to 3-dim</vt:lpstr>
      <vt:lpstr>Dimensionality Reduction to 3-dim</vt:lpstr>
      <vt:lpstr>3-dim clustering without k</vt:lpstr>
      <vt:lpstr>3-dim clustering without k</vt:lpstr>
      <vt:lpstr>3-dim clustering without k</vt:lpstr>
      <vt:lpstr>3-dim clustering without k</vt:lpstr>
      <vt:lpstr>3-dim clustering with k=8</vt:lpstr>
      <vt:lpstr>3-dim clustering with k=8</vt:lpstr>
      <vt:lpstr>3-dim clustering with k=8</vt:lpstr>
      <vt:lpstr>Conclusion</vt:lpstr>
      <vt:lpstr>Reference Paper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 Protein Clustering</dc:title>
  <dc:creator>昱劭 劉</dc:creator>
  <cp:lastModifiedBy>昱劭 劉</cp:lastModifiedBy>
  <cp:revision>26</cp:revision>
  <dcterms:created xsi:type="dcterms:W3CDTF">2019-01-07T15:56:43Z</dcterms:created>
  <dcterms:modified xsi:type="dcterms:W3CDTF">2019-01-07T18:31:06Z</dcterms:modified>
</cp:coreProperties>
</file>