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  <p:sldId id="270" r:id="rId4"/>
    <p:sldId id="278" r:id="rId5"/>
    <p:sldId id="279" r:id="rId6"/>
    <p:sldId id="280" r:id="rId7"/>
    <p:sldId id="264" r:id="rId8"/>
    <p:sldId id="281" r:id="rId9"/>
    <p:sldId id="282" r:id="rId10"/>
    <p:sldId id="283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9524"/>
    <a:srgbClr val="E6E6E6"/>
    <a:srgbClr val="E6E7E9"/>
    <a:srgbClr val="D9D9D9"/>
    <a:srgbClr val="3B5998"/>
    <a:srgbClr val="D42428"/>
    <a:srgbClr val="EF3078"/>
    <a:srgbClr val="03A1A4"/>
    <a:srgbClr val="26A6D1"/>
    <a:srgbClr val="3857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26" autoAdjust="0"/>
    <p:restoredTop sz="94660"/>
  </p:normalViewPr>
  <p:slideViewPr>
    <p:cSldViewPr snapToGrid="0">
      <p:cViewPr varScale="1">
        <p:scale>
          <a:sx n="80" d="100"/>
          <a:sy n="80" d="100"/>
        </p:scale>
        <p:origin x="2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0.97594964195897427"/>
          <c:h val="0.9416349047996657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66C-4540-A061-2FFCBEE7C069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866C-4540-A061-2FFCBEE7C069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866C-4540-A061-2FFCBEE7C0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0.97594964195897427"/>
          <c:h val="0.9416349047996657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156-4CBC-BB5B-475EC92C85FC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A156-4CBC-BB5B-475EC92C85FC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A156-4CBC-BB5B-475EC92C85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98B03F-EB71-410D-A9C3-2D2AC60C84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E77EC6C-FF8E-4AAE-B6E8-226BD551F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B6A6717-B0C0-44C1-A7AA-8C117B3E9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ECE5E5D-80C9-46B8-B697-9A54A575C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85041BB-7A72-43E2-9893-1FF9F3694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86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E6CB62-DE42-49E8-BA74-67778CC92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B6D53F0-4002-468C-A76A-D5B2444BF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E949F17-23EF-4437-9DAC-2E8D15EF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23A19B-6D9A-433C-B5EF-B8E2C7921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CD71ADC-190F-451D-9E92-EC6F2D55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21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D5051EC9-B24C-4BC9-82E4-0B3B7C3CE5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CB198D9-BA81-4EAE-AFB9-D4959FA4F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9EE91E6-EDA5-4866-AE21-838EE23C0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CC1A2FF-A882-4128-94DB-655A820AE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A3BF748-DD2E-44B3-8F36-441D6726E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3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9B5551-51AF-4DDB-B83F-67EF2048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68FF0E7-6F29-41A1-9A79-467FE0B86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1B19DA6-7E4C-4D81-87A3-3E9AB00D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85352FA-B019-45A0-B5B3-429DA0C7A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A7ABD4C-CCFF-4EA8-B0D9-78E1EE447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5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886797-CD77-463D-B20B-E31409F43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173734E-B29A-41DF-966C-F6F9807EC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37AC8D4-16DF-418A-B561-315CFB7D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8ED482F-CD8A-417A-9180-C3CB13EB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F88BC6B-2238-4F42-8A20-2BBF6D86A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12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B2E1D6-8F5E-4D5E-8590-DDF4F314B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9BD5BF-F646-45A0-9D45-839B57ECD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C1CB740-2940-49DF-A4ED-1A3FCD551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4705D94-BE73-455C-9FC9-0E9D94662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8A971C2-0268-4127-8441-E825F0BC0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0F998E0-5F09-4DB4-8AF6-93C73343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76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2542A6-5CDE-4103-878C-3FD05FDC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4FB54EB-FD62-4AD1-A7BA-94BF3A00A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D17967F-F563-4822-B8C7-F9531DF5B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CA9A81E-D741-4C20-AF41-834F0764ED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6AE94A0-45ED-473B-A985-354EA7DDF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4D646A99-4B06-40C6-BC1F-6DCF5051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5F149601-28C7-46D3-98E9-C01731F34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0211C91-D0F4-43AB-A65B-B3A4A6CC3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4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7DC96D-9259-4193-AA29-9C555513A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4399C55-D785-4815-844F-10552A8B0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F5A0546-62B4-4A71-945D-0CDDF00BE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4D1FA51-7F1E-4675-A594-ED6AE654C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58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064601B-CDAA-417C-896A-3EBBF8359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291B993-D7C5-4B2F-978A-53C1EAAC5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FAB1606-B9AC-4E4C-BDB5-EFB17BF6D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1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1716A5-B55C-4E0A-8E80-86F8981F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7DB415D-BD3B-4BF1-8702-ACB73F739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2A1B6E5-8961-47C3-82F6-84F820986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6E15EFA-9CDB-407E-A02C-559361022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1583BD7-A3AB-4146-B913-49E0021E1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3FEE8AB-4161-4B83-B736-16A17329C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24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BF0B64-16D0-4DD1-B453-AF6665549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8DC15406-DEC9-4387-8D9E-76AD25AAB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C3FE20B-13AB-4D94-A3C2-7925ACFD0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6CD83F7-4D58-48EE-854B-BBCAA0675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C89F3C9-528D-4723-9868-C8EC2755C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D91BBCA-FD3A-4E60-8E98-F1C2B619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9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60809AC-7EC4-49E0-990C-A6C64F487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94B1242-C231-4EEF-BCE9-DA025AF02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B75FF5F-AE2C-4B42-B0CC-0596B671F5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0115F-65E7-4948-BBBD-A84F05213A84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75D5724-EF5C-4A01-9DE7-01578DB37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3A064B1-DC35-4C35-A879-FEE290790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15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1235034" y="882328"/>
            <a:ext cx="98327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EF3078"/>
                </a:solidFill>
                <a:latin typeface="Tw Cen MT" panose="020B0602020104020603" pitchFamily="34" charset="0"/>
              </a:rPr>
              <a:t>KOMUNIKASI ANTAR </a:t>
            </a:r>
            <a:endParaRPr lang="en-US" sz="5400" dirty="0" smtClean="0">
              <a:solidFill>
                <a:srgbClr val="EF3078"/>
              </a:solidFill>
              <a:latin typeface="Tw Cen MT" panose="020B0602020104020603" pitchFamily="34" charset="0"/>
            </a:endParaRPr>
          </a:p>
          <a:p>
            <a:pPr algn="ctr"/>
            <a:r>
              <a:rPr lang="en-US" sz="5400" dirty="0" smtClean="0">
                <a:solidFill>
                  <a:srgbClr val="EF3078"/>
                </a:solidFill>
                <a:latin typeface="Tw Cen MT" panose="020B0602020104020603" pitchFamily="34" charset="0"/>
              </a:rPr>
              <a:t>PROSES </a:t>
            </a:r>
            <a:r>
              <a:rPr lang="en-US" sz="5400" dirty="0" smtClean="0">
                <a:solidFill>
                  <a:srgbClr val="EF3078"/>
                </a:solidFill>
                <a:latin typeface="Tw Cen MT" panose="020B0602020104020603" pitchFamily="34" charset="0"/>
              </a:rPr>
              <a:t>DAN THREAD</a:t>
            </a:r>
            <a:endParaRPr lang="en-US" sz="5400" dirty="0">
              <a:solidFill>
                <a:srgbClr val="EF3078"/>
              </a:solidFill>
              <a:latin typeface="Tw Cen MT" panose="020B0602020104020603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99A81CDB-32D0-44DE-8C97-ED9715A26794}"/>
              </a:ext>
            </a:extLst>
          </p:cNvPr>
          <p:cNvGrpSpPr/>
          <p:nvPr/>
        </p:nvGrpSpPr>
        <p:grpSpPr>
          <a:xfrm>
            <a:off x="4394853" y="5393220"/>
            <a:ext cx="3402294" cy="451824"/>
            <a:chOff x="4679586" y="878988"/>
            <a:chExt cx="1434489" cy="190500"/>
          </a:xfrm>
        </p:grpSpPr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D31D10B2-1E82-41AB-86A1-B072302828F6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="" xmlns:a16="http://schemas.microsoft.com/office/drawing/2014/main" id="{EDB7722A-3558-43A6-B164-DF6A02A376BF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="" xmlns:a16="http://schemas.microsoft.com/office/drawing/2014/main" id="{BFE304DF-F7E1-42ED-9E9B-4CE7C44D9B16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="" xmlns:a16="http://schemas.microsoft.com/office/drawing/2014/main" id="{4F54F95C-E83F-4F9D-8AD7-617D43243D9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60EAC4EE-D672-4D5A-8655-7DB7D57CBE0E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B8583709-595F-4CE2-B8B0-C47733F186E5}"/>
              </a:ext>
            </a:extLst>
          </p:cNvPr>
          <p:cNvSpPr txBox="1"/>
          <p:nvPr/>
        </p:nvSpPr>
        <p:spPr>
          <a:xfrm>
            <a:off x="866899" y="2818474"/>
            <a:ext cx="10331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3A1A4"/>
                </a:solidFill>
                <a:latin typeface="Tw Cen MT" panose="020B0602020104020603" pitchFamily="34" charset="0"/>
              </a:rPr>
              <a:t>DINA AYU SHINTA KHOIRIYAH	(3130021031) </a:t>
            </a:r>
            <a:endParaRPr lang="en-US" sz="3200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CF3F83E4-1978-462D-82E9-2028E8170B29}"/>
              </a:ext>
            </a:extLst>
          </p:cNvPr>
          <p:cNvSpPr txBox="1"/>
          <p:nvPr/>
        </p:nvSpPr>
        <p:spPr>
          <a:xfrm>
            <a:off x="2456403" y="3701818"/>
            <a:ext cx="7278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PRODI S1 SISTEM INFORMASI</a:t>
            </a:r>
          </a:p>
          <a:p>
            <a:pPr algn="ctr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FAKULTAS EKONOMI BISNIS DAN TEKNOLOGI DIGITAL</a:t>
            </a:r>
          </a:p>
          <a:p>
            <a:pPr algn="ctr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UNIVERSITAS NAHDLATUL ULAMA’ SURABAYA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64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8" grpId="0"/>
      <p:bldP spid="2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250562"/>
            <a:ext cx="72789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KERNEL THREAD </a:t>
            </a:r>
            <a:endParaRPr lang="en-US" sz="4000" dirty="0" smtClean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(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THREAD KERNEL)</a:t>
            </a:r>
            <a:endParaRPr lang="en-US" sz="4000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1508377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5306E6DD-68AC-438D-9DD0-1B24F32EF8A0}"/>
              </a:ext>
            </a:extLst>
          </p:cNvPr>
          <p:cNvGrpSpPr/>
          <p:nvPr/>
        </p:nvGrpSpPr>
        <p:grpSpPr>
          <a:xfrm>
            <a:off x="333935" y="3873664"/>
            <a:ext cx="2514600" cy="2830738"/>
            <a:chOff x="3314640" y="4788067"/>
            <a:chExt cx="2514600" cy="2830738"/>
          </a:xfrm>
        </p:grpSpPr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FA571E4B-D407-45C3-9FB8-5B5ECF41B925}"/>
                </a:ext>
              </a:extLst>
            </p:cNvPr>
            <p:cNvSpPr txBox="1"/>
            <p:nvPr/>
          </p:nvSpPr>
          <p:spPr>
            <a:xfrm>
              <a:off x="3528953" y="4788067"/>
              <a:ext cx="20859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EE9524"/>
                  </a:solidFill>
                  <a:latin typeface="Tw Cen MT" panose="020B0602020104020603" pitchFamily="34" charset="0"/>
                </a:rPr>
                <a:t>KELEBIHAN</a:t>
              </a:r>
              <a:endParaRPr lang="en-US" sz="2800" b="1" dirty="0">
                <a:solidFill>
                  <a:srgbClr val="EE952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7F8324FB-5368-448A-978A-4D2DB7DE1533}"/>
                </a:ext>
              </a:extLst>
            </p:cNvPr>
            <p:cNvSpPr txBox="1"/>
            <p:nvPr/>
          </p:nvSpPr>
          <p:spPr>
            <a:xfrm>
              <a:off x="3314640" y="5218148"/>
              <a:ext cx="2514600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Jika</a:t>
              </a:r>
              <a:r>
                <a:rPr lang="en-US" sz="15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5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sebuah</a:t>
              </a:r>
              <a:r>
                <a:rPr lang="en-US" sz="15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thread </a:t>
              </a:r>
              <a:r>
                <a:rPr lang="en-US" sz="15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menjalankan</a:t>
              </a:r>
              <a:r>
                <a:rPr lang="en-US" sz="15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blocking system call </a:t>
              </a:r>
              <a:r>
                <a:rPr lang="en-US" sz="15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maka</a:t>
              </a:r>
              <a:r>
                <a:rPr lang="en-US" sz="15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kernel </a:t>
              </a:r>
              <a:r>
                <a:rPr lang="en-US" sz="15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dapat</a:t>
              </a:r>
              <a:r>
                <a:rPr lang="en-US" sz="15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5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menjadwalkan</a:t>
              </a:r>
              <a:r>
                <a:rPr lang="en-US" sz="15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thread lain di </a:t>
              </a:r>
              <a:r>
                <a:rPr lang="en-US" sz="15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aplikasi</a:t>
              </a:r>
              <a:r>
                <a:rPr lang="en-US" sz="15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5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untuk</a:t>
              </a:r>
              <a:r>
                <a:rPr lang="en-US" sz="15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5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melakukan</a:t>
              </a:r>
              <a:r>
                <a:rPr lang="en-US" sz="15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5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eksekusi</a:t>
              </a:r>
              <a:r>
                <a:rPr lang="en-US" sz="15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, </a:t>
              </a:r>
              <a:r>
                <a:rPr lang="en-US" sz="15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pada</a:t>
              </a:r>
              <a:r>
                <a:rPr lang="en-US" sz="15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5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lingkungan</a:t>
              </a:r>
              <a:r>
                <a:rPr lang="en-US" sz="15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multiprocessor, kernel </a:t>
              </a:r>
              <a:r>
                <a:rPr lang="en-US" sz="15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dapat</a:t>
              </a:r>
              <a:r>
                <a:rPr lang="en-US" sz="15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5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menjadwal</a:t>
              </a:r>
              <a:r>
                <a:rPr lang="en-US" sz="15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thread-thread </a:t>
              </a:r>
              <a:r>
                <a:rPr lang="en-US" sz="15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pada</a:t>
              </a:r>
              <a:r>
                <a:rPr lang="en-US" sz="15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processor yang </a:t>
              </a:r>
              <a:r>
                <a:rPr lang="en-US" sz="15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berbeda</a:t>
              </a:r>
              <a:endParaRPr lang="en-US" sz="15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DB5B1600-9631-4BBD-919B-F076F53D3E3E}"/>
              </a:ext>
            </a:extLst>
          </p:cNvPr>
          <p:cNvGrpSpPr/>
          <p:nvPr/>
        </p:nvGrpSpPr>
        <p:grpSpPr>
          <a:xfrm>
            <a:off x="9374212" y="3956790"/>
            <a:ext cx="2619865" cy="1445744"/>
            <a:chOff x="6381632" y="4788067"/>
            <a:chExt cx="2619865" cy="1445744"/>
          </a:xfrm>
        </p:grpSpPr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758564D5-FAEE-48C5-BFB3-B650A8FA6552}"/>
                </a:ext>
              </a:extLst>
            </p:cNvPr>
            <p:cNvSpPr txBox="1"/>
            <p:nvPr/>
          </p:nvSpPr>
          <p:spPr>
            <a:xfrm>
              <a:off x="6458102" y="4788067"/>
              <a:ext cx="25433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0070C0"/>
                  </a:solidFill>
                  <a:latin typeface="Tw Cen MT" panose="020B0602020104020603" pitchFamily="34" charset="0"/>
                </a:rPr>
                <a:t>KEKURANGAN</a:t>
              </a:r>
              <a:endParaRPr lang="en-US" sz="2800" b="1" dirty="0">
                <a:solidFill>
                  <a:srgbClr val="0070C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162BFB12-CFA7-4711-89FF-DD168AC9BFC2}"/>
                </a:ext>
              </a:extLst>
            </p:cNvPr>
            <p:cNvSpPr txBox="1"/>
            <p:nvPr/>
          </p:nvSpPr>
          <p:spPr>
            <a:xfrm>
              <a:off x="6381632" y="5218148"/>
              <a:ext cx="25146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Pengurangan</a:t>
              </a:r>
              <a:r>
                <a:rPr lang="en-US" sz="20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0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dan</a:t>
              </a:r>
              <a:r>
                <a:rPr lang="en-US" sz="20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0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pembuatan</a:t>
              </a:r>
              <a:r>
                <a:rPr lang="en-US" sz="20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thread </a:t>
              </a:r>
              <a:r>
                <a:rPr lang="en-US" sz="20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lebih</a:t>
              </a:r>
              <a:r>
                <a:rPr lang="en-US" sz="20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0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lambat</a:t>
              </a:r>
              <a:endParaRPr lang="en-US" sz="20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aphicFrame>
        <p:nvGraphicFramePr>
          <p:cNvPr id="37" name="Chart 7">
            <a:extLst>
              <a:ext uri="{FF2B5EF4-FFF2-40B4-BE49-F238E27FC236}">
                <a16:creationId xmlns="" xmlns:a16="http://schemas.microsoft.com/office/drawing/2014/main" id="{D032523A-4B4A-439D-80CF-B2436F863B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2893931"/>
              </p:ext>
            </p:extLst>
          </p:nvPr>
        </p:nvGraphicFramePr>
        <p:xfrm>
          <a:off x="635753" y="1563791"/>
          <a:ext cx="2014723" cy="2088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8" name="Chart 7">
            <a:extLst>
              <a:ext uri="{FF2B5EF4-FFF2-40B4-BE49-F238E27FC236}">
                <a16:creationId xmlns="" xmlns:a16="http://schemas.microsoft.com/office/drawing/2014/main" id="{563860C3-829C-415C-8F77-7322A3DB20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9910571"/>
              </p:ext>
            </p:extLst>
          </p:nvPr>
        </p:nvGraphicFramePr>
        <p:xfrm>
          <a:off x="9565808" y="1646917"/>
          <a:ext cx="2014723" cy="2088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9" name="Oval 38">
            <a:extLst>
              <a:ext uri="{FF2B5EF4-FFF2-40B4-BE49-F238E27FC236}">
                <a16:creationId xmlns="" xmlns:a16="http://schemas.microsoft.com/office/drawing/2014/main" id="{27C3E568-9A00-4EB7-8322-F867B1448A19}"/>
              </a:ext>
            </a:extLst>
          </p:cNvPr>
          <p:cNvSpPr/>
          <p:nvPr/>
        </p:nvSpPr>
        <p:spPr>
          <a:xfrm>
            <a:off x="10021541" y="2139361"/>
            <a:ext cx="1103254" cy="11032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0" name="Oval 39">
            <a:extLst>
              <a:ext uri="{FF2B5EF4-FFF2-40B4-BE49-F238E27FC236}">
                <a16:creationId xmlns="" xmlns:a16="http://schemas.microsoft.com/office/drawing/2014/main" id="{100A7D26-2FFB-43F5-9D00-F90058D54FE4}"/>
              </a:ext>
            </a:extLst>
          </p:cNvPr>
          <p:cNvSpPr/>
          <p:nvPr/>
        </p:nvSpPr>
        <p:spPr>
          <a:xfrm>
            <a:off x="1091486" y="2056235"/>
            <a:ext cx="1103254" cy="11032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4EB7B8DA-ED61-4C7B-BC8F-417BD54C877F}"/>
              </a:ext>
            </a:extLst>
          </p:cNvPr>
          <p:cNvSpPr txBox="1"/>
          <p:nvPr/>
        </p:nvSpPr>
        <p:spPr>
          <a:xfrm>
            <a:off x="1175061" y="2377030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60%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E2079BF-8C19-4A11-A1CD-8BB8FCB86033}"/>
              </a:ext>
            </a:extLst>
          </p:cNvPr>
          <p:cNvSpPr txBox="1"/>
          <p:nvPr/>
        </p:nvSpPr>
        <p:spPr>
          <a:xfrm>
            <a:off x="10105116" y="2460156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50%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F3E40E8F-AFB3-427B-8C34-9C787E1B158D}"/>
              </a:ext>
            </a:extLst>
          </p:cNvPr>
          <p:cNvSpPr txBox="1"/>
          <p:nvPr/>
        </p:nvSpPr>
        <p:spPr>
          <a:xfrm>
            <a:off x="3062848" y="2118591"/>
            <a:ext cx="60970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Kernel thread </a:t>
            </a:r>
            <a:r>
              <a:rPr lang="en-US" sz="2200" b="1" dirty="0" err="1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didukung</a:t>
            </a:r>
            <a:r>
              <a:rPr lang="en-US" sz="2200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2200" b="1" dirty="0" err="1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secara</a:t>
            </a:r>
            <a:r>
              <a:rPr lang="en-US" sz="2200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2200" b="1" dirty="0" err="1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langsung</a:t>
            </a:r>
            <a:r>
              <a:rPr lang="en-US" sz="2200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2200" b="1" dirty="0" err="1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oleh</a:t>
            </a:r>
            <a:r>
              <a:rPr lang="en-US" sz="2200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2200" b="1" dirty="0" err="1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sistem</a:t>
            </a:r>
            <a:r>
              <a:rPr lang="en-US" sz="2200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2200" b="1" dirty="0" err="1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operasi</a:t>
            </a:r>
            <a:r>
              <a:rPr lang="en-US" sz="2200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 : </a:t>
            </a:r>
            <a:r>
              <a:rPr lang="en-US" sz="2200" b="1" dirty="0" err="1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pembentukan</a:t>
            </a:r>
            <a:r>
              <a:rPr lang="en-US" sz="2200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 thread, </a:t>
            </a:r>
            <a:r>
              <a:rPr lang="en-US" sz="2200" b="1" dirty="0" err="1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penjadwalan</a:t>
            </a:r>
            <a:r>
              <a:rPr lang="en-US" sz="2200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, </a:t>
            </a:r>
            <a:r>
              <a:rPr lang="en-US" sz="2200" b="1" dirty="0" err="1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dan</a:t>
            </a:r>
            <a:r>
              <a:rPr lang="en-US" sz="2200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 management </a:t>
            </a:r>
            <a:r>
              <a:rPr lang="en-US" sz="2200" b="1" dirty="0" err="1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dilakukan</a:t>
            </a:r>
            <a:r>
              <a:rPr lang="en-US" sz="2200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2200" b="1" dirty="0" err="1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oleh</a:t>
            </a:r>
            <a:r>
              <a:rPr lang="en-US" sz="2200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 kernel </a:t>
            </a:r>
            <a:r>
              <a:rPr lang="en-US" sz="2200" b="1" dirty="0" err="1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dalam</a:t>
            </a:r>
            <a:r>
              <a:rPr lang="en-US" sz="2200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2200" b="1" dirty="0" err="1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sebuah</a:t>
            </a:r>
            <a:r>
              <a:rPr lang="en-US" sz="2200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2200" b="1" dirty="0" err="1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kemet</a:t>
            </a:r>
            <a:r>
              <a:rPr lang="en-US" sz="2200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. </a:t>
            </a:r>
            <a:r>
              <a:rPr lang="en-US" sz="2200" b="1" dirty="0" err="1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Karena</a:t>
            </a:r>
            <a:r>
              <a:rPr lang="en-US" sz="2200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 management thread </a:t>
            </a:r>
            <a:r>
              <a:rPr lang="en-US" sz="2200" b="1" dirty="0" err="1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telah</a:t>
            </a:r>
            <a:r>
              <a:rPr lang="en-US" sz="2200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2200" b="1" dirty="0" err="1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dilakukan</a:t>
            </a:r>
            <a:r>
              <a:rPr lang="en-US" sz="2200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2200" b="1" dirty="0" err="1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oleh</a:t>
            </a:r>
            <a:r>
              <a:rPr lang="en-US" sz="2200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2200" b="1" dirty="0" err="1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sistem</a:t>
            </a:r>
            <a:r>
              <a:rPr lang="en-US" sz="2200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2200" b="1" dirty="0" err="1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operasi</a:t>
            </a:r>
            <a:r>
              <a:rPr lang="en-US" sz="2200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, kernel thread </a:t>
            </a:r>
            <a:r>
              <a:rPr lang="en-US" sz="2200" b="1" dirty="0" err="1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biasanya</a:t>
            </a:r>
            <a:r>
              <a:rPr lang="en-US" sz="2200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2200" b="1" dirty="0" err="1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lebih</a:t>
            </a:r>
            <a:r>
              <a:rPr lang="en-US" sz="2200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2200" b="1" dirty="0" err="1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lambat</a:t>
            </a:r>
            <a:r>
              <a:rPr lang="en-US" sz="2200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2200" b="1" dirty="0" err="1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untuk</a:t>
            </a:r>
            <a:r>
              <a:rPr lang="en-US" sz="2200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2200" b="1" dirty="0" err="1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membuat</a:t>
            </a:r>
            <a:r>
              <a:rPr lang="en-US" sz="2200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2200" b="1" dirty="0" err="1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dan</a:t>
            </a:r>
            <a:r>
              <a:rPr lang="en-US" sz="2200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2200" b="1" dirty="0" err="1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mengelola</a:t>
            </a:r>
            <a:r>
              <a:rPr lang="en-US" sz="2200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2200" b="1" dirty="0" err="1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dari</a:t>
            </a:r>
            <a:r>
              <a:rPr lang="en-US" sz="2200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2200" b="1" dirty="0" err="1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pada</a:t>
            </a:r>
            <a:r>
              <a:rPr lang="en-US" sz="2200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2200" b="1" dirty="0" err="1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pengguna</a:t>
            </a:r>
            <a:r>
              <a:rPr lang="en-US" sz="2200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 thread. Windows NT, </a:t>
            </a:r>
            <a:r>
              <a:rPr lang="en-US" sz="2200" b="1" dirty="0" err="1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solaris</a:t>
            </a:r>
            <a:r>
              <a:rPr lang="en-US" sz="2200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, </a:t>
            </a:r>
            <a:r>
              <a:rPr lang="en-US" sz="2200" b="1" dirty="0" err="1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dan</a:t>
            </a:r>
            <a:r>
              <a:rPr lang="en-US" sz="2200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 digital UNIX </a:t>
            </a:r>
            <a:r>
              <a:rPr lang="en-US" sz="2200" b="1" dirty="0" err="1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adalah</a:t>
            </a:r>
            <a:r>
              <a:rPr lang="en-US" sz="2200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2200" b="1" dirty="0" err="1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sistem</a:t>
            </a:r>
            <a:r>
              <a:rPr lang="en-US" sz="2200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2200" b="1" dirty="0" err="1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operasi</a:t>
            </a:r>
            <a:r>
              <a:rPr lang="en-US" sz="2200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 yang </a:t>
            </a:r>
            <a:r>
              <a:rPr lang="en-US" sz="2200" b="1" dirty="0" err="1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mendukung</a:t>
            </a:r>
            <a:r>
              <a:rPr lang="en-US" sz="2200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 kernel thread</a:t>
            </a:r>
            <a:endParaRPr lang="en-US" sz="2200" b="1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2551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1599687" y="3253324"/>
            <a:ext cx="89925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T H A N K S  F O R  W A T C H I N 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4233143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50AD5817-10C9-4E0E-A247-63D6F743F8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755" y="1797308"/>
            <a:ext cx="1244104" cy="124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4681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010587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P E N G E R T I A N</a:t>
            </a:r>
            <a:endParaRPr lang="en-US" sz="4000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99A81CDB-32D0-44DE-8C97-ED9715A26794}"/>
              </a:ext>
            </a:extLst>
          </p:cNvPr>
          <p:cNvGrpSpPr/>
          <p:nvPr/>
        </p:nvGrpSpPr>
        <p:grpSpPr>
          <a:xfrm>
            <a:off x="5378756" y="1757763"/>
            <a:ext cx="1434489" cy="190500"/>
            <a:chOff x="4679586" y="878988"/>
            <a:chExt cx="1434489" cy="190500"/>
          </a:xfrm>
        </p:grpSpPr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D31D10B2-1E82-41AB-86A1-B072302828F6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="" xmlns:a16="http://schemas.microsoft.com/office/drawing/2014/main" id="{EDB7722A-3558-43A6-B164-DF6A02A376BF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="" xmlns:a16="http://schemas.microsoft.com/office/drawing/2014/main" id="{BFE304DF-F7E1-42ED-9E9B-4CE7C44D9B16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="" xmlns:a16="http://schemas.microsoft.com/office/drawing/2014/main" id="{4F54F95C-E83F-4F9D-8AD7-617D43243D9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60EAC4EE-D672-4D5A-8655-7DB7D57CBE0E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B0CC3266-0814-40CF-8FB7-59068666DA92}"/>
              </a:ext>
            </a:extLst>
          </p:cNvPr>
          <p:cNvSpPr txBox="1"/>
          <p:nvPr/>
        </p:nvSpPr>
        <p:spPr>
          <a:xfrm>
            <a:off x="1520042" y="2291416"/>
            <a:ext cx="91558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Komunikasi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3200" dirty="0" err="1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Antar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 Proses </a:t>
            </a:r>
            <a:r>
              <a:rPr lang="en-US" sz="3200" dirty="0" err="1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atau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 Inter-Process Communication (IPC) </a:t>
            </a:r>
            <a:r>
              <a:rPr lang="en-US" sz="3200" dirty="0" err="1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adalah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3200" dirty="0" err="1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cara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3200" dirty="0" err="1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atau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3200" dirty="0" err="1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mekanisme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3200" dirty="0" err="1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pertukaran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 data </a:t>
            </a:r>
            <a:r>
              <a:rPr lang="en-US" sz="3200" dirty="0" err="1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antara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3200" dirty="0" err="1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satu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 proses </a:t>
            </a:r>
            <a:r>
              <a:rPr lang="en-US" sz="3200" dirty="0" err="1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dengan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 proses </a:t>
            </a:r>
            <a:r>
              <a:rPr lang="en-US" sz="3200" dirty="0" err="1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lainnya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, </a:t>
            </a:r>
            <a:r>
              <a:rPr lang="en-US" sz="3200" dirty="0" err="1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baik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3200" dirty="0" err="1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itu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 proses yang </a:t>
            </a:r>
            <a:r>
              <a:rPr lang="en-US" sz="3200" dirty="0" err="1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ada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 di </a:t>
            </a:r>
            <a:r>
              <a:rPr lang="en-US" sz="3200" dirty="0" err="1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dalam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3200" dirty="0" err="1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komputer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 yang </a:t>
            </a:r>
            <a:r>
              <a:rPr lang="en-US" sz="3200" dirty="0" err="1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sama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, </a:t>
            </a:r>
            <a:r>
              <a:rPr lang="en-US" sz="3200" dirty="0" err="1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atau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 computer </a:t>
            </a:r>
            <a:r>
              <a:rPr lang="en-US" sz="3200" dirty="0" err="1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jarak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3200" dirty="0" err="1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jauh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 yang </a:t>
            </a:r>
            <a:r>
              <a:rPr lang="en-US" sz="3200" dirty="0" err="1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terhubung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3200" dirty="0" err="1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melalui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3200" dirty="0" err="1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jaringan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. IPC </a:t>
            </a:r>
            <a:r>
              <a:rPr lang="en-US" sz="3200" dirty="0" err="1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terdiri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3200" dirty="0" err="1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atas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 protocol yang </a:t>
            </a:r>
            <a:r>
              <a:rPr lang="en-US" sz="3200" dirty="0" err="1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menjamin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3200" dirty="0" err="1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sebuah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3200" dirty="0" err="1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respon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3200" dirty="0" err="1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dari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3200" dirty="0" err="1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sebuah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3200" dirty="0" err="1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permintaan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.</a:t>
            </a:r>
            <a:endParaRPr lang="en-US" sz="3200" dirty="0">
              <a:solidFill>
                <a:schemeClr val="accent3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1651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372235" y="131812"/>
            <a:ext cx="114555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PROSES – PROSES YANG </a:t>
            </a:r>
            <a:endParaRPr lang="en-US" sz="4000" dirty="0" smtClean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MEMBUTUHKAN </a:t>
            </a: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KOMUNIKASI</a:t>
            </a:r>
            <a:endParaRPr lang="en-US" sz="4000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1472753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="" xmlns:a16="http://schemas.microsoft.com/office/drawing/2014/main" id="{5BF5B7B4-845C-44D3-BFB2-349033654D72}"/>
              </a:ext>
            </a:extLst>
          </p:cNvPr>
          <p:cNvGrpSpPr/>
          <p:nvPr/>
        </p:nvGrpSpPr>
        <p:grpSpPr>
          <a:xfrm>
            <a:off x="4253833" y="2395815"/>
            <a:ext cx="3578202" cy="3578202"/>
            <a:chOff x="4253833" y="2037467"/>
            <a:chExt cx="3578202" cy="3578202"/>
          </a:xfrm>
        </p:grpSpPr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4FD16315-FEAF-46FC-9675-CB642BB1A557}"/>
                </a:ext>
              </a:extLst>
            </p:cNvPr>
            <p:cNvSpPr/>
            <p:nvPr/>
          </p:nvSpPr>
          <p:spPr>
            <a:xfrm>
              <a:off x="4253833" y="2037467"/>
              <a:ext cx="3578202" cy="3578202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D43FF143-C59B-4B35-8118-BA624EED669B}"/>
                </a:ext>
              </a:extLst>
            </p:cNvPr>
            <p:cNvSpPr txBox="1"/>
            <p:nvPr/>
          </p:nvSpPr>
          <p:spPr>
            <a:xfrm>
              <a:off x="4783960" y="2420081"/>
              <a:ext cx="255271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Proses – proses yang </a:t>
              </a:r>
              <a:r>
                <a:rPr lang="en-US" b="1" dirty="0" err="1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ingin</a:t>
              </a:r>
              <a:r>
                <a:rPr lang="en-US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 </a:t>
              </a:r>
              <a:r>
                <a:rPr lang="en-US" b="1" dirty="0" err="1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dikomunikasikan</a:t>
              </a:r>
              <a:r>
                <a:rPr lang="en-US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 </a:t>
              </a:r>
              <a:r>
                <a:rPr lang="en-US" b="1" dirty="0" err="1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harus</a:t>
              </a:r>
              <a:r>
                <a:rPr lang="en-US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 </a:t>
              </a:r>
              <a:r>
                <a:rPr lang="en-US" b="1" dirty="0" err="1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memiliki</a:t>
              </a:r>
              <a:r>
                <a:rPr lang="en-US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 </a:t>
              </a:r>
              <a:r>
                <a:rPr lang="en-US" b="1" dirty="0" err="1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sebuah</a:t>
              </a:r>
              <a:r>
                <a:rPr lang="en-US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 </a:t>
              </a:r>
              <a:r>
                <a:rPr lang="en-US" b="1" dirty="0" err="1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cara</a:t>
              </a:r>
              <a:r>
                <a:rPr lang="en-US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 </a:t>
              </a:r>
              <a:r>
                <a:rPr lang="en-US" b="1" dirty="0" err="1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untuk</a:t>
              </a:r>
              <a:r>
                <a:rPr lang="en-US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 </a:t>
              </a:r>
              <a:r>
                <a:rPr lang="en-US" b="1" dirty="0" err="1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memilih</a:t>
              </a:r>
              <a:r>
                <a:rPr lang="en-US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 </a:t>
              </a:r>
              <a:r>
                <a:rPr lang="en-US" b="1" dirty="0" err="1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satu</a:t>
              </a:r>
              <a:r>
                <a:rPr lang="en-US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 </a:t>
              </a:r>
              <a:r>
                <a:rPr lang="en-US" b="1" dirty="0" err="1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dengan</a:t>
              </a:r>
              <a:r>
                <a:rPr lang="en-US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 yang lain. Proses – proses yang </a:t>
              </a:r>
              <a:r>
                <a:rPr lang="en-US" b="1" dirty="0" err="1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ingin</a:t>
              </a:r>
              <a:r>
                <a:rPr lang="en-US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 </a:t>
              </a:r>
              <a:r>
                <a:rPr lang="en-US" b="1" dirty="0" err="1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dikomunikasikan</a:t>
              </a:r>
              <a:r>
                <a:rPr lang="en-US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 </a:t>
              </a:r>
              <a:r>
                <a:rPr lang="en-US" b="1" dirty="0" err="1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dapat</a:t>
              </a:r>
              <a:r>
                <a:rPr lang="en-US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 </a:t>
              </a:r>
              <a:r>
                <a:rPr lang="en-US" b="1" dirty="0" err="1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menggunakan</a:t>
              </a:r>
              <a:r>
                <a:rPr lang="en-US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 </a:t>
              </a:r>
              <a:r>
                <a:rPr lang="en-US" b="1" dirty="0" err="1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komunikasi</a:t>
              </a:r>
              <a:r>
                <a:rPr lang="en-US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 </a:t>
              </a:r>
              <a:r>
                <a:rPr lang="en-US" b="1" dirty="0" err="1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langsung</a:t>
              </a:r>
              <a:r>
                <a:rPr lang="en-US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 </a:t>
              </a:r>
              <a:r>
                <a:rPr lang="en-US" b="1" dirty="0" err="1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atau</a:t>
              </a:r>
              <a:r>
                <a:rPr lang="en-US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 </a:t>
              </a:r>
              <a:r>
                <a:rPr lang="en-US" b="1" dirty="0" err="1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tidak</a:t>
              </a:r>
              <a:r>
                <a:rPr lang="en-US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 </a:t>
              </a:r>
              <a:r>
                <a:rPr lang="en-US" b="1" dirty="0" err="1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langsung</a:t>
              </a:r>
              <a:endParaRPr lang="en-US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FB90B379-7D01-4994-B486-01ECD5DDDA6C}"/>
              </a:ext>
            </a:extLst>
          </p:cNvPr>
          <p:cNvGrpSpPr/>
          <p:nvPr/>
        </p:nvGrpSpPr>
        <p:grpSpPr>
          <a:xfrm>
            <a:off x="1215991" y="1767170"/>
            <a:ext cx="3111256" cy="3335245"/>
            <a:chOff x="9188820" y="1588909"/>
            <a:chExt cx="3111256" cy="3335245"/>
          </a:xfrm>
        </p:grpSpPr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25E23A45-0798-4770-821D-672E4AE16918}"/>
                </a:ext>
              </a:extLst>
            </p:cNvPr>
            <p:cNvSpPr txBox="1"/>
            <p:nvPr/>
          </p:nvSpPr>
          <p:spPr>
            <a:xfrm>
              <a:off x="9188820" y="1588909"/>
              <a:ext cx="3111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EE9524"/>
                  </a:solidFill>
                  <a:latin typeface="Tw Cen MT" panose="020B0602020104020603" pitchFamily="34" charset="0"/>
                </a:rPr>
                <a:t>KOMUNIKASI LANGSUNG</a:t>
              </a:r>
              <a:endParaRPr lang="en-US" b="1" dirty="0">
                <a:solidFill>
                  <a:srgbClr val="EE952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D9139624-BD62-40CF-9363-3B955653003A}"/>
                </a:ext>
              </a:extLst>
            </p:cNvPr>
            <p:cNvSpPr txBox="1"/>
            <p:nvPr/>
          </p:nvSpPr>
          <p:spPr>
            <a:xfrm>
              <a:off x="9188820" y="1954110"/>
              <a:ext cx="3111256" cy="2970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Proses </a:t>
              </a:r>
              <a:r>
                <a:rPr lang="en-US" sz="17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melakukan</a:t>
              </a:r>
              <a:r>
                <a:rPr lang="en-US" sz="17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7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komunikasi</a:t>
              </a:r>
              <a:r>
                <a:rPr lang="en-US" sz="17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7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langsung</a:t>
              </a:r>
              <a:r>
                <a:rPr lang="en-US" sz="17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7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ke</a:t>
              </a:r>
              <a:r>
                <a:rPr lang="en-US" sz="17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proses lain. </a:t>
              </a:r>
              <a:r>
                <a:rPr lang="en-US" sz="17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Pada</a:t>
              </a:r>
              <a:r>
                <a:rPr lang="en-US" sz="17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7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komunikasi</a:t>
              </a:r>
              <a:r>
                <a:rPr lang="en-US" sz="17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7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langsung</a:t>
              </a:r>
              <a:r>
                <a:rPr lang="en-US" sz="17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7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harus</a:t>
              </a:r>
              <a:r>
                <a:rPr lang="en-US" sz="17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7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disebutkan</a:t>
              </a:r>
              <a:r>
                <a:rPr lang="en-US" sz="17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7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nama</a:t>
              </a:r>
              <a:r>
                <a:rPr lang="en-US" sz="17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proses </a:t>
              </a:r>
              <a:r>
                <a:rPr lang="en-US" sz="17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secara</a:t>
              </a:r>
              <a:r>
                <a:rPr lang="en-US" sz="17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7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eksplisit</a:t>
              </a:r>
              <a:r>
                <a:rPr lang="en-US" sz="17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.</a:t>
              </a:r>
            </a:p>
            <a:p>
              <a:endParaRPr lang="en-US" sz="17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sz="17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Send (</a:t>
              </a:r>
              <a:r>
                <a:rPr lang="en-US" sz="17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P.pesan</a:t>
              </a:r>
              <a:r>
                <a:rPr lang="en-US" sz="17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) : </a:t>
              </a:r>
              <a:r>
                <a:rPr lang="en-US" sz="17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mengirim</a:t>
              </a:r>
              <a:r>
                <a:rPr lang="en-US" sz="17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7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pesan</a:t>
              </a:r>
              <a:r>
                <a:rPr lang="en-US" sz="17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7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ke</a:t>
              </a:r>
              <a:r>
                <a:rPr lang="en-US" sz="17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proses P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sz="17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Receive (</a:t>
              </a:r>
              <a:r>
                <a:rPr lang="en-US" sz="17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Q.pesan</a:t>
              </a:r>
              <a:r>
                <a:rPr lang="en-US" sz="17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) : </a:t>
              </a:r>
              <a:r>
                <a:rPr lang="en-US" sz="17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menerima</a:t>
              </a:r>
              <a:r>
                <a:rPr lang="en-US" sz="17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7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pesan</a:t>
              </a:r>
              <a:r>
                <a:rPr lang="en-US" sz="17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7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dari</a:t>
              </a:r>
              <a:r>
                <a:rPr lang="en-US" sz="17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proses Q</a:t>
              </a:r>
              <a:endParaRPr lang="en-US" sz="17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="" xmlns:a16="http://schemas.microsoft.com/office/drawing/2014/main" id="{DF1DCAD0-F1ED-4D16-91B2-64B6CB692D03}"/>
              </a:ext>
            </a:extLst>
          </p:cNvPr>
          <p:cNvGrpSpPr/>
          <p:nvPr/>
        </p:nvGrpSpPr>
        <p:grpSpPr>
          <a:xfrm>
            <a:off x="8783728" y="1767170"/>
            <a:ext cx="3632083" cy="5166515"/>
            <a:chOff x="9781696" y="3328469"/>
            <a:chExt cx="3632083" cy="5166515"/>
          </a:xfrm>
        </p:grpSpPr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5CFCE95A-F863-4CD1-8199-35E399BCEE43}"/>
                </a:ext>
              </a:extLst>
            </p:cNvPr>
            <p:cNvSpPr txBox="1"/>
            <p:nvPr/>
          </p:nvSpPr>
          <p:spPr>
            <a:xfrm>
              <a:off x="9781696" y="3328469"/>
              <a:ext cx="3632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B0F0"/>
                  </a:solidFill>
                  <a:latin typeface="Tw Cen MT" panose="020B0602020104020603" pitchFamily="34" charset="0"/>
                </a:rPr>
                <a:t>KOMUNIKASI TAK LANGSUNG</a:t>
              </a:r>
              <a:endParaRPr lang="en-US" b="1" dirty="0">
                <a:solidFill>
                  <a:srgbClr val="00B0F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ED322A51-37BB-4C47-BFE8-80B2F91F015D}"/>
                </a:ext>
              </a:extLst>
            </p:cNvPr>
            <p:cNvSpPr txBox="1"/>
            <p:nvPr/>
          </p:nvSpPr>
          <p:spPr>
            <a:xfrm>
              <a:off x="9781697" y="3693670"/>
              <a:ext cx="3165254" cy="4801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Pengiriman</a:t>
              </a:r>
              <a:r>
                <a:rPr lang="en-US" sz="17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/ </a:t>
              </a:r>
              <a:r>
                <a:rPr lang="en-US" sz="17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penerimaan</a:t>
              </a:r>
              <a:r>
                <a:rPr lang="en-US" sz="17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7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pesan</a:t>
              </a:r>
              <a:r>
                <a:rPr lang="en-US" sz="17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7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dilakukan</a:t>
              </a:r>
              <a:r>
                <a:rPr lang="en-US" sz="17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7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melalui</a:t>
              </a:r>
              <a:r>
                <a:rPr lang="en-US" sz="17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7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kotak</a:t>
              </a:r>
              <a:r>
                <a:rPr lang="en-US" sz="17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7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surat</a:t>
              </a:r>
              <a:r>
                <a:rPr lang="en-US" sz="17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/ mailbox (port). Mailbox </a:t>
              </a:r>
              <a:r>
                <a:rPr lang="en-US" sz="17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adalah</a:t>
              </a:r>
              <a:r>
                <a:rPr lang="en-US" sz="17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7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suatu</a:t>
              </a:r>
              <a:r>
                <a:rPr lang="en-US" sz="17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7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objek</a:t>
              </a:r>
              <a:r>
                <a:rPr lang="en-US" sz="17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7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dimana</a:t>
              </a:r>
              <a:r>
                <a:rPr lang="en-US" sz="17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7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pesan</a:t>
              </a:r>
              <a:r>
                <a:rPr lang="en-US" sz="17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– </a:t>
              </a:r>
              <a:r>
                <a:rPr lang="en-US" sz="17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pesan</a:t>
              </a:r>
              <a:r>
                <a:rPr lang="en-US" sz="17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7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ditempatkan</a:t>
              </a:r>
              <a:r>
                <a:rPr lang="en-US" sz="17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7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oleh</a:t>
              </a:r>
              <a:r>
                <a:rPr lang="en-US" sz="17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proses / </a:t>
              </a:r>
              <a:r>
                <a:rPr lang="en-US" sz="17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dapat</a:t>
              </a:r>
              <a:r>
                <a:rPr lang="en-US" sz="17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7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dihapus</a:t>
              </a:r>
              <a:r>
                <a:rPr lang="en-US" sz="17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. </a:t>
              </a:r>
              <a:r>
                <a:rPr lang="en-US" sz="17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Tiap</a:t>
              </a:r>
              <a:r>
                <a:rPr lang="en-US" sz="17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– </a:t>
              </a:r>
              <a:r>
                <a:rPr lang="en-US" sz="17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tiap</a:t>
              </a:r>
              <a:r>
                <a:rPr lang="en-US" sz="17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mailbox </a:t>
              </a:r>
              <a:r>
                <a:rPr lang="en-US" sz="17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memiliki</a:t>
              </a:r>
              <a:r>
                <a:rPr lang="en-US" sz="17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7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identitas</a:t>
              </a:r>
              <a:r>
                <a:rPr lang="en-US" sz="17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7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unik</a:t>
              </a:r>
              <a:r>
                <a:rPr lang="en-US" sz="17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2 </a:t>
              </a:r>
              <a:r>
                <a:rPr lang="en-US" sz="17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buah</a:t>
              </a:r>
              <a:r>
                <a:rPr lang="en-US" sz="17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proses </a:t>
              </a:r>
              <a:r>
                <a:rPr lang="en-US" sz="17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dapat</a:t>
              </a:r>
              <a:r>
                <a:rPr lang="en-US" sz="17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7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saling</a:t>
              </a:r>
              <a:r>
                <a:rPr lang="en-US" sz="17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7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berkomunikasi</a:t>
              </a:r>
              <a:r>
                <a:rPr lang="en-US" sz="17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7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hanya</a:t>
              </a:r>
              <a:r>
                <a:rPr lang="en-US" sz="17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7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jika</a:t>
              </a:r>
              <a:r>
                <a:rPr lang="en-US" sz="17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7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mereka</a:t>
              </a:r>
              <a:r>
                <a:rPr lang="en-US" sz="17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7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saling</a:t>
              </a:r>
              <a:r>
                <a:rPr lang="en-US" sz="17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7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menggunakan</a:t>
              </a:r>
              <a:r>
                <a:rPr lang="en-US" sz="17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mailbox </a:t>
              </a:r>
              <a:r>
                <a:rPr lang="en-US" sz="17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secara</a:t>
              </a:r>
              <a:r>
                <a:rPr lang="en-US" sz="17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7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bersama</a:t>
              </a:r>
              <a:r>
                <a:rPr lang="en-US" sz="17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– </a:t>
              </a:r>
              <a:r>
                <a:rPr lang="en-US" sz="17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sama</a:t>
              </a:r>
              <a:r>
                <a:rPr lang="en-US" sz="17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</a:p>
            <a:p>
              <a:endParaRPr lang="en-US" sz="1700" b="1" dirty="0" smtClean="0">
                <a:solidFill>
                  <a:srgbClr val="A6A6A6"/>
                </a:solidFill>
                <a:latin typeface="Tw Cen MT" panose="020B0602020104020603" pitchFamily="34" charset="0"/>
              </a:endParaRP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sz="17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Send (</a:t>
              </a:r>
              <a:r>
                <a:rPr lang="en-US" sz="17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A,message</a:t>
              </a:r>
              <a:r>
                <a:rPr lang="en-US" sz="17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) : </a:t>
              </a:r>
              <a:r>
                <a:rPr lang="en-US" sz="17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mengirim</a:t>
              </a:r>
              <a:r>
                <a:rPr lang="en-US" sz="17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7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pesan</a:t>
              </a:r>
              <a:r>
                <a:rPr lang="en-US" sz="17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7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ke</a:t>
              </a:r>
              <a:r>
                <a:rPr lang="en-US" sz="17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mailbox A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sz="17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Receive (</a:t>
              </a:r>
              <a:r>
                <a:rPr lang="en-US" sz="17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A,message</a:t>
              </a:r>
              <a:r>
                <a:rPr lang="en-US" sz="17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) : </a:t>
              </a:r>
              <a:r>
                <a:rPr lang="en-US" sz="17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menerima</a:t>
              </a:r>
              <a:r>
                <a:rPr lang="en-US" sz="17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7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pesan</a:t>
              </a:r>
              <a:r>
                <a:rPr lang="en-US" sz="17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7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dari</a:t>
              </a:r>
              <a:r>
                <a:rPr lang="en-US" sz="17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mailbox A Win</a:t>
              </a:r>
              <a:endParaRPr lang="en-US" sz="17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  <a:p>
              <a:endParaRPr lang="en-US" sz="17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757F1890-8D64-4551-B6C7-EB88B15E44A5}"/>
              </a:ext>
            </a:extLst>
          </p:cNvPr>
          <p:cNvSpPr/>
          <p:nvPr/>
        </p:nvSpPr>
        <p:spPr>
          <a:xfrm>
            <a:off x="7664965" y="1692163"/>
            <a:ext cx="1146212" cy="1146212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556B1A4B-E1A2-41A8-81E6-13F865C9FEAE}"/>
              </a:ext>
            </a:extLst>
          </p:cNvPr>
          <p:cNvSpPr/>
          <p:nvPr/>
        </p:nvSpPr>
        <p:spPr>
          <a:xfrm>
            <a:off x="90029" y="1698853"/>
            <a:ext cx="1146212" cy="114621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1A6BC045-9DFF-42FD-8C36-FC34502A7320}"/>
              </a:ext>
            </a:extLst>
          </p:cNvPr>
          <p:cNvSpPr txBox="1"/>
          <p:nvPr/>
        </p:nvSpPr>
        <p:spPr>
          <a:xfrm>
            <a:off x="479586" y="1870044"/>
            <a:ext cx="383303" cy="76944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E3E3E3"/>
                </a:solidFill>
                <a:latin typeface="Tw Cen MT" panose="020B0602020104020603" pitchFamily="34" charset="0"/>
              </a:rPr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1A6BC045-9DFF-42FD-8C36-FC34502A7320}"/>
              </a:ext>
            </a:extLst>
          </p:cNvPr>
          <p:cNvSpPr txBox="1"/>
          <p:nvPr/>
        </p:nvSpPr>
        <p:spPr>
          <a:xfrm>
            <a:off x="8046419" y="1875261"/>
            <a:ext cx="383303" cy="76944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E3E3E3"/>
                </a:solidFill>
                <a:latin typeface="Tw Cen MT" panose="020B0602020104020603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4480805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010587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S I N K R O N I S A S I</a:t>
            </a:r>
            <a:endParaRPr lang="en-US" sz="4000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99A81CDB-32D0-44DE-8C97-ED9715A26794}"/>
              </a:ext>
            </a:extLst>
          </p:cNvPr>
          <p:cNvGrpSpPr/>
          <p:nvPr/>
        </p:nvGrpSpPr>
        <p:grpSpPr>
          <a:xfrm>
            <a:off x="5378756" y="1757763"/>
            <a:ext cx="1434489" cy="190500"/>
            <a:chOff x="4679586" y="878988"/>
            <a:chExt cx="1434489" cy="190500"/>
          </a:xfrm>
        </p:grpSpPr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D31D10B2-1E82-41AB-86A1-B072302828F6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="" xmlns:a16="http://schemas.microsoft.com/office/drawing/2014/main" id="{EDB7722A-3558-43A6-B164-DF6A02A376BF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="" xmlns:a16="http://schemas.microsoft.com/office/drawing/2014/main" id="{BFE304DF-F7E1-42ED-9E9B-4CE7C44D9B16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="" xmlns:a16="http://schemas.microsoft.com/office/drawing/2014/main" id="{4F54F95C-E83F-4F9D-8AD7-617D43243D9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60EAC4EE-D672-4D5A-8655-7DB7D57CBE0E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B0CC3266-0814-40CF-8FB7-59068666DA92}"/>
              </a:ext>
            </a:extLst>
          </p:cNvPr>
          <p:cNvSpPr txBox="1"/>
          <p:nvPr/>
        </p:nvSpPr>
        <p:spPr>
          <a:xfrm>
            <a:off x="1520042" y="2291416"/>
            <a:ext cx="91558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Komunikasi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3200" dirty="0" err="1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antar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 proses </a:t>
            </a:r>
            <a:r>
              <a:rPr lang="en-US" sz="3200" dirty="0" err="1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membutuhkan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 place by calls </a:t>
            </a:r>
            <a:r>
              <a:rPr lang="en-US" sz="3200" dirty="0" err="1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untuk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3200" dirty="0" err="1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mengirim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3200" dirty="0" err="1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dan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3200" dirty="0" err="1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menerima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 data primitive. </a:t>
            </a:r>
            <a:r>
              <a:rPr lang="en-US" sz="3200" dirty="0" err="1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Terdapat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3200" dirty="0" err="1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rancangan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 yang </a:t>
            </a:r>
            <a:r>
              <a:rPr lang="en-US" sz="3200" dirty="0" err="1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berbeda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 – </a:t>
            </a:r>
            <a:r>
              <a:rPr lang="en-US" sz="3200" dirty="0" err="1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beda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3200" dirty="0" err="1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dalam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3200" dirty="0" err="1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implementasi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3200" dirty="0" err="1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setiap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 primitive </a:t>
            </a:r>
            <a:r>
              <a:rPr lang="en-US" sz="3200" dirty="0" err="1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pengiriman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3200" dirty="0" err="1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pesan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3200" dirty="0" err="1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mungkin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3200" dirty="0" err="1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dapat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 di </a:t>
            </a:r>
            <a:r>
              <a:rPr lang="en-US" sz="3200" dirty="0" err="1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blok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 (blocking) </a:t>
            </a:r>
            <a:r>
              <a:rPr lang="en-US" sz="3200" dirty="0" err="1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atau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3200" dirty="0" err="1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dapat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 di blocking (non-blocking) </a:t>
            </a:r>
            <a:r>
              <a:rPr lang="en-US" sz="3200" dirty="0" err="1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juga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3200" dirty="0" err="1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dikenal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3200" dirty="0" err="1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dengan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3200" dirty="0" err="1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nama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3200" dirty="0" err="1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sinkron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3200" dirty="0" err="1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atau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3200" dirty="0" err="1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asinkron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Tw Cen MT" panose="020B0602020104020603" pitchFamily="34" charset="0"/>
              </a:rPr>
              <a:t>.</a:t>
            </a:r>
            <a:endParaRPr lang="en-US" sz="3200" dirty="0">
              <a:solidFill>
                <a:schemeClr val="accent3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3412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1348792E-1C17-488A-8522-4BEECDAF32C9}"/>
              </a:ext>
            </a:extLst>
          </p:cNvPr>
          <p:cNvGrpSpPr/>
          <p:nvPr/>
        </p:nvGrpSpPr>
        <p:grpSpPr>
          <a:xfrm>
            <a:off x="3280216" y="778898"/>
            <a:ext cx="5496695" cy="1762183"/>
            <a:chOff x="3200263" y="238883"/>
            <a:chExt cx="5496695" cy="1762183"/>
          </a:xfrm>
        </p:grpSpPr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128D7A39-9F11-4EF7-909B-4BFBB6E25816}"/>
                </a:ext>
              </a:extLst>
            </p:cNvPr>
            <p:cNvSpPr txBox="1"/>
            <p:nvPr/>
          </p:nvSpPr>
          <p:spPr>
            <a:xfrm>
              <a:off x="3530262" y="238883"/>
              <a:ext cx="4836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92D050"/>
                  </a:solidFill>
                  <a:latin typeface="Tw Cen MT" panose="020B0602020104020603" pitchFamily="34" charset="0"/>
                </a:rPr>
                <a:t>B U F </a:t>
              </a:r>
              <a:r>
                <a:rPr lang="en-US" sz="3600" b="1" dirty="0" err="1" smtClean="0">
                  <a:solidFill>
                    <a:srgbClr val="92D050"/>
                  </a:solidFill>
                  <a:latin typeface="Tw Cen MT" panose="020B0602020104020603" pitchFamily="34" charset="0"/>
                </a:rPr>
                <a:t>F</a:t>
              </a:r>
              <a:r>
                <a:rPr lang="en-US" sz="3600" b="1" dirty="0" smtClean="0">
                  <a:solidFill>
                    <a:srgbClr val="92D050"/>
                  </a:solidFill>
                  <a:latin typeface="Tw Cen MT" panose="020B0602020104020603" pitchFamily="34" charset="0"/>
                </a:rPr>
                <a:t> E R I N G</a:t>
              </a:r>
              <a:endParaRPr lang="en-US" sz="3600" b="1" dirty="0">
                <a:solidFill>
                  <a:srgbClr val="92D05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DB3E8677-B7E9-40EC-8AF5-67CF093C06AC}"/>
                </a:ext>
              </a:extLst>
            </p:cNvPr>
            <p:cNvSpPr txBox="1"/>
            <p:nvPr/>
          </p:nvSpPr>
          <p:spPr>
            <a:xfrm>
              <a:off x="3200263" y="800737"/>
              <a:ext cx="549669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Baik</a:t>
              </a:r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komunikasi</a:t>
              </a:r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itu</a:t>
              </a:r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langsung</a:t>
              </a:r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atau</a:t>
              </a:r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tak</a:t>
              </a:r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langsung</a:t>
              </a:r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penukaran</a:t>
              </a:r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pesan</a:t>
              </a:r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oleh</a:t>
              </a:r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proses </a:t>
              </a:r>
              <a:r>
                <a:rPr lang="en-US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memerlukan</a:t>
              </a:r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antrian</a:t>
              </a:r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sementara</a:t>
              </a:r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. </a:t>
              </a:r>
              <a:r>
                <a:rPr lang="en-US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Pada</a:t>
              </a:r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dasarnya</a:t>
              </a:r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terdapat</a:t>
              </a:r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3 </a:t>
              </a:r>
              <a:r>
                <a:rPr lang="en-US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jalan</a:t>
              </a:r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dimana</a:t>
              </a:r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antrian</a:t>
              </a:r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tersebut</a:t>
              </a:r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diimplementasikan</a:t>
              </a:r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: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6C221DA7-9F2B-400E-AF8C-E87D5E396002}"/>
              </a:ext>
            </a:extLst>
          </p:cNvPr>
          <p:cNvCxnSpPr>
            <a:cxnSpLocks/>
          </p:cNvCxnSpPr>
          <p:nvPr/>
        </p:nvCxnSpPr>
        <p:spPr>
          <a:xfrm flipV="1">
            <a:off x="3223647" y="4714952"/>
            <a:ext cx="0" cy="312963"/>
          </a:xfrm>
          <a:prstGeom prst="line">
            <a:avLst/>
          </a:prstGeom>
          <a:ln w="19050">
            <a:solidFill>
              <a:srgbClr val="FF5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BB816C18-62DE-406B-B140-0C7276ADF9F8}"/>
              </a:ext>
            </a:extLst>
          </p:cNvPr>
          <p:cNvSpPr/>
          <p:nvPr/>
        </p:nvSpPr>
        <p:spPr>
          <a:xfrm>
            <a:off x="2450421" y="3190951"/>
            <a:ext cx="1524000" cy="152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1000" sy="101000" algn="ctr" rotWithShape="0">
              <a:schemeClr val="tx1">
                <a:lumMod val="65000"/>
                <a:lumOff val="3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="" xmlns:a16="http://schemas.microsoft.com/office/drawing/2014/main" id="{D3F3D723-24C6-4024-A88B-CF401EB083C1}"/>
              </a:ext>
            </a:extLst>
          </p:cNvPr>
          <p:cNvSpPr/>
          <p:nvPr/>
        </p:nvSpPr>
        <p:spPr>
          <a:xfrm>
            <a:off x="2538527" y="3279057"/>
            <a:ext cx="1347788" cy="1347788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="" xmlns:a16="http://schemas.microsoft.com/office/drawing/2014/main" id="{17D21339-AA64-4328-BD50-A2F56ED7DEA5}"/>
              </a:ext>
            </a:extLst>
          </p:cNvPr>
          <p:cNvSpPr/>
          <p:nvPr/>
        </p:nvSpPr>
        <p:spPr>
          <a:xfrm>
            <a:off x="2609965" y="3350498"/>
            <a:ext cx="1204912" cy="1204912"/>
          </a:xfrm>
          <a:prstGeom prst="ellipse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c 38">
            <a:extLst>
              <a:ext uri="{FF2B5EF4-FFF2-40B4-BE49-F238E27FC236}">
                <a16:creationId xmlns="" xmlns:a16="http://schemas.microsoft.com/office/drawing/2014/main" id="{0C8A2A98-A020-49D0-B9BD-A0C91759BAC2}"/>
              </a:ext>
            </a:extLst>
          </p:cNvPr>
          <p:cNvSpPr/>
          <p:nvPr/>
        </p:nvSpPr>
        <p:spPr>
          <a:xfrm rot="8100000">
            <a:off x="2309905" y="2765431"/>
            <a:ext cx="1805032" cy="1805032"/>
          </a:xfrm>
          <a:prstGeom prst="arc">
            <a:avLst>
              <a:gd name="adj1" fmla="val 13451617"/>
              <a:gd name="adj2" fmla="val 2836592"/>
            </a:avLst>
          </a:prstGeom>
          <a:ln w="19050">
            <a:solidFill>
              <a:srgbClr val="FF5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="" xmlns:a16="http://schemas.microsoft.com/office/drawing/2014/main" id="{CF07C0F3-E3B8-401D-8AA5-DE2CD21D63FE}"/>
              </a:ext>
            </a:extLst>
          </p:cNvPr>
          <p:cNvSpPr/>
          <p:nvPr/>
        </p:nvSpPr>
        <p:spPr>
          <a:xfrm>
            <a:off x="3179423" y="5027915"/>
            <a:ext cx="93210" cy="93210"/>
          </a:xfrm>
          <a:prstGeom prst="ellipse">
            <a:avLst/>
          </a:prstGeom>
          <a:noFill/>
          <a:ln w="19050">
            <a:solidFill>
              <a:srgbClr val="FF5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6CA3AFF2-7856-4D3D-B2A6-5971A744D49D}"/>
              </a:ext>
            </a:extLst>
          </p:cNvPr>
          <p:cNvSpPr txBox="1"/>
          <p:nvPr/>
        </p:nvSpPr>
        <p:spPr>
          <a:xfrm>
            <a:off x="2065282" y="5222499"/>
            <a:ext cx="23167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defRPr>
            </a:lvl1pPr>
          </a:lstStyle>
          <a:p>
            <a:r>
              <a:rPr lang="en-US" dirty="0" smtClean="0"/>
              <a:t>Zero Capacity (</a:t>
            </a:r>
            <a:r>
              <a:rPr lang="en-US" dirty="0" err="1" smtClean="0"/>
              <a:t>Kapasitas</a:t>
            </a:r>
            <a:r>
              <a:rPr lang="en-US" dirty="0" smtClean="0"/>
              <a:t> </a:t>
            </a:r>
            <a:r>
              <a:rPr lang="en-US" dirty="0" err="1" smtClean="0"/>
              <a:t>Nol</a:t>
            </a:r>
            <a:r>
              <a:rPr lang="en-US" dirty="0"/>
              <a:t>)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="" xmlns:a16="http://schemas.microsoft.com/office/drawing/2014/main" id="{0669A7E6-FC59-4C64-A984-61A70484B255}"/>
              </a:ext>
            </a:extLst>
          </p:cNvPr>
          <p:cNvCxnSpPr>
            <a:cxnSpLocks/>
          </p:cNvCxnSpPr>
          <p:nvPr/>
        </p:nvCxnSpPr>
        <p:spPr>
          <a:xfrm flipV="1">
            <a:off x="6042255" y="4701443"/>
            <a:ext cx="0" cy="312963"/>
          </a:xfrm>
          <a:prstGeom prst="line">
            <a:avLst/>
          </a:prstGeom>
          <a:ln w="19050">
            <a:solidFill>
              <a:srgbClr val="5D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="" xmlns:a16="http://schemas.microsoft.com/office/drawing/2014/main" id="{57D6E716-5EBB-4506-9C8A-F827D573D2CB}"/>
              </a:ext>
            </a:extLst>
          </p:cNvPr>
          <p:cNvSpPr/>
          <p:nvPr/>
        </p:nvSpPr>
        <p:spPr>
          <a:xfrm>
            <a:off x="5269029" y="3177442"/>
            <a:ext cx="1524000" cy="152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1000" sy="101000" algn="ctr" rotWithShape="0">
              <a:schemeClr val="tx1">
                <a:lumMod val="65000"/>
                <a:lumOff val="3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="" xmlns:a16="http://schemas.microsoft.com/office/drawing/2014/main" id="{4E156CA2-BB81-4CC3-9DB9-44CAF3A040B9}"/>
              </a:ext>
            </a:extLst>
          </p:cNvPr>
          <p:cNvSpPr/>
          <p:nvPr/>
        </p:nvSpPr>
        <p:spPr>
          <a:xfrm>
            <a:off x="5357135" y="3265548"/>
            <a:ext cx="1347788" cy="1347788"/>
          </a:xfrm>
          <a:prstGeom prst="ellipse">
            <a:avLst/>
          </a:pr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="" xmlns:a16="http://schemas.microsoft.com/office/drawing/2014/main" id="{C0EAFBB1-A06C-4897-954F-4F801AA016B7}"/>
              </a:ext>
            </a:extLst>
          </p:cNvPr>
          <p:cNvSpPr/>
          <p:nvPr/>
        </p:nvSpPr>
        <p:spPr>
          <a:xfrm>
            <a:off x="5428573" y="3336986"/>
            <a:ext cx="1204912" cy="1204912"/>
          </a:xfrm>
          <a:prstGeom prst="ellipse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Arc 70">
            <a:extLst>
              <a:ext uri="{FF2B5EF4-FFF2-40B4-BE49-F238E27FC236}">
                <a16:creationId xmlns="" xmlns:a16="http://schemas.microsoft.com/office/drawing/2014/main" id="{07CE16E0-A251-4E10-A326-C53B17723205}"/>
              </a:ext>
            </a:extLst>
          </p:cNvPr>
          <p:cNvSpPr/>
          <p:nvPr/>
        </p:nvSpPr>
        <p:spPr>
          <a:xfrm rot="8100000">
            <a:off x="5128513" y="2751922"/>
            <a:ext cx="1805032" cy="1805032"/>
          </a:xfrm>
          <a:prstGeom prst="arc">
            <a:avLst>
              <a:gd name="adj1" fmla="val 13451617"/>
              <a:gd name="adj2" fmla="val 2836592"/>
            </a:avLst>
          </a:prstGeom>
          <a:ln w="19050">
            <a:solidFill>
              <a:srgbClr val="5D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="" xmlns:a16="http://schemas.microsoft.com/office/drawing/2014/main" id="{78C6B9B5-08F9-4F73-8E59-1C001A10DE5D}"/>
              </a:ext>
            </a:extLst>
          </p:cNvPr>
          <p:cNvSpPr/>
          <p:nvPr/>
        </p:nvSpPr>
        <p:spPr>
          <a:xfrm>
            <a:off x="5998031" y="5014406"/>
            <a:ext cx="93210" cy="93210"/>
          </a:xfrm>
          <a:prstGeom prst="ellipse">
            <a:avLst/>
          </a:prstGeom>
          <a:noFill/>
          <a:ln w="19050">
            <a:solidFill>
              <a:srgbClr val="5D7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D16E82F9-5155-495A-BB68-1E943B11D632}"/>
              </a:ext>
            </a:extLst>
          </p:cNvPr>
          <p:cNvSpPr txBox="1"/>
          <p:nvPr/>
        </p:nvSpPr>
        <p:spPr>
          <a:xfrm>
            <a:off x="4883890" y="5208990"/>
            <a:ext cx="23167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Bounded Capacity (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Kapasitas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Terbatas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)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="" xmlns:a16="http://schemas.microsoft.com/office/drawing/2014/main" id="{EF7141A3-06A9-46C8-AC24-1ACAA048CB32}"/>
              </a:ext>
            </a:extLst>
          </p:cNvPr>
          <p:cNvCxnSpPr>
            <a:cxnSpLocks/>
          </p:cNvCxnSpPr>
          <p:nvPr/>
        </p:nvCxnSpPr>
        <p:spPr>
          <a:xfrm flipV="1">
            <a:off x="8933093" y="4753052"/>
            <a:ext cx="0" cy="312963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="" xmlns:a16="http://schemas.microsoft.com/office/drawing/2014/main" id="{DE504ED9-294F-4C9C-8E31-50B84739912F}"/>
              </a:ext>
            </a:extLst>
          </p:cNvPr>
          <p:cNvSpPr/>
          <p:nvPr/>
        </p:nvSpPr>
        <p:spPr>
          <a:xfrm>
            <a:off x="8159867" y="3229051"/>
            <a:ext cx="1524000" cy="152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1000" sy="101000" algn="ctr" rotWithShape="0">
              <a:schemeClr val="tx1">
                <a:lumMod val="65000"/>
                <a:lumOff val="3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="" xmlns:a16="http://schemas.microsoft.com/office/drawing/2014/main" id="{62B6A90D-3A76-439B-ADF2-8517B9E0A169}"/>
              </a:ext>
            </a:extLst>
          </p:cNvPr>
          <p:cNvSpPr/>
          <p:nvPr/>
        </p:nvSpPr>
        <p:spPr>
          <a:xfrm>
            <a:off x="8247973" y="3317157"/>
            <a:ext cx="1347788" cy="134778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="" xmlns:a16="http://schemas.microsoft.com/office/drawing/2014/main" id="{1C8B0128-9760-479F-A89A-62672D296331}"/>
              </a:ext>
            </a:extLst>
          </p:cNvPr>
          <p:cNvSpPr/>
          <p:nvPr/>
        </p:nvSpPr>
        <p:spPr>
          <a:xfrm>
            <a:off x="8319411" y="3388595"/>
            <a:ext cx="1204912" cy="1204912"/>
          </a:xfrm>
          <a:prstGeom prst="ellipse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rc 77">
            <a:extLst>
              <a:ext uri="{FF2B5EF4-FFF2-40B4-BE49-F238E27FC236}">
                <a16:creationId xmlns="" xmlns:a16="http://schemas.microsoft.com/office/drawing/2014/main" id="{9EAD6CC6-CE11-49E6-AF27-F25D68B68926}"/>
              </a:ext>
            </a:extLst>
          </p:cNvPr>
          <p:cNvSpPr/>
          <p:nvPr/>
        </p:nvSpPr>
        <p:spPr>
          <a:xfrm rot="8100000">
            <a:off x="8019351" y="2727331"/>
            <a:ext cx="1805032" cy="1805032"/>
          </a:xfrm>
          <a:prstGeom prst="arc">
            <a:avLst>
              <a:gd name="adj1" fmla="val 13451617"/>
              <a:gd name="adj2" fmla="val 2836592"/>
            </a:avLst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="" xmlns:a16="http://schemas.microsoft.com/office/drawing/2014/main" id="{D0D679C5-1A60-4993-AAED-4504308779A9}"/>
              </a:ext>
            </a:extLst>
          </p:cNvPr>
          <p:cNvSpPr/>
          <p:nvPr/>
        </p:nvSpPr>
        <p:spPr>
          <a:xfrm>
            <a:off x="8888869" y="5066015"/>
            <a:ext cx="93210" cy="93210"/>
          </a:xfrm>
          <a:prstGeom prst="ellipse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DFDB842C-932F-4FE0-9092-1D4EC51C8599}"/>
              </a:ext>
            </a:extLst>
          </p:cNvPr>
          <p:cNvSpPr txBox="1"/>
          <p:nvPr/>
        </p:nvSpPr>
        <p:spPr>
          <a:xfrm>
            <a:off x="7645517" y="5260599"/>
            <a:ext cx="2674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defRPr>
            </a:lvl1pPr>
          </a:lstStyle>
          <a:p>
            <a:r>
              <a:rPr lang="en-US" dirty="0" smtClean="0"/>
              <a:t>Unbounded Capacity (</a:t>
            </a:r>
            <a:r>
              <a:rPr lang="en-US" dirty="0" err="1" smtClean="0"/>
              <a:t>Kapasitas</a:t>
            </a:r>
            <a:r>
              <a:rPr lang="en-US" dirty="0" smtClean="0"/>
              <a:t> </a:t>
            </a:r>
            <a:r>
              <a:rPr lang="en-US" dirty="0" err="1" smtClean="0"/>
              <a:t>Tak</a:t>
            </a:r>
            <a:r>
              <a:rPr lang="en-US" dirty="0" smtClean="0"/>
              <a:t> </a:t>
            </a:r>
            <a:r>
              <a:rPr lang="en-US" dirty="0" err="1" smtClean="0"/>
              <a:t>Terbatas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82" name="Group 81">
            <a:extLst>
              <a:ext uri="{FF2B5EF4-FFF2-40B4-BE49-F238E27FC236}">
                <a16:creationId xmlns="" xmlns:a16="http://schemas.microsoft.com/office/drawing/2014/main" id="{02C84BDA-5FCD-4641-A335-4ECACD39EFC1}"/>
              </a:ext>
            </a:extLst>
          </p:cNvPr>
          <p:cNvGrpSpPr/>
          <p:nvPr/>
        </p:nvGrpSpPr>
        <p:grpSpPr>
          <a:xfrm>
            <a:off x="5658343" y="3643685"/>
            <a:ext cx="740442" cy="646938"/>
            <a:chOff x="6357938" y="3535363"/>
            <a:chExt cx="465138" cy="406400"/>
          </a:xfrm>
          <a:solidFill>
            <a:srgbClr val="5D7373"/>
          </a:solidFill>
        </p:grpSpPr>
        <p:sp>
          <p:nvSpPr>
            <p:cNvPr id="83" name="AutoShape 43">
              <a:extLst>
                <a:ext uri="{FF2B5EF4-FFF2-40B4-BE49-F238E27FC236}">
                  <a16:creationId xmlns="" xmlns:a16="http://schemas.microsoft.com/office/drawing/2014/main" id="{E7D4D1FD-C64B-466A-85B8-6510E2BE1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7938" y="3535363"/>
              <a:ext cx="465138" cy="3341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51" y="9367"/>
                  </a:moveTo>
                  <a:cubicBezTo>
                    <a:pt x="10901" y="9383"/>
                    <a:pt x="10851" y="9391"/>
                    <a:pt x="10800" y="9391"/>
                  </a:cubicBezTo>
                  <a:cubicBezTo>
                    <a:pt x="10748" y="9391"/>
                    <a:pt x="10698" y="9383"/>
                    <a:pt x="10648" y="9367"/>
                  </a:cubicBezTo>
                  <a:lnTo>
                    <a:pt x="1873" y="6550"/>
                  </a:lnTo>
                  <a:cubicBezTo>
                    <a:pt x="1566" y="6452"/>
                    <a:pt x="1349" y="6072"/>
                    <a:pt x="1349" y="5634"/>
                  </a:cubicBezTo>
                  <a:cubicBezTo>
                    <a:pt x="1349" y="5197"/>
                    <a:pt x="1566" y="4817"/>
                    <a:pt x="1873" y="4719"/>
                  </a:cubicBezTo>
                  <a:lnTo>
                    <a:pt x="10648" y="1902"/>
                  </a:lnTo>
                  <a:cubicBezTo>
                    <a:pt x="10698" y="1886"/>
                    <a:pt x="10748" y="1878"/>
                    <a:pt x="10800" y="1878"/>
                  </a:cubicBezTo>
                  <a:cubicBezTo>
                    <a:pt x="10851" y="1878"/>
                    <a:pt x="10901" y="1886"/>
                    <a:pt x="10951" y="1902"/>
                  </a:cubicBezTo>
                  <a:lnTo>
                    <a:pt x="19726" y="4719"/>
                  </a:lnTo>
                  <a:cubicBezTo>
                    <a:pt x="20033" y="4817"/>
                    <a:pt x="20249" y="5197"/>
                    <a:pt x="20249" y="5634"/>
                  </a:cubicBezTo>
                  <a:cubicBezTo>
                    <a:pt x="20249" y="6072"/>
                    <a:pt x="20033" y="6452"/>
                    <a:pt x="19726" y="6550"/>
                  </a:cubicBezTo>
                  <a:cubicBezTo>
                    <a:pt x="19726" y="6550"/>
                    <a:pt x="10951" y="9367"/>
                    <a:pt x="10951" y="9367"/>
                  </a:cubicBezTo>
                  <a:close/>
                  <a:moveTo>
                    <a:pt x="16874" y="16904"/>
                  </a:moveTo>
                  <a:cubicBezTo>
                    <a:pt x="16874" y="17942"/>
                    <a:pt x="14849" y="19721"/>
                    <a:pt x="10800" y="19721"/>
                  </a:cubicBezTo>
                  <a:cubicBezTo>
                    <a:pt x="6749" y="19721"/>
                    <a:pt x="4724" y="17942"/>
                    <a:pt x="4724" y="16904"/>
                  </a:cubicBezTo>
                  <a:lnTo>
                    <a:pt x="4724" y="9394"/>
                  </a:lnTo>
                  <a:lnTo>
                    <a:pt x="10353" y="11200"/>
                  </a:lnTo>
                  <a:cubicBezTo>
                    <a:pt x="10501" y="11246"/>
                    <a:pt x="10651" y="11269"/>
                    <a:pt x="10800" y="11269"/>
                  </a:cubicBezTo>
                  <a:cubicBezTo>
                    <a:pt x="10949" y="11269"/>
                    <a:pt x="11098" y="11246"/>
                    <a:pt x="11255" y="11198"/>
                  </a:cubicBezTo>
                  <a:lnTo>
                    <a:pt x="16874" y="9394"/>
                  </a:lnTo>
                  <a:cubicBezTo>
                    <a:pt x="16874" y="9394"/>
                    <a:pt x="16874" y="16904"/>
                    <a:pt x="16874" y="16904"/>
                  </a:cubicBezTo>
                  <a:close/>
                  <a:moveTo>
                    <a:pt x="21600" y="5634"/>
                  </a:moveTo>
                  <a:cubicBezTo>
                    <a:pt x="21600" y="4314"/>
                    <a:pt x="20954" y="3185"/>
                    <a:pt x="20030" y="2888"/>
                  </a:cubicBezTo>
                  <a:lnTo>
                    <a:pt x="11246" y="68"/>
                  </a:lnTo>
                  <a:cubicBezTo>
                    <a:pt x="11098" y="22"/>
                    <a:pt x="10949" y="0"/>
                    <a:pt x="10800" y="0"/>
                  </a:cubicBezTo>
                  <a:cubicBezTo>
                    <a:pt x="10651" y="0"/>
                    <a:pt x="10501" y="22"/>
                    <a:pt x="10344" y="71"/>
                  </a:cubicBezTo>
                  <a:lnTo>
                    <a:pt x="1570" y="2888"/>
                  </a:lnTo>
                  <a:cubicBezTo>
                    <a:pt x="645" y="3185"/>
                    <a:pt x="0" y="4314"/>
                    <a:pt x="0" y="5634"/>
                  </a:cubicBezTo>
                  <a:cubicBezTo>
                    <a:pt x="0" y="6955"/>
                    <a:pt x="645" y="8084"/>
                    <a:pt x="1569" y="8380"/>
                  </a:cubicBezTo>
                  <a:lnTo>
                    <a:pt x="3374" y="8960"/>
                  </a:lnTo>
                  <a:lnTo>
                    <a:pt x="3374" y="16904"/>
                  </a:lnTo>
                  <a:cubicBezTo>
                    <a:pt x="3374" y="19397"/>
                    <a:pt x="5425" y="21600"/>
                    <a:pt x="10800" y="21600"/>
                  </a:cubicBezTo>
                  <a:cubicBezTo>
                    <a:pt x="16174" y="21600"/>
                    <a:pt x="18224" y="19397"/>
                    <a:pt x="18224" y="16904"/>
                  </a:cubicBezTo>
                  <a:lnTo>
                    <a:pt x="18224" y="8960"/>
                  </a:lnTo>
                  <a:lnTo>
                    <a:pt x="20030" y="8380"/>
                  </a:lnTo>
                  <a:cubicBezTo>
                    <a:pt x="20954" y="8084"/>
                    <a:pt x="21600" y="6955"/>
                    <a:pt x="21600" y="563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84" name="AutoShape 44">
              <a:extLst>
                <a:ext uri="{FF2B5EF4-FFF2-40B4-BE49-F238E27FC236}">
                  <a16:creationId xmlns="" xmlns:a16="http://schemas.microsoft.com/office/drawing/2014/main" id="{D1792BAC-09CC-4A6B-962B-89C9BBC50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9419" y="3680619"/>
              <a:ext cx="28575" cy="1595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963"/>
                  </a:moveTo>
                  <a:lnTo>
                    <a:pt x="0" y="19636"/>
                  </a:lnTo>
                  <a:cubicBezTo>
                    <a:pt x="0" y="20721"/>
                    <a:pt x="4841" y="21599"/>
                    <a:pt x="10800" y="21599"/>
                  </a:cubicBezTo>
                  <a:cubicBezTo>
                    <a:pt x="16758" y="21599"/>
                    <a:pt x="21600" y="20721"/>
                    <a:pt x="21600" y="19636"/>
                  </a:cubicBezTo>
                  <a:lnTo>
                    <a:pt x="21600" y="1963"/>
                  </a:lnTo>
                  <a:cubicBezTo>
                    <a:pt x="21600" y="878"/>
                    <a:pt x="16758" y="0"/>
                    <a:pt x="10800" y="0"/>
                  </a:cubicBezTo>
                  <a:cubicBezTo>
                    <a:pt x="4841" y="0"/>
                    <a:pt x="0" y="878"/>
                    <a:pt x="0" y="19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85" name="AutoShape 45">
              <a:extLst>
                <a:ext uri="{FF2B5EF4-FFF2-40B4-BE49-F238E27FC236}">
                  <a16:creationId xmlns="" xmlns:a16="http://schemas.microsoft.com/office/drawing/2014/main" id="{29F00F79-20FF-48DB-A6D6-4C84877882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4338" y="3854450"/>
              <a:ext cx="58738" cy="873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10427"/>
                    <a:pt x="0" y="14400"/>
                  </a:cubicBezTo>
                  <a:cubicBezTo>
                    <a:pt x="0" y="18372"/>
                    <a:pt x="4838" y="21599"/>
                    <a:pt x="10800" y="21599"/>
                  </a:cubicBezTo>
                  <a:cubicBezTo>
                    <a:pt x="16761" y="21599"/>
                    <a:pt x="21600" y="18372"/>
                    <a:pt x="21600" y="14400"/>
                  </a:cubicBezTo>
                  <a:cubicBezTo>
                    <a:pt x="21600" y="10427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86" name="AutoShape 59">
            <a:extLst>
              <a:ext uri="{FF2B5EF4-FFF2-40B4-BE49-F238E27FC236}">
                <a16:creationId xmlns="" xmlns:a16="http://schemas.microsoft.com/office/drawing/2014/main" id="{8D8650D0-E2B7-40C2-AD5F-7404A38786FD}"/>
              </a:ext>
            </a:extLst>
          </p:cNvPr>
          <p:cNvSpPr>
            <a:spLocks/>
          </p:cNvSpPr>
          <p:nvPr/>
        </p:nvSpPr>
        <p:spPr bwMode="auto">
          <a:xfrm>
            <a:off x="8552995" y="3679807"/>
            <a:ext cx="634028" cy="632946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rgbClr val="92D05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="" xmlns:a16="http://schemas.microsoft.com/office/drawing/2014/main" id="{5D95B6D7-E12D-4599-A347-009D0CD928D8}"/>
              </a:ext>
            </a:extLst>
          </p:cNvPr>
          <p:cNvGrpSpPr/>
          <p:nvPr/>
        </p:nvGrpSpPr>
        <p:grpSpPr>
          <a:xfrm>
            <a:off x="2846582" y="3676146"/>
            <a:ext cx="732078" cy="641976"/>
            <a:chOff x="1640798" y="2149003"/>
            <a:chExt cx="464344" cy="407194"/>
          </a:xfrm>
          <a:solidFill>
            <a:srgbClr val="FF5969"/>
          </a:solidFill>
        </p:grpSpPr>
        <p:sp>
          <p:nvSpPr>
            <p:cNvPr id="88" name="AutoShape 147">
              <a:extLst>
                <a:ext uri="{FF2B5EF4-FFF2-40B4-BE49-F238E27FC236}">
                  <a16:creationId xmlns="" xmlns:a16="http://schemas.microsoft.com/office/drawing/2014/main" id="{42005A22-5577-48F3-8243-C1ED9442C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0798" y="2149003"/>
              <a:ext cx="464344" cy="407194"/>
            </a:xfrm>
            <a:custGeom>
              <a:avLst/>
              <a:gdLst>
                <a:gd name="T0" fmla="+- 0 10800 597"/>
                <a:gd name="T1" fmla="*/ T0 w 20407"/>
                <a:gd name="T2" fmla="+- 0 11028 672"/>
                <a:gd name="T3" fmla="*/ 11028 h 20712"/>
                <a:gd name="T4" fmla="+- 0 10800 597"/>
                <a:gd name="T5" fmla="*/ T4 w 20407"/>
                <a:gd name="T6" fmla="+- 0 11028 672"/>
                <a:gd name="T7" fmla="*/ 11028 h 20712"/>
                <a:gd name="T8" fmla="+- 0 10800 597"/>
                <a:gd name="T9" fmla="*/ T8 w 20407"/>
                <a:gd name="T10" fmla="+- 0 11028 672"/>
                <a:gd name="T11" fmla="*/ 11028 h 20712"/>
                <a:gd name="T12" fmla="+- 0 10800 597"/>
                <a:gd name="T13" fmla="*/ T12 w 20407"/>
                <a:gd name="T14" fmla="+- 0 11028 672"/>
                <a:gd name="T15" fmla="*/ 11028 h 2071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407" h="20712">
                  <a:moveTo>
                    <a:pt x="17706" y="10922"/>
                  </a:moveTo>
                  <a:lnTo>
                    <a:pt x="10657" y="19017"/>
                  </a:lnTo>
                  <a:cubicBezTo>
                    <a:pt x="10407" y="19305"/>
                    <a:pt x="9998" y="19305"/>
                    <a:pt x="9748" y="19017"/>
                  </a:cubicBezTo>
                  <a:lnTo>
                    <a:pt x="2699" y="10922"/>
                  </a:lnTo>
                  <a:cubicBezTo>
                    <a:pt x="817" y="8762"/>
                    <a:pt x="817" y="5247"/>
                    <a:pt x="2699" y="3087"/>
                  </a:cubicBezTo>
                  <a:cubicBezTo>
                    <a:pt x="4512" y="1004"/>
                    <a:pt x="7429" y="931"/>
                    <a:pt x="9338" y="2923"/>
                  </a:cubicBezTo>
                  <a:lnTo>
                    <a:pt x="10202" y="3825"/>
                  </a:lnTo>
                  <a:lnTo>
                    <a:pt x="11067" y="2923"/>
                  </a:lnTo>
                  <a:cubicBezTo>
                    <a:pt x="12976" y="931"/>
                    <a:pt x="15893" y="1004"/>
                    <a:pt x="17706" y="3087"/>
                  </a:cubicBezTo>
                  <a:cubicBezTo>
                    <a:pt x="19588" y="5247"/>
                    <a:pt x="19588" y="8762"/>
                    <a:pt x="17706" y="10922"/>
                  </a:cubicBezTo>
                  <a:moveTo>
                    <a:pt x="18616" y="2043"/>
                  </a:moveTo>
                  <a:cubicBezTo>
                    <a:pt x="16301" y="-617"/>
                    <a:pt x="12601" y="-672"/>
                    <a:pt x="10202" y="1830"/>
                  </a:cubicBezTo>
                  <a:cubicBezTo>
                    <a:pt x="7805" y="-672"/>
                    <a:pt x="4104" y="-617"/>
                    <a:pt x="1789" y="2043"/>
                  </a:cubicBezTo>
                  <a:cubicBezTo>
                    <a:pt x="-597" y="4783"/>
                    <a:pt x="-597" y="9226"/>
                    <a:pt x="1789" y="11967"/>
                  </a:cubicBezTo>
                  <a:cubicBezTo>
                    <a:pt x="2470" y="12750"/>
                    <a:pt x="8838" y="20061"/>
                    <a:pt x="8838" y="20061"/>
                  </a:cubicBezTo>
                  <a:cubicBezTo>
                    <a:pt x="9592" y="20928"/>
                    <a:pt x="10812" y="20928"/>
                    <a:pt x="11567" y="20061"/>
                  </a:cubicBezTo>
                  <a:cubicBezTo>
                    <a:pt x="11567" y="20061"/>
                    <a:pt x="18539" y="12056"/>
                    <a:pt x="18616" y="11967"/>
                  </a:cubicBezTo>
                  <a:cubicBezTo>
                    <a:pt x="21003" y="9226"/>
                    <a:pt x="21003" y="4783"/>
                    <a:pt x="18616" y="20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89" name="AutoShape 148">
              <a:extLst>
                <a:ext uri="{FF2B5EF4-FFF2-40B4-BE49-F238E27FC236}">
                  <a16:creationId xmlns="" xmlns:a16="http://schemas.microsoft.com/office/drawing/2014/main" id="{1900106B-BE9D-40EC-B659-B0C4FFD2F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3029" y="2222028"/>
              <a:ext cx="69056" cy="6905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326" y="0"/>
                  </a:moveTo>
                  <a:cubicBezTo>
                    <a:pt x="19317" y="0"/>
                    <a:pt x="19317" y="4"/>
                    <a:pt x="19308" y="4"/>
                  </a:cubicBezTo>
                  <a:cubicBezTo>
                    <a:pt x="8643" y="13"/>
                    <a:pt x="0" y="8659"/>
                    <a:pt x="0" y="19326"/>
                  </a:cubicBezTo>
                  <a:cubicBezTo>
                    <a:pt x="0" y="20580"/>
                    <a:pt x="1019" y="21600"/>
                    <a:pt x="2273" y="21600"/>
                  </a:cubicBezTo>
                  <a:cubicBezTo>
                    <a:pt x="3528" y="21600"/>
                    <a:pt x="4547" y="20580"/>
                    <a:pt x="4547" y="19326"/>
                  </a:cubicBezTo>
                  <a:lnTo>
                    <a:pt x="4547" y="19321"/>
                  </a:lnTo>
                  <a:cubicBezTo>
                    <a:pt x="4547" y="11164"/>
                    <a:pt x="11164" y="4547"/>
                    <a:pt x="19321" y="4547"/>
                  </a:cubicBezTo>
                  <a:lnTo>
                    <a:pt x="19326" y="4547"/>
                  </a:lnTo>
                  <a:cubicBezTo>
                    <a:pt x="20580" y="4547"/>
                    <a:pt x="21599" y="3528"/>
                    <a:pt x="21599" y="2273"/>
                  </a:cubicBezTo>
                  <a:cubicBezTo>
                    <a:pt x="21599" y="1019"/>
                    <a:pt x="20580" y="0"/>
                    <a:pt x="1932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122577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75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25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75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6250"/>
                            </p:stCondLst>
                            <p:childTnLst>
                              <p:par>
                                <p:cTn id="1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500"/>
                            </p:stCondLst>
                            <p:childTnLst>
                              <p:par>
                                <p:cTn id="1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9" grpId="0" animBg="1"/>
      <p:bldP spid="44" grpId="0" animBg="1"/>
      <p:bldP spid="50" grpId="0"/>
      <p:bldP spid="56" grpId="0" animBg="1"/>
      <p:bldP spid="61" grpId="0" animBg="1"/>
      <p:bldP spid="66" grpId="0" animBg="1"/>
      <p:bldP spid="71" grpId="0" animBg="1"/>
      <p:bldP spid="72" grpId="0" animBg="1"/>
      <p:bldP spid="73" grpId="0"/>
      <p:bldP spid="75" grpId="0" animBg="1"/>
      <p:bldP spid="76" grpId="0" animBg="1"/>
      <p:bldP spid="77" grpId="0" animBg="1"/>
      <p:bldP spid="78" grpId="0" animBg="1"/>
      <p:bldP spid="79" grpId="0" animBg="1"/>
      <p:bldP spid="81" grpId="0"/>
      <p:bldP spid="8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1599687" y="2659559"/>
            <a:ext cx="89925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b="1" dirty="0" smtClean="0">
                <a:solidFill>
                  <a:srgbClr val="3B5998"/>
                </a:solidFill>
                <a:latin typeface="Tw Cen MT" panose="020B0602020104020603" pitchFamily="34" charset="0"/>
              </a:rPr>
              <a:t>T H R E A D</a:t>
            </a:r>
            <a:endParaRPr lang="en-US" sz="10000" b="1" dirty="0">
              <a:solidFill>
                <a:srgbClr val="3B5998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7167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393068"/>
            <a:ext cx="72789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PENGERTIAN DARI </a:t>
            </a:r>
            <a:endParaRPr lang="en-US" sz="4000" dirty="0" smtClean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BEBERAPA </a:t>
            </a: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SUMBER</a:t>
            </a:r>
            <a:endParaRPr lang="en-US" sz="4000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1650881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A782FC20-E935-49F5-9473-EA7D7885B684}"/>
              </a:ext>
            </a:extLst>
          </p:cNvPr>
          <p:cNvCxnSpPr>
            <a:cxnSpLocks/>
          </p:cNvCxnSpPr>
          <p:nvPr/>
        </p:nvCxnSpPr>
        <p:spPr>
          <a:xfrm flipV="1">
            <a:off x="6094019" y="3625868"/>
            <a:ext cx="1394796" cy="121696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D37807D7-19D0-40FF-842E-70691934C737}"/>
              </a:ext>
            </a:extLst>
          </p:cNvPr>
          <p:cNvCxnSpPr>
            <a:cxnSpLocks/>
          </p:cNvCxnSpPr>
          <p:nvPr/>
        </p:nvCxnSpPr>
        <p:spPr>
          <a:xfrm flipH="1" flipV="1">
            <a:off x="7970466" y="3657445"/>
            <a:ext cx="1075004" cy="1078218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3B6ECA9B-4BA5-4D81-BB7E-B91B633CFB8B}"/>
              </a:ext>
            </a:extLst>
          </p:cNvPr>
          <p:cNvCxnSpPr>
            <a:cxnSpLocks/>
          </p:cNvCxnSpPr>
          <p:nvPr/>
        </p:nvCxnSpPr>
        <p:spPr>
          <a:xfrm flipH="1" flipV="1">
            <a:off x="4644968" y="3716571"/>
            <a:ext cx="1195526" cy="983996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04AB86C1-1E64-4495-A5FC-89E08F5C4E79}"/>
              </a:ext>
            </a:extLst>
          </p:cNvPr>
          <p:cNvCxnSpPr>
            <a:cxnSpLocks/>
          </p:cNvCxnSpPr>
          <p:nvPr/>
        </p:nvCxnSpPr>
        <p:spPr>
          <a:xfrm flipV="1">
            <a:off x="2767625" y="3672063"/>
            <a:ext cx="1344214" cy="110788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="" xmlns:a16="http://schemas.microsoft.com/office/drawing/2014/main" id="{9E10ABB6-370E-400C-B9AC-A9AAEE08F137}"/>
              </a:ext>
            </a:extLst>
          </p:cNvPr>
          <p:cNvSpPr/>
          <p:nvPr/>
        </p:nvSpPr>
        <p:spPr>
          <a:xfrm>
            <a:off x="2394226" y="4409353"/>
            <a:ext cx="793804" cy="793804"/>
          </a:xfrm>
          <a:prstGeom prst="ellipse">
            <a:avLst/>
          </a:prstGeom>
          <a:solidFill>
            <a:srgbClr val="FF5969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9E7D1726-D4E0-47E5-9422-57F7C3371268}"/>
              </a:ext>
            </a:extLst>
          </p:cNvPr>
          <p:cNvSpPr txBox="1"/>
          <p:nvPr/>
        </p:nvSpPr>
        <p:spPr>
          <a:xfrm>
            <a:off x="2599476" y="4330689"/>
            <a:ext cx="383303" cy="923330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E3E3E3"/>
                </a:solidFill>
                <a:latin typeface="Tw Cen MT" panose="020B0602020104020603" pitchFamily="34" charset="0"/>
              </a:rPr>
              <a:t>1</a:t>
            </a:r>
          </a:p>
        </p:txBody>
      </p:sp>
      <p:sp>
        <p:nvSpPr>
          <p:cNvPr id="52" name="Oval 51">
            <a:extLst>
              <a:ext uri="{FF2B5EF4-FFF2-40B4-BE49-F238E27FC236}">
                <a16:creationId xmlns="" xmlns:a16="http://schemas.microsoft.com/office/drawing/2014/main" id="{596C1A22-0505-4907-A697-DC6C5CA7D253}"/>
              </a:ext>
            </a:extLst>
          </p:cNvPr>
          <p:cNvSpPr/>
          <p:nvPr/>
        </p:nvSpPr>
        <p:spPr>
          <a:xfrm>
            <a:off x="3964599" y="3173239"/>
            <a:ext cx="793804" cy="793804"/>
          </a:xfrm>
          <a:prstGeom prst="ellipse">
            <a:avLst/>
          </a:prstGeom>
          <a:solidFill>
            <a:srgbClr val="52C9BD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53780668-03D8-4ACB-B163-42E10C01F958}"/>
              </a:ext>
            </a:extLst>
          </p:cNvPr>
          <p:cNvSpPr txBox="1"/>
          <p:nvPr/>
        </p:nvSpPr>
        <p:spPr>
          <a:xfrm>
            <a:off x="4169849" y="3094575"/>
            <a:ext cx="383303" cy="923330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E3E3E3"/>
                </a:solidFill>
                <a:latin typeface="Tw Cen MT" panose="020B0602020104020603" pitchFamily="34" charset="0"/>
              </a:rPr>
              <a:t>2</a:t>
            </a:r>
          </a:p>
        </p:txBody>
      </p:sp>
      <p:sp>
        <p:nvSpPr>
          <p:cNvPr id="54" name="Oval 53">
            <a:extLst>
              <a:ext uri="{FF2B5EF4-FFF2-40B4-BE49-F238E27FC236}">
                <a16:creationId xmlns="" xmlns:a16="http://schemas.microsoft.com/office/drawing/2014/main" id="{93B4FBA5-BCBB-4444-9FE8-8EEBB691A9E8}"/>
              </a:ext>
            </a:extLst>
          </p:cNvPr>
          <p:cNvSpPr/>
          <p:nvPr/>
        </p:nvSpPr>
        <p:spPr>
          <a:xfrm>
            <a:off x="5588290" y="4418449"/>
            <a:ext cx="793804" cy="793804"/>
          </a:xfrm>
          <a:prstGeom prst="ellipse">
            <a:avLst/>
          </a:prstGeom>
          <a:solidFill>
            <a:srgbClr val="FEC630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81535A23-9766-4DF4-B2B7-F0E8691830F3}"/>
              </a:ext>
            </a:extLst>
          </p:cNvPr>
          <p:cNvSpPr txBox="1"/>
          <p:nvPr/>
        </p:nvSpPr>
        <p:spPr>
          <a:xfrm>
            <a:off x="5793540" y="4339785"/>
            <a:ext cx="383303" cy="923330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E3E3E3"/>
                </a:solidFill>
                <a:latin typeface="Tw Cen MT" panose="020B0602020104020603" pitchFamily="34" charset="0"/>
              </a:rPr>
              <a:t>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="" xmlns:a16="http://schemas.microsoft.com/office/drawing/2014/main" id="{7CCBF8F7-6221-4419-819D-6139565E0E85}"/>
              </a:ext>
            </a:extLst>
          </p:cNvPr>
          <p:cNvSpPr/>
          <p:nvPr/>
        </p:nvSpPr>
        <p:spPr>
          <a:xfrm>
            <a:off x="7335287" y="3173239"/>
            <a:ext cx="793804" cy="793804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DD934718-F515-4C28-956B-CCF54118327A}"/>
              </a:ext>
            </a:extLst>
          </p:cNvPr>
          <p:cNvSpPr txBox="1"/>
          <p:nvPr/>
        </p:nvSpPr>
        <p:spPr>
          <a:xfrm>
            <a:off x="7540248" y="3094575"/>
            <a:ext cx="383303" cy="923330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E3E3E3"/>
                </a:solidFill>
                <a:latin typeface="Tw Cen MT" panose="020B0602020104020603" pitchFamily="34" charset="0"/>
              </a:rPr>
              <a:t>4</a:t>
            </a:r>
          </a:p>
        </p:txBody>
      </p:sp>
      <p:sp>
        <p:nvSpPr>
          <p:cNvPr id="58" name="Oval 57">
            <a:extLst>
              <a:ext uri="{FF2B5EF4-FFF2-40B4-BE49-F238E27FC236}">
                <a16:creationId xmlns="" xmlns:a16="http://schemas.microsoft.com/office/drawing/2014/main" id="{45C9F015-705F-4A6C-85EC-706AC48B6AF9}"/>
              </a:ext>
            </a:extLst>
          </p:cNvPr>
          <p:cNvSpPr/>
          <p:nvPr/>
        </p:nvSpPr>
        <p:spPr>
          <a:xfrm>
            <a:off x="8739672" y="4415434"/>
            <a:ext cx="793804" cy="793804"/>
          </a:xfrm>
          <a:prstGeom prst="ellipse">
            <a:avLst/>
          </a:prstGeom>
          <a:solidFill>
            <a:srgbClr val="5D7373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5D96212E-766A-46E2-BFE8-8678039984CF}"/>
              </a:ext>
            </a:extLst>
          </p:cNvPr>
          <p:cNvSpPr txBox="1"/>
          <p:nvPr/>
        </p:nvSpPr>
        <p:spPr>
          <a:xfrm>
            <a:off x="8944922" y="4336770"/>
            <a:ext cx="383303" cy="923330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E3E3E3"/>
                </a:solidFill>
                <a:latin typeface="Tw Cen MT" panose="020B0602020104020603" pitchFamily="34" charset="0"/>
              </a:rPr>
              <a:t>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F3E40E8F-AFB3-427B-8C34-9C787E1B158D}"/>
              </a:ext>
            </a:extLst>
          </p:cNvPr>
          <p:cNvSpPr txBox="1"/>
          <p:nvPr/>
        </p:nvSpPr>
        <p:spPr>
          <a:xfrm>
            <a:off x="1944199" y="5251459"/>
            <a:ext cx="16938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rgbClr val="A6A6A6"/>
                </a:solidFill>
                <a:latin typeface="Tw Cen MT" panose="020B0602020104020603" pitchFamily="34" charset="0"/>
              </a:rPr>
              <a:t>Sebuah</a:t>
            </a:r>
            <a:r>
              <a:rPr lang="en-US" sz="1600" b="1" dirty="0">
                <a:solidFill>
                  <a:srgbClr val="A6A6A6"/>
                </a:solidFill>
                <a:latin typeface="Tw Cen MT" panose="020B0602020104020603" pitchFamily="34" charset="0"/>
              </a:rPr>
              <a:t> status </a:t>
            </a:r>
            <a:r>
              <a:rPr lang="en-US" sz="1600" b="1" dirty="0" err="1">
                <a:solidFill>
                  <a:srgbClr val="A6A6A6"/>
                </a:solidFill>
                <a:latin typeface="Tw Cen MT" panose="020B0602020104020603" pitchFamily="34" charset="0"/>
              </a:rPr>
              <a:t>eksekusi</a:t>
            </a:r>
            <a:r>
              <a:rPr lang="en-US" sz="1600" b="1" dirty="0">
                <a:solidFill>
                  <a:srgbClr val="A6A6A6"/>
                </a:solidFill>
                <a:latin typeface="Tw Cen MT" panose="020B0602020104020603" pitchFamily="34" charset="0"/>
              </a:rPr>
              <a:t> (Running, Ready, </a:t>
            </a:r>
            <a:r>
              <a:rPr lang="en-US" sz="1600" b="1" dirty="0" err="1">
                <a:solidFill>
                  <a:srgbClr val="A6A6A6"/>
                </a:solidFill>
                <a:latin typeface="Tw Cen MT" panose="020B0602020104020603" pitchFamily="34" charset="0"/>
              </a:rPr>
              <a:t>Bloked</a:t>
            </a:r>
            <a:r>
              <a:rPr lang="en-US" sz="1600" b="1" dirty="0">
                <a:solidFill>
                  <a:srgbClr val="A6A6A6"/>
                </a:solidFill>
                <a:latin typeface="Tw Cen MT" panose="020B0602020104020603" pitchFamily="34" charset="0"/>
              </a:rPr>
              <a:t>, </a:t>
            </a:r>
            <a:r>
              <a:rPr lang="en-US" sz="1600" b="1" dirty="0" err="1">
                <a:solidFill>
                  <a:srgbClr val="A6A6A6"/>
                </a:solidFill>
                <a:latin typeface="Tw Cen MT" panose="020B0602020104020603" pitchFamily="34" charset="0"/>
              </a:rPr>
              <a:t>dan</a:t>
            </a:r>
            <a:r>
              <a:rPr lang="en-US" sz="1600" b="1" dirty="0">
                <a:solidFill>
                  <a:srgbClr val="A6A6A6"/>
                </a:solidFill>
                <a:latin typeface="Tw Cen MT" panose="020B0602020104020603" pitchFamily="34" charset="0"/>
              </a:rPr>
              <a:t> Suspended</a:t>
            </a:r>
          </a:p>
          <a:p>
            <a:pPr algn="ctr"/>
            <a:endParaRPr lang="en-US" sz="1600" b="1" dirty="0">
              <a:solidFill>
                <a:srgbClr val="A6A6A6"/>
              </a:solidFill>
              <a:latin typeface="Tw Cen MT" panose="020B0602020104020603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E0A04181-9C4C-46DB-94A1-84A2F87E2472}"/>
              </a:ext>
            </a:extLst>
          </p:cNvPr>
          <p:cNvSpPr txBox="1"/>
          <p:nvPr/>
        </p:nvSpPr>
        <p:spPr>
          <a:xfrm>
            <a:off x="3450615" y="2554148"/>
            <a:ext cx="1821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rgbClr val="A6A6A6"/>
                </a:solidFill>
                <a:latin typeface="Tw Cen MT" panose="020B0602020104020603" pitchFamily="34" charset="0"/>
              </a:rPr>
              <a:t>Sebuah</a:t>
            </a:r>
            <a:r>
              <a:rPr lang="en-US" sz="1600" b="1" dirty="0">
                <a:solidFill>
                  <a:srgbClr val="A6A6A6"/>
                </a:solidFill>
                <a:latin typeface="Tw Cen MT" panose="020B0602020104020603" pitchFamily="34" charset="0"/>
              </a:rPr>
              <a:t> </a:t>
            </a:r>
            <a:r>
              <a:rPr lang="en-US" sz="1600" b="1" dirty="0" err="1">
                <a:solidFill>
                  <a:srgbClr val="A6A6A6"/>
                </a:solidFill>
                <a:latin typeface="Tw Cen MT" panose="020B0602020104020603" pitchFamily="34" charset="0"/>
              </a:rPr>
              <a:t>pengontrol</a:t>
            </a:r>
            <a:r>
              <a:rPr lang="en-US" sz="1600" b="1" dirty="0">
                <a:solidFill>
                  <a:srgbClr val="A6A6A6"/>
                </a:solidFill>
                <a:latin typeface="Tw Cen MT" panose="020B0602020104020603" pitchFamily="34" charset="0"/>
              </a:rPr>
              <a:t> </a:t>
            </a:r>
            <a:r>
              <a:rPr lang="en-US" sz="1600" b="1" dirty="0" err="1">
                <a:solidFill>
                  <a:srgbClr val="A6A6A6"/>
                </a:solidFill>
                <a:latin typeface="Tw Cen MT" panose="020B0602020104020603" pitchFamily="34" charset="0"/>
              </a:rPr>
              <a:t>aliran</a:t>
            </a:r>
            <a:r>
              <a:rPr lang="en-US" sz="1600" b="1" dirty="0">
                <a:solidFill>
                  <a:srgbClr val="A6A6A6"/>
                </a:solidFill>
                <a:latin typeface="Tw Cen MT" panose="020B0602020104020603" pitchFamily="34" charset="0"/>
              </a:rPr>
              <a:t> </a:t>
            </a:r>
            <a:r>
              <a:rPr lang="en-US" sz="1600" b="1" dirty="0" smtClean="0">
                <a:solidFill>
                  <a:srgbClr val="A6A6A6"/>
                </a:solidFill>
                <a:latin typeface="Tw Cen MT" panose="020B0602020104020603" pitchFamily="34" charset="0"/>
              </a:rPr>
              <a:t>program</a:t>
            </a:r>
            <a:endParaRPr lang="en-US" sz="1600" b="1" dirty="0">
              <a:solidFill>
                <a:srgbClr val="A6A6A6"/>
              </a:solidFill>
              <a:latin typeface="Tw Cen MT" panose="020B0602020104020603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F58BEA4E-2AB7-423C-80B3-B91881E0EEA7}"/>
              </a:ext>
            </a:extLst>
          </p:cNvPr>
          <p:cNvSpPr txBox="1"/>
          <p:nvPr/>
        </p:nvSpPr>
        <p:spPr>
          <a:xfrm>
            <a:off x="5129585" y="5280317"/>
            <a:ext cx="17367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rgbClr val="A6A6A6"/>
                </a:solidFill>
                <a:latin typeface="Tw Cen MT" panose="020B0602020104020603" pitchFamily="34" charset="0"/>
              </a:rPr>
              <a:t>Sering</a:t>
            </a:r>
            <a:r>
              <a:rPr lang="en-US" sz="1600" b="1" dirty="0">
                <a:solidFill>
                  <a:srgbClr val="A6A6A6"/>
                </a:solidFill>
                <a:latin typeface="Tw Cen MT" panose="020B0602020104020603" pitchFamily="34" charset="0"/>
              </a:rPr>
              <a:t> </a:t>
            </a:r>
            <a:r>
              <a:rPr lang="en-US" sz="1600" b="1" dirty="0" err="1">
                <a:solidFill>
                  <a:srgbClr val="A6A6A6"/>
                </a:solidFill>
                <a:latin typeface="Tw Cen MT" panose="020B0602020104020603" pitchFamily="34" charset="0"/>
              </a:rPr>
              <a:t>disebut</a:t>
            </a:r>
            <a:r>
              <a:rPr lang="en-US" sz="1600" b="1" dirty="0">
                <a:solidFill>
                  <a:srgbClr val="A6A6A6"/>
                </a:solidFill>
                <a:latin typeface="Tw Cen MT" panose="020B0602020104020603" pitchFamily="34" charset="0"/>
              </a:rPr>
              <a:t> </a:t>
            </a:r>
            <a:r>
              <a:rPr lang="en-US" sz="1600" b="1" dirty="0" err="1">
                <a:solidFill>
                  <a:srgbClr val="A6A6A6"/>
                </a:solidFill>
                <a:latin typeface="Tw Cen MT" panose="020B0602020104020603" pitchFamily="34" charset="0"/>
              </a:rPr>
              <a:t>dengan</a:t>
            </a:r>
            <a:r>
              <a:rPr lang="en-US" sz="1600" b="1" dirty="0">
                <a:solidFill>
                  <a:srgbClr val="A6A6A6"/>
                </a:solidFill>
                <a:latin typeface="Tw Cen MT" panose="020B0602020104020603" pitchFamily="34" charset="0"/>
              </a:rPr>
              <a:t> lightweight (proses </a:t>
            </a:r>
            <a:r>
              <a:rPr lang="en-US" sz="1600" b="1" dirty="0" err="1">
                <a:solidFill>
                  <a:srgbClr val="A6A6A6"/>
                </a:solidFill>
                <a:latin typeface="Tw Cen MT" panose="020B0602020104020603" pitchFamily="34" charset="0"/>
              </a:rPr>
              <a:t>ringan</a:t>
            </a:r>
            <a:r>
              <a:rPr lang="en-US" sz="1600" b="1" dirty="0" smtClean="0">
                <a:solidFill>
                  <a:srgbClr val="A6A6A6"/>
                </a:solidFill>
                <a:latin typeface="Tw Cen MT" panose="020B0602020104020603" pitchFamily="34" charset="0"/>
              </a:rPr>
              <a:t>)</a:t>
            </a:r>
            <a:endParaRPr lang="en-US" sz="1600" b="1" dirty="0">
              <a:solidFill>
                <a:srgbClr val="A6A6A6"/>
              </a:solidFill>
              <a:latin typeface="Tw Cen MT" panose="020B06020201040206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3DAFD2C1-886D-4059-B38B-7558D44AF25E}"/>
              </a:ext>
            </a:extLst>
          </p:cNvPr>
          <p:cNvSpPr txBox="1"/>
          <p:nvPr/>
        </p:nvSpPr>
        <p:spPr>
          <a:xfrm>
            <a:off x="6755612" y="2514811"/>
            <a:ext cx="1966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rgbClr val="A6A6A6"/>
                </a:solidFill>
                <a:latin typeface="Tw Cen MT" panose="020B0602020104020603" pitchFamily="34" charset="0"/>
              </a:rPr>
              <a:t>Sebuah</a:t>
            </a:r>
            <a:r>
              <a:rPr lang="en-US" sz="1600" b="1" dirty="0">
                <a:solidFill>
                  <a:srgbClr val="A6A6A6"/>
                </a:solidFill>
                <a:latin typeface="Tw Cen MT" panose="020B0602020104020603" pitchFamily="34" charset="0"/>
              </a:rPr>
              <a:t> mini </a:t>
            </a:r>
            <a:r>
              <a:rPr lang="en-US" sz="1600" b="1" dirty="0" err="1">
                <a:solidFill>
                  <a:srgbClr val="A6A6A6"/>
                </a:solidFill>
                <a:latin typeface="Tw Cen MT" panose="020B0602020104020603" pitchFamily="34" charset="0"/>
              </a:rPr>
              <a:t>dari</a:t>
            </a:r>
            <a:r>
              <a:rPr lang="en-US" sz="1600" b="1" dirty="0">
                <a:solidFill>
                  <a:srgbClr val="A6A6A6"/>
                </a:solidFill>
                <a:latin typeface="Tw Cen MT" panose="020B0602020104020603" pitchFamily="34" charset="0"/>
              </a:rPr>
              <a:t> </a:t>
            </a:r>
            <a:r>
              <a:rPr lang="en-US" sz="1600" b="1" dirty="0" err="1">
                <a:solidFill>
                  <a:srgbClr val="A6A6A6"/>
                </a:solidFill>
                <a:latin typeface="Tw Cen MT" panose="020B0602020104020603" pitchFamily="34" charset="0"/>
              </a:rPr>
              <a:t>sebuah</a:t>
            </a:r>
            <a:r>
              <a:rPr lang="en-US" sz="1600" b="1" dirty="0">
                <a:solidFill>
                  <a:srgbClr val="A6A6A6"/>
                </a:solidFill>
                <a:latin typeface="Tw Cen MT" panose="020B0602020104020603" pitchFamily="34" charset="0"/>
              </a:rPr>
              <a:t> proses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A817A1A9-F6E3-4603-82FF-76D1BA8D6431}"/>
              </a:ext>
            </a:extLst>
          </p:cNvPr>
          <p:cNvSpPr txBox="1"/>
          <p:nvPr/>
        </p:nvSpPr>
        <p:spPr>
          <a:xfrm>
            <a:off x="8188196" y="5260600"/>
            <a:ext cx="19043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A6A6A6"/>
                </a:solidFill>
                <a:latin typeface="Tw Cen MT" panose="020B0602020104020603" pitchFamily="34" charset="0"/>
              </a:rPr>
              <a:t>Unit </a:t>
            </a:r>
            <a:r>
              <a:rPr lang="en-US" sz="1600" b="1" dirty="0" err="1">
                <a:solidFill>
                  <a:srgbClr val="A6A6A6"/>
                </a:solidFill>
                <a:latin typeface="Tw Cen MT" panose="020B0602020104020603" pitchFamily="34" charset="0"/>
              </a:rPr>
              <a:t>dasar</a:t>
            </a:r>
            <a:r>
              <a:rPr lang="en-US" sz="1600" b="1" dirty="0">
                <a:solidFill>
                  <a:srgbClr val="A6A6A6"/>
                </a:solidFill>
                <a:latin typeface="Tw Cen MT" panose="020B0602020104020603" pitchFamily="34" charset="0"/>
              </a:rPr>
              <a:t> </a:t>
            </a:r>
            <a:r>
              <a:rPr lang="en-US" sz="1600" b="1" dirty="0" err="1">
                <a:solidFill>
                  <a:srgbClr val="A6A6A6"/>
                </a:solidFill>
                <a:latin typeface="Tw Cen MT" panose="020B0602020104020603" pitchFamily="34" charset="0"/>
              </a:rPr>
              <a:t>dari</a:t>
            </a:r>
            <a:r>
              <a:rPr lang="en-US" sz="1600" b="1" dirty="0">
                <a:solidFill>
                  <a:srgbClr val="A6A6A6"/>
                </a:solidFill>
                <a:latin typeface="Tw Cen MT" panose="020B0602020104020603" pitchFamily="34" charset="0"/>
              </a:rPr>
              <a:t> </a:t>
            </a:r>
            <a:r>
              <a:rPr lang="en-US" sz="1600" b="1" dirty="0" err="1">
                <a:solidFill>
                  <a:srgbClr val="A6A6A6"/>
                </a:solidFill>
                <a:latin typeface="Tw Cen MT" panose="020B0602020104020603" pitchFamily="34" charset="0"/>
              </a:rPr>
              <a:t>penggunan</a:t>
            </a:r>
            <a:r>
              <a:rPr lang="en-US" sz="1600" b="1" dirty="0">
                <a:solidFill>
                  <a:srgbClr val="A6A6A6"/>
                </a:solidFill>
                <a:latin typeface="Tw Cen MT" panose="020B0602020104020603" pitchFamily="34" charset="0"/>
              </a:rPr>
              <a:t> CPU </a:t>
            </a:r>
            <a:r>
              <a:rPr lang="en-US" sz="1600" b="1" dirty="0" err="1">
                <a:solidFill>
                  <a:srgbClr val="A6A6A6"/>
                </a:solidFill>
                <a:latin typeface="Tw Cen MT" panose="020B0602020104020603" pitchFamily="34" charset="0"/>
              </a:rPr>
              <a:t>Thread_ID</a:t>
            </a:r>
            <a:r>
              <a:rPr lang="en-US" sz="1600" b="1" dirty="0">
                <a:solidFill>
                  <a:srgbClr val="A6A6A6"/>
                </a:solidFill>
                <a:latin typeface="Tw Cen MT" panose="020B0602020104020603" pitchFamily="34" charset="0"/>
              </a:rPr>
              <a:t>, Program Counter, </a:t>
            </a:r>
            <a:r>
              <a:rPr lang="en-US" sz="1600" b="1" dirty="0" err="1">
                <a:solidFill>
                  <a:srgbClr val="A6A6A6"/>
                </a:solidFill>
                <a:latin typeface="Tw Cen MT" panose="020B0602020104020603" pitchFamily="34" charset="0"/>
              </a:rPr>
              <a:t>Registrasi</a:t>
            </a:r>
            <a:r>
              <a:rPr lang="en-US" sz="1600" b="1" dirty="0">
                <a:solidFill>
                  <a:srgbClr val="A6A6A6"/>
                </a:solidFill>
                <a:latin typeface="Tw Cen MT" panose="020B0602020104020603" pitchFamily="34" charset="0"/>
              </a:rPr>
              <a:t> Set </a:t>
            </a:r>
            <a:r>
              <a:rPr lang="en-US" sz="1600" b="1" dirty="0" err="1">
                <a:solidFill>
                  <a:srgbClr val="A6A6A6"/>
                </a:solidFill>
                <a:latin typeface="Tw Cen MT" panose="020B0602020104020603" pitchFamily="34" charset="0"/>
              </a:rPr>
              <a:t>dan</a:t>
            </a:r>
            <a:r>
              <a:rPr lang="en-US" sz="1600" b="1" dirty="0">
                <a:solidFill>
                  <a:srgbClr val="A6A6A6"/>
                </a:solidFill>
                <a:latin typeface="Tw Cen MT" panose="020B0602020104020603" pitchFamily="34" charset="0"/>
              </a:rPr>
              <a:t> Stack</a:t>
            </a:r>
          </a:p>
          <a:p>
            <a:pPr algn="ctr"/>
            <a:endParaRPr lang="en-US" sz="1600" b="1" dirty="0">
              <a:solidFill>
                <a:srgbClr val="A6A6A6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45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/>
      <p:bldP spid="52" grpId="0" animBg="1"/>
      <p:bldP spid="53" grpId="0"/>
      <p:bldP spid="54" grpId="0" animBg="1"/>
      <p:bldP spid="55" grpId="0"/>
      <p:bldP spid="56" grpId="0" animBg="1"/>
      <p:bldP spid="57" grpId="0"/>
      <p:bldP spid="58" grpId="0" animBg="1"/>
      <p:bldP spid="5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99A81CDB-32D0-44DE-8C97-ED9715A26794}"/>
              </a:ext>
            </a:extLst>
          </p:cNvPr>
          <p:cNvGrpSpPr/>
          <p:nvPr/>
        </p:nvGrpSpPr>
        <p:grpSpPr>
          <a:xfrm>
            <a:off x="4464051" y="5842875"/>
            <a:ext cx="1434489" cy="190500"/>
            <a:chOff x="4679586" y="878988"/>
            <a:chExt cx="1434489" cy="190500"/>
          </a:xfrm>
        </p:grpSpPr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D31D10B2-1E82-41AB-86A1-B072302828F6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="" xmlns:a16="http://schemas.microsoft.com/office/drawing/2014/main" id="{EDB7722A-3558-43A6-B164-DF6A02A376BF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="" xmlns:a16="http://schemas.microsoft.com/office/drawing/2014/main" id="{BFE304DF-F7E1-42ED-9E9B-4CE7C44D9B16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="" xmlns:a16="http://schemas.microsoft.com/office/drawing/2014/main" id="{4F54F95C-E83F-4F9D-8AD7-617D43243D9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60EAC4EE-D672-4D5A-8655-7DB7D57CBE0E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B0CC3266-0814-40CF-8FB7-59068666DA92}"/>
              </a:ext>
            </a:extLst>
          </p:cNvPr>
          <p:cNvSpPr txBox="1"/>
          <p:nvPr/>
        </p:nvSpPr>
        <p:spPr>
          <a:xfrm>
            <a:off x="674609" y="640744"/>
            <a:ext cx="915587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Secara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informal, proses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adalah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program yang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sedang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dieksekusi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.</a:t>
            </a:r>
          </a:p>
          <a:p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Ada 2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jenis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proses 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Proses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Berat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(Heavyweight)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Proses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Ringan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atau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Kadang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(Thread)</a:t>
            </a:r>
          </a:p>
          <a:p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Thread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saling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berbagi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bagian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program,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bagian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data,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dan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sumber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daya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SO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dengan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thread lain yang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mengacu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pada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proses yang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sama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.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Jangan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banyak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control, thread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dapat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melakukan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lebih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dari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satu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pekerjaan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pada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waktu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yang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sama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.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8731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1235034" y="238687"/>
            <a:ext cx="97140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USER THREAD </a:t>
            </a:r>
            <a:endParaRPr lang="en-US" sz="4000" dirty="0" smtClean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  <a:p>
            <a:pPr algn="ctr"/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(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THREAD PENGGUNA)</a:t>
            </a:r>
            <a:endParaRPr lang="en-US" sz="4000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25207" y="1488705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EC9CC2BE-3EB4-45AE-B748-A115BC13C449}"/>
              </a:ext>
            </a:extLst>
          </p:cNvPr>
          <p:cNvGrpSpPr/>
          <p:nvPr/>
        </p:nvGrpSpPr>
        <p:grpSpPr>
          <a:xfrm>
            <a:off x="782039" y="1634586"/>
            <a:ext cx="2300286" cy="2284269"/>
            <a:chOff x="247650" y="2038350"/>
            <a:chExt cx="2514600" cy="2514600"/>
          </a:xfrm>
        </p:grpSpPr>
        <p:sp>
          <p:nvSpPr>
            <p:cNvPr id="2" name="Circle: Hollow 1">
              <a:extLst>
                <a:ext uri="{FF2B5EF4-FFF2-40B4-BE49-F238E27FC236}">
                  <a16:creationId xmlns="" xmlns:a16="http://schemas.microsoft.com/office/drawing/2014/main" id="{7B0E1E13-522C-4152-BC6D-DFF8AC5B8AEE}"/>
                </a:ext>
              </a:extLst>
            </p:cNvPr>
            <p:cNvSpPr/>
            <p:nvPr/>
          </p:nvSpPr>
          <p:spPr>
            <a:xfrm>
              <a:off x="247650" y="2038350"/>
              <a:ext cx="2514600" cy="2514600"/>
            </a:xfrm>
            <a:prstGeom prst="donut">
              <a:avLst>
                <a:gd name="adj" fmla="val 833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" name="Block Arc 2">
              <a:extLst>
                <a:ext uri="{FF2B5EF4-FFF2-40B4-BE49-F238E27FC236}">
                  <a16:creationId xmlns="" xmlns:a16="http://schemas.microsoft.com/office/drawing/2014/main" id="{336E67FA-22DF-4AB4-AD4E-CBA978D2F360}"/>
                </a:ext>
              </a:extLst>
            </p:cNvPr>
            <p:cNvSpPr/>
            <p:nvPr/>
          </p:nvSpPr>
          <p:spPr>
            <a:xfrm>
              <a:off x="247650" y="2038350"/>
              <a:ext cx="2514600" cy="2514600"/>
            </a:xfrm>
            <a:prstGeom prst="blockArc">
              <a:avLst>
                <a:gd name="adj1" fmla="val 15915393"/>
                <a:gd name="adj2" fmla="val 6088741"/>
                <a:gd name="adj3" fmla="val 8189"/>
              </a:avLst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B4B6BFF-2389-4A89-B746-13B44D2052A6}"/>
              </a:ext>
            </a:extLst>
          </p:cNvPr>
          <p:cNvSpPr txBox="1"/>
          <p:nvPr/>
        </p:nvSpPr>
        <p:spPr>
          <a:xfrm>
            <a:off x="996352" y="2384054"/>
            <a:ext cx="1908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55%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343E5003-76CB-4F2E-815C-3F355A00BC04}"/>
              </a:ext>
            </a:extLst>
          </p:cNvPr>
          <p:cNvGrpSpPr/>
          <p:nvPr/>
        </p:nvGrpSpPr>
        <p:grpSpPr>
          <a:xfrm>
            <a:off x="627658" y="3921168"/>
            <a:ext cx="2514600" cy="1445744"/>
            <a:chOff x="247648" y="4788067"/>
            <a:chExt cx="2514600" cy="1445744"/>
          </a:xfrm>
        </p:grpSpPr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18DF2E4F-E4A4-4CD5-A00A-CB17CE80C971}"/>
                </a:ext>
              </a:extLst>
            </p:cNvPr>
            <p:cNvSpPr txBox="1"/>
            <p:nvPr/>
          </p:nvSpPr>
          <p:spPr>
            <a:xfrm>
              <a:off x="461961" y="4788067"/>
              <a:ext cx="20859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EF3078"/>
                  </a:solidFill>
                  <a:latin typeface="Tw Cen MT" panose="020B0602020104020603" pitchFamily="34" charset="0"/>
                </a:rPr>
                <a:t>KELEBIHAN</a:t>
              </a:r>
              <a:endParaRPr lang="en-US" sz="2800" b="1" dirty="0">
                <a:solidFill>
                  <a:srgbClr val="EF3078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60FEDFEE-6523-4404-85D4-2C76CA2A1EA3}"/>
                </a:ext>
              </a:extLst>
            </p:cNvPr>
            <p:cNvSpPr txBox="1"/>
            <p:nvPr/>
          </p:nvSpPr>
          <p:spPr>
            <a:xfrm>
              <a:off x="247648" y="5218148"/>
              <a:ext cx="25146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 smtClean="0">
                  <a:solidFill>
                    <a:schemeClr val="accent3"/>
                  </a:solidFill>
                  <a:latin typeface="Tw Cen MT" panose="020B0602020104020603" pitchFamily="34" charset="0"/>
                </a:rPr>
                <a:t>Pengaturan</a:t>
              </a:r>
              <a:r>
                <a:rPr lang="en-US" sz="2000" b="1" dirty="0" smtClean="0">
                  <a:solidFill>
                    <a:schemeClr val="accent3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000" b="1" dirty="0" err="1" smtClean="0">
                  <a:solidFill>
                    <a:schemeClr val="accent3"/>
                  </a:solidFill>
                  <a:latin typeface="Tw Cen MT" panose="020B0602020104020603" pitchFamily="34" charset="0"/>
                </a:rPr>
                <a:t>dan</a:t>
              </a:r>
              <a:r>
                <a:rPr lang="en-US" sz="2000" b="1" dirty="0" smtClean="0">
                  <a:solidFill>
                    <a:schemeClr val="accent3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000" b="1" dirty="0" err="1" smtClean="0">
                  <a:solidFill>
                    <a:schemeClr val="accent3"/>
                  </a:solidFill>
                  <a:latin typeface="Tw Cen MT" panose="020B0602020104020603" pitchFamily="34" charset="0"/>
                </a:rPr>
                <a:t>pembuatan</a:t>
              </a:r>
              <a:r>
                <a:rPr lang="en-US" sz="2000" b="1" dirty="0" smtClean="0">
                  <a:solidFill>
                    <a:schemeClr val="accent3"/>
                  </a:solidFill>
                  <a:latin typeface="Tw Cen MT" panose="020B0602020104020603" pitchFamily="34" charset="0"/>
                </a:rPr>
                <a:t> thread </a:t>
              </a:r>
              <a:r>
                <a:rPr lang="en-US" sz="2000" b="1" dirty="0" err="1" smtClean="0">
                  <a:solidFill>
                    <a:schemeClr val="accent3"/>
                  </a:solidFill>
                  <a:latin typeface="Tw Cen MT" panose="020B0602020104020603" pitchFamily="34" charset="0"/>
                </a:rPr>
                <a:t>lebih</a:t>
              </a:r>
              <a:r>
                <a:rPr lang="en-US" sz="2000" b="1" dirty="0" smtClean="0">
                  <a:solidFill>
                    <a:schemeClr val="accent3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000" b="1" dirty="0" err="1" smtClean="0">
                  <a:solidFill>
                    <a:schemeClr val="accent3"/>
                  </a:solidFill>
                  <a:latin typeface="Tw Cen MT" panose="020B0602020104020603" pitchFamily="34" charset="0"/>
                </a:rPr>
                <a:t>cepat</a:t>
              </a:r>
              <a:endParaRPr lang="en-US" sz="2000" b="1" dirty="0">
                <a:solidFill>
                  <a:schemeClr val="accent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D06BA224-846E-44E3-A6FB-E4AAE50DD890}"/>
              </a:ext>
            </a:extLst>
          </p:cNvPr>
          <p:cNvGrpSpPr/>
          <p:nvPr/>
        </p:nvGrpSpPr>
        <p:grpSpPr>
          <a:xfrm>
            <a:off x="9002917" y="1587086"/>
            <a:ext cx="2254890" cy="2272392"/>
            <a:chOff x="3314640" y="2038350"/>
            <a:chExt cx="2514602" cy="2514600"/>
          </a:xfrm>
        </p:grpSpPr>
        <p:sp>
          <p:nvSpPr>
            <p:cNvPr id="14" name="Circle: Hollow 13">
              <a:extLst>
                <a:ext uri="{FF2B5EF4-FFF2-40B4-BE49-F238E27FC236}">
                  <a16:creationId xmlns="" xmlns:a16="http://schemas.microsoft.com/office/drawing/2014/main" id="{7A422772-8EF7-4458-9198-275896795ADE}"/>
                </a:ext>
              </a:extLst>
            </p:cNvPr>
            <p:cNvSpPr/>
            <p:nvPr/>
          </p:nvSpPr>
          <p:spPr>
            <a:xfrm>
              <a:off x="3314642" y="2038350"/>
              <a:ext cx="2514600" cy="2514600"/>
            </a:xfrm>
            <a:prstGeom prst="donut">
              <a:avLst>
                <a:gd name="adj" fmla="val 833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Block Arc 14">
              <a:extLst>
                <a:ext uri="{FF2B5EF4-FFF2-40B4-BE49-F238E27FC236}">
                  <a16:creationId xmlns="" xmlns:a16="http://schemas.microsoft.com/office/drawing/2014/main" id="{914F1D4C-F0E9-4B43-90AE-D4C0B8DEA031}"/>
                </a:ext>
              </a:extLst>
            </p:cNvPr>
            <p:cNvSpPr/>
            <p:nvPr/>
          </p:nvSpPr>
          <p:spPr>
            <a:xfrm rot="18000000">
              <a:off x="3314640" y="2038350"/>
              <a:ext cx="2514600" cy="2514600"/>
            </a:xfrm>
            <a:prstGeom prst="blockArc">
              <a:avLst>
                <a:gd name="adj1" fmla="val 19892625"/>
                <a:gd name="adj2" fmla="val 6088741"/>
                <a:gd name="adj3" fmla="val 8189"/>
              </a:avLst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80A1D5D-7BB0-4535-A78B-D7BB599E32C4}"/>
              </a:ext>
            </a:extLst>
          </p:cNvPr>
          <p:cNvSpPr txBox="1"/>
          <p:nvPr/>
        </p:nvSpPr>
        <p:spPr>
          <a:xfrm>
            <a:off x="9240984" y="2241553"/>
            <a:ext cx="18705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4</a:t>
            </a:r>
            <a:r>
              <a:rPr lang="en-US" sz="6000" b="1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5</a:t>
            </a:r>
            <a:r>
              <a:rPr lang="en-US" sz="6000" b="1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%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5306E6DD-68AC-438D-9DD0-1B24F32EF8A0}"/>
              </a:ext>
            </a:extLst>
          </p:cNvPr>
          <p:cNvGrpSpPr/>
          <p:nvPr/>
        </p:nvGrpSpPr>
        <p:grpSpPr>
          <a:xfrm>
            <a:off x="8896040" y="3814288"/>
            <a:ext cx="2525915" cy="2830738"/>
            <a:chOff x="3314640" y="4788067"/>
            <a:chExt cx="2525915" cy="2830738"/>
          </a:xfrm>
        </p:grpSpPr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FA571E4B-D407-45C3-9FB8-5B5ECF41B925}"/>
                </a:ext>
              </a:extLst>
            </p:cNvPr>
            <p:cNvSpPr txBox="1"/>
            <p:nvPr/>
          </p:nvSpPr>
          <p:spPr>
            <a:xfrm>
              <a:off x="3337494" y="4788067"/>
              <a:ext cx="25030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03A1A4"/>
                  </a:solidFill>
                  <a:latin typeface="Tw Cen MT" panose="020B0602020104020603" pitchFamily="34" charset="0"/>
                </a:rPr>
                <a:t>KEKURANGAN</a:t>
              </a:r>
              <a:endParaRPr lang="en-US" sz="2800" b="1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7F8324FB-5368-448A-978A-4D2DB7DE1533}"/>
                </a:ext>
              </a:extLst>
            </p:cNvPr>
            <p:cNvSpPr txBox="1"/>
            <p:nvPr/>
          </p:nvSpPr>
          <p:spPr>
            <a:xfrm>
              <a:off x="3314640" y="5218148"/>
              <a:ext cx="2514600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Apabila</a:t>
              </a:r>
              <a:r>
                <a:rPr lang="en-US" sz="15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5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kernelnya</a:t>
              </a:r>
              <a:r>
                <a:rPr lang="en-US" sz="15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5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merupakan</a:t>
              </a:r>
              <a:r>
                <a:rPr lang="en-US" sz="15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thread </a:t>
              </a:r>
              <a:r>
                <a:rPr lang="en-US" sz="15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tunggal</a:t>
              </a:r>
              <a:r>
                <a:rPr lang="en-US" sz="15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5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maka</a:t>
              </a:r>
              <a:r>
                <a:rPr lang="en-US" sz="15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5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apabila</a:t>
              </a:r>
              <a:r>
                <a:rPr lang="en-US" sz="15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5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salah</a:t>
              </a:r>
              <a:r>
                <a:rPr lang="en-US" sz="15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5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satu</a:t>
              </a:r>
              <a:r>
                <a:rPr lang="en-US" sz="15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user-level thread </a:t>
              </a:r>
              <a:r>
                <a:rPr lang="en-US" sz="15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menjalankan</a:t>
              </a:r>
              <a:r>
                <a:rPr lang="en-US" sz="15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blocking system call </a:t>
              </a:r>
              <a:r>
                <a:rPr lang="en-US" sz="15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maka</a:t>
              </a:r>
              <a:r>
                <a:rPr lang="en-US" sz="15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5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akan</a:t>
              </a:r>
              <a:r>
                <a:rPr lang="en-US" sz="15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5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mengakibatkan</a:t>
              </a:r>
              <a:r>
                <a:rPr lang="en-US" sz="15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5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seluruh</a:t>
              </a:r>
              <a:r>
                <a:rPr lang="en-US" sz="15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proses </a:t>
              </a:r>
              <a:r>
                <a:rPr lang="en-US" sz="15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diblock</a:t>
              </a:r>
              <a:r>
                <a:rPr lang="en-US" sz="15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5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walaupun</a:t>
              </a:r>
              <a:r>
                <a:rPr lang="en-US" sz="15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5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ada</a:t>
              </a:r>
              <a:r>
                <a:rPr lang="en-US" sz="15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thread lain yang </a:t>
              </a:r>
              <a:r>
                <a:rPr lang="en-US" sz="15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dapat</a:t>
              </a:r>
              <a:r>
                <a:rPr lang="en-US" sz="15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5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jalan</a:t>
              </a:r>
              <a:r>
                <a:rPr lang="en-US" sz="15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5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dalam</a:t>
              </a:r>
              <a:r>
                <a:rPr lang="en-US" sz="15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5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aplikasi</a:t>
              </a:r>
              <a:r>
                <a:rPr lang="en-US" sz="15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5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tersebut</a:t>
              </a:r>
              <a:endParaRPr lang="en-US" sz="15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F3E40E8F-AFB3-427B-8C34-9C787E1B158D}"/>
              </a:ext>
            </a:extLst>
          </p:cNvPr>
          <p:cNvSpPr txBox="1"/>
          <p:nvPr/>
        </p:nvSpPr>
        <p:spPr>
          <a:xfrm>
            <a:off x="3672260" y="2106716"/>
            <a:ext cx="47403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User thread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didukung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oleh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 kernel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dan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diimplementasikan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oleh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 thread library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ditingkatkan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pengguna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. Library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mendukung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untuk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pembentukan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 thread,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penjadwalan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,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dan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 management yang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tidak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didukung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oleh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 kernel.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Contoh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 user thread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adalah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 POSIX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Pthreads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, Mach C-section threads,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dan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 Solaris threads</a:t>
            </a:r>
            <a:endParaRPr lang="en-US" sz="2400" b="1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0778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5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12678</TotalTime>
  <Words>697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Century Gothic</vt:lpstr>
      <vt:lpstr>Courier New</vt:lpstr>
      <vt:lpstr>Gill Sans</vt:lpstr>
      <vt:lpstr>Tw Cen 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Rico</cp:lastModifiedBy>
  <cp:revision>135</cp:revision>
  <dcterms:created xsi:type="dcterms:W3CDTF">2017-10-30T13:02:30Z</dcterms:created>
  <dcterms:modified xsi:type="dcterms:W3CDTF">2022-03-25T03:34:34Z</dcterms:modified>
</cp:coreProperties>
</file>