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5" d="100"/>
          <a:sy n="145" d="100"/>
        </p:scale>
        <p:origin x="-14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24" Type="http://schemas.openxmlformats.org/officeDocument/2006/relationships/image" Target="../media/image8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2DF66AD8-BC4A-4004-9882-414398D930CA}" type="datetimeFigureOut">
              <a:rPr lang="en-US" smtClean="0"/>
              <a:t>2/16/15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9D2C864-9362-43C7-A136-D9C41D93A9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Merge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70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Sub-Templates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412" y="2465853"/>
            <a:ext cx="3095299" cy="3783687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 We would like to extend an invitation to: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tkBookmark</a:t>
            </a:r>
            <a:r>
              <a:rPr lang="en-US" sz="1600" dirty="0" smtClean="0"/>
              <a:t> name=“template2”/&gt;</a:t>
            </a:r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75284" y="2360750"/>
            <a:ext cx="3095300" cy="4395192"/>
          </a:xfrm>
          <a:prstGeom prst="flowChartPunchedCard">
            <a:avLst/>
          </a:prstGeom>
          <a:ln>
            <a:solidFill>
              <a:srgbClr val="860908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r>
              <a:rPr lang="en-US" sz="1600" dirty="0"/>
              <a:t>We would like to extend an </a:t>
            </a:r>
            <a:r>
              <a:rPr lang="en-US" sz="1600" dirty="0" smtClean="0"/>
              <a:t>invitation </a:t>
            </a:r>
            <a:r>
              <a:rPr lang="en-US" sz="1600" dirty="0"/>
              <a:t>to:</a:t>
            </a:r>
          </a:p>
          <a:p>
            <a:r>
              <a:rPr lang="en-US" sz="1600" dirty="0" smtClean="0"/>
              <a:t>- Fred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FFFF"/>
                </a:solidFill>
              </a:rPr>
              <a:t>fred@gmail.com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Betty </a:t>
            </a:r>
            <a:r>
              <a:rPr lang="en-US" sz="1600" dirty="0" err="1" smtClean="0">
                <a:solidFill>
                  <a:schemeClr val="bg1"/>
                </a:solidFill>
              </a:rPr>
              <a:t>eMail</a:t>
            </a:r>
            <a:r>
              <a:rPr lang="en-US" sz="1600" dirty="0" smtClean="0">
                <a:solidFill>
                  <a:schemeClr val="bg1"/>
                </a:solidFill>
              </a:rPr>
              <a:t>: betty@ibm.com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Kara </a:t>
            </a:r>
            <a:r>
              <a:rPr lang="en-US" sz="1600" dirty="0" err="1" smtClean="0">
                <a:solidFill>
                  <a:schemeClr val="bg1"/>
                </a:solidFill>
              </a:rPr>
              <a:t>eMail</a:t>
            </a:r>
            <a:r>
              <a:rPr lang="en-US" sz="1600" dirty="0" smtClean="0">
                <a:solidFill>
                  <a:schemeClr val="bg1"/>
                </a:solidFill>
              </a:rPr>
              <a:t>: kk993@yahoo.com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059573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471672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3986" y="246177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207" y="1569127"/>
            <a:ext cx="3017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Merge process will insert sub-templates at Bookmarks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97653" y="2098694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{</a:t>
            </a:r>
            <a:r>
              <a:rPr lang="en-US" sz="1600" dirty="0" err="1" smtClean="0"/>
              <a:t>eMail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664607" y="2092443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Insert Directive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018690" y="1471447"/>
            <a:ext cx="3792482" cy="51500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The insert directive will insert sub-templates for each row of the result set. </a:t>
            </a:r>
          </a:p>
          <a:p>
            <a:pPr marL="0" indent="0">
              <a:buNone/>
            </a:pPr>
            <a:r>
              <a:rPr lang="en-US" dirty="0" smtClean="0"/>
              <a:t>The current replace hash, along with a replace row of the current result set is the starting set for the sub-template.</a:t>
            </a:r>
          </a:p>
          <a:p>
            <a:pPr marL="0" indent="0">
              <a:buNone/>
            </a:pPr>
            <a:r>
              <a:rPr lang="en-US" dirty="0" smtClean="0"/>
              <a:t>Not Last tags are set to “” on the last inserted sub-template</a:t>
            </a:r>
          </a:p>
          <a:p>
            <a:pPr marL="0" indent="0">
              <a:buNone/>
            </a:pPr>
            <a:r>
              <a:rPr lang="en-US" dirty="0" smtClean="0"/>
              <a:t>Only Last tags are set to “” on all but the last sub-template.</a:t>
            </a:r>
            <a:endParaRPr lang="en-US" dirty="0"/>
          </a:p>
        </p:txBody>
      </p:sp>
      <p:pic>
        <p:nvPicPr>
          <p:cNvPr id="9" name="Picture 8" descr="Screen Shot 2015-02-16 at 4.35.2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52" y="1471448"/>
            <a:ext cx="4389424" cy="46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72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Sub-Template Collections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Vary the sub-template inserted based on a column in the result set.</a:t>
            </a:r>
          </a:p>
          <a:p>
            <a:r>
              <a:rPr lang="en-US" dirty="0" smtClean="0"/>
              <a:t>Sub-Template Collection specifies the Column used to select sub-templates to be inserted.</a:t>
            </a:r>
          </a:p>
          <a:p>
            <a:r>
              <a:rPr lang="en-US" dirty="0" smtClean="0"/>
              <a:t>Template for Collection, Name, Column Value is inserted if found.</a:t>
            </a:r>
          </a:p>
          <a:p>
            <a:r>
              <a:rPr lang="en-US" dirty="0" smtClean="0"/>
              <a:t>If not found, the template for a blank column value is inserted.</a:t>
            </a:r>
          </a:p>
          <a:p>
            <a:r>
              <a:rPr lang="en-US" dirty="0" smtClean="0"/>
              <a:t>If the blank value is not found, the merge fails.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2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412" y="423766"/>
            <a:ext cx="8171795" cy="868362"/>
          </a:xfrm>
        </p:spPr>
        <p:txBody>
          <a:bodyPr/>
          <a:lstStyle/>
          <a:p>
            <a:r>
              <a:rPr lang="en-US" dirty="0" smtClean="0"/>
              <a:t>Merge Sub-Templates Collections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0412" y="2215458"/>
            <a:ext cx="3095299" cy="3783687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 We would like to extend an invitation to:</a:t>
            </a:r>
          </a:p>
          <a:p>
            <a:r>
              <a:rPr lang="en-US" sz="1600" dirty="0" smtClean="0"/>
              <a:t>&lt;</a:t>
            </a:r>
            <a:r>
              <a:rPr lang="en-US" sz="1600" dirty="0" err="1" smtClean="0"/>
              <a:t>tkBookmark</a:t>
            </a:r>
            <a:r>
              <a:rPr lang="en-US" sz="1600" dirty="0" smtClean="0"/>
              <a:t> name=“template2”/&gt;</a:t>
            </a:r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774058" y="1339055"/>
            <a:ext cx="3095300" cy="4395192"/>
          </a:xfrm>
          <a:prstGeom prst="flowChartPunchedCard">
            <a:avLst/>
          </a:prstGeom>
          <a:ln>
            <a:solidFill>
              <a:srgbClr val="860908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r>
              <a:rPr lang="en-US" sz="1600" dirty="0"/>
              <a:t>We would like to extend an </a:t>
            </a:r>
            <a:r>
              <a:rPr lang="en-US" sz="1600" dirty="0" smtClean="0"/>
              <a:t>invitation </a:t>
            </a:r>
            <a:r>
              <a:rPr lang="en-US" sz="1600" dirty="0"/>
              <a:t>to:</a:t>
            </a:r>
          </a:p>
          <a:p>
            <a:r>
              <a:rPr lang="en-US" sz="1600" dirty="0" smtClean="0"/>
              <a:t>- Fred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</a:t>
            </a:r>
            <a:r>
              <a:rPr lang="en-US" sz="1600" dirty="0" smtClean="0">
                <a:solidFill>
                  <a:srgbClr val="FFFFFF"/>
                </a:solidFill>
              </a:rPr>
              <a:t>fred@gmail.com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Betty Address: Betty </a:t>
            </a:r>
            <a:r>
              <a:rPr lang="en-US" sz="1600" dirty="0" err="1" smtClean="0">
                <a:solidFill>
                  <a:schemeClr val="bg1"/>
                </a:solidFill>
              </a:rPr>
              <a:t>Boop</a:t>
            </a:r>
            <a:r>
              <a:rPr lang="en-US" sz="1600" dirty="0" smtClean="0">
                <a:solidFill>
                  <a:schemeClr val="bg1"/>
                </a:solidFill>
              </a:rPr>
              <a:t>, 123 St.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- Kara Phone: 555-121-3312</a:t>
            </a:r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258347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471672"/>
            <a:ext cx="108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054193" y="1395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9755" y="1292128"/>
            <a:ext cx="2341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Sub-Template selected based on contact preference column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78759" y="1569127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</a:t>
            </a:r>
            <a:r>
              <a:rPr lang="en-US" sz="1600" dirty="0" err="1" smtClean="0"/>
              <a:t>eMail</a:t>
            </a:r>
            <a:r>
              <a:rPr lang="en-US" sz="1600" dirty="0" smtClean="0"/>
              <a:t>: {</a:t>
            </a:r>
            <a:r>
              <a:rPr lang="en-US" sz="1600" dirty="0" err="1" smtClean="0"/>
              <a:t>eMail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343788" y="1583799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</a:t>
            </a:r>
            <a:r>
              <a:rPr lang="en-US" dirty="0" err="1" smtClean="0"/>
              <a:t>eMail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78759" y="2371038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Address: {</a:t>
            </a:r>
            <a:r>
              <a:rPr lang="en-US" sz="1600" dirty="0" err="1" smtClean="0"/>
              <a:t>addr</a:t>
            </a:r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678759" y="3167525"/>
            <a:ext cx="3095299" cy="726162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- {contact} Phone: {phone}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343788" y="2371038"/>
            <a:ext cx="171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Mail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496817" y="3224198"/>
            <a:ext cx="18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Template2 - Phone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75005"/>
              </p:ext>
            </p:extLst>
          </p:nvPr>
        </p:nvGraphicFramePr>
        <p:xfrm>
          <a:off x="205773" y="5242461"/>
          <a:ext cx="7442460" cy="14335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88492"/>
                <a:gridCol w="1488492"/>
                <a:gridCol w="1488492"/>
                <a:gridCol w="1488492"/>
                <a:gridCol w="1488492"/>
              </a:tblGrid>
              <a:tr h="282375">
                <a:tc gridSpan="5">
                  <a:txBody>
                    <a:bodyPr/>
                    <a:lstStyle/>
                    <a:p>
                      <a:r>
                        <a:rPr lang="en-US" sz="1000" dirty="0" smtClean="0"/>
                        <a:t>Select </a:t>
                      </a:r>
                      <a:r>
                        <a:rPr lang="en-US" sz="1000" dirty="0" smtClean="0"/>
                        <a:t>* </a:t>
                      </a:r>
                      <a:r>
                        <a:rPr lang="en-US" sz="1000" dirty="0" smtClean="0"/>
                        <a:t>from </a:t>
                      </a:r>
                      <a:r>
                        <a:rPr lang="en-US" sz="1000" dirty="0" smtClean="0"/>
                        <a:t>contacts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3885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contact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preference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eMail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addr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phone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/>
                    </a:solidFill>
                  </a:tcPr>
                </a:tc>
              </a:tr>
              <a:tr h="24001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Fred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eMail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 smtClean="0"/>
                        <a:t>fred@gmail.com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464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Betty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Mail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Betty</a:t>
                      </a:r>
                      <a:r>
                        <a:rPr lang="en-US" sz="1000" baseline="0" dirty="0" smtClean="0"/>
                        <a:t> </a:t>
                      </a:r>
                      <a:r>
                        <a:rPr lang="en-US" sz="1000" baseline="0" dirty="0" err="1" smtClean="0"/>
                        <a:t>Boop</a:t>
                      </a:r>
                      <a:r>
                        <a:rPr lang="en-US" sz="1000" baseline="0" dirty="0" smtClean="0"/>
                        <a:t>, 123 </a:t>
                      </a:r>
                      <a:r>
                        <a:rPr lang="en-US" sz="1000" baseline="0" dirty="0" err="1" smtClean="0"/>
                        <a:t>st.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4001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Kara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Phone</a:t>
                      </a:r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555-121-3312</a:t>
                      </a:r>
                      <a:endParaRPr lang="en-US" sz="10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60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Output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 a template is either inserted into the parent template, or written to the servlet response. A template can specify an output file name to be created. </a:t>
            </a:r>
          </a:p>
          <a:p>
            <a:r>
              <a:rPr lang="en-US" dirty="0" smtClean="0"/>
              <a:t>If a file is created, nothing is inserted into the parent template. </a:t>
            </a:r>
          </a:p>
          <a:p>
            <a:r>
              <a:rPr lang="en-US" dirty="0" smtClean="0"/>
              <a:t>File names are “replace processed” before the file is saved.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64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4400" y="1735138"/>
            <a:ext cx="7313613" cy="13391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Merge Tool is a powerful web based tool that allows you to generate any type of output files from templates and a SQL data source.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29643" y="3462769"/>
            <a:ext cx="1655379" cy="58721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Templates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40401" y="3462769"/>
            <a:ext cx="1655379" cy="587216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Data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85022" y="4434112"/>
            <a:ext cx="1655379" cy="40862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85022" y="5869771"/>
            <a:ext cx="1655379" cy="808851"/>
          </a:xfrm>
          <a:prstGeom prst="flowChartMulti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Output Files</a:t>
            </a:r>
          </a:p>
          <a:p>
            <a:pPr algn="ctr"/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 rot="18127920">
            <a:off x="3367474" y="4055665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92870" y="4940427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rot="3266874">
            <a:off x="5991104" y="4041880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22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Template – The template Content and options.</a:t>
            </a:r>
          </a:p>
          <a:p>
            <a:r>
              <a:rPr lang="en-US" dirty="0" smtClean="0"/>
              <a:t>Directive – Instructions for the Merge Process, associated with a Template</a:t>
            </a:r>
          </a:p>
          <a:p>
            <a:r>
              <a:rPr lang="en-US" dirty="0" smtClean="0"/>
              <a:t>Merge – The process of replacing tags with data and inserting sub-templates to generate output</a:t>
            </a:r>
          </a:p>
          <a:p>
            <a:r>
              <a:rPr lang="en-US" dirty="0" smtClean="0"/>
              <a:t>Hash – An associative array with unique Keys associated with a corresponding value. When a duplicate key is added, it replace the existing value for that key.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6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Merge Process - Replace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135061"/>
              </p:ext>
            </p:extLst>
          </p:nvPr>
        </p:nvGraphicFramePr>
        <p:xfrm>
          <a:off x="3515711" y="1569127"/>
          <a:ext cx="2300014" cy="127187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Mr. Smith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{address}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1234 Main St.</a:t>
                      </a:r>
                      <a:endParaRPr lang="en-US" sz="1200" dirty="0"/>
                    </a:p>
                  </a:txBody>
                  <a:tcPr/>
                </a:tc>
              </a:tr>
              <a:tr h="26926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0412" y="3210336"/>
            <a:ext cx="3095299" cy="321040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{name}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{company}</a:t>
            </a:r>
          </a:p>
          <a:p>
            <a:r>
              <a:rPr lang="en-US" sz="1600" dirty="0" smtClean="0"/>
              <a:t>	{address}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575284" y="3210336"/>
            <a:ext cx="3095300" cy="3210401"/>
          </a:xfrm>
          <a:prstGeom prst="flowChartPunchedCard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Dear Mr. Smith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Blue Widgets</a:t>
            </a:r>
          </a:p>
          <a:p>
            <a:r>
              <a:rPr lang="en-US" sz="1600" dirty="0" smtClean="0"/>
              <a:t>	1234 Main St.</a:t>
            </a:r>
          </a:p>
          <a:p>
            <a:r>
              <a:rPr lang="en-US" sz="1600" dirty="0" smtClean="0"/>
              <a:t>We are writing to invite your staff to enroll in our special training class.</a:t>
            </a:r>
          </a:p>
          <a:p>
            <a:endParaRPr lang="en-US" sz="1600" dirty="0"/>
          </a:p>
          <a:p>
            <a:r>
              <a:rPr lang="en-US" sz="1600" dirty="0" smtClean="0"/>
              <a:t>Thank you</a:t>
            </a:r>
          </a:p>
          <a:p>
            <a:endParaRPr lang="en-US" sz="1600" dirty="0"/>
          </a:p>
          <a:p>
            <a:r>
              <a:rPr lang="en-US" sz="1600" dirty="0" smtClean="0"/>
              <a:t>Intense Training Specialist</a:t>
            </a:r>
          </a:p>
          <a:p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3515711" y="4044919"/>
            <a:ext cx="2059573" cy="7336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Merge Process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8897" y="2842473"/>
            <a:ext cx="1020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43986" y="28410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40774" y="2974117"/>
            <a:ext cx="385380" cy="81455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7207" y="1569127"/>
            <a:ext cx="301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Merge process builds a hash of replace from/to values and then processes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6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Was to add Replace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replace stack is built in the following order:</a:t>
            </a:r>
          </a:p>
          <a:p>
            <a:pPr lvl="1"/>
            <a:r>
              <a:rPr lang="en-US" dirty="0" smtClean="0"/>
              <a:t>Parameters to the html request</a:t>
            </a:r>
          </a:p>
          <a:p>
            <a:pPr lvl="1"/>
            <a:r>
              <a:rPr lang="en-US" dirty="0" smtClean="0"/>
              <a:t>Directives associated with the Template</a:t>
            </a:r>
          </a:p>
          <a:p>
            <a:pPr lvl="2"/>
            <a:r>
              <a:rPr lang="en-US" dirty="0" smtClean="0"/>
              <a:t>Replace Value directive</a:t>
            </a:r>
          </a:p>
          <a:p>
            <a:pPr lvl="2"/>
            <a:r>
              <a:rPr lang="en-US" dirty="0" smtClean="0"/>
              <a:t>Replace Column directive</a:t>
            </a:r>
          </a:p>
          <a:p>
            <a:pPr lvl="2"/>
            <a:r>
              <a:rPr lang="en-US" dirty="0" smtClean="0"/>
              <a:t>Replace Row directive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04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</a:t>
            </a:r>
            <a:r>
              <a:rPr lang="en-US" dirty="0"/>
              <a:t>:/</a:t>
            </a:r>
            <a:r>
              <a:rPr lang="en-US" dirty="0" err="1"/>
              <a:t>www.you.com</a:t>
            </a:r>
            <a:r>
              <a:rPr lang="en-US" dirty="0"/>
              <a:t>/</a:t>
            </a:r>
            <a:r>
              <a:rPr lang="en-US" dirty="0" err="1"/>
              <a:t>Merge?name</a:t>
            </a:r>
            <a:r>
              <a:rPr lang="en-US" dirty="0"/>
              <a:t>=</a:t>
            </a:r>
            <a:r>
              <a:rPr lang="en-US" dirty="0" err="1"/>
              <a:t>Mike&amp;age</a:t>
            </a:r>
            <a:r>
              <a:rPr lang="en-US" dirty="0"/>
              <a:t>=</a:t>
            </a:r>
            <a:r>
              <a:rPr lang="en-US" dirty="0" smtClean="0"/>
              <a:t>21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Note that { and } are added to the From value</a:t>
            </a:r>
          </a:p>
          <a:p>
            <a:pPr lvl="1"/>
            <a:r>
              <a:rPr lang="en-US" dirty="0" smtClean="0"/>
              <a:t>The parameter “</a:t>
            </a:r>
            <a:r>
              <a:rPr lang="en-US" dirty="0" err="1" smtClean="0"/>
              <a:t>CacheReset</a:t>
            </a:r>
            <a:r>
              <a:rPr lang="en-US" dirty="0" smtClean="0"/>
              <a:t>” is reserved, with a value of “Yes” will clear the Template Cache on the server.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82128"/>
              </p:ext>
            </p:extLst>
          </p:nvPr>
        </p:nvGraphicFramePr>
        <p:xfrm>
          <a:off x="5591504" y="2340348"/>
          <a:ext cx="2300014" cy="99755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>
            <a:endCxn id="4" idx="1"/>
          </p:cNvCxnSpPr>
          <p:nvPr/>
        </p:nvCxnSpPr>
        <p:spPr>
          <a:xfrm>
            <a:off x="5132552" y="2145862"/>
            <a:ext cx="458952" cy="693264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06207" y="2145862"/>
            <a:ext cx="411655" cy="99848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036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Values Directive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Note that { and } are NOT added to the From value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Screen Shot 2015-02-16 at 3.44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49" y="1735138"/>
            <a:ext cx="6265353" cy="247869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966446"/>
              </p:ext>
            </p:extLst>
          </p:nvPr>
        </p:nvGraphicFramePr>
        <p:xfrm>
          <a:off x="6504396" y="5225768"/>
          <a:ext cx="2300014" cy="127411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853793" y="3144345"/>
            <a:ext cx="2732690" cy="3170621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20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Column Directive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037720"/>
              </p:ext>
            </p:extLst>
          </p:nvPr>
        </p:nvGraphicFramePr>
        <p:xfrm>
          <a:off x="6598745" y="4478909"/>
          <a:ext cx="2300014" cy="2103797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391334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329663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{Division}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Sales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CostCenter</a:t>
                      </a:r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East</a:t>
                      </a:r>
                      <a:endParaRPr lang="en-US" sz="1200" dirty="0"/>
                    </a:p>
                  </a:txBody>
                  <a:tcPr/>
                </a:tc>
              </a:tr>
              <a:tr h="2765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{Date}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June 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, 2015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5812056" y="3665288"/>
            <a:ext cx="3086703" cy="813621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1400" dirty="0" smtClean="0"/>
              <a:t>Note { and } are added to </a:t>
            </a:r>
            <a:r>
              <a:rPr lang="en-US" sz="1400" dirty="0" err="1" smtClean="0"/>
              <a:t>fromValue</a:t>
            </a:r>
            <a:endParaRPr lang="en-US" sz="1400" dirty="0"/>
          </a:p>
        </p:txBody>
      </p:sp>
      <p:pic>
        <p:nvPicPr>
          <p:cNvPr id="12" name="Picture 11" descr="Screen Shot 2015-02-16 at 4.03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04" y="1428540"/>
            <a:ext cx="4130565" cy="324730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0937"/>
              </p:ext>
            </p:extLst>
          </p:nvPr>
        </p:nvGraphicFramePr>
        <p:xfrm>
          <a:off x="275022" y="4653087"/>
          <a:ext cx="5740400" cy="169151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70200"/>
                <a:gridCol w="2870200"/>
              </a:tblGrid>
              <a:tr h="338302">
                <a:tc gridSpan="2">
                  <a:txBody>
                    <a:bodyPr/>
                    <a:lstStyle/>
                    <a:p>
                      <a:r>
                        <a:rPr lang="en-US" sz="1400" dirty="0" smtClean="0"/>
                        <a:t>Select </a:t>
                      </a:r>
                      <a:r>
                        <a:rPr lang="en-US" sz="1400" dirty="0" err="1" smtClean="0"/>
                        <a:t>fromValue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toValue</a:t>
                      </a:r>
                      <a:r>
                        <a:rPr lang="en-US" sz="1400" dirty="0" smtClean="0"/>
                        <a:t> from </a:t>
                      </a:r>
                      <a:r>
                        <a:rPr lang="en-US" sz="1400" dirty="0" err="1" smtClean="0"/>
                        <a:t>reportReplace</a:t>
                      </a:r>
                      <a:r>
                        <a:rPr lang="en-US" sz="1400" dirty="0" smtClean="0"/>
                        <a:t> where </a:t>
                      </a:r>
                      <a:r>
                        <a:rPr lang="en-US" sz="1400" dirty="0" err="1" smtClean="0"/>
                        <a:t>idreport</a:t>
                      </a:r>
                      <a:r>
                        <a:rPr lang="en-US" sz="1400" dirty="0" smtClean="0"/>
                        <a:t>=‘1’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fromValue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toValue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Division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Sales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CostCenter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East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June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, 2015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1147379" y="5465379"/>
            <a:ext cx="5451366" cy="42917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99779" y="5894552"/>
            <a:ext cx="5298966" cy="271517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068552" y="6236138"/>
            <a:ext cx="5530193" cy="210207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83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Replace Row Directive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40687"/>
              </p:ext>
            </p:extLst>
          </p:nvPr>
        </p:nvGraphicFramePr>
        <p:xfrm>
          <a:off x="6668814" y="2639628"/>
          <a:ext cx="2300014" cy="3962952"/>
        </p:xfrm>
        <a:graphic>
          <a:graphicData uri="http://schemas.openxmlformats.org/drawingml/2006/table">
            <a:tbl>
              <a:tblPr firstRow="1" bandRow="1">
                <a:tableStyleId>{306799F8-075E-4A3A-A7F6-7FBC6576F1A4}</a:tableStyleId>
              </a:tblPr>
              <a:tblGrid>
                <a:gridCol w="1150007"/>
                <a:gridCol w="1150007"/>
              </a:tblGrid>
              <a:tr h="528669">
                <a:tc>
                  <a:txBody>
                    <a:bodyPr/>
                    <a:lstStyle/>
                    <a:p>
                      <a:r>
                        <a:rPr lang="en-US" dirty="0" smtClean="0"/>
                        <a:t>From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endParaRPr lang="en-US" dirty="0"/>
                    </a:p>
                  </a:txBody>
                  <a:tcPr/>
                </a:tc>
              </a:tr>
              <a:tr h="44535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{name}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Mike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{age}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{company}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Blue Widgets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{Division}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Sales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</a:t>
                      </a:r>
                      <a:r>
                        <a:rPr lang="en-US" sz="1200" dirty="0" err="1" smtClean="0"/>
                        <a:t>CostCenter</a:t>
                      </a:r>
                      <a:r>
                        <a:rPr lang="en-US" sz="1200" dirty="0" smtClean="0"/>
                        <a:t>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East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{Date}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June 1</a:t>
                      </a:r>
                      <a:r>
                        <a:rPr lang="en-US" sz="1200" baseline="30000" dirty="0" smtClean="0"/>
                        <a:t>st</a:t>
                      </a:r>
                      <a:r>
                        <a:rPr lang="en-US" sz="1200" dirty="0" smtClean="0"/>
                        <a:t>, 2015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{supervisor}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James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{title}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Janitor</a:t>
                      </a:r>
                      <a:endParaRPr lang="en-US" sz="1200" dirty="0"/>
                    </a:p>
                  </a:txBody>
                  <a:tcPr/>
                </a:tc>
              </a:tr>
              <a:tr h="373616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96548"/>
              </p:ext>
            </p:extLst>
          </p:nvPr>
        </p:nvGraphicFramePr>
        <p:xfrm>
          <a:off x="402896" y="5035215"/>
          <a:ext cx="3444240" cy="101490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8080"/>
                <a:gridCol w="1148080"/>
                <a:gridCol w="1148080"/>
              </a:tblGrid>
              <a:tr h="338302">
                <a:tc gridSpan="3">
                  <a:txBody>
                    <a:bodyPr/>
                    <a:lstStyle/>
                    <a:p>
                      <a:r>
                        <a:rPr lang="en-US" sz="1400" dirty="0" smtClean="0"/>
                        <a:t>Select * from employee where name=‘Mike’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FF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name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supervisor</a:t>
                      </a:r>
                      <a:endParaRPr 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title</a:t>
                      </a:r>
                      <a:endParaRPr lang="en-US" sz="14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38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Mike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James</a:t>
                      </a:r>
                      <a:endParaRPr 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Janitor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5404070" y="1296056"/>
            <a:ext cx="3493102" cy="13435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smtClean="0"/>
              <a:t>Note: { and } added to Column Name</a:t>
            </a:r>
          </a:p>
          <a:p>
            <a:pPr marL="0" indent="0">
              <a:buNone/>
            </a:pPr>
            <a:r>
              <a:rPr lang="en-US" sz="1400" dirty="0" smtClean="0"/>
              <a:t>All where conditions are “Replace Processed” during Merge.</a:t>
            </a:r>
          </a:p>
          <a:p>
            <a:pPr marL="0" indent="0">
              <a:buNone/>
            </a:pPr>
            <a:r>
              <a:rPr lang="en-US" sz="1400" dirty="0" smtClean="0"/>
              <a:t>A result set with more than 1 row will result in an error and merge failure.</a:t>
            </a:r>
            <a:endParaRPr lang="en-US" sz="1400" dirty="0"/>
          </a:p>
        </p:txBody>
      </p:sp>
      <p:pic>
        <p:nvPicPr>
          <p:cNvPr id="9" name="Picture 8" descr="Screen Shot 2015-02-16 at 4.01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6" y="1371600"/>
            <a:ext cx="4291725" cy="3389642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V="1">
            <a:off x="1147379" y="3407103"/>
            <a:ext cx="5521435" cy="2058276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82345" y="5465379"/>
            <a:ext cx="4286469" cy="175173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45793" y="5570483"/>
            <a:ext cx="3323021" cy="479638"/>
          </a:xfrm>
          <a:prstGeom prst="straightConnector1">
            <a:avLst/>
          </a:prstGeom>
          <a:ln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072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150</TotalTime>
  <Words>779</Words>
  <Application>Microsoft Macintosh PowerPoint</Application>
  <PresentationFormat>On-screen Show (4:3)</PresentationFormat>
  <Paragraphs>221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Inkwell</vt:lpstr>
      <vt:lpstr>Merge Tools</vt:lpstr>
      <vt:lpstr>Overview</vt:lpstr>
      <vt:lpstr>Terminology</vt:lpstr>
      <vt:lpstr>Merge Process - Replace</vt:lpstr>
      <vt:lpstr>4 Was to add Replace Values</vt:lpstr>
      <vt:lpstr>Replace Parameters</vt:lpstr>
      <vt:lpstr>Replace Values Directive</vt:lpstr>
      <vt:lpstr>Replace Column Directive</vt:lpstr>
      <vt:lpstr>Replace Row Directive</vt:lpstr>
      <vt:lpstr>Merge Sub-Templates</vt:lpstr>
      <vt:lpstr>The Insert Directive</vt:lpstr>
      <vt:lpstr>Sub-Template Collections</vt:lpstr>
      <vt:lpstr>Merge Sub-Templates Collections</vt:lpstr>
      <vt:lpstr>Saving Output Files</vt:lpstr>
    </vt:vector>
  </TitlesOfParts>
  <Company>SSGPP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Tools</dc:title>
  <dc:creator>Michael Storey</dc:creator>
  <cp:lastModifiedBy>Michael Storey</cp:lastModifiedBy>
  <cp:revision>14</cp:revision>
  <dcterms:created xsi:type="dcterms:W3CDTF">2015-02-16T19:54:22Z</dcterms:created>
  <dcterms:modified xsi:type="dcterms:W3CDTF">2015-02-16T22:24:37Z</dcterms:modified>
</cp:coreProperties>
</file>