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2" r:id="rId4"/>
    <p:sldId id="257" r:id="rId5"/>
    <p:sldId id="317" r:id="rId6"/>
    <p:sldId id="283" r:id="rId7"/>
    <p:sldId id="318" r:id="rId8"/>
    <p:sldId id="311" r:id="rId9"/>
    <p:sldId id="270" r:id="rId10"/>
    <p:sldId id="31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42913-9543-434E-A2B4-B53D8DD7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DC83FC-8731-48E7-B085-E382AACB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AA7A-EE0D-4A77-9D50-F198EC92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9EE23-273C-4AAA-8E20-7B76266C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1FF04-E204-4CDD-8691-BF297D6F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6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6205-D5FC-493A-ABC5-AF1FC315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2DE90B-9BB0-47EE-BC01-2D69D89C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7FC-EB23-4251-A230-5BC3A3F3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80E2F-B507-4EA7-854F-3414FCF6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708C1-DE1F-4B44-A4DE-4AA56C60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6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683B1-04B1-4667-AE28-D18EE62E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DB55CB-7824-4A56-89E5-531B9198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B7790-7772-46B9-A8EE-47559AA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65199-D1DC-42D5-BCCA-F1CFF330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CCD5D-A703-4A0F-ADA0-4F68F451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62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43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397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94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65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20D67-E5EC-4409-9168-C7D9BCD1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12249-DA43-4CDD-9137-079DA5F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5D28B1-48E1-4D64-950B-32E4F403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3EBC3-0299-4F56-865E-7ADD72F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A91F8-7F9E-4C47-AB7F-35E0584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C7CE-B860-434F-9831-A84636EF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75B94-59EF-4268-A319-B759C61B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68F70-145F-493B-8B9F-F9B73F02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B3BFE-A195-4FD5-A4E9-61E3F91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6CD7A-F426-4A3A-97D4-A6CCA7B4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C199C-1296-4AD2-8638-B893766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60128-E0FC-4BAD-9653-A365DAFCD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8056A-AF88-4D3F-A90D-FE4117DC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84C881-1B06-4163-9181-2D31C4B8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6F6E7B-4023-477C-AEED-D837BABE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D70100-49C9-467F-89D3-08482D30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3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BF008-2707-4725-B441-BD90F9B7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7CBFB-0325-42BE-B638-4BE66839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70B491-46BF-4A0F-BED4-D87B9386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CE0600-E5DA-4C51-8092-9EAAFEF9F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4F78E1-56FF-402A-A143-22AB046F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EA47C0-CCEA-4C7B-8195-BBE86076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D20F5A-6CF1-4EE7-A4C7-447A4665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4AC4FD-140E-4FFA-A4F5-6DF7BB76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7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C4294-DFBB-462B-BD55-08E776A7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ECDBFC-8821-488C-9850-EF415DE6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B593E8-88A4-4A96-802A-7B22B6C6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C403E2-BBDD-4208-96B8-B909A130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CBAEDD-5AF8-43CD-B4AC-41937BC3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F46C3B-003A-4B1B-9CDE-9F94F4EC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F57C9-E82B-4BB9-A6AC-3C456F15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2AC5B-2C51-40D1-A773-C67D4C14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BB7AA-1782-4E16-A595-46C9FA5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A34EEC-6FFB-4DFD-BEC2-7C2276D1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17A1A-1868-4EB6-B7EF-814B4153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FBDC3-1077-422B-AD18-0A5B4CDD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BA6722-E714-48F8-8AE1-2DB1CA5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1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4A8E7-D313-4AF1-900F-21AAFC2B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2D9BFA-7558-4FC7-BF5C-A0D6DA65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7308C-EABB-418E-BAD1-1B63BA547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A78A0-F8B9-4F75-9BEE-286381E6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76EA0-FAD6-44A5-91C2-E3971809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9E7CCF-C9C2-4DD6-8871-6A8C8829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9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F00E8C-9C18-4099-A1F5-220FFB3A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193BB-737F-4C5C-9FE8-338B61C6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F8C19-C259-4DFB-9EF0-0A3D48305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F9A04-E592-4C89-A169-2990FB96A180}" type="datetimeFigureOut">
              <a:rPr lang="fr-FR" smtClean="0"/>
              <a:t>22/09/2020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F90EC-5EB5-4133-BE4D-62B00460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FD5EE-890C-42D0-8D7C-548E1C3A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9E79-B52F-4582-92F9-8F789973A7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us.cloud-object-storage.appdomain.cloud/cf-courses-data/CognitiveClass/DP0701EN/version-2/Metadata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11D82-5F96-4BFD-BDD1-7DE7BD9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07335"/>
            <a:ext cx="6455833" cy="149799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Times New Roman" panose="02020603050405020304" pitchFamily="18" charset="0"/>
              </a:rPr>
              <a:t>Car Accident Severity Prediction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D8D66E-1B69-412F-AB76-85B2D60B0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0" y="5309679"/>
            <a:ext cx="6455833" cy="665853"/>
          </a:xfrm>
        </p:spPr>
        <p:txBody>
          <a:bodyPr anchor="b">
            <a:noAutofit/>
          </a:bodyPr>
          <a:lstStyle/>
          <a:p>
            <a:pPr algn="l"/>
            <a:r>
              <a:rPr lang="en-US" sz="1800" b="1" kern="1800" dirty="0"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Times New Roman" panose="02020603050405020304" pitchFamily="18" charset="0"/>
              </a:rPr>
              <a:t>IBM Data Science Capstone Project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fr-FR" sz="1800" dirty="0"/>
          </a:p>
          <a:p>
            <a:pPr algn="l"/>
            <a:r>
              <a:rPr lang="fr-FR" sz="1800" dirty="0"/>
              <a:t>By: Aimad GUALLAL, engineering </a:t>
            </a:r>
            <a:r>
              <a:rPr lang="fr-FR" sz="1800" dirty="0" err="1"/>
              <a:t>student</a:t>
            </a:r>
            <a:r>
              <a:rPr lang="fr-FR" sz="1800" dirty="0"/>
              <a:t> at ECOLE CENTRALE CASABLANCA</a:t>
            </a: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extérieur, route, moto, camion&#10;&#10;Description générée automatiquement">
            <a:extLst>
              <a:ext uri="{FF2B5EF4-FFF2-40B4-BE49-F238E27FC236}">
                <a16:creationId xmlns:a16="http://schemas.microsoft.com/office/drawing/2014/main" id="{2E6E7B4B-9B2B-4269-9548-4180F473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r="25050" b="-2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5" name="Image 4" descr="Une image contenant extérieur, voiture, rue, photo&#10;&#10;Description générée automatiquement">
            <a:extLst>
              <a:ext uri="{FF2B5EF4-FFF2-40B4-BE49-F238E27FC236}">
                <a16:creationId xmlns:a16="http://schemas.microsoft.com/office/drawing/2014/main" id="{AA04415E-8353-49EE-8F93-E3BBC8660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4" r="24843"/>
          <a:stretch/>
        </p:blipFill>
        <p:spPr>
          <a:xfrm>
            <a:off x="7816897" y="1584494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932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 for watching 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856290" y="2144041"/>
            <a:ext cx="63357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Business Understanding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213441" y="3305777"/>
            <a:ext cx="4978559" cy="3149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In order to reduce the frequency of car collisions in a city, I will use an algorithm which must be developed to predict the severity of an accident based on several factors such as : the weather, road and visibility conditions. When the conditions are bad, the model or algorithm must alert drivers to be carful.</a:t>
            </a:r>
          </a:p>
          <a:p>
            <a:endParaRPr lang="en-US" altLang="ko-KR" sz="2000" dirty="0">
              <a:solidFill>
                <a:schemeClr val="bg1"/>
              </a:solidFill>
              <a:latin typeface="-apple-system"/>
              <a:cs typeface="Arial" pitchFamily="34" charset="0"/>
            </a:endParaRPr>
          </a:p>
          <a:p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758995" y="2717246"/>
            <a:ext cx="2607937" cy="23219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366933" y="2992401"/>
            <a:ext cx="5621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800" dirty="0" err="1">
                <a:solidFill>
                  <a:schemeClr val="bg1"/>
                </a:solidFill>
                <a:cs typeface="Arial" pitchFamily="34" charset="0"/>
              </a:rPr>
              <a:t>Some</a:t>
            </a:r>
            <a:r>
              <a:rPr lang="fr-FR" altLang="ko-KR" sz="2800" dirty="0">
                <a:solidFill>
                  <a:schemeClr val="bg1"/>
                </a:solidFill>
                <a:cs typeface="Arial" pitchFamily="34" charset="0"/>
              </a:rPr>
              <a:t> information about data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230137" y="3515621"/>
            <a:ext cx="56296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consists of 38 columns  having different kinds of data like, collision severity, road conditions, number of people involved, location of collision, weather etc. 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just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6 columns for my new dataset. 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Predict</a:t>
            </a:r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 the </a:t>
            </a:r>
            <a:r>
              <a:rPr lang="fr-FR" altLang="ko-KR" b="1" dirty="0" err="1">
                <a:solidFill>
                  <a:schemeClr val="bg1"/>
                </a:solidFill>
                <a:cs typeface="Arial" pitchFamily="34" charset="0"/>
              </a:rPr>
              <a:t>severity</a:t>
            </a:r>
            <a:r>
              <a:rPr lang="fr-FR" altLang="ko-KR" b="1" dirty="0">
                <a:solidFill>
                  <a:schemeClr val="bg1"/>
                </a:solidFill>
                <a:cs typeface="Arial" pitchFamily="34" charset="0"/>
              </a:rPr>
              <a:t> of accident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59" y="5464000"/>
            <a:ext cx="6151029" cy="859689"/>
            <a:chOff x="539552" y="3029577"/>
            <a:chExt cx="1872208" cy="8596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617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2"/>
                </a:rPr>
                <a:t>https://s3.us.cloud-object-storage.appdomain.cloud/cf-courses-data/CognitiveClass/DP0701EN/version-2/Metadata.pdf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Download data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517737" y="1068209"/>
            <a:ext cx="5011951" cy="1332350"/>
            <a:chOff x="539552" y="2611884"/>
            <a:chExt cx="1872208" cy="13323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2928571"/>
              <a:ext cx="18722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Firstly, we will use the 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dataframe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found with the course material, data collision in Seattle City. </a:t>
              </a:r>
              <a:r>
                <a:rPr lang="en-US" sz="1400" dirty="0">
                  <a:solidFill>
                    <a:srgbClr val="23232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 provided by the Seattle Department of Transportation (SDOT) on vehicle accidents along with </a:t>
              </a:r>
              <a:r>
                <a:rPr lang="en-US" sz="1600" dirty="0">
                  <a:solidFill>
                    <a:srgbClr val="23232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its severity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261188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Source of data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1239204-A61B-4642-ACC3-2BC824D885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" b="-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420242" y="1313524"/>
            <a:ext cx="5105714" cy="62074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Our target is the severity code 1 and 2(property damage only and injury respectively). Our features are: 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fr-FR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ROADCOND,LIGHTCOND,ADDRTYPE,JUNCTIONTYPE.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So, we use the classification methods to predict the target after normalizing our data. ( KNN, </a:t>
            </a:r>
            <a:r>
              <a:rPr lang="en-US" sz="24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LogisticRegression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…)</a:t>
            </a:r>
            <a:endParaRPr lang="en-US" sz="2400" b="1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the common slide we will show some figures that can help to visualize the relation between the attributes. </a:t>
            </a:r>
            <a:endParaRPr lang="en-US" sz="2400" b="1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7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Methodology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9F0B328-A553-4F74-A152-83EE47191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016"/>
          <a:stretch/>
        </p:blipFill>
        <p:spPr>
          <a:xfrm>
            <a:off x="198742" y="2653339"/>
            <a:ext cx="5559122" cy="3890357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D71D996-3079-47E7-B17D-C3C83CD3A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4" r="-2" b="9699"/>
          <a:stretch/>
        </p:blipFill>
        <p:spPr>
          <a:xfrm>
            <a:off x="6572250" y="2639051"/>
            <a:ext cx="5421007" cy="3890357"/>
          </a:xfrm>
          <a:prstGeom prst="rect">
            <a:avLst/>
          </a:prstGeom>
        </p:spPr>
      </p:pic>
      <p:pic>
        <p:nvPicPr>
          <p:cNvPr id="9" name="Image 8" descr="Une image contenant capture d’écran, bateau&#10;&#10;Description générée automatiquement">
            <a:extLst>
              <a:ext uri="{FF2B5EF4-FFF2-40B4-BE49-F238E27FC236}">
                <a16:creationId xmlns:a16="http://schemas.microsoft.com/office/drawing/2014/main" id="{6391E803-C06B-40F5-AE36-D96A52A3D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4" y="170412"/>
            <a:ext cx="6172200" cy="17811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9DC665-256A-457D-A0CE-0DED2122AD33}"/>
              </a:ext>
            </a:extLst>
          </p:cNvPr>
          <p:cNvSpPr txBox="1"/>
          <p:nvPr/>
        </p:nvSpPr>
        <p:spPr>
          <a:xfrm>
            <a:off x="642938" y="785813"/>
            <a:ext cx="220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 </a:t>
            </a:r>
            <a:r>
              <a:rPr lang="en-US" dirty="0" err="1"/>
              <a:t>standarization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866B62-C6AC-4DCE-8B49-0146DF9A23DC}"/>
              </a:ext>
            </a:extLst>
          </p:cNvPr>
          <p:cNvSpPr txBox="1"/>
          <p:nvPr/>
        </p:nvSpPr>
        <p:spPr>
          <a:xfrm>
            <a:off x="778027" y="2026642"/>
            <a:ext cx="220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Show </a:t>
            </a:r>
            <a:r>
              <a:rPr lang="en-US" dirty="0"/>
              <a:t>Severity</a:t>
            </a:r>
            <a:r>
              <a:rPr lang="fr-FR" dirty="0"/>
              <a:t> code of accidents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373D860-014D-4043-B90D-B53EED6AB40A}"/>
              </a:ext>
            </a:extLst>
          </p:cNvPr>
          <p:cNvSpPr txBox="1"/>
          <p:nvPr/>
        </p:nvSpPr>
        <p:spPr>
          <a:xfrm>
            <a:off x="8471413" y="1951587"/>
            <a:ext cx="304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Relation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weather</a:t>
            </a:r>
            <a:r>
              <a:rPr lang="fr-FR" dirty="0"/>
              <a:t> and </a:t>
            </a:r>
            <a:r>
              <a:rPr lang="fr-FR" dirty="0" err="1"/>
              <a:t>severity</a:t>
            </a:r>
            <a:r>
              <a:rPr lang="fr-FR" dirty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3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D0F3A-5962-4460-A77F-D016325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  <a:latin typeface="+mn-lt"/>
              </a:rPr>
              <a:t>Results</a:t>
            </a:r>
            <a:r>
              <a:rPr lang="fr-FR" b="1" dirty="0">
                <a:solidFill>
                  <a:schemeClr val="accent1"/>
                </a:solidFill>
                <a:latin typeface="+mn-lt"/>
              </a:rPr>
              <a:t> and </a:t>
            </a:r>
            <a:r>
              <a:rPr lang="fr-FR" b="1" dirty="0" err="1">
                <a:solidFill>
                  <a:schemeClr val="accent1"/>
                </a:solidFill>
                <a:latin typeface="+mn-lt"/>
              </a:rPr>
              <a:t>evaluation</a:t>
            </a:r>
            <a:r>
              <a:rPr lang="fr-FR" b="1" dirty="0">
                <a:solidFill>
                  <a:schemeClr val="accent1"/>
                </a:solidFill>
                <a:latin typeface="+mn-lt"/>
              </a:rPr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F0A5086-83B0-4E2A-9552-39820CCF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57378"/>
              </p:ext>
            </p:extLst>
          </p:nvPr>
        </p:nvGraphicFramePr>
        <p:xfrm>
          <a:off x="1028702" y="1919795"/>
          <a:ext cx="5143500" cy="3152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415">
                  <a:extLst>
                    <a:ext uri="{9D8B030D-6E8A-4147-A177-3AD203B41FA5}">
                      <a16:colId xmlns:a16="http://schemas.microsoft.com/office/drawing/2014/main" val="1674110823"/>
                    </a:ext>
                  </a:extLst>
                </a:gridCol>
                <a:gridCol w="942335">
                  <a:extLst>
                    <a:ext uri="{9D8B030D-6E8A-4147-A177-3AD203B41FA5}">
                      <a16:colId xmlns:a16="http://schemas.microsoft.com/office/drawing/2014/main" val="130812779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42111396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027589700"/>
                    </a:ext>
                  </a:extLst>
                </a:gridCol>
              </a:tblGrid>
              <a:tr h="580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Algorithm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Jaccard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F1-Score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Log Loss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044572"/>
                  </a:ext>
                </a:extLst>
              </a:tr>
              <a:tr h="5545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KNN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0.6587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0.5729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dirty="0">
                          <a:effectLst/>
                        </a:rPr>
                        <a:t>             -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450455"/>
                  </a:ext>
                </a:extLst>
              </a:tr>
              <a:tr h="5805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Decision Tree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0.6652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 dirty="0">
                          <a:effectLst/>
                        </a:rPr>
                        <a:t>0.5315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             -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873814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Logistic Regression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0.6650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 dirty="0">
                          <a:effectLst/>
                        </a:rPr>
                        <a:t>0.5320</a:t>
                      </a:r>
                      <a:endParaRPr lang="fr-FR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0.6222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616238"/>
                  </a:ext>
                </a:extLst>
              </a:tr>
              <a:tr h="5545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>
                          <a:effectLst/>
                        </a:rPr>
                        <a:t>SVM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0.6652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400">
                          <a:effectLst/>
                        </a:rPr>
                        <a:t>0.5315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50" dirty="0">
                          <a:effectLst/>
                        </a:rPr>
                        <a:t>             -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235495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EB5840B-627D-4576-A2E9-A1F764A5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99" y="1919796"/>
            <a:ext cx="4848225" cy="3152267"/>
          </a:xfrm>
          <a:prstGeom prst="rect">
            <a:avLst/>
          </a:prstGeom>
        </p:spPr>
      </p:pic>
      <p:sp>
        <p:nvSpPr>
          <p:cNvPr id="8" name="Oval 21">
            <a:extLst>
              <a:ext uri="{FF2B5EF4-FFF2-40B4-BE49-F238E27FC236}">
                <a16:creationId xmlns:a16="http://schemas.microsoft.com/office/drawing/2014/main" id="{44427583-C412-4875-8539-760B8E54DE8D}"/>
              </a:ext>
            </a:extLst>
          </p:cNvPr>
          <p:cNvSpPr>
            <a:spLocks noChangeAspect="1"/>
          </p:cNvSpPr>
          <p:nvPr/>
        </p:nvSpPr>
        <p:spPr>
          <a:xfrm>
            <a:off x="11343593" y="15065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D950B18-BC7A-421F-A5A9-E55787B5A505}"/>
              </a:ext>
            </a:extLst>
          </p:cNvPr>
          <p:cNvSpPr/>
          <p:nvPr/>
        </p:nvSpPr>
        <p:spPr>
          <a:xfrm rot="18900000">
            <a:off x="11380672" y="609296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770D3F-A3DE-4FF2-B86D-88591BD016A5}"/>
              </a:ext>
            </a:extLst>
          </p:cNvPr>
          <p:cNvSpPr txBox="1"/>
          <p:nvPr/>
        </p:nvSpPr>
        <p:spPr>
          <a:xfrm>
            <a:off x="1343377" y="5508978"/>
            <a:ext cx="8421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notice that the values of metrics, Jaccard for all algorithms, F1-Score for Decision Tree and Logistic Regression and SVM, are nearly the same. We can conclude that all the algorithms have 0.66 for the Jaccard index. But the F1-Score of KNN is higher than others.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7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Discussion: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1447314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439202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3709790" y="4123680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1537576" y="2786746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30B863-422F-4EEA-8D40-40160ECD1D65}"/>
              </a:ext>
            </a:extLst>
          </p:cNvPr>
          <p:cNvSpPr txBox="1"/>
          <p:nvPr/>
        </p:nvSpPr>
        <p:spPr>
          <a:xfrm>
            <a:off x="6096000" y="1801384"/>
            <a:ext cx="562899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Now, as we have the higher values of F-Score associated to K Nearest Neighbor. We can assure that is more precise than other algorithms. So, it may be the best classifier to our Capstone project. 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since the metrics of the four algorithms were generally near to each other. We can use them all. And we will have approximatively the same predictions.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834385" y="608043"/>
            <a:ext cx="50084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Conclusion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697164" y="1588895"/>
            <a:ext cx="4386805" cy="49276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our ML modeling, we can conclude that particular conditions like weather, road, and light conditions</a:t>
            </a:r>
            <a:r>
              <a:rPr lang="en-US" sz="1800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 somewhat impact on whether or not travel could result in property damage (</a:t>
            </a:r>
            <a:r>
              <a:rPr lang="en-US" sz="1800" spc="-5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severitycode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 or injury (</a:t>
            </a:r>
            <a:r>
              <a:rPr lang="en-US" sz="1800" spc="-5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severitycode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2). 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 the end, there’s no perfect solution, only a solution that is good enough for the intended purpose.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pc="-5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517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Aharoni</vt:lpstr>
      <vt:lpstr>-apple-system</vt:lpstr>
      <vt:lpstr>Arial</vt:lpstr>
      <vt:lpstr>Calibri</vt:lpstr>
      <vt:lpstr>Calibri Light</vt:lpstr>
      <vt:lpstr>Georgia</vt:lpstr>
      <vt:lpstr>Impact</vt:lpstr>
      <vt:lpstr>Times New Roman</vt:lpstr>
      <vt:lpstr>Thème Office</vt:lpstr>
      <vt:lpstr>Car Accident Severity Prediction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Results and evaluation: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Prediction</dc:title>
  <dc:creator>AIMAD GUALLAL</dc:creator>
  <cp:lastModifiedBy>AIMAD GUALLAL</cp:lastModifiedBy>
  <cp:revision>5</cp:revision>
  <dcterms:created xsi:type="dcterms:W3CDTF">2020-09-22T01:47:27Z</dcterms:created>
  <dcterms:modified xsi:type="dcterms:W3CDTF">2020-09-22T02:40:23Z</dcterms:modified>
</cp:coreProperties>
</file>