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4" r:id="rId4"/>
    <p:sldId id="265" r:id="rId5"/>
    <p:sldId id="258" r:id="rId6"/>
    <p:sldId id="266" r:id="rId7"/>
    <p:sldId id="270" r:id="rId8"/>
    <p:sldId id="271" r:id="rId9"/>
    <p:sldId id="260" r:id="rId10"/>
    <p:sldId id="261" r:id="rId11"/>
    <p:sldId id="262" r:id="rId12"/>
    <p:sldId id="263" r:id="rId13"/>
    <p:sldId id="273" r:id="rId14"/>
    <p:sldId id="269" r:id="rId15"/>
    <p:sldId id="272"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0E559-0E8E-42DD-91D2-D7C9A8D85BF7}" v="428" dt="2022-12-15T02:39:00.016"/>
    <p1510:client id="{5C624916-A99C-4C1D-912B-45B4054E5660}" v="1151" dt="2022-12-15T15:46:26.098"/>
    <p1510:client id="{A27562B4-CD30-4F09-95BA-739D5308B7DA}" v="171" dt="2022-12-13T23:31:31.548"/>
    <p1510:client id="{E851A556-9AEA-4C73-840A-3977E481462D}" v="900" dt="2022-12-14T11:55:52.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161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178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577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952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048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87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810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222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44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054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120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227051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4">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35"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6" name="Freeform: Shape 18">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6" name="Graphic 6" descr="Bus with solid fill">
            <a:extLst>
              <a:ext uri="{FF2B5EF4-FFF2-40B4-BE49-F238E27FC236}">
                <a16:creationId xmlns:a16="http://schemas.microsoft.com/office/drawing/2014/main" id="{F29337CF-FD88-7111-E020-2660B243E1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10" y="622356"/>
            <a:ext cx="854627" cy="854627"/>
          </a:xfrm>
          <a:prstGeom prst="rect">
            <a:avLst/>
          </a:prstGeom>
        </p:spPr>
      </p:pic>
      <p:sp useBgFill="1">
        <p:nvSpPr>
          <p:cNvPr id="48" name="Freeform: Shape 20">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Graphic 7" descr="Bus with solid fill">
            <a:extLst>
              <a:ext uri="{FF2B5EF4-FFF2-40B4-BE49-F238E27FC236}">
                <a16:creationId xmlns:a16="http://schemas.microsoft.com/office/drawing/2014/main" id="{174B7EBB-1793-56AA-2AED-C51AB5DCB5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3478" y="2708512"/>
            <a:ext cx="2442825" cy="2442825"/>
          </a:xfrm>
          <a:prstGeom prst="rect">
            <a:avLst/>
          </a:prstGeom>
        </p:spPr>
      </p:pic>
      <p:sp>
        <p:nvSpPr>
          <p:cNvPr id="50" name="Freeform: Shape 22">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5" name="Graphic 5" descr="Bus with solid fill">
            <a:extLst>
              <a:ext uri="{FF2B5EF4-FFF2-40B4-BE49-F238E27FC236}">
                <a16:creationId xmlns:a16="http://schemas.microsoft.com/office/drawing/2014/main" id="{7DD5C478-C20B-7D18-3700-47C0832802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1161" y="1637142"/>
            <a:ext cx="1329108" cy="1329108"/>
          </a:xfrm>
          <a:prstGeom prst="rect">
            <a:avLst/>
          </a:prstGeom>
        </p:spPr>
      </p:pic>
      <p:sp>
        <p:nvSpPr>
          <p:cNvPr id="51" name="Freeform: Shape 24">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 name="TextBox 7">
            <a:extLst>
              <a:ext uri="{FF2B5EF4-FFF2-40B4-BE49-F238E27FC236}">
                <a16:creationId xmlns:a16="http://schemas.microsoft.com/office/drawing/2014/main" id="{4F331867-DDF1-0D2A-C923-7E563671E164}"/>
              </a:ext>
            </a:extLst>
          </p:cNvPr>
          <p:cNvSpPr txBox="1"/>
          <p:nvPr/>
        </p:nvSpPr>
        <p:spPr>
          <a:xfrm>
            <a:off x="1190440" y="2945523"/>
            <a:ext cx="4905560" cy="306647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dirty="0">
                <a:latin typeface="+mj-lt"/>
                <a:ea typeface="+mj-ea"/>
                <a:cs typeface="+mj-cs"/>
              </a:rPr>
              <a:t>Software requirement specification For Bus Rapid Transit Application presentation</a:t>
            </a:r>
          </a:p>
        </p:txBody>
      </p:sp>
      <p:pic>
        <p:nvPicPr>
          <p:cNvPr id="4" name="Graphic 4" descr="Bus with solid fill">
            <a:extLst>
              <a:ext uri="{FF2B5EF4-FFF2-40B4-BE49-F238E27FC236}">
                <a16:creationId xmlns:a16="http://schemas.microsoft.com/office/drawing/2014/main" id="{EEC45458-3DB9-7E91-0CDF-D8F4C2EEB5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01554" y="5254388"/>
            <a:ext cx="1000554" cy="100055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5">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7A7B45F8-C604-4FE0-B62D-223AB050EB61}"/>
              </a:ext>
            </a:extLst>
          </p:cNvPr>
          <p:cNvPicPr>
            <a:picLocks noChangeAspect="1"/>
          </p:cNvPicPr>
          <p:nvPr/>
        </p:nvPicPr>
        <p:blipFill>
          <a:blip r:embed="rId2"/>
          <a:stretch>
            <a:fillRect/>
          </a:stretch>
        </p:blipFill>
        <p:spPr>
          <a:xfrm>
            <a:off x="1326829" y="965199"/>
            <a:ext cx="2155825" cy="4927601"/>
          </a:xfrm>
          <a:prstGeom prst="rect">
            <a:avLst/>
          </a:prstGeom>
        </p:spPr>
      </p:pic>
      <p:sp>
        <p:nvSpPr>
          <p:cNvPr id="30" name="Rectangle 29">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7" descr="Graphical user interface&#10;&#10;Description automatically generated">
            <a:extLst>
              <a:ext uri="{FF2B5EF4-FFF2-40B4-BE49-F238E27FC236}">
                <a16:creationId xmlns:a16="http://schemas.microsoft.com/office/drawing/2014/main" id="{4025C413-DCF1-DFCE-5B20-1CFBC6BA46E5}"/>
              </a:ext>
            </a:extLst>
          </p:cNvPr>
          <p:cNvPicPr>
            <a:picLocks noChangeAspect="1"/>
          </p:cNvPicPr>
          <p:nvPr/>
        </p:nvPicPr>
        <p:blipFill>
          <a:blip r:embed="rId3"/>
          <a:stretch>
            <a:fillRect/>
          </a:stretch>
        </p:blipFill>
        <p:spPr>
          <a:xfrm>
            <a:off x="4327301" y="641262"/>
            <a:ext cx="3462271" cy="5521815"/>
          </a:xfrm>
          <a:prstGeom prst="rect">
            <a:avLst/>
          </a:prstGeom>
        </p:spPr>
      </p:pic>
      <p:pic>
        <p:nvPicPr>
          <p:cNvPr id="18" name="Picture 21" descr="Graphical user interface, application&#10;&#10;Description automatically generated">
            <a:extLst>
              <a:ext uri="{FF2B5EF4-FFF2-40B4-BE49-F238E27FC236}">
                <a16:creationId xmlns:a16="http://schemas.microsoft.com/office/drawing/2014/main" id="{74854CB0-0804-48E7-0278-0CFD11B97E4C}"/>
              </a:ext>
            </a:extLst>
          </p:cNvPr>
          <p:cNvPicPr>
            <a:picLocks noChangeAspect="1"/>
          </p:cNvPicPr>
          <p:nvPr/>
        </p:nvPicPr>
        <p:blipFill>
          <a:blip r:embed="rId4"/>
          <a:stretch>
            <a:fillRect/>
          </a:stretch>
        </p:blipFill>
        <p:spPr>
          <a:xfrm>
            <a:off x="8115716" y="759854"/>
            <a:ext cx="3322989" cy="5402686"/>
          </a:xfrm>
          <a:prstGeom prst="rect">
            <a:avLst/>
          </a:prstGeom>
        </p:spPr>
      </p:pic>
    </p:spTree>
    <p:extLst>
      <p:ext uri="{BB962C8B-B14F-4D97-AF65-F5344CB8AC3E}">
        <p14:creationId xmlns:p14="http://schemas.microsoft.com/office/powerpoint/2010/main" val="59709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Graphical user interface, application&#10;&#10;Description automatically generated">
            <a:extLst>
              <a:ext uri="{FF2B5EF4-FFF2-40B4-BE49-F238E27FC236}">
                <a16:creationId xmlns:a16="http://schemas.microsoft.com/office/drawing/2014/main" id="{16575F5A-8ADE-2456-BD35-129D3EADB175}"/>
              </a:ext>
            </a:extLst>
          </p:cNvPr>
          <p:cNvPicPr>
            <a:picLocks noChangeAspect="1"/>
          </p:cNvPicPr>
          <p:nvPr/>
        </p:nvPicPr>
        <p:blipFill>
          <a:blip r:embed="rId2"/>
          <a:stretch>
            <a:fillRect/>
          </a:stretch>
        </p:blipFill>
        <p:spPr>
          <a:xfrm>
            <a:off x="2255204" y="643467"/>
            <a:ext cx="3635120" cy="5571066"/>
          </a:xfrm>
          <a:prstGeom prst="rect">
            <a:avLst/>
          </a:prstGeom>
        </p:spPr>
      </p:pic>
      <p:pic>
        <p:nvPicPr>
          <p:cNvPr id="2" name="Picture 2" descr="Graphical user interface&#10;&#10;Description automatically generated">
            <a:extLst>
              <a:ext uri="{FF2B5EF4-FFF2-40B4-BE49-F238E27FC236}">
                <a16:creationId xmlns:a16="http://schemas.microsoft.com/office/drawing/2014/main" id="{1B25FC7A-9DA9-6190-6775-EE4F440C88C0}"/>
              </a:ext>
            </a:extLst>
          </p:cNvPr>
          <p:cNvPicPr>
            <a:picLocks noChangeAspect="1"/>
          </p:cNvPicPr>
          <p:nvPr/>
        </p:nvPicPr>
        <p:blipFill>
          <a:blip r:embed="rId3"/>
          <a:stretch>
            <a:fillRect/>
          </a:stretch>
        </p:blipFill>
        <p:spPr>
          <a:xfrm>
            <a:off x="6165837" y="643467"/>
            <a:ext cx="3638484" cy="5571066"/>
          </a:xfrm>
          <a:prstGeom prst="rect">
            <a:avLst/>
          </a:prstGeom>
        </p:spPr>
      </p:pic>
      <p:sp>
        <p:nvSpPr>
          <p:cNvPr id="9" name="TextBox 8">
            <a:extLst>
              <a:ext uri="{FF2B5EF4-FFF2-40B4-BE49-F238E27FC236}">
                <a16:creationId xmlns:a16="http://schemas.microsoft.com/office/drawing/2014/main" id="{A707536E-9350-9361-A4EE-3D22416A373B}"/>
              </a:ext>
            </a:extLst>
          </p:cNvPr>
          <p:cNvSpPr txBox="1"/>
          <p:nvPr/>
        </p:nvSpPr>
        <p:spPr>
          <a:xfrm>
            <a:off x="3498759" y="169033"/>
            <a:ext cx="17386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Track a ride</a:t>
            </a:r>
          </a:p>
        </p:txBody>
      </p:sp>
      <p:sp>
        <p:nvSpPr>
          <p:cNvPr id="11" name="TextBox 10">
            <a:extLst>
              <a:ext uri="{FF2B5EF4-FFF2-40B4-BE49-F238E27FC236}">
                <a16:creationId xmlns:a16="http://schemas.microsoft.com/office/drawing/2014/main" id="{45B49978-DFDB-C541-E322-DFA4E264C397}"/>
              </a:ext>
            </a:extLst>
          </p:cNvPr>
          <p:cNvSpPr txBox="1"/>
          <p:nvPr/>
        </p:nvSpPr>
        <p:spPr>
          <a:xfrm>
            <a:off x="6495782" y="171718"/>
            <a:ext cx="44324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Select pick and drop location</a:t>
            </a:r>
            <a:endParaRPr lang="en-US" dirty="0"/>
          </a:p>
        </p:txBody>
      </p:sp>
    </p:spTree>
    <p:extLst>
      <p:ext uri="{BB962C8B-B14F-4D97-AF65-F5344CB8AC3E}">
        <p14:creationId xmlns:p14="http://schemas.microsoft.com/office/powerpoint/2010/main" val="278952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01C50-38DE-2CE8-4923-CAE2CD0AEFBB}"/>
              </a:ext>
            </a:extLst>
          </p:cNvPr>
          <p:cNvSpPr txBox="1"/>
          <p:nvPr/>
        </p:nvSpPr>
        <p:spPr>
          <a:xfrm>
            <a:off x="429296" y="576866"/>
            <a:ext cx="52722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Calibri"/>
              </a:rPr>
              <a:t>Business Rules:</a:t>
            </a:r>
            <a:endParaRPr lang="en-US" sz="2000" b="1" dirty="0">
              <a:latin typeface="Times New Roman"/>
              <a:cs typeface="Times New Roman"/>
            </a:endParaRPr>
          </a:p>
        </p:txBody>
      </p:sp>
      <p:sp>
        <p:nvSpPr>
          <p:cNvPr id="3" name="TextBox 2">
            <a:extLst>
              <a:ext uri="{FF2B5EF4-FFF2-40B4-BE49-F238E27FC236}">
                <a16:creationId xmlns:a16="http://schemas.microsoft.com/office/drawing/2014/main" id="{301BFDAA-FC0A-8449-293D-BEDA4CCAD459}"/>
              </a:ext>
            </a:extLst>
          </p:cNvPr>
          <p:cNvSpPr txBox="1"/>
          <p:nvPr/>
        </p:nvSpPr>
        <p:spPr>
          <a:xfrm>
            <a:off x="523203" y="1301302"/>
            <a:ext cx="9498169" cy="6955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000" b="1" u="sng" dirty="0">
                <a:cs typeface="Calibri"/>
              </a:rPr>
              <a:t>Fact</a:t>
            </a:r>
          </a:p>
          <a:p>
            <a:r>
              <a:rPr lang="en-US" sz="2000" b="1" dirty="0">
                <a:ea typeface="+mn-lt"/>
                <a:cs typeface="+mn-lt"/>
              </a:rPr>
              <a:t>     </a:t>
            </a:r>
            <a:r>
              <a:rPr lang="en-US" sz="2000" b="1" dirty="0">
                <a:latin typeface="Times New Roman"/>
                <a:ea typeface="+mn-lt"/>
                <a:cs typeface="+mn-lt"/>
              </a:rPr>
              <a:t>Only one account can be made on one CNIC. </a:t>
            </a:r>
          </a:p>
          <a:p>
            <a:endParaRPr lang="en-US" sz="2000" b="1" dirty="0">
              <a:latin typeface="Times New Roman"/>
              <a:ea typeface="+mn-lt"/>
              <a:cs typeface="+mn-lt"/>
            </a:endParaRPr>
          </a:p>
          <a:p>
            <a:pPr marL="285750" indent="-285750">
              <a:buFont typeface="Arial"/>
              <a:buChar char="•"/>
            </a:pPr>
            <a:r>
              <a:rPr lang="en-US" sz="2000" b="1" u="sng" dirty="0">
                <a:latin typeface="Times New Roman"/>
                <a:ea typeface="+mn-lt"/>
                <a:cs typeface="+mn-lt"/>
              </a:rPr>
              <a:t>Action Enabler</a:t>
            </a:r>
          </a:p>
          <a:p>
            <a:r>
              <a:rPr lang="en-US" sz="2000" b="1" dirty="0">
                <a:latin typeface="Times New Roman"/>
                <a:ea typeface="+mn-lt"/>
                <a:cs typeface="+mn-lt"/>
              </a:rPr>
              <a:t>      In case of a strike, mail will be sent to all the registered users. </a:t>
            </a:r>
          </a:p>
          <a:p>
            <a:endParaRPr lang="en-US" sz="2000" b="1" dirty="0">
              <a:latin typeface="Times New Roman"/>
              <a:cs typeface="Calibri"/>
            </a:endParaRPr>
          </a:p>
          <a:p>
            <a:pPr marL="285750" indent="-285750">
              <a:buFont typeface="Arial"/>
              <a:buChar char="•"/>
            </a:pPr>
            <a:r>
              <a:rPr lang="en-US" sz="2000" b="1" u="sng" dirty="0">
                <a:latin typeface="Times New Roman"/>
                <a:ea typeface="+mn-lt"/>
                <a:cs typeface="+mn-lt"/>
              </a:rPr>
              <a:t> Constraint</a:t>
            </a:r>
          </a:p>
          <a:p>
            <a:r>
              <a:rPr lang="en-US" sz="2000" b="1" dirty="0">
                <a:latin typeface="Times New Roman"/>
                <a:cs typeface="Calibri"/>
              </a:rPr>
              <a:t>      The user cannot cancel a ride after 15 minutes of booking. </a:t>
            </a:r>
          </a:p>
          <a:p>
            <a:endParaRPr lang="en-US" sz="2000" b="1" dirty="0">
              <a:latin typeface="Times New Roman"/>
              <a:cs typeface="Calibri"/>
            </a:endParaRPr>
          </a:p>
          <a:p>
            <a:pPr marL="285750" indent="-285750">
              <a:buFont typeface="Arial"/>
              <a:buChar char="•"/>
            </a:pPr>
            <a:r>
              <a:rPr lang="en-US" sz="2000" b="1" u="sng" dirty="0">
                <a:latin typeface="Times New Roman"/>
                <a:ea typeface="+mn-lt"/>
                <a:cs typeface="+mn-lt"/>
              </a:rPr>
              <a:t>Interference   </a:t>
            </a:r>
          </a:p>
          <a:p>
            <a:r>
              <a:rPr lang="en-US" sz="2000" b="1" dirty="0">
                <a:latin typeface="Times New Roman"/>
                <a:ea typeface="+mn-lt"/>
                <a:cs typeface="+mn-lt"/>
              </a:rPr>
              <a:t>     If a user canceled a ride more than 2 times a week, he will be considered a weak customer.    </a:t>
            </a:r>
            <a:endParaRPr lang="en-US" sz="2000" b="1">
              <a:latin typeface="Times New Roman"/>
              <a:cs typeface="Calibri"/>
            </a:endParaRPr>
          </a:p>
          <a:p>
            <a:endParaRPr lang="en-US" sz="2000" b="1" dirty="0">
              <a:latin typeface="Times New Roman"/>
              <a:cs typeface="Calibri"/>
            </a:endParaRPr>
          </a:p>
          <a:p>
            <a:pPr marL="285750" indent="-285750">
              <a:buFont typeface="Arial"/>
              <a:buChar char="•"/>
            </a:pPr>
            <a:r>
              <a:rPr lang="en-US" sz="2000" b="1" u="sng" dirty="0">
                <a:latin typeface="Times New Roman"/>
                <a:ea typeface="+mn-lt"/>
                <a:cs typeface="+mn-lt"/>
              </a:rPr>
              <a:t> Computation</a:t>
            </a:r>
          </a:p>
          <a:p>
            <a:r>
              <a:rPr lang="en-US" sz="2000" b="1" dirty="0">
                <a:latin typeface="Times New Roman"/>
                <a:ea typeface="+mn-lt"/>
                <a:cs typeface="+mn-lt"/>
              </a:rPr>
              <a:t>       The total fare will be calculated at the end by multiplying the number of seats the passenger has book, and additional charges will be added as well.</a:t>
            </a:r>
            <a:endParaRPr lang="en-US" sz="2000" b="1">
              <a:latin typeface="Times New Roman"/>
              <a:cs typeface="Calibri" panose="020F0502020204030204"/>
            </a:endParaRPr>
          </a:p>
          <a:p>
            <a:r>
              <a:rPr lang="en-US" dirty="0">
                <a:latin typeface="Times New Roman"/>
                <a:ea typeface="+mn-lt"/>
                <a:cs typeface="+mn-lt"/>
              </a:rPr>
              <a:t>   </a:t>
            </a:r>
          </a:p>
          <a:p>
            <a:pPr marL="285750" indent="-285750">
              <a:buFont typeface="Arial"/>
              <a:buChar char="•"/>
            </a:pPr>
            <a:endParaRPr lang="en-US" dirty="0">
              <a:ea typeface="+mn-lt"/>
              <a:cs typeface="+mn-lt"/>
            </a:endParaRPr>
          </a:p>
          <a:p>
            <a:r>
              <a:rPr lang="en-US" dirty="0">
                <a:ea typeface="+mn-lt"/>
                <a:cs typeface="+mn-lt"/>
              </a:rPr>
              <a:t>    </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endParaRPr lang="en-US" dirty="0">
              <a:ea typeface="+mn-lt"/>
              <a:cs typeface="+mn-lt"/>
            </a:endParaRPr>
          </a:p>
          <a:p>
            <a:r>
              <a:rPr lang="en-US" dirty="0">
                <a:ea typeface="+mn-lt"/>
                <a:cs typeface="+mn-lt"/>
              </a:rPr>
              <a:t>       </a:t>
            </a:r>
            <a:endParaRPr lang="en-US" dirty="0">
              <a:cs typeface="Calibri"/>
            </a:endParaRPr>
          </a:p>
        </p:txBody>
      </p:sp>
    </p:spTree>
    <p:extLst>
      <p:ext uri="{BB962C8B-B14F-4D97-AF65-F5344CB8AC3E}">
        <p14:creationId xmlns:p14="http://schemas.microsoft.com/office/powerpoint/2010/main" val="19849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0E3AA5D8-A639-A33D-0AAD-B6D5674B137B}"/>
              </a:ext>
            </a:extLst>
          </p:cNvPr>
          <p:cNvPicPr>
            <a:picLocks noChangeAspect="1"/>
          </p:cNvPicPr>
          <p:nvPr/>
        </p:nvPicPr>
        <p:blipFill rotWithShape="1">
          <a:blip r:embed="rId2"/>
          <a:srcRect t="5937" r="-3" b="-3"/>
          <a:stretch/>
        </p:blipFill>
        <p:spPr>
          <a:xfrm rot="16200000">
            <a:off x="599912" y="-599911"/>
            <a:ext cx="6886754" cy="8029068"/>
          </a:xfrm>
          <a:prstGeom prst="rect">
            <a:avLst/>
          </a:prstGeom>
        </p:spPr>
      </p:pic>
      <p:sp>
        <p:nvSpPr>
          <p:cNvPr id="3" name="TextBox 2">
            <a:extLst>
              <a:ext uri="{FF2B5EF4-FFF2-40B4-BE49-F238E27FC236}">
                <a16:creationId xmlns:a16="http://schemas.microsoft.com/office/drawing/2014/main" id="{78D021D2-0803-B775-BEC2-0283ECCB3236}"/>
              </a:ext>
            </a:extLst>
          </p:cNvPr>
          <p:cNvSpPr txBox="1"/>
          <p:nvPr/>
        </p:nvSpPr>
        <p:spPr>
          <a:xfrm>
            <a:off x="9458176" y="3109937"/>
            <a:ext cx="3822189"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Swim Lane</a:t>
            </a:r>
          </a:p>
        </p:txBody>
      </p:sp>
    </p:spTree>
    <p:extLst>
      <p:ext uri="{BB962C8B-B14F-4D97-AF65-F5344CB8AC3E}">
        <p14:creationId xmlns:p14="http://schemas.microsoft.com/office/powerpoint/2010/main" val="249609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14E7E-8784-62C1-6A6A-ADE22D40AD59}"/>
              </a:ext>
            </a:extLst>
          </p:cNvPr>
          <p:cNvSpPr txBox="1"/>
          <p:nvPr/>
        </p:nvSpPr>
        <p:spPr>
          <a:xfrm>
            <a:off x="648931" y="2438400"/>
            <a:ext cx="3505494"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State Transition Diagram</a:t>
            </a:r>
          </a:p>
        </p:txBody>
      </p:sp>
      <p:sp>
        <p:nvSpPr>
          <p:cNvPr id="24" name="Rectangle 2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2BBB46C1-9638-61BF-9F45-201F6120ECBC}"/>
              </a:ext>
            </a:extLst>
          </p:cNvPr>
          <p:cNvPicPr>
            <a:picLocks noChangeAspect="1"/>
          </p:cNvPicPr>
          <p:nvPr/>
        </p:nvPicPr>
        <p:blipFill>
          <a:blip r:embed="rId2"/>
          <a:stretch>
            <a:fillRect/>
          </a:stretch>
        </p:blipFill>
        <p:spPr>
          <a:xfrm>
            <a:off x="4446794" y="148"/>
            <a:ext cx="7740399" cy="6854458"/>
          </a:xfrm>
          <a:prstGeom prst="rect">
            <a:avLst/>
          </a:prstGeom>
          <a:effectLst/>
        </p:spPr>
      </p:pic>
    </p:spTree>
    <p:extLst>
      <p:ext uri="{BB962C8B-B14F-4D97-AF65-F5344CB8AC3E}">
        <p14:creationId xmlns:p14="http://schemas.microsoft.com/office/powerpoint/2010/main" val="252600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1"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4" name="Graphic 4" descr="Smart Phone with solid fill">
            <a:extLst>
              <a:ext uri="{FF2B5EF4-FFF2-40B4-BE49-F238E27FC236}">
                <a16:creationId xmlns:a16="http://schemas.microsoft.com/office/drawing/2014/main" id="{51691E3A-C843-A6C0-6A3C-01557B739D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2" name="TextBox 1">
            <a:extLst>
              <a:ext uri="{FF2B5EF4-FFF2-40B4-BE49-F238E27FC236}">
                <a16:creationId xmlns:a16="http://schemas.microsoft.com/office/drawing/2014/main" id="{4F0ED71F-EE2B-1AC4-F891-572E379F3C3A}"/>
              </a:ext>
            </a:extLst>
          </p:cNvPr>
          <p:cNvSpPr txBox="1"/>
          <p:nvPr/>
        </p:nvSpPr>
        <p:spPr>
          <a:xfrm>
            <a:off x="965199" y="3729161"/>
            <a:ext cx="5690043" cy="227732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Operating environment:</a:t>
            </a:r>
          </a:p>
          <a:p>
            <a:pPr indent="-228600">
              <a:lnSpc>
                <a:spcPct val="90000"/>
              </a:lnSpc>
              <a:spcAft>
                <a:spcPts val="600"/>
              </a:spcAft>
              <a:buFont typeface="Arial" panose="020B0604020202020204" pitchFamily="34" charset="0"/>
              <a:buChar char="•"/>
            </a:pPr>
            <a:r>
              <a:rPr lang="en-US" sz="2400"/>
              <a:t>The BRT application is an online mobile phone application and shall operate on all android phones, tablets, iPads, and iPhones that have an active internet connection and have at least 2 GB RAM.</a:t>
            </a:r>
          </a:p>
          <a:p>
            <a:pPr indent="-228600">
              <a:lnSpc>
                <a:spcPct val="90000"/>
              </a:lnSpc>
              <a:spcAft>
                <a:spcPts val="600"/>
              </a:spcAft>
              <a:buFont typeface="Arial" panose="020B0604020202020204" pitchFamily="34" charset="0"/>
              <a:buChar char="•"/>
            </a:pPr>
            <a:endParaRPr lang="en-US" sz="2400"/>
          </a:p>
        </p:txBody>
      </p:sp>
      <p:pic>
        <p:nvPicPr>
          <p:cNvPr id="3" name="Graphic 3" descr="Bus with solid fill">
            <a:extLst>
              <a:ext uri="{FF2B5EF4-FFF2-40B4-BE49-F238E27FC236}">
                <a16:creationId xmlns:a16="http://schemas.microsoft.com/office/drawing/2014/main" id="{B2C0272C-6A9C-30BA-0705-8196AADD8F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332057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2" descr="Diagram&#10;&#10;Description automatically generated">
            <a:extLst>
              <a:ext uri="{FF2B5EF4-FFF2-40B4-BE49-F238E27FC236}">
                <a16:creationId xmlns:a16="http://schemas.microsoft.com/office/drawing/2014/main" id="{A9F17AA3-2F29-CA89-64B0-C64350F2DFFB}"/>
              </a:ext>
            </a:extLst>
          </p:cNvPr>
          <p:cNvPicPr>
            <a:picLocks noChangeAspect="1"/>
          </p:cNvPicPr>
          <p:nvPr/>
        </p:nvPicPr>
        <p:blipFill>
          <a:blip r:embed="rId2"/>
          <a:stretch>
            <a:fillRect/>
          </a:stretch>
        </p:blipFill>
        <p:spPr>
          <a:xfrm>
            <a:off x="1293721" y="1286934"/>
            <a:ext cx="9604559" cy="4105949"/>
          </a:xfrm>
          <a:prstGeom prst="rect">
            <a:avLst/>
          </a:prstGeom>
        </p:spPr>
      </p:pic>
    </p:spTree>
    <p:extLst>
      <p:ext uri="{BB962C8B-B14F-4D97-AF65-F5344CB8AC3E}">
        <p14:creationId xmlns:p14="http://schemas.microsoft.com/office/powerpoint/2010/main" val="3691075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8EAFAB7E-221C-AFBB-6851-3B9AA3694516}"/>
              </a:ext>
            </a:extLst>
          </p:cNvPr>
          <p:cNvPicPr>
            <a:picLocks noChangeAspect="1"/>
          </p:cNvPicPr>
          <p:nvPr/>
        </p:nvPicPr>
        <p:blipFill>
          <a:blip r:embed="rId2"/>
          <a:stretch>
            <a:fillRect/>
          </a:stretch>
        </p:blipFill>
        <p:spPr>
          <a:xfrm>
            <a:off x="836430" y="183391"/>
            <a:ext cx="10907328" cy="6304311"/>
          </a:xfrm>
          <a:prstGeom prst="rect">
            <a:avLst/>
          </a:prstGeom>
        </p:spPr>
      </p:pic>
      <p:sp>
        <p:nvSpPr>
          <p:cNvPr id="3" name="TextBox 2">
            <a:extLst>
              <a:ext uri="{FF2B5EF4-FFF2-40B4-BE49-F238E27FC236}">
                <a16:creationId xmlns:a16="http://schemas.microsoft.com/office/drawing/2014/main" id="{4B73E251-32BE-AEFB-6EB8-52E0A023FB8F}"/>
              </a:ext>
            </a:extLst>
          </p:cNvPr>
          <p:cNvSpPr txBox="1"/>
          <p:nvPr/>
        </p:nvSpPr>
        <p:spPr>
          <a:xfrm>
            <a:off x="317500" y="1309687"/>
            <a:ext cx="13890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DATA FLOW DIAGRAM</a:t>
            </a:r>
          </a:p>
        </p:txBody>
      </p:sp>
    </p:spTree>
    <p:extLst>
      <p:ext uri="{BB962C8B-B14F-4D97-AF65-F5344CB8AC3E}">
        <p14:creationId xmlns:p14="http://schemas.microsoft.com/office/powerpoint/2010/main" val="52861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7DB1E62-B9EA-F8AF-DC21-5F5C0BF14D86}"/>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BRT Vision Statement</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CBF71C4B-4FB8-3DFC-E5F8-EEA15C80D529}"/>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000" dirty="0"/>
              <a:t>For those who want to avail the bus service of red, blue, green, and orange lines through the application, the BRT service is an online application that will allow the registered users to book and cancel the ride, find the routes and the timing of bus, look all the location of buses through Google maps, get notification when the bus approaches their stops, avail discount offers, complain, and pays online through Easy-paisa, Jazz-Cash, BRT premium card and through bank transaction. Unlike the manual system, customers need to queue up in a long queue to buy the bus ticket and ask for information and this brings a lot of inconvenience to customers, the conductor does not need to take fare by approaching each person on the bus, and the users do not require to stand and wait for the bus for 30 to 40 minutes at the bus stop, the BRT service permits the user to pay through the online transaction and scanning the card and book the ride for them and view the location of the bus and also notify them when the bus reaches to their stop.</a:t>
            </a:r>
            <a:endParaRPr lang="en-US" sz="2000" dirty="0">
              <a:cs typeface="Calibri"/>
            </a:endParaRPr>
          </a:p>
        </p:txBody>
      </p:sp>
    </p:spTree>
    <p:extLst>
      <p:ext uri="{BB962C8B-B14F-4D97-AF65-F5344CB8AC3E}">
        <p14:creationId xmlns:p14="http://schemas.microsoft.com/office/powerpoint/2010/main" val="263177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7A20100A-E7A0-CD0B-8492-F4F325F4A9D6}"/>
              </a:ext>
            </a:extLst>
          </p:cNvPr>
          <p:cNvSpPr txBox="1"/>
          <p:nvPr/>
        </p:nvSpPr>
        <p:spPr>
          <a:xfrm>
            <a:off x="1010728" y="1250531"/>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sz="2400" b="1" dirty="0">
                <a:latin typeface="Times New Roman"/>
                <a:cs typeface="Times New Roman"/>
              </a:rPr>
              <a:t>Project justification:</a:t>
            </a:r>
            <a:endParaRPr lang="en-US" sz="2400" dirty="0">
              <a:latin typeface="Times New Roman"/>
              <a:cs typeface="Times New Roman"/>
            </a:endParaRPr>
          </a:p>
          <a:p>
            <a:pPr lvl="1" indent="-228600">
              <a:lnSpc>
                <a:spcPct val="90000"/>
              </a:lnSpc>
              <a:spcAft>
                <a:spcPts val="600"/>
              </a:spcAft>
              <a:buFont typeface="Arial" panose="020B0604020202020204" pitchFamily="34" charset="0"/>
              <a:buChar char="•"/>
            </a:pPr>
            <a:endParaRPr lang="en-US" sz="2400" dirty="0">
              <a:latin typeface="Times New Roman"/>
              <a:cs typeface="Times New Roman"/>
            </a:endParaRPr>
          </a:p>
          <a:p>
            <a:pPr lvl="1" indent="-228600">
              <a:lnSpc>
                <a:spcPct val="90000"/>
              </a:lnSpc>
              <a:spcAft>
                <a:spcPts val="600"/>
              </a:spcAft>
              <a:buFont typeface="Arial" panose="020B0604020202020204" pitchFamily="34" charset="0"/>
              <a:buChar char="•"/>
            </a:pPr>
            <a:r>
              <a:rPr lang="en-US" sz="2400" dirty="0">
                <a:latin typeface="Times New Roman"/>
                <a:cs typeface="Times New Roman"/>
              </a:rPr>
              <a:t>Currently, about 17 million registered motor vehicles are in Pakistan . It is expected to surpass 30 million by 2025. Demand for oil consumption in the transport sector will also increase accordingly by 2025, which at present is about 302 thousand barrels per day. Over the last few years, Pakistan witnessed only a small increase in domestic oil production. Thus has to rely increasingly on imports to meet domestic requirements. The main objective of the application is to save the economy by reducing the use of private transport from 77% to 27% in the city by providing the people of Karachi with a better bus service with various facilities. Therefore, by increasing the use of public transport petroleum consumption could be reduced.</a:t>
            </a:r>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31738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C9ECD-1B8A-E7D3-96C4-348969184FEB}"/>
              </a:ext>
            </a:extLst>
          </p:cNvPr>
          <p:cNvSpPr txBox="1"/>
          <p:nvPr/>
        </p:nvSpPr>
        <p:spPr>
          <a:xfrm>
            <a:off x="99460" y="178924"/>
            <a:ext cx="1177752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 </a:t>
            </a:r>
            <a:r>
              <a:rPr lang="en-US" sz="2000" b="1" dirty="0">
                <a:latin typeface="Times New Roman"/>
                <a:ea typeface="+mn-lt"/>
                <a:cs typeface="+mn-lt"/>
              </a:rPr>
              <a:t>Important Functional Requirement</a:t>
            </a:r>
            <a:endParaRPr lang="en-US" sz="2000" b="1">
              <a:latin typeface="Times New Roman"/>
              <a:cs typeface="Times New Roman"/>
            </a:endParaRPr>
          </a:p>
          <a:p>
            <a:endParaRPr lang="en-US" sz="2000" dirty="0">
              <a:latin typeface="Times New Roman"/>
              <a:ea typeface="+mn-lt"/>
              <a:cs typeface="+mn-lt"/>
            </a:endParaRPr>
          </a:p>
          <a:p>
            <a:pPr marL="342900" indent="-342900">
              <a:buFont typeface="Arial"/>
              <a:buChar char="•"/>
            </a:pPr>
            <a:r>
              <a:rPr lang="en-US" sz="2000" b="1" u="sng" dirty="0">
                <a:latin typeface="Times New Roman"/>
                <a:ea typeface="+mn-lt"/>
                <a:cs typeface="+mn-lt"/>
              </a:rPr>
              <a:t>Registration:</a:t>
            </a:r>
            <a:endParaRPr lang="en-US" sz="2000" b="1" u="sng">
              <a:latin typeface="Times New Roman"/>
              <a:cs typeface="Times New Roman"/>
            </a:endParaRPr>
          </a:p>
          <a:p>
            <a:pPr marL="457200" indent="-457200">
              <a:buAutoNum type="arabicPeriod"/>
            </a:pPr>
            <a:r>
              <a:rPr lang="en-US" sz="2000" dirty="0">
                <a:latin typeface="Times New Roman"/>
                <a:ea typeface="+mn-lt"/>
                <a:cs typeface="+mn-lt"/>
              </a:rPr>
              <a:t>Online registration is provided to the passengers to register themselves .</a:t>
            </a:r>
            <a:endParaRPr lang="en-US" sz="2000">
              <a:latin typeface="Times New Roman"/>
              <a:cs typeface="Times New Roman"/>
            </a:endParaRPr>
          </a:p>
          <a:p>
            <a:pPr marL="457200" indent="-457200">
              <a:buAutoNum type="arabicPeriod"/>
            </a:pPr>
            <a:r>
              <a:rPr lang="en-US" sz="2000" dirty="0">
                <a:latin typeface="Times New Roman"/>
                <a:ea typeface="+mn-lt"/>
                <a:cs typeface="+mn-lt"/>
              </a:rPr>
              <a:t>In registration form passengers fill the details : name,  CNIC, registered phone number, email address and password, Area and city .</a:t>
            </a:r>
            <a:endParaRPr lang="en-US" sz="2000">
              <a:latin typeface="Times New Roman"/>
              <a:cs typeface="Times New Roman"/>
            </a:endParaRPr>
          </a:p>
          <a:p>
            <a:endParaRPr lang="en-US" sz="2000" dirty="0">
              <a:latin typeface="Times New Roman"/>
              <a:ea typeface="+mn-lt"/>
              <a:cs typeface="+mn-lt"/>
            </a:endParaRPr>
          </a:p>
          <a:p>
            <a:pPr marL="342900" indent="-342900">
              <a:buFont typeface="Arial"/>
              <a:buChar char="•"/>
            </a:pPr>
            <a:r>
              <a:rPr lang="en-US" sz="2000" b="1" u="sng" dirty="0">
                <a:latin typeface="Times New Roman"/>
                <a:ea typeface="+mn-lt"/>
                <a:cs typeface="+mn-lt"/>
              </a:rPr>
              <a:t>For Bus Interface:</a:t>
            </a:r>
            <a:endParaRPr lang="en-US" sz="2000" b="1" u="sng">
              <a:latin typeface="Times New Roman"/>
              <a:cs typeface="Times New Roman"/>
            </a:endParaRPr>
          </a:p>
          <a:p>
            <a:pPr marL="457200" indent="-457200">
              <a:buAutoNum type="arabicPeriod"/>
            </a:pPr>
            <a:r>
              <a:rPr lang="en-US" sz="2000" dirty="0">
                <a:latin typeface="Times New Roman"/>
                <a:ea typeface="+mn-lt"/>
                <a:cs typeface="+mn-lt"/>
              </a:rPr>
              <a:t>System shall provide four interfaces for 4 types of buses such as Red, blue , green and Orange.</a:t>
            </a:r>
            <a:endParaRPr lang="en-US" sz="2000" dirty="0">
              <a:latin typeface="Times New Roman"/>
              <a:cs typeface="Times New Roman"/>
            </a:endParaRPr>
          </a:p>
          <a:p>
            <a:pPr marL="457200" indent="-457200">
              <a:buAutoNum type="arabicPeriod"/>
            </a:pPr>
            <a:r>
              <a:rPr lang="en-US" sz="2000" dirty="0">
                <a:latin typeface="Times New Roman"/>
                <a:ea typeface="+mn-lt"/>
                <a:cs typeface="+mn-lt"/>
              </a:rPr>
              <a:t>For all buses ,there is an option for book ride through which passenger can book his ride by entering destination and pick up station.</a:t>
            </a:r>
            <a:endParaRPr lang="en-US" sz="2000">
              <a:latin typeface="Times New Roman"/>
              <a:cs typeface="Times New Roman"/>
            </a:endParaRPr>
          </a:p>
          <a:p>
            <a:pPr marL="457200" indent="-457200">
              <a:buAutoNum type="arabicPeriod"/>
            </a:pPr>
            <a:r>
              <a:rPr lang="en-US" sz="2000" dirty="0">
                <a:latin typeface="Times New Roman"/>
                <a:ea typeface="+mn-lt"/>
                <a:cs typeface="+mn-lt"/>
              </a:rPr>
              <a:t>If the user book ride , he can see the available seats.</a:t>
            </a:r>
            <a:endParaRPr lang="en-US" sz="2000" dirty="0">
              <a:latin typeface="Times New Roman"/>
              <a:cs typeface="Times New Roman"/>
            </a:endParaRPr>
          </a:p>
          <a:p>
            <a:pPr marL="457200" indent="-457200">
              <a:buAutoNum type="arabicPeriod"/>
            </a:pPr>
            <a:r>
              <a:rPr lang="en-US" sz="2000" dirty="0">
                <a:latin typeface="Times New Roman"/>
                <a:ea typeface="+mn-lt"/>
                <a:cs typeface="+mn-lt"/>
              </a:rPr>
              <a:t>Without booking a ride , users can easily see the schedule of buses when they start and stop with mentioned routes.</a:t>
            </a:r>
            <a:endParaRPr lang="en-US" sz="2000">
              <a:latin typeface="Times New Roman"/>
              <a:cs typeface="Times New Roman"/>
            </a:endParaRPr>
          </a:p>
          <a:p>
            <a:pPr marL="457200" indent="-457200">
              <a:buAutoNum type="arabicPeriod"/>
            </a:pPr>
            <a:r>
              <a:rPr lang="en-US" sz="2000" dirty="0">
                <a:latin typeface="Times New Roman"/>
                <a:ea typeface="+mn-lt"/>
                <a:cs typeface="+mn-lt"/>
              </a:rPr>
              <a:t>User can see the location of bus through Google map . </a:t>
            </a:r>
            <a:endParaRPr lang="en-US" sz="2000">
              <a:latin typeface="Times New Roman"/>
              <a:cs typeface="Times New Roman"/>
            </a:endParaRPr>
          </a:p>
          <a:p>
            <a:endParaRPr lang="en-US" sz="2000" dirty="0">
              <a:latin typeface="Times New Roman"/>
              <a:cs typeface="Calibri"/>
            </a:endParaRPr>
          </a:p>
          <a:p>
            <a:pPr marL="342900" indent="-342900">
              <a:buFont typeface="Arial"/>
              <a:buChar char="•"/>
            </a:pPr>
            <a:r>
              <a:rPr lang="en-US" sz="2000" b="1" u="sng" dirty="0">
                <a:latin typeface="Times New Roman"/>
                <a:cs typeface="Times New Roman"/>
              </a:rPr>
              <a:t>Settings:</a:t>
            </a:r>
            <a:endParaRPr lang="en-US" sz="2000" b="1" u="sng">
              <a:ea typeface="+mn-lt"/>
              <a:cs typeface="+mn-lt"/>
            </a:endParaRPr>
          </a:p>
          <a:p>
            <a:pPr marL="457200" indent="-457200">
              <a:buAutoNum type="arabicPeriod"/>
            </a:pPr>
            <a:r>
              <a:rPr lang="en-US" sz="2000" dirty="0">
                <a:latin typeface="Times New Roman"/>
                <a:cs typeface="Times New Roman"/>
              </a:rPr>
              <a:t>Edit profile option will available for passengers for editing if they want changes.</a:t>
            </a:r>
            <a:endParaRPr lang="en-US" sz="2000" dirty="0">
              <a:ea typeface="+mn-lt"/>
              <a:cs typeface="+mn-lt"/>
            </a:endParaRPr>
          </a:p>
          <a:p>
            <a:pPr marL="457200" indent="-457200">
              <a:buAutoNum type="arabicPeriod"/>
            </a:pPr>
            <a:r>
              <a:rPr lang="en-US" sz="2000" dirty="0">
                <a:latin typeface="Times New Roman"/>
                <a:cs typeface="Times New Roman"/>
              </a:rPr>
              <a:t>Passenger pay for ticket online from wallet option.</a:t>
            </a:r>
            <a:endParaRPr lang="en-US" sz="2000" dirty="0">
              <a:ea typeface="+mn-lt"/>
              <a:cs typeface="+mn-lt"/>
            </a:endParaRPr>
          </a:p>
          <a:p>
            <a:pPr marL="457200" indent="-457200">
              <a:buAutoNum type="arabicPeriod"/>
            </a:pPr>
            <a:r>
              <a:rPr lang="en-US" sz="2000" dirty="0">
                <a:latin typeface="Times New Roman"/>
                <a:cs typeface="Times New Roman"/>
              </a:rPr>
              <a:t>Wallet recharge option is available for users to recharge easily.</a:t>
            </a:r>
            <a:endParaRPr lang="en-US" sz="2000" dirty="0">
              <a:ea typeface="+mn-lt"/>
              <a:cs typeface="+mn-lt"/>
            </a:endParaRPr>
          </a:p>
        </p:txBody>
      </p:sp>
    </p:spTree>
    <p:extLst>
      <p:ext uri="{BB962C8B-B14F-4D97-AF65-F5344CB8AC3E}">
        <p14:creationId xmlns:p14="http://schemas.microsoft.com/office/powerpoint/2010/main" val="8696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3E8CCF-7157-7499-4CDD-A38A0CCB3E51}"/>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                              Feature diagram</a:t>
            </a:r>
            <a:endParaRPr lang="en-US" sz="3600" kern="1200">
              <a:solidFill>
                <a:srgbClr val="FFFFFF"/>
              </a:solidFill>
              <a:latin typeface="+mj-lt"/>
              <a:ea typeface="+mj-ea"/>
              <a:cs typeface="+mj-cs"/>
            </a:endParaRPr>
          </a:p>
          <a:p>
            <a:pPr algn="ctr">
              <a:lnSpc>
                <a:spcPct val="90000"/>
              </a:lnSpc>
              <a:spcBef>
                <a:spcPct val="0"/>
              </a:spcBef>
              <a:spcAft>
                <a:spcPts val="600"/>
              </a:spcAft>
            </a:pPr>
            <a:endParaRPr lang="en-US" sz="3600" kern="1200">
              <a:solidFill>
                <a:srgbClr val="FFFFFF"/>
              </a:solidFill>
              <a:latin typeface="+mj-lt"/>
              <a:ea typeface="+mj-ea"/>
              <a:cs typeface="+mj-cs"/>
            </a:endParaRPr>
          </a:p>
        </p:txBody>
      </p:sp>
      <p:pic>
        <p:nvPicPr>
          <p:cNvPr id="3" name="Picture 3" descr="Diagram, engineering drawing&#10;&#10;Description automatically generated">
            <a:extLst>
              <a:ext uri="{FF2B5EF4-FFF2-40B4-BE49-F238E27FC236}">
                <a16:creationId xmlns:a16="http://schemas.microsoft.com/office/drawing/2014/main" id="{22D314A2-1874-DF44-BB3F-E2A50450A179}"/>
              </a:ext>
            </a:extLst>
          </p:cNvPr>
          <p:cNvPicPr>
            <a:picLocks noChangeAspect="1"/>
          </p:cNvPicPr>
          <p:nvPr/>
        </p:nvPicPr>
        <p:blipFill>
          <a:blip r:embed="rId2"/>
          <a:stretch>
            <a:fillRect/>
          </a:stretch>
        </p:blipFill>
        <p:spPr>
          <a:xfrm>
            <a:off x="5157537" y="643466"/>
            <a:ext cx="6020258" cy="5568739"/>
          </a:xfrm>
          <a:prstGeom prst="rect">
            <a:avLst/>
          </a:prstGeom>
        </p:spPr>
      </p:pic>
    </p:spTree>
    <p:extLst>
      <p:ext uri="{BB962C8B-B14F-4D97-AF65-F5344CB8AC3E}">
        <p14:creationId xmlns:p14="http://schemas.microsoft.com/office/powerpoint/2010/main" val="191569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F21AD-9B2E-6A74-6B29-C6AF8DDD41DB}"/>
              </a:ext>
            </a:extLst>
          </p:cNvPr>
          <p:cNvSpPr txBox="1"/>
          <p:nvPr/>
        </p:nvSpPr>
        <p:spPr>
          <a:xfrm>
            <a:off x="107567" y="120432"/>
            <a:ext cx="11894306"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ea typeface="+mn-lt"/>
                <a:cs typeface="+mn-lt"/>
              </a:rPr>
              <a:t>Important Non-Functional Requirements</a:t>
            </a:r>
            <a:endParaRPr lang="en-US" sz="2000" b="1" dirty="0">
              <a:latin typeface="Times New Roman"/>
              <a:cs typeface="Times New Roman"/>
            </a:endParaRPr>
          </a:p>
          <a:p>
            <a:pPr marL="285750" indent="-285750">
              <a:buFont typeface="Arial"/>
              <a:buChar char="•"/>
            </a:pPr>
            <a:r>
              <a:rPr lang="en-US" sz="2000" b="1" u="sng" dirty="0">
                <a:latin typeface="Times New Roman"/>
                <a:ea typeface="+mn-lt"/>
                <a:cs typeface="+mn-lt"/>
              </a:rPr>
              <a:t> Usability:</a:t>
            </a:r>
            <a:endParaRPr lang="en-US" sz="2000" b="1" u="sng">
              <a:latin typeface="Times New Roman"/>
              <a:cs typeface="Calibri" panose="020F0502020204030204"/>
            </a:endParaRPr>
          </a:p>
          <a:p>
            <a:pPr marL="342900" indent="-342900">
              <a:buAutoNum type="arabicPeriod"/>
            </a:pPr>
            <a:r>
              <a:rPr lang="en-US" sz="2000" dirty="0">
                <a:latin typeface="Times New Roman"/>
                <a:ea typeface="+mn-lt"/>
                <a:cs typeface="+mn-lt"/>
              </a:rPr>
              <a:t>User can pay for ticket online through different modes like: jazz cash, easy paisa and through credit card.</a:t>
            </a:r>
            <a:endParaRPr lang="en-US" sz="2000">
              <a:latin typeface="Times New Roman"/>
              <a:cs typeface="Calibri" panose="020F0502020204030204"/>
            </a:endParaRPr>
          </a:p>
          <a:p>
            <a:pPr marL="342900" indent="-342900">
              <a:buAutoNum type="arabicPeriod"/>
            </a:pPr>
            <a:r>
              <a:rPr lang="en-US" sz="2000" dirty="0">
                <a:latin typeface="Times New Roman"/>
                <a:ea typeface="+mn-lt"/>
                <a:cs typeface="+mn-lt"/>
              </a:rPr>
              <a:t>Sort and filters options are available for user preferences.</a:t>
            </a:r>
            <a:endParaRPr lang="en-US" sz="2000">
              <a:latin typeface="Times New Roman"/>
              <a:cs typeface="Calibri" panose="020F0502020204030204"/>
            </a:endParaRPr>
          </a:p>
          <a:p>
            <a:pPr marL="342900" indent="-342900">
              <a:buFontTx/>
              <a:buAutoNum type="arabicPeriod"/>
            </a:pPr>
            <a:endParaRPr lang="en-US" sz="2000" dirty="0">
              <a:latin typeface="Times New Roman"/>
              <a:ea typeface="+mn-lt"/>
              <a:cs typeface="+mn-lt"/>
            </a:endParaRPr>
          </a:p>
          <a:p>
            <a:pPr marL="285750" indent="-285750">
              <a:buFont typeface="Arial"/>
              <a:buChar char="•"/>
            </a:pPr>
            <a:r>
              <a:rPr lang="en-US" sz="2000" b="1" u="sng" dirty="0">
                <a:latin typeface="Times New Roman"/>
                <a:ea typeface="+mn-lt"/>
                <a:cs typeface="+mn-lt"/>
              </a:rPr>
              <a:t> Efficiency:</a:t>
            </a:r>
            <a:endParaRPr lang="en-US" sz="2000" b="1" u="sng">
              <a:latin typeface="Times New Roman"/>
              <a:cs typeface="Calibri" panose="020F0502020204030204"/>
            </a:endParaRPr>
          </a:p>
          <a:p>
            <a:pPr marL="285750" indent="-285750">
              <a:buFont typeface="Wingdings"/>
              <a:buChar char="ü"/>
            </a:pPr>
            <a:r>
              <a:rPr lang="en-US" sz="2000" u="sng" dirty="0">
                <a:latin typeface="Times New Roman"/>
                <a:ea typeface="+mn-lt"/>
                <a:cs typeface="+mn-lt"/>
              </a:rPr>
              <a:t>Performance </a:t>
            </a:r>
          </a:p>
          <a:p>
            <a:pPr marL="342900" indent="-342900">
              <a:buAutoNum type="arabicPeriod"/>
            </a:pPr>
            <a:r>
              <a:rPr lang="en-US" sz="2000" dirty="0">
                <a:latin typeface="Times New Roman"/>
                <a:ea typeface="+mn-lt"/>
                <a:cs typeface="+mn-lt"/>
              </a:rPr>
              <a:t>App is open within a second.</a:t>
            </a:r>
            <a:endParaRPr lang="en-US" sz="2000">
              <a:latin typeface="Times New Roman"/>
              <a:cs typeface="Calibri" panose="020F0502020204030204"/>
            </a:endParaRPr>
          </a:p>
          <a:p>
            <a:pPr marL="342900" indent="-342900">
              <a:buAutoNum type="arabicPeriod"/>
            </a:pPr>
            <a:r>
              <a:rPr lang="en-US" sz="2000" dirty="0">
                <a:latin typeface="Times New Roman"/>
                <a:ea typeface="+mn-lt"/>
                <a:cs typeface="+mn-lt"/>
              </a:rPr>
              <a:t>Notifications and reminders for users pop up before bus reaches on the stop.</a:t>
            </a:r>
            <a:endParaRPr lang="en-US" sz="2000">
              <a:latin typeface="Times New Roman"/>
              <a:cs typeface="Calibri" panose="020F0502020204030204"/>
            </a:endParaRPr>
          </a:p>
          <a:p>
            <a:pPr marL="285750" indent="-285750">
              <a:buFont typeface="Wingdings"/>
              <a:buChar char="ü"/>
            </a:pPr>
            <a:r>
              <a:rPr lang="en-US" sz="2000" u="sng" dirty="0">
                <a:latin typeface="Times New Roman"/>
                <a:ea typeface="+mn-lt"/>
                <a:cs typeface="+mn-lt"/>
              </a:rPr>
              <a:t>Space:</a:t>
            </a:r>
            <a:endParaRPr lang="en-US" sz="2000" u="sng">
              <a:latin typeface="Times New Roman"/>
              <a:cs typeface="Calibri" panose="020F0502020204030204"/>
            </a:endParaRPr>
          </a:p>
          <a:p>
            <a:pPr marL="342900" indent="-342900">
              <a:buAutoNum type="arabicPeriod"/>
            </a:pPr>
            <a:r>
              <a:rPr lang="en-US" sz="2000" dirty="0">
                <a:latin typeface="Times New Roman"/>
                <a:ea typeface="+mn-lt"/>
                <a:cs typeface="+mn-lt"/>
              </a:rPr>
              <a:t>This online BRT system app easily download in just 46MBs.</a:t>
            </a:r>
            <a:endParaRPr lang="en-US" sz="2000">
              <a:latin typeface="Times New Roman"/>
              <a:cs typeface="Calibri" panose="020F0502020204030204"/>
            </a:endParaRPr>
          </a:p>
          <a:p>
            <a:pPr marL="342900" indent="-342900">
              <a:buAutoNum type="arabicPeriod"/>
            </a:pPr>
            <a:r>
              <a:rPr lang="en-US" sz="2000" dirty="0">
                <a:latin typeface="Times New Roman"/>
                <a:ea typeface="+mn-lt"/>
                <a:cs typeface="+mn-lt"/>
              </a:rPr>
              <a:t>This system take Arduino kind of servers.</a:t>
            </a:r>
            <a:endParaRPr lang="en-US" sz="2000">
              <a:latin typeface="Times New Roman"/>
              <a:cs typeface="Calibri" panose="020F0502020204030204"/>
            </a:endParaRPr>
          </a:p>
          <a:p>
            <a:endParaRPr lang="en-US" sz="2000" dirty="0">
              <a:latin typeface="Times New Roman"/>
              <a:cs typeface="Times New Roman"/>
            </a:endParaRPr>
          </a:p>
          <a:p>
            <a:pPr marL="285750" indent="-285750">
              <a:buFont typeface="Arial"/>
              <a:buChar char="•"/>
            </a:pPr>
            <a:r>
              <a:rPr lang="en-US" sz="2000" b="1" u="sng" dirty="0">
                <a:latin typeface="Times New Roman"/>
                <a:ea typeface="+mn-lt"/>
                <a:cs typeface="+mn-lt"/>
              </a:rPr>
              <a:t> Reliability:</a:t>
            </a:r>
            <a:endParaRPr lang="en-US" sz="2000" b="1" u="sng">
              <a:latin typeface="Times New Roman"/>
              <a:cs typeface="Calibri" panose="020F0502020204030204"/>
            </a:endParaRPr>
          </a:p>
          <a:p>
            <a:pPr marL="342900" indent="-342900">
              <a:buAutoNum type="arabicPeriod"/>
            </a:pPr>
            <a:r>
              <a:rPr lang="en-US" sz="2000" dirty="0">
                <a:latin typeface="Times New Roman"/>
                <a:ea typeface="+mn-lt"/>
                <a:cs typeface="+mn-lt"/>
              </a:rPr>
              <a:t>Book ride option book passenger’s ride and also cancel the ride through cancel button.</a:t>
            </a:r>
            <a:endParaRPr lang="en-US" sz="2000">
              <a:latin typeface="Times New Roman"/>
              <a:cs typeface="Calibri" panose="020F0502020204030204"/>
            </a:endParaRPr>
          </a:p>
          <a:p>
            <a:pPr marL="342900" indent="-342900">
              <a:buAutoNum type="arabicPeriod"/>
            </a:pPr>
            <a:r>
              <a:rPr lang="en-US" sz="2000" dirty="0">
                <a:latin typeface="Times New Roman"/>
                <a:ea typeface="+mn-lt"/>
                <a:cs typeface="+mn-lt"/>
              </a:rPr>
              <a:t>Through registration user will be registered.</a:t>
            </a:r>
            <a:endParaRPr lang="en-US" sz="2000">
              <a:latin typeface="Times New Roman"/>
              <a:cs typeface="Calibri" panose="020F0502020204030204"/>
            </a:endParaRPr>
          </a:p>
          <a:p>
            <a:pPr marL="342900" indent="-342900">
              <a:buAutoNum type="arabicPeriod"/>
            </a:pPr>
            <a:r>
              <a:rPr lang="en-US" sz="2000" dirty="0">
                <a:latin typeface="Times New Roman"/>
                <a:ea typeface="+mn-lt"/>
                <a:cs typeface="+mn-lt"/>
              </a:rPr>
              <a:t>Google map options user can view the different buses by their representation, available seats and booked seats.</a:t>
            </a:r>
            <a:endParaRPr lang="en-US" sz="2000" dirty="0">
              <a:latin typeface="Times New Roman"/>
              <a:cs typeface="Calibri"/>
            </a:endParaRPr>
          </a:p>
          <a:p>
            <a:pPr marL="342900" indent="-342900">
              <a:buAutoNum type="arabicPeriod"/>
            </a:pPr>
            <a:r>
              <a:rPr lang="en-US" sz="2000" dirty="0">
                <a:latin typeface="Times New Roman"/>
                <a:ea typeface="+mn-lt"/>
                <a:cs typeface="+mn-lt"/>
              </a:rPr>
              <a:t>User pay for their ticket and recharge wallet through wallet option.</a:t>
            </a:r>
            <a:endParaRPr lang="en-US" sz="2000" dirty="0">
              <a:latin typeface="Times New Roman"/>
              <a:cs typeface="Calibri"/>
            </a:endParaRPr>
          </a:p>
          <a:p>
            <a:pPr>
              <a:buFont typeface="Arial"/>
              <a:buChar char="•"/>
            </a:pPr>
            <a:endParaRPr lang="en-US" sz="2000" dirty="0">
              <a:latin typeface="Times New Roman"/>
              <a:cs typeface="Calibri"/>
            </a:endParaRPr>
          </a:p>
          <a:p>
            <a:pPr marL="285750" indent="-285750">
              <a:buFont typeface="Arial"/>
              <a:buChar char="•"/>
            </a:pPr>
            <a:r>
              <a:rPr lang="en-US" sz="2000" b="1" u="sng" dirty="0">
                <a:latin typeface="Times New Roman"/>
                <a:ea typeface="+mn-lt"/>
                <a:cs typeface="+mn-lt"/>
              </a:rPr>
              <a:t>Portability:</a:t>
            </a:r>
            <a:endParaRPr lang="en-US" sz="2000" b="1" u="sng">
              <a:latin typeface="Times New Roman"/>
              <a:cs typeface="Calibri" panose="020F0502020204030204"/>
            </a:endParaRPr>
          </a:p>
          <a:p>
            <a:pPr marL="342900" indent="-342900">
              <a:buAutoNum type="arabicPeriod"/>
            </a:pPr>
            <a:r>
              <a:rPr lang="en-US" sz="2000" dirty="0">
                <a:latin typeface="Times New Roman"/>
                <a:ea typeface="+mn-lt"/>
                <a:cs typeface="+mn-lt"/>
              </a:rPr>
              <a:t>Users can use this app online on android, iPhone.</a:t>
            </a:r>
            <a:endParaRPr lang="en-US" sz="2000"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229855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17379923-629F-62E6-6F88-D17687723CD9}"/>
              </a:ext>
            </a:extLst>
          </p:cNvPr>
          <p:cNvPicPr>
            <a:picLocks noChangeAspect="1"/>
          </p:cNvPicPr>
          <p:nvPr/>
        </p:nvPicPr>
        <p:blipFill>
          <a:blip r:embed="rId2"/>
          <a:stretch>
            <a:fillRect/>
          </a:stretch>
        </p:blipFill>
        <p:spPr>
          <a:xfrm>
            <a:off x="336912" y="170501"/>
            <a:ext cx="11386795" cy="6516997"/>
          </a:xfrm>
          <a:prstGeom prst="rect">
            <a:avLst/>
          </a:prstGeom>
        </p:spPr>
      </p:pic>
    </p:spTree>
    <p:extLst>
      <p:ext uri="{BB962C8B-B14F-4D97-AF65-F5344CB8AC3E}">
        <p14:creationId xmlns:p14="http://schemas.microsoft.com/office/powerpoint/2010/main" val="336755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12A65072-CF4D-E872-A762-BBE9F15FC269}"/>
              </a:ext>
            </a:extLst>
          </p:cNvPr>
          <p:cNvSpPr txBox="1"/>
          <p:nvPr/>
        </p:nvSpPr>
        <p:spPr>
          <a:xfrm>
            <a:off x="1403132" y="157107"/>
            <a:ext cx="9385738" cy="57965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b="1" dirty="0">
                <a:latin typeface="Times New Roman"/>
                <a:cs typeface="Times New Roman"/>
              </a:rPr>
              <a:t> User Interfaces</a:t>
            </a: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b="1" dirty="0">
                <a:latin typeface="Times New Roman"/>
                <a:cs typeface="Times New Roman"/>
              </a:rPr>
              <a:t>Main Interface</a:t>
            </a: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 This interface is mainly about selecting a bus. This interface will split up into four sub-interfaces such as a separated interface for Red bus, a separated interface for Green bus, a separated interface for Blue bus, a separated interface for Orange bus.</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b="1" dirty="0">
                <a:latin typeface="Times New Roman"/>
                <a:cs typeface="Times New Roman"/>
              </a:rPr>
              <a:t>Sub-interfaces for Buses</a:t>
            </a: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All the Sub-interfaces of the buses shall have the similar features where a user can see the timings\schedule for the arrival of the bus, driver’s information, Bus number etc. In this interface the user can  book a ride after entering their destination. </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b="1" dirty="0">
                <a:latin typeface="Times New Roman"/>
                <a:cs typeface="Times New Roman"/>
              </a:rPr>
              <a:t>Payment Interface</a:t>
            </a: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This interface will enable users to select a payment method such as bank transfer, mobile banking options will also be available like jazz cash, easy-paisa etc. Users shall also be able to pay through the inbuilt wallet of the BRT application or use their premium card for booking the ride. This interface will also provide the feature of recharging the wallet or purchase of a premium card to the user.</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p:txBody>
      </p:sp>
    </p:spTree>
    <p:extLst>
      <p:ext uri="{BB962C8B-B14F-4D97-AF65-F5344CB8AC3E}">
        <p14:creationId xmlns:p14="http://schemas.microsoft.com/office/powerpoint/2010/main" val="29324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9">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7B0AB9A-C6FB-AC01-0B01-159F129C9F34}"/>
              </a:ext>
            </a:extLst>
          </p:cNvPr>
          <p:cNvSpPr txBox="1"/>
          <p:nvPr/>
        </p:nvSpPr>
        <p:spPr>
          <a:xfrm>
            <a:off x="733427" y="2194101"/>
            <a:ext cx="3543298" cy="397333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sz="4000" dirty="0"/>
              <a:t>Story Boarding for BRT Application</a:t>
            </a:r>
            <a:endParaRPr lang="en-US" sz="4000" dirty="0">
              <a:cs typeface="Calibri"/>
            </a:endParaRPr>
          </a:p>
        </p:txBody>
      </p:sp>
      <p:pic>
        <p:nvPicPr>
          <p:cNvPr id="4" name="Picture 4">
            <a:extLst>
              <a:ext uri="{FF2B5EF4-FFF2-40B4-BE49-F238E27FC236}">
                <a16:creationId xmlns:a16="http://schemas.microsoft.com/office/drawing/2014/main" id="{D8B08719-2BDB-0668-087B-2562C01FF820}"/>
              </a:ext>
            </a:extLst>
          </p:cNvPr>
          <p:cNvPicPr>
            <a:picLocks noChangeAspect="1"/>
          </p:cNvPicPr>
          <p:nvPr/>
        </p:nvPicPr>
        <p:blipFill>
          <a:blip r:embed="rId2"/>
          <a:stretch>
            <a:fillRect/>
          </a:stretch>
        </p:blipFill>
        <p:spPr>
          <a:xfrm>
            <a:off x="8885452" y="1020173"/>
            <a:ext cx="2154976" cy="4710330"/>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71835509-C93D-1B7F-EEF4-CFA11BD7A31D}"/>
              </a:ext>
            </a:extLst>
          </p:cNvPr>
          <p:cNvPicPr>
            <a:picLocks noChangeAspect="1"/>
          </p:cNvPicPr>
          <p:nvPr/>
        </p:nvPicPr>
        <p:blipFill>
          <a:blip r:embed="rId3"/>
          <a:stretch>
            <a:fillRect/>
          </a:stretch>
        </p:blipFill>
        <p:spPr>
          <a:xfrm>
            <a:off x="6483802" y="1020173"/>
            <a:ext cx="2166752" cy="4710330"/>
          </a:xfrm>
          <a:prstGeom prst="rect">
            <a:avLst/>
          </a:prstGeom>
        </p:spPr>
      </p:pic>
    </p:spTree>
    <p:extLst>
      <p:ext uri="{BB962C8B-B14F-4D97-AF65-F5344CB8AC3E}">
        <p14:creationId xmlns:p14="http://schemas.microsoft.com/office/powerpoint/2010/main" val="37748929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699</cp:revision>
  <dcterms:created xsi:type="dcterms:W3CDTF">2022-12-13T23:19:38Z</dcterms:created>
  <dcterms:modified xsi:type="dcterms:W3CDTF">2022-12-15T15:47:20Z</dcterms:modified>
</cp:coreProperties>
</file>