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4"/>
  </p:sldMasterIdLst>
  <p:sldIdLst>
    <p:sldId id="262" r:id="rId5"/>
    <p:sldId id="263" r:id="rId6"/>
    <p:sldId id="266" r:id="rId7"/>
    <p:sldId id="264" r:id="rId8"/>
    <p:sldId id="267" r:id="rId9"/>
    <p:sldId id="268" r:id="rId10"/>
    <p:sldId id="269" r:id="rId11"/>
    <p:sldId id="270" r:id="rId12"/>
    <p:sldId id="273" r:id="rId13"/>
    <p:sldId id="271" r:id="rId14"/>
    <p:sldId id="272"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C599BE-E0D8-47AB-B71C-3CE164C4F7F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122245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C599BE-E0D8-47AB-B71C-3CE164C4F7F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384306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C599BE-E0D8-47AB-B71C-3CE164C4F7F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1918910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C599BE-E0D8-47AB-B71C-3CE164C4F7F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369BE-5994-44DC-AA60-B522DCADD94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4062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C599BE-E0D8-47AB-B71C-3CE164C4F7F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1923402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C599BE-E0D8-47AB-B71C-3CE164C4F7F4}"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959451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C599BE-E0D8-47AB-B71C-3CE164C4F7F4}"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3919508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C599BE-E0D8-47AB-B71C-3CE164C4F7F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2092990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C599BE-E0D8-47AB-B71C-3CE164C4F7F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252088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C599BE-E0D8-47AB-B71C-3CE164C4F7F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74443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599BE-E0D8-47AB-B71C-3CE164C4F7F4}"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286251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C599BE-E0D8-47AB-B71C-3CE164C4F7F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206337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599BE-E0D8-47AB-B71C-3CE164C4F7F4}"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316684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599BE-E0D8-47AB-B71C-3CE164C4F7F4}"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31668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599BE-E0D8-47AB-B71C-3CE164C4F7F4}"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145696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C599BE-E0D8-47AB-B71C-3CE164C4F7F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138227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C599BE-E0D8-47AB-B71C-3CE164C4F7F4}"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369BE-5994-44DC-AA60-B522DCADD941}" type="slidenum">
              <a:rPr lang="en-US" smtClean="0"/>
              <a:t>‹#›</a:t>
            </a:fld>
            <a:endParaRPr lang="en-US"/>
          </a:p>
        </p:txBody>
      </p:sp>
    </p:spTree>
    <p:extLst>
      <p:ext uri="{BB962C8B-B14F-4D97-AF65-F5344CB8AC3E}">
        <p14:creationId xmlns:p14="http://schemas.microsoft.com/office/powerpoint/2010/main" val="250721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5C599BE-E0D8-47AB-B71C-3CE164C4F7F4}" type="datetimeFigureOut">
              <a:rPr lang="en-US" smtClean="0"/>
              <a:t>8/14/2023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E1369BE-5994-44DC-AA60-B522DCADD941}" type="slidenum">
              <a:rPr lang="en-US" smtClean="0"/>
              <a:t>‹#›</a:t>
            </a:fld>
            <a:endParaRPr lang="en-US"/>
          </a:p>
        </p:txBody>
      </p:sp>
    </p:spTree>
    <p:extLst>
      <p:ext uri="{BB962C8B-B14F-4D97-AF65-F5344CB8AC3E}">
        <p14:creationId xmlns:p14="http://schemas.microsoft.com/office/powerpoint/2010/main" val="2897354419"/>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8173BA-5283-E79A-544D-D9CC1178B81C}"/>
              </a:ext>
            </a:extLst>
          </p:cNvPr>
          <p:cNvSpPr txBox="1"/>
          <p:nvPr/>
        </p:nvSpPr>
        <p:spPr>
          <a:xfrm>
            <a:off x="2057435" y="2127694"/>
            <a:ext cx="8002952" cy="2602612"/>
          </a:xfrm>
          <a:prstGeom prst="rect">
            <a:avLst/>
          </a:prstGeom>
        </p:spPr>
        <p:txBody>
          <a:bodyPr vert="horz" lIns="91440" tIns="45720" rIns="91440" bIns="45720" rtlCol="0" anchor="b">
            <a:normAutofit/>
          </a:bodyPr>
          <a:lstStyle/>
          <a:p>
            <a:pPr algn="ctr" defTabSz="411480">
              <a:spcBef>
                <a:spcPct val="0"/>
              </a:spcBef>
              <a:spcAft>
                <a:spcPts val="540"/>
              </a:spcAft>
            </a:pPr>
            <a:r>
              <a:rPr lang="en-US" sz="4860" kern="1200">
                <a:solidFill>
                  <a:schemeClr val="tx1"/>
                </a:solidFill>
                <a:latin typeface="+mj-lt"/>
                <a:ea typeface="+mj-ea"/>
                <a:cs typeface="+mj-cs"/>
              </a:rPr>
              <a:t>“Report on Sports Insights: Unveiling Patterns in the Sports_Stats Dataset"</a:t>
            </a:r>
            <a:endParaRPr lang="en-US" sz="5400" dirty="0">
              <a:latin typeface="+mj-lt"/>
              <a:ea typeface="+mj-ea"/>
              <a:cs typeface="+mj-cs"/>
            </a:endParaRPr>
          </a:p>
        </p:txBody>
      </p:sp>
      <p:pic>
        <p:nvPicPr>
          <p:cNvPr id="27" name="Graphic 26" descr="Bar graph with downward trend with solid fill">
            <a:extLst>
              <a:ext uri="{FF2B5EF4-FFF2-40B4-BE49-F238E27FC236}">
                <a16:creationId xmlns:a16="http://schemas.microsoft.com/office/drawing/2014/main" id="{E8A43CBC-F7BE-4BD8-32FB-E91F790C20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718" y="488471"/>
            <a:ext cx="1536973" cy="1536973"/>
          </a:xfrm>
          <a:prstGeom prst="rect">
            <a:avLst/>
          </a:prstGeom>
        </p:spPr>
      </p:pic>
      <p:pic>
        <p:nvPicPr>
          <p:cNvPr id="29" name="Graphic 28" descr="Tennis racket and ball with solid fill">
            <a:extLst>
              <a:ext uri="{FF2B5EF4-FFF2-40B4-BE49-F238E27FC236}">
                <a16:creationId xmlns:a16="http://schemas.microsoft.com/office/drawing/2014/main" id="{2881B0B2-5F55-F79D-7A57-561D4EE0EB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80066" y="4304898"/>
            <a:ext cx="1709307" cy="1709307"/>
          </a:xfrm>
          <a:prstGeom prst="rect">
            <a:avLst/>
          </a:prstGeom>
        </p:spPr>
      </p:pic>
      <p:pic>
        <p:nvPicPr>
          <p:cNvPr id="31" name="Graphic 30" descr="Pool 8 Ball with solid fill">
            <a:extLst>
              <a:ext uri="{FF2B5EF4-FFF2-40B4-BE49-F238E27FC236}">
                <a16:creationId xmlns:a16="http://schemas.microsoft.com/office/drawing/2014/main" id="{B9A09F77-AAA7-DBB3-79D5-B497FFB38D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60387" y="179716"/>
            <a:ext cx="1328986" cy="1328986"/>
          </a:xfrm>
          <a:prstGeom prst="rect">
            <a:avLst/>
          </a:prstGeom>
        </p:spPr>
      </p:pic>
      <p:pic>
        <p:nvPicPr>
          <p:cNvPr id="33" name="Graphic 32" descr="Hockey Stick Curve Graph with solid fill">
            <a:extLst>
              <a:ext uri="{FF2B5EF4-FFF2-40B4-BE49-F238E27FC236}">
                <a16:creationId xmlns:a16="http://schemas.microsoft.com/office/drawing/2014/main" id="{FB3563E0-EDB0-DB9C-9FE1-07C16EA116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55906" y="5217776"/>
            <a:ext cx="1462865" cy="1462865"/>
          </a:xfrm>
          <a:prstGeom prst="rect">
            <a:avLst/>
          </a:prstGeom>
        </p:spPr>
      </p:pic>
      <p:pic>
        <p:nvPicPr>
          <p:cNvPr id="35" name="Graphic 34" descr="Medal with solid fill">
            <a:extLst>
              <a:ext uri="{FF2B5EF4-FFF2-40B4-BE49-F238E27FC236}">
                <a16:creationId xmlns:a16="http://schemas.microsoft.com/office/drawing/2014/main" id="{190416D6-8E92-DDE3-6726-86B58E2004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61129" y="876942"/>
            <a:ext cx="829162" cy="829162"/>
          </a:xfrm>
          <a:prstGeom prst="rect">
            <a:avLst/>
          </a:prstGeom>
        </p:spPr>
      </p:pic>
      <p:pic>
        <p:nvPicPr>
          <p:cNvPr id="37" name="Graphic 36" descr="Magnifying glass with solid fill">
            <a:extLst>
              <a:ext uri="{FF2B5EF4-FFF2-40B4-BE49-F238E27FC236}">
                <a16:creationId xmlns:a16="http://schemas.microsoft.com/office/drawing/2014/main" id="{4E66BF04-FC0E-8A25-22B4-7E6CA7A360D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7444" y="4924118"/>
            <a:ext cx="1462865" cy="1462865"/>
          </a:xfrm>
          <a:prstGeom prst="rect">
            <a:avLst/>
          </a:prstGeom>
        </p:spPr>
      </p:pic>
    </p:spTree>
    <p:extLst>
      <p:ext uri="{BB962C8B-B14F-4D97-AF65-F5344CB8AC3E}">
        <p14:creationId xmlns:p14="http://schemas.microsoft.com/office/powerpoint/2010/main" val="287932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5A4F5-2371-E3E7-BD01-7C879C9B7719}"/>
              </a:ext>
            </a:extLst>
          </p:cNvPr>
          <p:cNvSpPr txBox="1"/>
          <p:nvPr/>
        </p:nvSpPr>
        <p:spPr>
          <a:xfrm>
            <a:off x="974628" y="1326640"/>
            <a:ext cx="3078749" cy="4058751"/>
          </a:xfrm>
          <a:prstGeom prst="rect">
            <a:avLst/>
          </a:prstGeom>
        </p:spPr>
        <p:txBody>
          <a:bodyPr vert="horz" lIns="91440" tIns="45720" rIns="91440" bIns="45720" rtlCol="0" anchor="t">
            <a:normAutofit fontScale="92500" lnSpcReduction="20000"/>
          </a:bodyPr>
          <a:lstStyle/>
          <a:p>
            <a:pPr>
              <a:spcBef>
                <a:spcPct val="20000"/>
              </a:spcBef>
              <a:spcAft>
                <a:spcPts val="600"/>
              </a:spcAft>
              <a:buClr>
                <a:schemeClr val="tx2"/>
              </a:buClr>
              <a:buSzPct val="70000"/>
              <a:buFont typeface="Wingdings 2" charset="2"/>
            </a:pPr>
            <a:br>
              <a:rPr lang="en-US" sz="1600" b="1" strike="noStrike" spc="-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br>
              <a:rPr lang="en-US" sz="1600" b="1" strike="noStrike" spc="-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2800" b="1" i="0" u="sng"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Stabilization of Medal Outcomes</a:t>
            </a:r>
            <a:r>
              <a:rPr lang="en-US" sz="2800" b="1" i="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a:t>
            </a:r>
            <a:r>
              <a:rPr lang="en-US" sz="2800" b="0" i="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 Recent data shows consistent medal-winning percentages and ratios (gold, silver, bronze), suggesting established performance norms.</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endParaRPr>
          </a:p>
        </p:txBody>
      </p:sp>
      <p:sp>
        <p:nvSpPr>
          <p:cNvPr id="3079" name="Rectangle 3078">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A9B79731-6624-CE43-74E9-92BD2A16BE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2783"/>
          <a:stretch/>
        </p:blipFill>
        <p:spPr bwMode="auto">
          <a:xfrm>
            <a:off x="5120640" y="1438360"/>
            <a:ext cx="5676236" cy="38353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C50EE1-36C1-8746-7553-C4E8DA47A2BC}"/>
              </a:ext>
            </a:extLst>
          </p:cNvPr>
          <p:cNvSpPr txBox="1"/>
          <p:nvPr/>
        </p:nvSpPr>
        <p:spPr>
          <a:xfrm>
            <a:off x="182880" y="629866"/>
            <a:ext cx="4355970" cy="808494"/>
          </a:xfrm>
          <a:prstGeom prst="rect">
            <a:avLst/>
          </a:prstGeom>
        </p:spPr>
        <p:txBody>
          <a:bodyPr vert="horz" lIns="91440" tIns="45720" rIns="91440" bIns="45720" rtlCol="0" anchor="ctr">
            <a:normAutofit/>
          </a:bodyPr>
          <a:lstStyle/>
          <a:p>
            <a:pPr algn="ctr">
              <a:spcBef>
                <a:spcPct val="0"/>
              </a:spcBef>
              <a:spcAft>
                <a:spcPts val="600"/>
              </a:spcAft>
            </a:pPr>
            <a:r>
              <a:rPr lang="en-US" sz="4000" b="1" strike="noStrike" spc="-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imes New Roman" panose="02020603050405020304" pitchFamily="18" charset="0"/>
              </a:rPr>
              <a:t>Initial Findings 3</a:t>
            </a:r>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93007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604543-815E-4A29-B3F3-AC4439D3A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5"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a:extLst>
              <a:ext uri="{FF2B5EF4-FFF2-40B4-BE49-F238E27FC236}">
                <a16:creationId xmlns:a16="http://schemas.microsoft.com/office/drawing/2014/main" id="{25E7034A-6BBC-B6DE-0A6D-29CBAFFEE24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7768" y="1184409"/>
            <a:ext cx="3278071" cy="2244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8678601C-AFDB-ECC4-4A79-F0E3315D77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20513" y="3531522"/>
            <a:ext cx="3177259" cy="22532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4F49D3-F854-6958-4635-3E55FA7739B8}"/>
              </a:ext>
            </a:extLst>
          </p:cNvPr>
          <p:cNvSpPr txBox="1"/>
          <p:nvPr/>
        </p:nvSpPr>
        <p:spPr>
          <a:xfrm>
            <a:off x="5146160" y="1938867"/>
            <a:ext cx="5978072" cy="3998116"/>
          </a:xfrm>
          <a:prstGeom prst="rect">
            <a:avLst/>
          </a:prstGeom>
        </p:spPr>
        <p:txBody>
          <a:bodyPr vert="horz" lIns="91440" tIns="45720" rIns="91440" bIns="45720" rtlCol="0" anchor="t">
            <a:normAutofit/>
          </a:bodyPr>
          <a:lstStyle/>
          <a:p>
            <a:pPr>
              <a:spcBef>
                <a:spcPct val="20000"/>
              </a:spcBef>
              <a:spcAft>
                <a:spcPts val="600"/>
              </a:spcAft>
              <a:buClr>
                <a:srgbClr val="FEAA03"/>
              </a:buClr>
              <a:buSzPct val="70000"/>
              <a:buFont typeface="Wingdings 2" charset="2"/>
            </a:pPr>
            <a:r>
              <a:rPr lang="en-US" sz="2800" b="0" i="1" u="sng" dirty="0">
                <a:ln>
                  <a:solidFill>
                    <a:schemeClr val="bg1">
                      <a:lumMod val="75000"/>
                      <a:lumOff val="25000"/>
                      <a:alpha val="10000"/>
                    </a:schemeClr>
                  </a:solidFill>
                </a:ln>
                <a:effectLst>
                  <a:outerShdw blurRad="9525" dist="25400" dir="14640000" algn="tl" rotWithShape="0">
                    <a:schemeClr val="bg1">
                      <a:alpha val="30000"/>
                    </a:schemeClr>
                  </a:outerShdw>
                </a:effectLst>
              </a:rPr>
              <a:t>Notably, recent Olympic data indicates that the percentage of participants who win medals and the relative ratio of different medal types (gold, silver, and bronze) have reached a point of stability.</a:t>
            </a:r>
            <a:endParaRPr lang="en-US" sz="2800" i="1" u="sng" dirty="0">
              <a:ln>
                <a:solidFill>
                  <a:schemeClr val="bg1">
                    <a:lumMod val="75000"/>
                    <a:lumOff val="25000"/>
                    <a:alpha val="10000"/>
                  </a:schemeClr>
                </a:solidFill>
              </a:ln>
              <a:effectLst>
                <a:outerShdw blurRad="9525" dist="25400" dir="14640000" algn="tl" rotWithShape="0">
                  <a:schemeClr val="bg1">
                    <a:alpha val="30000"/>
                  </a:schemeClr>
                </a:outerShdw>
              </a:effectLst>
            </a:endParaRPr>
          </a:p>
        </p:txBody>
      </p:sp>
      <p:sp>
        <p:nvSpPr>
          <p:cNvPr id="5" name="TextBox 4">
            <a:extLst>
              <a:ext uri="{FF2B5EF4-FFF2-40B4-BE49-F238E27FC236}">
                <a16:creationId xmlns:a16="http://schemas.microsoft.com/office/drawing/2014/main" id="{BE6A259A-24AE-B0DB-8F1C-FBC8C52181A9}"/>
              </a:ext>
            </a:extLst>
          </p:cNvPr>
          <p:cNvSpPr txBox="1"/>
          <p:nvPr/>
        </p:nvSpPr>
        <p:spPr>
          <a:xfrm>
            <a:off x="4874537" y="556352"/>
            <a:ext cx="5004409" cy="970450"/>
          </a:xfrm>
          <a:prstGeom prst="rect">
            <a:avLst/>
          </a:prstGeom>
        </p:spPr>
        <p:txBody>
          <a:bodyPr vert="horz" lIns="91440" tIns="45720" rIns="91440" bIns="45720" rtlCol="0" anchor="ctr">
            <a:normAutofit/>
          </a:bodyPr>
          <a:lstStyle/>
          <a:p>
            <a:pPr algn="ctr">
              <a:spcBef>
                <a:spcPct val="0"/>
              </a:spcBef>
              <a:spcAft>
                <a:spcPts val="600"/>
              </a:spcAft>
            </a:pPr>
            <a:r>
              <a:rPr lang="en-US" sz="4000" b="1" strike="noStrike" spc="-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imes New Roman" panose="02020603050405020304" pitchFamily="18" charset="0"/>
              </a:rPr>
              <a:t>Initial Findings 4</a:t>
            </a:r>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47977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4102">
            <a:extLst>
              <a:ext uri="{FF2B5EF4-FFF2-40B4-BE49-F238E27FC236}">
                <a16:creationId xmlns:a16="http://schemas.microsoft.com/office/drawing/2014/main" id="{BB96281C-838D-4BCD-BE5A-552E3519C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31F180-5B79-391F-49EF-9AD2B5C5D4FC}"/>
              </a:ext>
            </a:extLst>
          </p:cNvPr>
          <p:cNvSpPr txBox="1"/>
          <p:nvPr/>
        </p:nvSpPr>
        <p:spPr>
          <a:xfrm>
            <a:off x="504310" y="1100982"/>
            <a:ext cx="5009522" cy="4943202"/>
          </a:xfrm>
          <a:prstGeom prst="rect">
            <a:avLst/>
          </a:prstGeom>
        </p:spPr>
        <p:txBody>
          <a:bodyPr vert="horz" lIns="91440" tIns="45720" rIns="91440" bIns="45720" rtlCol="0" anchor="ctr">
            <a:normAutofit fontScale="92500" lnSpcReduction="20000"/>
          </a:bodyPr>
          <a:lstStyle/>
          <a:p>
            <a:pPr>
              <a:lnSpc>
                <a:spcPct val="90000"/>
              </a:lnSpc>
              <a:spcBef>
                <a:spcPct val="20000"/>
              </a:spcBef>
              <a:spcAft>
                <a:spcPts val="600"/>
              </a:spcAft>
              <a:buClr>
                <a:srgbClr val="739FFE"/>
              </a:buClr>
              <a:buSzPct val="70000"/>
              <a:buFont typeface="Wingdings 2" charset="2"/>
            </a:pPr>
            <a:r>
              <a:rPr lang="en-US" sz="3000" b="1" strike="noStrike" spc="-1" dirty="0">
                <a:ln>
                  <a:solidFill>
                    <a:srgbClr val="404040">
                      <a:alpha val="10000"/>
                    </a:srgbClr>
                  </a:solidFill>
                </a:ln>
                <a:solidFill>
                  <a:schemeClr val="bg1"/>
                </a:solidFill>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Deeper Analysis</a:t>
            </a:r>
          </a:p>
          <a:p>
            <a:pPr>
              <a:lnSpc>
                <a:spcPct val="90000"/>
              </a:lnSpc>
              <a:spcBef>
                <a:spcPct val="20000"/>
              </a:spcBef>
              <a:spcAft>
                <a:spcPts val="600"/>
              </a:spcAft>
              <a:buClr>
                <a:srgbClr val="739FFE"/>
              </a:buClr>
              <a:buSzPct val="70000"/>
              <a:buFont typeface="Wingdings 2" charset="2"/>
            </a:pPr>
            <a:br>
              <a:rPr lang="en-US" sz="2400" b="0" strike="noStrike" spc="-1" dirty="0">
                <a:ln>
                  <a:solidFill>
                    <a:srgbClr val="404040">
                      <a:alpha val="10000"/>
                    </a:srgbClr>
                  </a:solidFill>
                </a:ln>
                <a:solidFill>
                  <a:schemeClr val="bg1"/>
                </a:solidFill>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br>
            <a:r>
              <a:rPr lang="en-US" sz="2400" b="0" strike="noStrike" spc="-1" dirty="0">
                <a:ln>
                  <a:solidFill>
                    <a:srgbClr val="404040">
                      <a:alpha val="10000"/>
                    </a:srgbClr>
                  </a:solidFill>
                </a:ln>
                <a:solidFill>
                  <a:schemeClr val="bg1"/>
                </a:solidFill>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The length of the array of the number of medal count in the winter Olympics and summer Olympics are different because Winter Olympics started in 1924, but Summer Olympics started in 1896. Therefore, I created a new shortened table of the summer Olympics started in 1924 to match the length of the winter Olympics.</a:t>
            </a:r>
            <a:br>
              <a:rPr lang="en-US" sz="2400" b="0" strike="noStrike" spc="-1" dirty="0">
                <a:ln>
                  <a:solidFill>
                    <a:srgbClr val="404040">
                      <a:alpha val="10000"/>
                    </a:srgbClr>
                  </a:solidFill>
                </a:ln>
                <a:solidFill>
                  <a:schemeClr val="bg1"/>
                </a:solidFill>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br>
            <a:br>
              <a:rPr lang="en-US" sz="2400" b="0" strike="noStrike" spc="-1" dirty="0">
                <a:ln>
                  <a:solidFill>
                    <a:srgbClr val="404040">
                      <a:alpha val="10000"/>
                    </a:srgbClr>
                  </a:solidFill>
                </a:ln>
                <a:solidFill>
                  <a:schemeClr val="bg1"/>
                </a:solidFill>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br>
            <a:r>
              <a:rPr lang="en-US" sz="2400" b="0" strike="noStrike" spc="-1" dirty="0">
                <a:ln>
                  <a:solidFill>
                    <a:srgbClr val="404040">
                      <a:alpha val="10000"/>
                    </a:srgbClr>
                  </a:solidFill>
                </a:ln>
                <a:solidFill>
                  <a:schemeClr val="bg1"/>
                </a:solidFill>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The Pearson correlation coefficient between the total number of medals in the winter and summer Olympics from 1924 to 2016, is 0.94, which is highly positive. Therefore, the performance of a country in winter Olympics is highly correlated to that in summer Olympics</a:t>
            </a:r>
          </a:p>
          <a:p>
            <a:pPr>
              <a:lnSpc>
                <a:spcPct val="90000"/>
              </a:lnSpc>
              <a:spcBef>
                <a:spcPct val="20000"/>
              </a:spcBef>
              <a:spcAft>
                <a:spcPts val="600"/>
              </a:spcAft>
              <a:buClr>
                <a:srgbClr val="739FFE"/>
              </a:buClr>
              <a:buSzPct val="70000"/>
              <a:buFont typeface="Wingdings 2" charset="2"/>
            </a:pPr>
            <a:endParaRPr lang="en-US" sz="1400" b="0" strike="noStrike" spc="-1"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a:p>
            <a:pPr>
              <a:lnSpc>
                <a:spcPct val="90000"/>
              </a:lnSpc>
              <a:spcBef>
                <a:spcPct val="20000"/>
              </a:spcBef>
              <a:spcAft>
                <a:spcPts val="600"/>
              </a:spcAft>
              <a:buClr>
                <a:srgbClr val="739FFE"/>
              </a:buClr>
              <a:buSzPct val="70000"/>
              <a:buFont typeface="Wingdings 2" charset="2"/>
            </a:pPr>
            <a:endParaRPr lang="en-US" sz="1400" dirty="0">
              <a:ln>
                <a:solidFill>
                  <a:srgbClr val="404040">
                    <a:alpha val="10000"/>
                  </a:srgbClr>
                </a:solidFill>
              </a:ln>
              <a:solidFill>
                <a:srgbClr val="DADADA"/>
              </a:solidFill>
              <a:effectLst>
                <a:outerShdw blurRad="9525" dist="25400" dir="14640000" algn="tl" rotWithShape="0">
                  <a:schemeClr val="bg1">
                    <a:alpha val="30000"/>
                  </a:schemeClr>
                </a:outerShdw>
              </a:effectLst>
            </a:endParaRPr>
          </a:p>
        </p:txBody>
      </p:sp>
      <p:sp>
        <p:nvSpPr>
          <p:cNvPr id="4105" name="Rectangle 4104">
            <a:extLst>
              <a:ext uri="{FF2B5EF4-FFF2-40B4-BE49-F238E27FC236}">
                <a16:creationId xmlns:a16="http://schemas.microsoft.com/office/drawing/2014/main" id="{A0DBF9AA-DD4B-4A5E-B4E5-CA1FD99D2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965196"/>
            <a:ext cx="5121372"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9498342-F4C6-81D9-B5C4-9A604BEA4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3762" y="1786436"/>
            <a:ext cx="4233113" cy="313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94978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4C00A-A6A1-ACAB-9F34-5BB1EED46C0A}"/>
              </a:ext>
            </a:extLst>
          </p:cNvPr>
          <p:cNvSpPr txBox="1"/>
          <p:nvPr/>
        </p:nvSpPr>
        <p:spPr>
          <a:xfrm>
            <a:off x="2406015" y="3429000"/>
            <a:ext cx="8803386" cy="1323439"/>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From 1924 to 2016, Summer Olympics' medal counts exhibited greater variability (standard deviation: 475.32) compared to Winter Olympics (standard deviation: 152.57), indicating more pronounced fluctuations in Summer Games.</a:t>
            </a:r>
            <a:endParaRPr lang="en-US"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C1FB75-6E81-D266-EA20-E37647BC09F6}"/>
              </a:ext>
            </a:extLst>
          </p:cNvPr>
          <p:cNvSpPr txBox="1"/>
          <p:nvPr/>
        </p:nvSpPr>
        <p:spPr>
          <a:xfrm>
            <a:off x="2642616" y="1926328"/>
            <a:ext cx="7552944" cy="830997"/>
          </a:xfrm>
          <a:prstGeom prst="rect">
            <a:avLst/>
          </a:prstGeom>
          <a:noFill/>
        </p:spPr>
        <p:txBody>
          <a:bodyPr wrap="square" rtlCol="0">
            <a:spAutoFit/>
          </a:bodyPr>
          <a:lstStyle/>
          <a:p>
            <a:r>
              <a:rPr lang="en-US" sz="2400" b="1" i="0" dirty="0">
                <a:effectLst/>
                <a:latin typeface="Times New Roman" panose="02020603050405020304" pitchFamily="18" charset="0"/>
                <a:cs typeface="Times New Roman" panose="02020603050405020304" pitchFamily="18" charset="0"/>
              </a:rPr>
              <a:t>standard deviation of summer's medal count: 475.3</a:t>
            </a:r>
          </a:p>
          <a:p>
            <a:r>
              <a:rPr lang="en-US" sz="2400" b="1" i="0" dirty="0">
                <a:effectLst/>
                <a:latin typeface="Times New Roman" panose="02020603050405020304" pitchFamily="18" charset="0"/>
                <a:cs typeface="Times New Roman" panose="02020603050405020304" pitchFamily="18" charset="0"/>
              </a:rPr>
              <a:t>standard deviation of winter's medal count: 152.5</a:t>
            </a:r>
            <a:endParaRPr lang="en-US"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38F3C2-B3CE-4F5A-F319-40B108315F9D}"/>
              </a:ext>
            </a:extLst>
          </p:cNvPr>
          <p:cNvSpPr txBox="1"/>
          <p:nvPr/>
        </p:nvSpPr>
        <p:spPr>
          <a:xfrm>
            <a:off x="3760470" y="839250"/>
            <a:ext cx="6094476" cy="590931"/>
          </a:xfrm>
          <a:prstGeom prst="rect">
            <a:avLst/>
          </a:prstGeom>
          <a:noFill/>
        </p:spPr>
        <p:txBody>
          <a:bodyPr wrap="square">
            <a:spAutoFit/>
          </a:bodyPr>
          <a:lstStyle/>
          <a:p>
            <a:pPr>
              <a:lnSpc>
                <a:spcPct val="90000"/>
              </a:lnSpc>
              <a:spcBef>
                <a:spcPct val="20000"/>
              </a:spcBef>
              <a:spcAft>
                <a:spcPts val="600"/>
              </a:spcAft>
              <a:buClr>
                <a:srgbClr val="739FFE"/>
              </a:buClr>
              <a:buSzPct val="70000"/>
              <a:buFont typeface="Wingdings 2" charset="2"/>
            </a:pPr>
            <a:r>
              <a:rPr lang="en-US" sz="3600" b="1" strike="noStrike" spc="-1" dirty="0">
                <a:ln>
                  <a:solidFill>
                    <a:srgbClr val="404040">
                      <a:alpha val="10000"/>
                    </a:srgbClr>
                  </a:solidFill>
                </a:ln>
                <a:effectLst>
                  <a:outerShdw blurRad="9525" dist="25400" dir="14640000" algn="tl" rotWithShape="0">
                    <a:schemeClr val="bg1">
                      <a:alpha val="30000"/>
                    </a:schemeClr>
                  </a:outerShdw>
                </a:effectLst>
                <a:latin typeface="Times New Roman" panose="02020603050405020304" pitchFamily="18" charset="0"/>
                <a:cs typeface="Times New Roman" panose="02020603050405020304" pitchFamily="18" charset="0"/>
              </a:rPr>
              <a:t>Deeper Analysis</a:t>
            </a:r>
          </a:p>
        </p:txBody>
      </p:sp>
      <p:pic>
        <p:nvPicPr>
          <p:cNvPr id="10" name="Graphic 9" descr="Medal with solid fill">
            <a:extLst>
              <a:ext uri="{FF2B5EF4-FFF2-40B4-BE49-F238E27FC236}">
                <a16:creationId xmlns:a16="http://schemas.microsoft.com/office/drawing/2014/main" id="{627C021F-3924-1ABD-C9F7-B9542C3CB1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7610" y="4617719"/>
            <a:ext cx="1852069" cy="1852069"/>
          </a:xfrm>
          <a:prstGeom prst="rect">
            <a:avLst/>
          </a:prstGeom>
        </p:spPr>
      </p:pic>
    </p:spTree>
    <p:extLst>
      <p:ext uri="{BB962C8B-B14F-4D97-AF65-F5344CB8AC3E}">
        <p14:creationId xmlns:p14="http://schemas.microsoft.com/office/powerpoint/2010/main" val="39796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189169-ED98-B3A4-EDB4-08B1560F72FA}"/>
              </a:ext>
            </a:extLst>
          </p:cNvPr>
          <p:cNvSpPr txBox="1"/>
          <p:nvPr/>
        </p:nvSpPr>
        <p:spPr>
          <a:xfrm>
            <a:off x="512064" y="448056"/>
            <a:ext cx="8531352" cy="2215991"/>
          </a:xfrm>
          <a:prstGeom prst="rect">
            <a:avLst/>
          </a:prstGeom>
          <a:noFill/>
        </p:spPr>
        <p:txBody>
          <a:bodyPr wrap="square" rtlCol="0">
            <a:spAutoFit/>
          </a:bodyPr>
          <a:lstStyle/>
          <a:p>
            <a:r>
              <a:rPr lang="en-GB" sz="2400" b="1" strike="noStrike" spc="-1" dirty="0">
                <a:latin typeface="Times New Roman" panose="02020603050405020304" pitchFamily="18" charset="0"/>
                <a:cs typeface="Times New Roman" panose="02020603050405020304" pitchFamily="18" charset="0"/>
              </a:rPr>
              <a:t>Final Findings / Result of Hypotheses/ Answers to Questions</a:t>
            </a:r>
          </a:p>
          <a:p>
            <a:endParaRPr lang="en-GB" sz="2000" spc="-1" dirty="0">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Yes, Athlete's age influences medal-winning likelihood, with a peak around 25 years.</a:t>
            </a:r>
          </a:p>
          <a:p>
            <a:pPr algn="l">
              <a:buFont typeface="+mj-lt"/>
              <a:buAutoNum type="arabicPeriod"/>
            </a:pPr>
            <a:endParaRPr lang="en-US" b="0" i="0" dirty="0">
              <a:solidFill>
                <a:srgbClr val="374151"/>
              </a:solidFill>
              <a:effectLst/>
              <a:latin typeface="Söhne"/>
            </a:endParaRPr>
          </a:p>
          <a:p>
            <a:endParaRPr lang="en-GB" sz="1800" b="0" strike="noStrike" spc="-1" dirty="0">
              <a:latin typeface="Arial" panose="020B0604020202020204"/>
            </a:endParaRPr>
          </a:p>
          <a:p>
            <a:endParaRPr lang="en-US" dirty="0"/>
          </a:p>
        </p:txBody>
      </p:sp>
      <p:pic>
        <p:nvPicPr>
          <p:cNvPr id="4" name="Picture 3">
            <a:extLst>
              <a:ext uri="{FF2B5EF4-FFF2-40B4-BE49-F238E27FC236}">
                <a16:creationId xmlns:a16="http://schemas.microsoft.com/office/drawing/2014/main" id="{FD53B3DD-0D30-CA9A-5448-9B0976943B3E}"/>
              </a:ext>
            </a:extLst>
          </p:cNvPr>
          <p:cNvPicPr>
            <a:picLocks noChangeAspect="1"/>
          </p:cNvPicPr>
          <p:nvPr/>
        </p:nvPicPr>
        <p:blipFill>
          <a:blip r:embed="rId2"/>
          <a:stretch>
            <a:fillRect/>
          </a:stretch>
        </p:blipFill>
        <p:spPr>
          <a:xfrm>
            <a:off x="585216" y="1961317"/>
            <a:ext cx="6218459" cy="960203"/>
          </a:xfrm>
          <a:prstGeom prst="rect">
            <a:avLst/>
          </a:prstGeom>
        </p:spPr>
      </p:pic>
      <p:sp>
        <p:nvSpPr>
          <p:cNvPr id="5" name="TextBox 4">
            <a:extLst>
              <a:ext uri="{FF2B5EF4-FFF2-40B4-BE49-F238E27FC236}">
                <a16:creationId xmlns:a16="http://schemas.microsoft.com/office/drawing/2014/main" id="{5A044ECF-708F-FDC0-A850-D7934BBA1D41}"/>
              </a:ext>
            </a:extLst>
          </p:cNvPr>
          <p:cNvSpPr txBox="1"/>
          <p:nvPr/>
        </p:nvSpPr>
        <p:spPr>
          <a:xfrm>
            <a:off x="512064" y="3145537"/>
            <a:ext cx="7498080" cy="3477875"/>
          </a:xfrm>
          <a:prstGeom prst="rect">
            <a:avLst/>
          </a:prstGeom>
          <a:noFill/>
        </p:spPr>
        <p:txBody>
          <a:bodyPr wrap="square" rtlCol="0">
            <a:spAutoFit/>
          </a:bodyPr>
          <a:lstStyle/>
          <a:p>
            <a:pPr algn="l"/>
            <a:r>
              <a:rPr lang="en-US" sz="2000" b="0" i="0" dirty="0">
                <a:effectLst/>
                <a:latin typeface="Times New Roman" panose="02020603050405020304" pitchFamily="18" charset="0"/>
                <a:cs typeface="Times New Roman" panose="02020603050405020304" pitchFamily="18" charset="0"/>
              </a:rPr>
              <a:t>2. Yes, Developed nations tend to outperform less developed ones in medal counts.</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3. Over time, gender balance in Olympic participation has improved, despite disruptions.</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4. A link exists between a country's success in winter and summer Olympics.</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5. Summer Olympics show greater performance variation compared to Winter Olympics.</a:t>
            </a:r>
          </a:p>
        </p:txBody>
      </p:sp>
    </p:spTree>
    <p:extLst>
      <p:ext uri="{BB962C8B-B14F-4D97-AF65-F5344CB8AC3E}">
        <p14:creationId xmlns:p14="http://schemas.microsoft.com/office/powerpoint/2010/main" val="31603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97F74-6818-A9E4-F7EB-FA7A3C56BE00}"/>
              </a:ext>
            </a:extLst>
          </p:cNvPr>
          <p:cNvSpPr txBox="1"/>
          <p:nvPr/>
        </p:nvSpPr>
        <p:spPr>
          <a:xfrm>
            <a:off x="512064" y="1307592"/>
            <a:ext cx="7022592" cy="5262979"/>
          </a:xfrm>
          <a:prstGeom prst="rect">
            <a:avLst/>
          </a:prstGeom>
          <a:noFill/>
        </p:spPr>
        <p:txBody>
          <a:bodyPr wrap="square" rtlCol="0">
            <a:spAutoFit/>
          </a:bodyPr>
          <a:lstStyle/>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Optimized Training</a:t>
            </a:r>
            <a:r>
              <a:rPr lang="en-US" sz="2400" b="0" i="0" dirty="0">
                <a:effectLst/>
                <a:latin typeface="Times New Roman" panose="02020603050405020304" pitchFamily="18" charset="0"/>
                <a:cs typeface="Times New Roman" panose="02020603050405020304" pitchFamily="18" charset="0"/>
              </a:rPr>
              <a:t>: Design tailored training for athletes around age 25 to capitalize on their peak performance.</a:t>
            </a:r>
          </a:p>
          <a:p>
            <a:pPr algn="l">
              <a:buFont typeface="+mj-lt"/>
              <a:buAutoNum type="arabicPeriod"/>
            </a:pPr>
            <a:endParaRPr lang="en-US"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Development Support</a:t>
            </a:r>
            <a:r>
              <a:rPr lang="en-US" sz="2400" b="0" i="0" dirty="0">
                <a:effectLst/>
                <a:latin typeface="Times New Roman" panose="02020603050405020304" pitchFamily="18" charset="0"/>
                <a:cs typeface="Times New Roman" panose="02020603050405020304" pitchFamily="18" charset="0"/>
              </a:rPr>
              <a:t>: Support less developed nations with resources for improved medal achievements.</a:t>
            </a:r>
          </a:p>
          <a:p>
            <a:pPr algn="l">
              <a:buFont typeface="+mj-lt"/>
              <a:buAutoNum type="arabicPeriod"/>
            </a:pPr>
            <a:endParaRPr lang="en-US"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Gender Balance</a:t>
            </a:r>
            <a:r>
              <a:rPr lang="en-US" sz="2400" b="0" i="0" dirty="0">
                <a:effectLst/>
                <a:latin typeface="Times New Roman" panose="02020603050405020304" pitchFamily="18" charset="0"/>
                <a:cs typeface="Times New Roman" panose="02020603050405020304" pitchFamily="18" charset="0"/>
              </a:rPr>
              <a:t>: Promote gender equality in sports participation through sustained efforts.</a:t>
            </a:r>
          </a:p>
          <a:p>
            <a:pPr algn="l">
              <a:buFont typeface="+mj-lt"/>
              <a:buAutoNum type="arabicPeriod"/>
            </a:pPr>
            <a:endParaRPr lang="en-US"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Strategic Analysis</a:t>
            </a:r>
            <a:r>
              <a:rPr lang="en-US" sz="2400" b="0" i="0" dirty="0">
                <a:effectLst/>
                <a:latin typeface="Times New Roman" panose="02020603050405020304" pitchFamily="18" charset="0"/>
                <a:cs typeface="Times New Roman" panose="02020603050405020304" pitchFamily="18" charset="0"/>
              </a:rPr>
              <a:t>: Countries can strategize based on historical performance in both Olympics.</a:t>
            </a:r>
          </a:p>
          <a:p>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627680-B8A3-CCD9-2A86-E2F68BC81F9E}"/>
              </a:ext>
            </a:extLst>
          </p:cNvPr>
          <p:cNvSpPr txBox="1"/>
          <p:nvPr/>
        </p:nvSpPr>
        <p:spPr>
          <a:xfrm>
            <a:off x="512064" y="548640"/>
            <a:ext cx="42702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87073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AE13C4-E074-7FE3-844A-9FD83EB52129}"/>
              </a:ext>
            </a:extLst>
          </p:cNvPr>
          <p:cNvSpPr>
            <a:spLocks noGrp="1"/>
          </p:cNvSpPr>
          <p:nvPr>
            <p:ph type="subTitle" idx="1"/>
          </p:nvPr>
        </p:nvSpPr>
        <p:spPr>
          <a:xfrm>
            <a:off x="1593850" y="1209369"/>
            <a:ext cx="8824913" cy="4876800"/>
          </a:xfrm>
        </p:spPr>
        <p:txBody>
          <a:bodyPr>
            <a:normAutofit/>
          </a:bodyPr>
          <a:lstStyle/>
          <a:p>
            <a:pPr algn="l"/>
            <a:r>
              <a:rPr lang="en-US" sz="2400" b="1" i="0" u="sng" dirty="0">
                <a:effectLst/>
                <a:latin typeface="Times New Roman" panose="02020603050405020304" pitchFamily="18" charset="0"/>
                <a:cs typeface="Times New Roman" panose="02020603050405020304" pitchFamily="18" charset="0"/>
              </a:rPr>
              <a:t>Project Focus:</a:t>
            </a:r>
            <a:r>
              <a:rPr lang="en-US" sz="2400" b="0" i="0" u="sng" dirty="0">
                <a:effectLst/>
                <a:latin typeface="Times New Roman" panose="02020603050405020304" pitchFamily="18" charset="0"/>
                <a:cs typeface="Times New Roman" panose="02020603050405020304" pitchFamily="18" charset="0"/>
              </a:rPr>
              <a:t> </a:t>
            </a:r>
          </a:p>
          <a:p>
            <a:pPr algn="l"/>
            <a:r>
              <a:rPr lang="en-US" sz="2000" b="0" i="0" dirty="0">
                <a:effectLst/>
                <a:latin typeface="Times New Roman" panose="02020603050405020304" pitchFamily="18" charset="0"/>
                <a:cs typeface="Times New Roman" panose="02020603050405020304" pitchFamily="18" charset="0"/>
              </a:rPr>
              <a:t>Analyzing Sports Insights with SQL and Data Science</a:t>
            </a:r>
          </a:p>
          <a:p>
            <a:pPr algn="l"/>
            <a:r>
              <a:rPr lang="en-US" sz="2400" b="1" i="0" u="sng" dirty="0">
                <a:effectLst/>
                <a:latin typeface="Times New Roman" panose="02020603050405020304" pitchFamily="18" charset="0"/>
                <a:cs typeface="Times New Roman" panose="02020603050405020304" pitchFamily="18" charset="0"/>
              </a:rPr>
              <a:t>Objective:</a:t>
            </a:r>
            <a:r>
              <a:rPr lang="en-US" sz="2400" b="0" i="0" dirty="0">
                <a:effectLst/>
                <a:latin typeface="Times New Roman" panose="02020603050405020304" pitchFamily="18" charset="0"/>
                <a:cs typeface="Times New Roman" panose="02020603050405020304" pitchFamily="18" charset="0"/>
              </a:rPr>
              <a:t> </a:t>
            </a:r>
          </a:p>
          <a:p>
            <a:pPr algn="l"/>
            <a:r>
              <a:rPr lang="en-US" sz="2000" b="0" i="0" dirty="0">
                <a:effectLst/>
                <a:latin typeface="Times New Roman" panose="02020603050405020304" pitchFamily="18" charset="0"/>
                <a:cs typeface="Times New Roman" panose="02020603050405020304" pitchFamily="18" charset="0"/>
              </a:rPr>
              <a:t>Uncover Valuable Insights from Sports Data</a:t>
            </a:r>
          </a:p>
          <a:p>
            <a:pPr algn="l"/>
            <a:r>
              <a:rPr lang="en-US" sz="2400" b="1" i="0" u="sng" dirty="0">
                <a:effectLst/>
                <a:latin typeface="Times New Roman" panose="02020603050405020304" pitchFamily="18" charset="0"/>
                <a:cs typeface="Times New Roman" panose="02020603050405020304" pitchFamily="18" charset="0"/>
              </a:rPr>
              <a:t>Collaborators:</a:t>
            </a:r>
            <a:r>
              <a:rPr lang="en-US" sz="2400" b="0" i="0" u="sng" dirty="0">
                <a:effectLst/>
                <a:latin typeface="Times New Roman" panose="02020603050405020304" pitchFamily="18" charset="0"/>
                <a:cs typeface="Times New Roman" panose="02020603050405020304" pitchFamily="18" charset="0"/>
              </a:rPr>
              <a:t> </a:t>
            </a:r>
          </a:p>
          <a:p>
            <a:pPr algn="l"/>
            <a:r>
              <a:rPr lang="en-US" sz="2000" b="0" i="0" dirty="0">
                <a:effectLst/>
                <a:latin typeface="Times New Roman" panose="02020603050405020304" pitchFamily="18" charset="0"/>
                <a:cs typeface="Times New Roman" panose="02020603050405020304" pitchFamily="18" charset="0"/>
              </a:rPr>
              <a:t>Sports_Stats, Local News Agencies, Elite Personal Trainers</a:t>
            </a:r>
          </a:p>
          <a:p>
            <a:pPr algn="l"/>
            <a:r>
              <a:rPr lang="en-US" sz="2400" b="1" i="0" u="sng" dirty="0">
                <a:effectLst/>
                <a:latin typeface="Times New Roman" panose="02020603050405020304" pitchFamily="18" charset="0"/>
                <a:cs typeface="Times New Roman" panose="02020603050405020304" pitchFamily="18" charset="0"/>
              </a:rPr>
              <a:t>Methods:</a:t>
            </a:r>
            <a:r>
              <a:rPr lang="en-US" sz="2400" b="0" i="0" dirty="0">
                <a:effectLst/>
                <a:latin typeface="Times New Roman" panose="02020603050405020304" pitchFamily="18" charset="0"/>
                <a:cs typeface="Times New Roman" panose="02020603050405020304" pitchFamily="18" charset="0"/>
              </a:rPr>
              <a:t> </a:t>
            </a:r>
          </a:p>
          <a:p>
            <a:pPr algn="l"/>
            <a:r>
              <a:rPr lang="en-US" sz="2000" b="0" i="0" dirty="0">
                <a:effectLst/>
                <a:latin typeface="Times New Roman" panose="02020603050405020304" pitchFamily="18" charset="0"/>
                <a:cs typeface="Times New Roman" panose="02020603050405020304" pitchFamily="18" charset="0"/>
              </a:rPr>
              <a:t>Utilizing SQL and Data Science Techniques</a:t>
            </a:r>
          </a:p>
          <a:p>
            <a:pPr algn="l"/>
            <a:r>
              <a:rPr lang="en-US" sz="2400" b="1" i="0" u="sng" dirty="0">
                <a:effectLst/>
                <a:latin typeface="Times New Roman" panose="02020603050405020304" pitchFamily="18" charset="0"/>
                <a:cs typeface="Times New Roman" panose="02020603050405020304" pitchFamily="18" charset="0"/>
              </a:rPr>
              <a:t>Audience:</a:t>
            </a:r>
            <a:r>
              <a:rPr lang="en-US" sz="2400" b="0" i="0" dirty="0">
                <a:effectLst/>
                <a:latin typeface="Times New Roman" panose="02020603050405020304" pitchFamily="18" charset="0"/>
                <a:cs typeface="Times New Roman" panose="02020603050405020304" pitchFamily="18" charset="0"/>
              </a:rPr>
              <a:t> </a:t>
            </a:r>
          </a:p>
          <a:p>
            <a:pPr algn="l"/>
            <a:r>
              <a:rPr lang="en-US" sz="2000" b="0" i="0" dirty="0">
                <a:effectLst/>
                <a:latin typeface="Times New Roman" panose="02020603050405020304" pitchFamily="18" charset="0"/>
                <a:cs typeface="Times New Roman" panose="02020603050405020304" pitchFamily="18" charset="0"/>
              </a:rPr>
              <a:t>News Agencies, Personal Trainers, Sports Enthusiasts, Researchers</a:t>
            </a:r>
          </a:p>
          <a:p>
            <a:endParaRPr lang="en-US" dirty="0"/>
          </a:p>
        </p:txBody>
      </p:sp>
    </p:spTree>
    <p:extLst>
      <p:ext uri="{BB962C8B-B14F-4D97-AF65-F5344CB8AC3E}">
        <p14:creationId xmlns:p14="http://schemas.microsoft.com/office/powerpoint/2010/main" val="245137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C408-4826-415B-01D8-C7FF1E5F5701}"/>
              </a:ext>
            </a:extLst>
          </p:cNvPr>
          <p:cNvSpPr>
            <a:spLocks noGrp="1"/>
          </p:cNvSpPr>
          <p:nvPr>
            <p:ph type="title"/>
          </p:nvPr>
        </p:nvSpPr>
        <p:spPr>
          <a:xfrm>
            <a:off x="1295401" y="1761067"/>
            <a:ext cx="2435351" cy="762677"/>
          </a:xfrm>
        </p:spPr>
        <p:txBody>
          <a:bodyPr>
            <a:normAutofit fontScale="90000"/>
          </a:bodyPr>
          <a:lstStyle/>
          <a:p>
            <a:r>
              <a:rPr lang="en-GB" sz="4000" b="0" u="sng" strike="noStrike" spc="-1" dirty="0">
                <a:latin typeface="Times New Roman" panose="02020603050405020304" pitchFamily="18" charset="0"/>
                <a:cs typeface="Times New Roman" panose="02020603050405020304" pitchFamily="18" charset="0"/>
              </a:rPr>
              <a:t>Contents</a:t>
            </a:r>
            <a:br>
              <a:rPr lang="en-GB" sz="4000" b="0" strike="noStrike" spc="-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689CEE0-E669-E62E-A75B-F0F99032BCF3}"/>
              </a:ext>
            </a:extLst>
          </p:cNvPr>
          <p:cNvSpPr txBox="1"/>
          <p:nvPr/>
        </p:nvSpPr>
        <p:spPr>
          <a:xfrm>
            <a:off x="1124712" y="2322576"/>
            <a:ext cx="9098280" cy="3852337"/>
          </a:xfrm>
          <a:prstGeom prst="rect">
            <a:avLst/>
          </a:prstGeom>
          <a:noFill/>
        </p:spPr>
        <p:txBody>
          <a:bodyPr wrap="square" rtlCol="0">
            <a:spAutoFit/>
          </a:bodyPr>
          <a:lstStyle/>
          <a:p>
            <a:pPr marL="431800" indent="-323850">
              <a:lnSpc>
                <a:spcPct val="100000"/>
              </a:lnSpc>
              <a:spcBef>
                <a:spcPts val="1415"/>
              </a:spcBef>
              <a:buClr>
                <a:srgbClr val="000000"/>
              </a:buClr>
              <a:buSzPct val="45000"/>
              <a:buFont typeface="Wingdings" panose="05000000000000000000" pitchFamily="2" charset="2"/>
              <a:buChar char=""/>
            </a:pPr>
            <a:r>
              <a:rPr lang="en-GB" sz="2800" b="0" strike="noStrike" spc="-1" dirty="0">
                <a:latin typeface="Times New Roman" panose="02020603050405020304" pitchFamily="18" charset="0"/>
                <a:cs typeface="Times New Roman" panose="02020603050405020304" pitchFamily="18" charset="0"/>
              </a:rPr>
              <a:t>Review of Questions to Answer/Hypotheses/Approach</a:t>
            </a:r>
          </a:p>
          <a:p>
            <a:pPr marL="431800" indent="-323850">
              <a:lnSpc>
                <a:spcPct val="100000"/>
              </a:lnSpc>
              <a:spcBef>
                <a:spcPts val="1415"/>
              </a:spcBef>
              <a:buClr>
                <a:srgbClr val="000000"/>
              </a:buClr>
              <a:buSzPct val="45000"/>
              <a:buFont typeface="Wingdings" panose="05000000000000000000" pitchFamily="2" charset="2"/>
              <a:buChar char=""/>
            </a:pPr>
            <a:r>
              <a:rPr lang="en-GB" sz="2800" b="0" strike="noStrike" spc="-1" dirty="0">
                <a:latin typeface="Times New Roman" panose="02020603050405020304" pitchFamily="18" charset="0"/>
                <a:cs typeface="Times New Roman" panose="02020603050405020304" pitchFamily="18" charset="0"/>
              </a:rPr>
              <a:t>Discuss Technical Challenges</a:t>
            </a:r>
          </a:p>
          <a:p>
            <a:pPr marL="431800" indent="-323850">
              <a:lnSpc>
                <a:spcPct val="100000"/>
              </a:lnSpc>
              <a:spcBef>
                <a:spcPts val="1415"/>
              </a:spcBef>
              <a:buClr>
                <a:srgbClr val="000000"/>
              </a:buClr>
              <a:buSzPct val="45000"/>
              <a:buFont typeface="Wingdings" panose="05000000000000000000" pitchFamily="2" charset="2"/>
              <a:buChar char=""/>
            </a:pPr>
            <a:r>
              <a:rPr lang="en-GB" sz="2800" b="0" strike="noStrike" spc="-1" dirty="0">
                <a:latin typeface="Times New Roman" panose="02020603050405020304" pitchFamily="18" charset="0"/>
                <a:cs typeface="Times New Roman" panose="02020603050405020304" pitchFamily="18" charset="0"/>
              </a:rPr>
              <a:t>Detail: Entity Relationship Diagram (ERD)</a:t>
            </a:r>
          </a:p>
          <a:p>
            <a:pPr marL="431800" indent="-323850">
              <a:lnSpc>
                <a:spcPct val="100000"/>
              </a:lnSpc>
              <a:spcBef>
                <a:spcPts val="1415"/>
              </a:spcBef>
              <a:buClr>
                <a:srgbClr val="000000"/>
              </a:buClr>
              <a:buSzPct val="45000"/>
              <a:buFont typeface="Wingdings" panose="05000000000000000000" pitchFamily="2" charset="2"/>
              <a:buChar char=""/>
            </a:pPr>
            <a:r>
              <a:rPr lang="en-GB" sz="2800" b="0" strike="noStrike" spc="-1" dirty="0">
                <a:latin typeface="Times New Roman" panose="02020603050405020304" pitchFamily="18" charset="0"/>
                <a:cs typeface="Times New Roman" panose="02020603050405020304" pitchFamily="18" charset="0"/>
              </a:rPr>
              <a:t>Initial Findings</a:t>
            </a:r>
          </a:p>
          <a:p>
            <a:pPr marL="431800" indent="-323850">
              <a:lnSpc>
                <a:spcPct val="100000"/>
              </a:lnSpc>
              <a:spcBef>
                <a:spcPts val="1415"/>
              </a:spcBef>
              <a:buClr>
                <a:srgbClr val="000000"/>
              </a:buClr>
              <a:buSzPct val="45000"/>
              <a:buFont typeface="Wingdings" panose="05000000000000000000" pitchFamily="2" charset="2"/>
              <a:buChar char=""/>
            </a:pPr>
            <a:r>
              <a:rPr lang="en-GB" sz="2800" b="0" strike="noStrike" spc="-1" dirty="0">
                <a:latin typeface="Times New Roman" panose="02020603050405020304" pitchFamily="18" charset="0"/>
                <a:cs typeface="Times New Roman" panose="02020603050405020304" pitchFamily="18" charset="0"/>
              </a:rPr>
              <a:t>Deeper Analysis</a:t>
            </a:r>
          </a:p>
          <a:p>
            <a:pPr marL="431800" indent="-323850">
              <a:lnSpc>
                <a:spcPct val="100000"/>
              </a:lnSpc>
              <a:spcBef>
                <a:spcPts val="1415"/>
              </a:spcBef>
              <a:buClr>
                <a:srgbClr val="000000"/>
              </a:buClr>
              <a:buSzPct val="45000"/>
              <a:buFont typeface="Wingdings" panose="05000000000000000000" pitchFamily="2" charset="2"/>
              <a:buChar char=""/>
            </a:pPr>
            <a:r>
              <a:rPr lang="en-GB" sz="2800" b="0" strike="noStrike" spc="-1" dirty="0">
                <a:latin typeface="Times New Roman" panose="02020603050405020304" pitchFamily="18" charset="0"/>
                <a:cs typeface="Times New Roman" panose="02020603050405020304" pitchFamily="18" charset="0"/>
              </a:rPr>
              <a:t>Hypotheses Results</a:t>
            </a:r>
          </a:p>
          <a:p>
            <a:endParaRPr lang="en-US" dirty="0"/>
          </a:p>
        </p:txBody>
      </p:sp>
    </p:spTree>
    <p:extLst>
      <p:ext uri="{BB962C8B-B14F-4D97-AF65-F5344CB8AC3E}">
        <p14:creationId xmlns:p14="http://schemas.microsoft.com/office/powerpoint/2010/main" val="39350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D500CB-99F5-9459-BE1F-48B98914F8F2}"/>
              </a:ext>
            </a:extLst>
          </p:cNvPr>
          <p:cNvSpPr txBox="1"/>
          <p:nvPr/>
        </p:nvSpPr>
        <p:spPr>
          <a:xfrm>
            <a:off x="1124712" y="877824"/>
            <a:ext cx="9820656" cy="5781070"/>
          </a:xfrm>
          <a:prstGeom prst="rect">
            <a:avLst/>
          </a:prstGeom>
          <a:noFill/>
        </p:spPr>
        <p:txBody>
          <a:bodyPr wrap="square" rtlCol="0">
            <a:spAutoFit/>
          </a:bodyPr>
          <a:lstStyle/>
          <a:p>
            <a:pPr marL="107950">
              <a:lnSpc>
                <a:spcPct val="100000"/>
              </a:lnSpc>
              <a:spcBef>
                <a:spcPts val="1415"/>
              </a:spcBef>
              <a:buClr>
                <a:srgbClr val="000000"/>
              </a:buClr>
              <a:buSzPct val="45000"/>
            </a:pPr>
            <a:r>
              <a:rPr lang="en-GB" sz="2400" b="0" strike="noStrike" spc="-1" dirty="0">
                <a:latin typeface="Times New Roman" panose="02020603050405020304" pitchFamily="18" charset="0"/>
                <a:cs typeface="Times New Roman" panose="02020603050405020304" pitchFamily="18" charset="0"/>
              </a:rPr>
              <a:t>Questions to Answer</a:t>
            </a:r>
          </a:p>
          <a:p>
            <a:pPr marL="107950">
              <a:lnSpc>
                <a:spcPct val="100000"/>
              </a:lnSpc>
              <a:spcBef>
                <a:spcPts val="1415"/>
              </a:spcBef>
              <a:buClr>
                <a:srgbClr val="000000"/>
              </a:buClr>
              <a:buSzPct val="45000"/>
            </a:pPr>
            <a:endParaRPr lang="en-GB" sz="2400" b="0" strike="noStrike" spc="-1" dirty="0">
              <a:latin typeface="Times New Roman" panose="02020603050405020304" pitchFamily="18" charset="0"/>
              <a:cs typeface="Times New Roman" panose="02020603050405020304" pitchFamily="18" charset="0"/>
            </a:endParaRPr>
          </a:p>
          <a:p>
            <a:pPr marL="107950">
              <a:spcBef>
                <a:spcPts val="1415"/>
              </a:spcBef>
              <a:buClr>
                <a:srgbClr val="000000"/>
              </a:buClr>
              <a:buSzPct val="45000"/>
            </a:pPr>
            <a:r>
              <a:rPr lang="en-US" sz="2400" b="0" i="0" dirty="0">
                <a:effectLst/>
                <a:latin typeface="Times New Roman" panose="02020603050405020304" pitchFamily="18" charset="0"/>
                <a:cs typeface="Times New Roman" panose="02020603050405020304" pitchFamily="18" charset="0"/>
              </a:rPr>
              <a:t>1. To what degree does an athlete's age impact their chances of winning a medal?</a:t>
            </a:r>
          </a:p>
          <a:p>
            <a:pPr marL="107950">
              <a:lnSpc>
                <a:spcPct val="100000"/>
              </a:lnSpc>
              <a:spcBef>
                <a:spcPts val="1415"/>
              </a:spcBef>
              <a:buClr>
                <a:srgbClr val="000000"/>
              </a:buClr>
              <a:buSzPct val="45000"/>
            </a:pPr>
            <a:r>
              <a:rPr lang="en-US" sz="2400" b="0" i="0" dirty="0">
                <a:effectLst/>
                <a:latin typeface="Times New Roman" panose="02020603050405020304" pitchFamily="18" charset="0"/>
                <a:cs typeface="Times New Roman" panose="02020603050405020304" pitchFamily="18" charset="0"/>
              </a:rPr>
              <a:t>2. Do developed countries perform better than less developed countries?</a:t>
            </a:r>
            <a:endParaRPr lang="en-GB" sz="2400" b="0" strike="noStrike" spc="-1" dirty="0">
              <a:latin typeface="Times New Roman" panose="02020603050405020304" pitchFamily="18" charset="0"/>
              <a:cs typeface="Times New Roman" panose="02020603050405020304" pitchFamily="18" charset="0"/>
            </a:endParaRPr>
          </a:p>
          <a:p>
            <a:pPr marL="107950">
              <a:lnSpc>
                <a:spcPct val="100000"/>
              </a:lnSpc>
              <a:spcBef>
                <a:spcPts val="1415"/>
              </a:spcBef>
              <a:buClr>
                <a:srgbClr val="000000"/>
              </a:buClr>
              <a:buSzPct val="45000"/>
            </a:pPr>
            <a:r>
              <a:rPr lang="en-US" sz="2400" b="0" i="0" dirty="0">
                <a:effectLst/>
                <a:latin typeface="Times New Roman" panose="02020603050405020304" pitchFamily="18" charset="0"/>
                <a:cs typeface="Times New Roman" panose="02020603050405020304" pitchFamily="18" charset="0"/>
              </a:rPr>
              <a:t>3. How has the ratio of male to female participants changed over time?</a:t>
            </a:r>
          </a:p>
          <a:p>
            <a:pPr marL="107950">
              <a:lnSpc>
                <a:spcPct val="100000"/>
              </a:lnSpc>
              <a:spcBef>
                <a:spcPts val="1415"/>
              </a:spcBef>
              <a:buClr>
                <a:srgbClr val="000000"/>
              </a:buClr>
              <a:buSzPct val="45000"/>
            </a:pPr>
            <a:r>
              <a:rPr lang="en-US" sz="2400" b="0" i="0" dirty="0">
                <a:effectLst/>
                <a:latin typeface="Times New Roman" panose="02020603050405020304" pitchFamily="18" charset="0"/>
                <a:cs typeface="Times New Roman" panose="02020603050405020304" pitchFamily="18" charset="0"/>
              </a:rPr>
              <a:t>4. Is there a connection between a country's success in winter and summer Olympics?</a:t>
            </a:r>
          </a:p>
          <a:p>
            <a:pPr marL="107950">
              <a:lnSpc>
                <a:spcPct val="100000"/>
              </a:lnSpc>
              <a:spcBef>
                <a:spcPts val="1415"/>
              </a:spcBef>
              <a:buClr>
                <a:srgbClr val="000000"/>
              </a:buClr>
              <a:buSzPct val="45000"/>
            </a:pPr>
            <a:r>
              <a:rPr lang="en-US" sz="2400" b="0" i="0" dirty="0">
                <a:effectLst/>
                <a:latin typeface="Times New Roman" panose="02020603050405020304" pitchFamily="18" charset="0"/>
                <a:cs typeface="Times New Roman" panose="02020603050405020304" pitchFamily="18" charset="0"/>
              </a:rPr>
              <a:t>5. Does a country's performance vary more in Winter Olympics or Summer Olympics over the years?</a:t>
            </a:r>
          </a:p>
          <a:p>
            <a:pPr marL="107950">
              <a:lnSpc>
                <a:spcPct val="100000"/>
              </a:lnSpc>
              <a:spcBef>
                <a:spcPts val="1415"/>
              </a:spcBef>
              <a:buClr>
                <a:srgbClr val="000000"/>
              </a:buClr>
              <a:buSzPct val="45000"/>
            </a:pPr>
            <a:br>
              <a:rPr lang="en-GB" sz="2400" b="0" strike="noStrike" spc="-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402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11ADC4-91B2-ED22-00AA-4FA1B5D142D1}"/>
              </a:ext>
            </a:extLst>
          </p:cNvPr>
          <p:cNvSpPr txBox="1"/>
          <p:nvPr/>
        </p:nvSpPr>
        <p:spPr>
          <a:xfrm>
            <a:off x="914400" y="603504"/>
            <a:ext cx="9582912" cy="5878532"/>
          </a:xfrm>
          <a:prstGeom prst="rect">
            <a:avLst/>
          </a:prstGeom>
          <a:noFill/>
        </p:spPr>
        <p:txBody>
          <a:bodyPr wrap="square" rtlCol="0">
            <a:spAutoFit/>
          </a:bodyPr>
          <a:lstStyle/>
          <a:p>
            <a:pPr algn="l"/>
            <a:r>
              <a:rPr lang="en-US" sz="2000" b="1" i="0" u="sng" dirty="0">
                <a:effectLst/>
                <a:latin typeface="Times New Roman" panose="02020603050405020304" pitchFamily="18" charset="0"/>
                <a:cs typeface="Times New Roman" panose="02020603050405020304" pitchFamily="18" charset="0"/>
              </a:rPr>
              <a:t>Approach:</a:t>
            </a:r>
          </a:p>
          <a:p>
            <a:pPr algn="l"/>
            <a:endParaRPr lang="en-US" sz="2000" b="1" i="0" u="sng"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u="sng" dirty="0">
                <a:effectLst/>
                <a:latin typeface="Times New Roman" panose="02020603050405020304" pitchFamily="18" charset="0"/>
                <a:cs typeface="Times New Roman" panose="02020603050405020304" pitchFamily="18" charset="0"/>
              </a:rPr>
              <a:t>Age and Medals Distribution:</a:t>
            </a:r>
            <a:r>
              <a:rPr lang="en-US" sz="2000" b="0" i="0" u="sng"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Examine age distribution among medal winners to determine peak age for success.</a:t>
            </a: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u="sng" dirty="0">
                <a:effectLst/>
                <a:latin typeface="Times New Roman" panose="02020603050405020304" pitchFamily="18" charset="0"/>
                <a:cs typeface="Times New Roman" panose="02020603050405020304" pitchFamily="18" charset="0"/>
              </a:rPr>
              <a:t>Medals and Countries Distribution:</a:t>
            </a:r>
            <a:r>
              <a:rPr lang="en-US" sz="2000" b="1" i="0" dirty="0">
                <a:effectLst/>
                <a:latin typeface="Söhne"/>
              </a:rPr>
              <a:t> </a:t>
            </a:r>
            <a:r>
              <a:rPr lang="en-US" sz="2000" b="0" i="0" dirty="0">
                <a:solidFill>
                  <a:srgbClr val="374151"/>
                </a:solidFill>
                <a:effectLst/>
                <a:latin typeface="Söhne"/>
              </a:rPr>
              <a:t> </a:t>
            </a:r>
            <a:r>
              <a:rPr lang="en-US" sz="2000" b="0" i="0" dirty="0">
                <a:effectLst/>
                <a:latin typeface="Times New Roman" panose="02020603050405020304" pitchFamily="18" charset="0"/>
                <a:cs typeface="Times New Roman" panose="02020603050405020304" pitchFamily="18" charset="0"/>
              </a:rPr>
              <a:t>Analyze historical Olympic medal counts by country. Identify top-performing nations and explore the relationship between development status and medal achievements. </a:t>
            </a: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u="sng" dirty="0">
                <a:effectLst/>
                <a:latin typeface="Times New Roman" panose="02020603050405020304" pitchFamily="18" charset="0"/>
                <a:cs typeface="Times New Roman" panose="02020603050405020304" pitchFamily="18" charset="0"/>
              </a:rPr>
              <a:t>Gender Distribution Over Time:</a:t>
            </a:r>
            <a:r>
              <a:rPr lang="en-US" sz="2000" b="0" i="0" u="sng"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Analyze historical gender representation trends to evaluate progress towards gender balance.</a:t>
            </a: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u="sng" dirty="0">
                <a:effectLst/>
                <a:latin typeface="Times New Roman" panose="02020603050405020304" pitchFamily="18" charset="0"/>
                <a:cs typeface="Times New Roman" panose="02020603050405020304" pitchFamily="18" charset="0"/>
              </a:rPr>
              <a:t>Correlation Analysis:</a:t>
            </a:r>
            <a:r>
              <a:rPr lang="en-US" sz="2000" b="0" i="0" dirty="0">
                <a:effectLst/>
                <a:latin typeface="Times New Roman" panose="02020603050405020304" pitchFamily="18" charset="0"/>
                <a:cs typeface="Times New Roman" panose="02020603050405020304" pitchFamily="18" charset="0"/>
              </a:rPr>
              <a:t> Assess link between Winter and Summer Olympics performance using Pearson Correlation Coefficient.</a:t>
            </a:r>
          </a:p>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u="sng" dirty="0">
                <a:effectLst/>
                <a:latin typeface="Times New Roman" panose="02020603050405020304" pitchFamily="18" charset="0"/>
                <a:cs typeface="Times New Roman" panose="02020603050405020304" pitchFamily="18" charset="0"/>
              </a:rPr>
              <a:t>Performance Variation:</a:t>
            </a:r>
            <a:r>
              <a:rPr lang="en-US" sz="2000" b="0" i="0" u="sng"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Compare medal count standard deviation (1924-2016) to identify more dynamic event.</a:t>
            </a:r>
          </a:p>
          <a:p>
            <a:pPr algn="l"/>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71236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408871-FD0F-94B9-92FC-D10C98E88F56}"/>
              </a:ext>
            </a:extLst>
          </p:cNvPr>
          <p:cNvSpPr txBox="1"/>
          <p:nvPr/>
        </p:nvSpPr>
        <p:spPr>
          <a:xfrm>
            <a:off x="1161288" y="1207008"/>
            <a:ext cx="9198864" cy="4329390"/>
          </a:xfrm>
          <a:prstGeom prst="rect">
            <a:avLst/>
          </a:prstGeom>
          <a:noFill/>
        </p:spPr>
        <p:txBody>
          <a:bodyPr wrap="square" rtlCol="0">
            <a:spAutoFit/>
          </a:bodyPr>
          <a:lstStyle/>
          <a:p>
            <a:pPr marL="107950">
              <a:spcBef>
                <a:spcPts val="1415"/>
              </a:spcBef>
              <a:buClr>
                <a:srgbClr val="000000"/>
              </a:buClr>
              <a:buSzPct val="45000"/>
            </a:pPr>
            <a:r>
              <a:rPr lang="en-GB" sz="3600" b="0" u="sng" strike="noStrike" spc="-1" dirty="0">
                <a:latin typeface="Times New Roman" panose="02020603050405020304" pitchFamily="18" charset="0"/>
                <a:cs typeface="Times New Roman" panose="02020603050405020304" pitchFamily="18" charset="0"/>
              </a:rPr>
              <a:t>Technical Challenges</a:t>
            </a:r>
          </a:p>
          <a:p>
            <a:pPr marL="107950">
              <a:spcBef>
                <a:spcPts val="1415"/>
              </a:spcBef>
              <a:buClr>
                <a:srgbClr val="000000"/>
              </a:buClr>
              <a:buSzPct val="45000"/>
            </a:pPr>
            <a:br>
              <a:rPr lang="en-GB" sz="3600" b="0" strike="noStrike" spc="-1" dirty="0">
                <a:latin typeface="Times New Roman" panose="02020603050405020304" pitchFamily="18" charset="0"/>
                <a:cs typeface="Times New Roman" panose="02020603050405020304" pitchFamily="18" charset="0"/>
              </a:rPr>
            </a:br>
            <a:r>
              <a:rPr lang="en-GB" sz="3600" b="0" strike="noStrike" spc="-1" dirty="0">
                <a:latin typeface="Times New Roman" panose="02020603050405020304" pitchFamily="18" charset="0"/>
                <a:cs typeface="Times New Roman" panose="02020603050405020304" pitchFamily="18" charset="0"/>
              </a:rPr>
              <a:t>Encountered challenges with getting the starting year of the Summer Olympics different from that of the Winter Olympics</a:t>
            </a:r>
          </a:p>
          <a:p>
            <a:pPr marL="107950">
              <a:lnSpc>
                <a:spcPct val="100000"/>
              </a:lnSpc>
              <a:spcBef>
                <a:spcPts val="1415"/>
              </a:spcBef>
              <a:buClr>
                <a:srgbClr val="000000"/>
              </a:buClr>
              <a:buSzPct val="45000"/>
            </a:pPr>
            <a:r>
              <a:rPr lang="en-GB" sz="3600" b="0" strike="noStrike" spc="-1" dirty="0">
                <a:latin typeface="Times New Roman" panose="02020603050405020304" pitchFamily="18" charset="0"/>
                <a:cs typeface="Times New Roman" panose="02020603050405020304" pitchFamily="18" charset="0"/>
              </a:rPr>
              <a:t>Limitation of Pandasql (SQLite) made some SQL difficult to execute but manageable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162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diagram of a process&#10;&#10;Description automatically generated">
            <a:extLst>
              <a:ext uri="{FF2B5EF4-FFF2-40B4-BE49-F238E27FC236}">
                <a16:creationId xmlns:a16="http://schemas.microsoft.com/office/drawing/2014/main" id="{24A18346-2897-2D71-07FE-74E798814A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866310"/>
            <a:ext cx="10905066" cy="512538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5F1C1F7-C5A8-9273-6501-BFA0CD597E5E}"/>
              </a:ext>
            </a:extLst>
          </p:cNvPr>
          <p:cNvSpPr txBox="1"/>
          <p:nvPr/>
        </p:nvSpPr>
        <p:spPr>
          <a:xfrm>
            <a:off x="3988308" y="120457"/>
            <a:ext cx="4215384" cy="369332"/>
          </a:xfrm>
          <a:prstGeom prst="rect">
            <a:avLst/>
          </a:prstGeom>
          <a:noFill/>
        </p:spPr>
        <p:txBody>
          <a:bodyPr wrap="square" rtlCol="0">
            <a:spAutoFit/>
          </a:bodyPr>
          <a:lstStyle/>
          <a:p>
            <a:r>
              <a:rPr lang="en-GB" sz="1800" b="0" strike="noStrike" spc="-1" dirty="0">
                <a:latin typeface="Arial" panose="020B0604020202020204"/>
              </a:rPr>
              <a:t>Entity Relationship  Diagram (ERD)</a:t>
            </a:r>
            <a:endParaRPr lang="en-US" dirty="0"/>
          </a:p>
        </p:txBody>
      </p:sp>
    </p:spTree>
    <p:extLst>
      <p:ext uri="{BB962C8B-B14F-4D97-AF65-F5344CB8AC3E}">
        <p14:creationId xmlns:p14="http://schemas.microsoft.com/office/powerpoint/2010/main" val="293209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DC94E-4681-492B-B737-D17DA335249E}"/>
              </a:ext>
            </a:extLst>
          </p:cNvPr>
          <p:cNvSpPr txBox="1"/>
          <p:nvPr/>
        </p:nvSpPr>
        <p:spPr>
          <a:xfrm>
            <a:off x="1386348" y="1351508"/>
            <a:ext cx="9596284" cy="4339650"/>
          </a:xfrm>
          <a:prstGeom prst="rect">
            <a:avLst/>
          </a:prstGeom>
          <a:noFill/>
        </p:spPr>
        <p:txBody>
          <a:bodyPr wrap="square" rtlCol="0">
            <a:spAutoFit/>
          </a:bodyPr>
          <a:lstStyle/>
          <a:p>
            <a:r>
              <a:rPr lang="en-US" sz="3600" b="1" strike="noStrike" spc="-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Times New Roman" panose="02020603050405020304" pitchFamily="18" charset="0"/>
                <a:ea typeface="+mj-ea"/>
                <a:cs typeface="Times New Roman" panose="02020603050405020304" pitchFamily="18" charset="0"/>
              </a:rPr>
              <a:t>Initial Findings 1</a:t>
            </a:r>
            <a:endPar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Times New Roman" panose="02020603050405020304" pitchFamily="18" charset="0"/>
              <a:ea typeface="+mj-ea"/>
              <a:cs typeface="Times New Roman" panose="02020603050405020304" pitchFamily="18" charset="0"/>
            </a:endParaRPr>
          </a:p>
          <a:p>
            <a:br>
              <a:rPr lang="en-GB" sz="2000" b="0" strike="noStrike" spc="-1" dirty="0">
                <a:latin typeface="Times New Roman" panose="02020603050405020304" pitchFamily="18" charset="0"/>
                <a:cs typeface="Times New Roman" panose="02020603050405020304" pitchFamily="18" charset="0"/>
              </a:rPr>
            </a:br>
            <a:endParaRPr lang="en-GB" sz="2000" b="0" strike="noStrike" spc="-1" dirty="0">
              <a:latin typeface="Times New Roman" panose="02020603050405020304" pitchFamily="18" charset="0"/>
              <a:cs typeface="Times New Roman" panose="02020603050405020304" pitchFamily="18" charset="0"/>
            </a:endParaRPr>
          </a:p>
          <a:p>
            <a:r>
              <a:rPr lang="en-US" sz="2400" b="1" i="0" u="sng" dirty="0">
                <a:effectLst/>
                <a:latin typeface="Times New Roman" panose="02020603050405020304" pitchFamily="18" charset="0"/>
                <a:cs typeface="Times New Roman" panose="02020603050405020304" pitchFamily="18" charset="0"/>
              </a:rPr>
              <a:t>Gender Age Gap in Winter Olympics:</a:t>
            </a:r>
            <a:r>
              <a:rPr lang="en-US" sz="2400" b="0" i="0" u="sng"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Smaller age gap between male and female participants in Winter Olympics compared to Summer, indicating evolving gender dynamics and age distributions.</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1" i="0" u="sng" dirty="0">
                <a:effectLst/>
                <a:latin typeface="Times New Roman" panose="02020603050405020304" pitchFamily="18" charset="0"/>
                <a:cs typeface="Times New Roman" panose="02020603050405020304" pitchFamily="18" charset="0"/>
              </a:rPr>
              <a:t>Effect of Global Events:</a:t>
            </a:r>
            <a:r>
              <a:rPr lang="en-US" sz="2400" b="0" i="0" u="sng"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World Wars influenced athlete participation and medal distribution, highlighting external factors shaping Olympic outcomes.</a:t>
            </a:r>
          </a:p>
          <a:p>
            <a:endParaRPr lang="en-US" sz="2000" dirty="0">
              <a:latin typeface="Times New Roman" panose="02020603050405020304" pitchFamily="18" charset="0"/>
              <a:cs typeface="Times New Roman" panose="02020603050405020304" pitchFamily="18" charset="0"/>
            </a:endParaRPr>
          </a:p>
          <a:p>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22563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C37539-B013-3117-4C79-848DA0D3DD72}"/>
              </a:ext>
            </a:extLst>
          </p:cNvPr>
          <p:cNvSpPr txBox="1"/>
          <p:nvPr/>
        </p:nvSpPr>
        <p:spPr>
          <a:xfrm>
            <a:off x="403121" y="803240"/>
            <a:ext cx="5004409" cy="970450"/>
          </a:xfrm>
          <a:prstGeom prst="rect">
            <a:avLst/>
          </a:prstGeom>
        </p:spPr>
        <p:txBody>
          <a:bodyPr vert="horz" lIns="91440" tIns="45720" rIns="91440" bIns="45720" rtlCol="0" anchor="ctr">
            <a:normAutofit/>
          </a:bodyPr>
          <a:lstStyle/>
          <a:p>
            <a:pPr algn="ctr">
              <a:spcBef>
                <a:spcPct val="0"/>
              </a:spcBef>
              <a:spcAft>
                <a:spcPts val="600"/>
              </a:spcAft>
            </a:pPr>
            <a:r>
              <a:rPr lang="en-US" sz="4000" b="1" strike="noStrike" spc="-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imes New Roman" panose="02020603050405020304" pitchFamily="18" charset="0"/>
              </a:rPr>
              <a:t>Initial Findings 2</a:t>
            </a:r>
            <a:endParaRPr lang="en-US"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
        <p:nvSpPr>
          <p:cNvPr id="4" name="TextBox 3">
            <a:extLst>
              <a:ext uri="{FF2B5EF4-FFF2-40B4-BE49-F238E27FC236}">
                <a16:creationId xmlns:a16="http://schemas.microsoft.com/office/drawing/2014/main" id="{9351A10D-941F-CE79-4E23-5138F4FE9EBC}"/>
              </a:ext>
            </a:extLst>
          </p:cNvPr>
          <p:cNvSpPr txBox="1"/>
          <p:nvPr/>
        </p:nvSpPr>
        <p:spPr>
          <a:xfrm>
            <a:off x="914400" y="3763831"/>
            <a:ext cx="4273641" cy="1323439"/>
          </a:xfrm>
          <a:prstGeom prst="rect">
            <a:avLst/>
          </a:prstGeom>
          <a:noFill/>
        </p:spPr>
        <p:txBody>
          <a:bodyPr wrap="square">
            <a:spAutoFit/>
          </a:bodyPr>
          <a:lstStyle/>
          <a:p>
            <a:pPr defTabSz="447919">
              <a:spcAft>
                <a:spcPts val="606"/>
              </a:spcAft>
            </a:pPr>
            <a:r>
              <a:rPr lang="en-US" sz="2000" i="1" u="sng" kern="1200" dirty="0">
                <a:solidFill>
                  <a:schemeClr val="tx1"/>
                </a:solidFill>
                <a:latin typeface="Times New Roman" panose="02020603050405020304" pitchFamily="18" charset="0"/>
                <a:ea typeface="+mn-ea"/>
                <a:cs typeface="Times New Roman" panose="02020603050405020304" pitchFamily="18" charset="0"/>
              </a:rPr>
              <a:t>Gender participation ratio increased over time, with a dip during World War II in Summer Olympics. Further analysis needed for underlying causes</a:t>
            </a:r>
            <a:r>
              <a:rPr lang="en-US" sz="2000" kern="1200" dirty="0">
                <a:solidFill>
                  <a:schemeClr val="tx1"/>
                </a:solidFill>
                <a:latin typeface="Times New Roman" panose="02020603050405020304" pitchFamily="18" charset="0"/>
                <a:ea typeface="+mn-ea"/>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6AAE73-C73D-C8CE-240B-C9B12C8E0880}"/>
              </a:ext>
            </a:extLst>
          </p:cNvPr>
          <p:cNvSpPr txBox="1"/>
          <p:nvPr/>
        </p:nvSpPr>
        <p:spPr>
          <a:xfrm>
            <a:off x="914400" y="1950447"/>
            <a:ext cx="6022450" cy="1631216"/>
          </a:xfrm>
          <a:prstGeom prst="rect">
            <a:avLst/>
          </a:prstGeom>
          <a:noFill/>
        </p:spPr>
        <p:txBody>
          <a:bodyPr wrap="square">
            <a:spAutoFit/>
          </a:bodyPr>
          <a:lstStyle/>
          <a:p>
            <a:pPr defTabSz="447919">
              <a:spcAft>
                <a:spcPts val="606"/>
              </a:spcAft>
            </a:pPr>
            <a:r>
              <a:rPr lang="en-US" sz="2000" b="1" kern="1200" dirty="0">
                <a:solidFill>
                  <a:schemeClr val="tx1"/>
                </a:solidFill>
                <a:latin typeface="Times New Roman" panose="02020603050405020304" pitchFamily="18" charset="0"/>
                <a:ea typeface="+mn-ea"/>
                <a:cs typeface="Times New Roman" panose="02020603050405020304" pitchFamily="18" charset="0"/>
              </a:rPr>
              <a:t>Changing Gender Ratio:</a:t>
            </a:r>
            <a:r>
              <a:rPr lang="en-US" sz="2000" kern="1200" dirty="0">
                <a:solidFill>
                  <a:schemeClr val="tx1"/>
                </a:solidFill>
                <a:latin typeface="Times New Roman" panose="02020603050405020304" pitchFamily="18" charset="0"/>
                <a:ea typeface="+mn-ea"/>
                <a:cs typeface="Times New Roman" panose="02020603050405020304" pitchFamily="18" charset="0"/>
              </a:rPr>
              <a:t> Long-term increase in women's participation, disrupted by Second World War, followed by recovery in participation ratio. Further analysis needed to understand underlying causes.</a:t>
            </a:r>
            <a:br>
              <a:rPr lang="en-US" sz="2000" kern="1200" dirty="0">
                <a:solidFill>
                  <a:schemeClr val="tx1"/>
                </a:solidFill>
                <a:latin typeface="Times New Roman" panose="02020603050405020304" pitchFamily="18" charset="0"/>
                <a:ea typeface="+mn-ea"/>
                <a:cs typeface="Times New Roman" panose="02020603050405020304" pitchFamily="18" charset="0"/>
              </a:rPr>
            </a:br>
            <a:endParaRPr lang="en-US" sz="2000" dirty="0"/>
          </a:p>
        </p:txBody>
      </p:sp>
      <p:pic>
        <p:nvPicPr>
          <p:cNvPr id="9" name="Picture 2">
            <a:extLst>
              <a:ext uri="{FF2B5EF4-FFF2-40B4-BE49-F238E27FC236}">
                <a16:creationId xmlns:a16="http://schemas.microsoft.com/office/drawing/2014/main" id="{014E89BE-1855-55C2-9EAD-A1A69AD43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942" y="1950447"/>
            <a:ext cx="4641133" cy="3622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266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634118B5107488259971EEBECFC58" ma:contentTypeVersion="9" ma:contentTypeDescription="Create a new document." ma:contentTypeScope="" ma:versionID="eead49c07f714808e97a65c1cf49a6d5">
  <xsd:schema xmlns:xsd="http://www.w3.org/2001/XMLSchema" xmlns:xs="http://www.w3.org/2001/XMLSchema" xmlns:p="http://schemas.microsoft.com/office/2006/metadata/properties" xmlns:ns3="1dcc94b9-4c01-482c-845c-b7b9e17ac73a" targetNamespace="http://schemas.microsoft.com/office/2006/metadata/properties" ma:root="true" ma:fieldsID="e3ac4c722e2a4171cc80cdfc8d893e1c" ns3:_="">
    <xsd:import namespace="1dcc94b9-4c01-482c-845c-b7b9e17ac73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cc94b9-4c01-482c-845c-b7b9e17ac7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E4FBBB-492D-4A61-B588-CFBC6C1B39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cc94b9-4c01-482c-845c-b7b9e17ac7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2C1092-0891-4144-9DC7-CAE231017EEA}">
  <ds:schemaRefs>
    <ds:schemaRef ds:uri="http://schemas.microsoft.com/sharepoint/v3/contenttype/forms"/>
  </ds:schemaRefs>
</ds:datastoreItem>
</file>

<file path=customXml/itemProps3.xml><?xml version="1.0" encoding="utf-8"?>
<ds:datastoreItem xmlns:ds="http://schemas.openxmlformats.org/officeDocument/2006/customXml" ds:itemID="{D4C3968C-2654-48C9-9665-54FBF1F141B2}">
  <ds:schemaRefs>
    <ds:schemaRef ds:uri="http://www.w3.org/XML/1998/namespace"/>
    <ds:schemaRef ds:uri="http://purl.org/dc/terms/"/>
    <ds:schemaRef ds:uri="http://purl.org/dc/elements/1.1/"/>
    <ds:schemaRef ds:uri="http://schemas.openxmlformats.org/package/2006/metadata/core-properties"/>
    <ds:schemaRef ds:uri="http://schemas.microsoft.com/office/2006/metadata/properties"/>
    <ds:schemaRef ds:uri="http://purl.org/dc/dcmitype/"/>
    <ds:schemaRef ds:uri="http://schemas.microsoft.com/office/2006/documentManagement/types"/>
    <ds:schemaRef ds:uri="1dcc94b9-4c01-482c-845c-b7b9e17ac73a"/>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TM04033929[[fn=Slate]]</Template>
  <TotalTime>180</TotalTime>
  <Words>813</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Calisto MT</vt:lpstr>
      <vt:lpstr>Söhne</vt:lpstr>
      <vt:lpstr>Times New Roman</vt:lpstr>
      <vt:lpstr>Wingdings</vt:lpstr>
      <vt:lpstr>Wingdings 2</vt:lpstr>
      <vt:lpstr>Slate</vt:lpstr>
      <vt:lpstr>PowerPoint Presentation</vt:lpstr>
      <vt:lpstr>PowerPoint Presentation</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K213906 Umme Aiman</dc:creator>
  <cp:lastModifiedBy>K213906 Umme Aiman</cp:lastModifiedBy>
  <cp:revision>1</cp:revision>
  <dcterms:created xsi:type="dcterms:W3CDTF">2023-08-13T23:07:57Z</dcterms:created>
  <dcterms:modified xsi:type="dcterms:W3CDTF">2023-08-14T02:08:21Z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0x010100C17634118B5107488259971EEBECFC58</vt:lpwstr>
  </property>
</Properties>
</file>