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embeddedFontLst>
    <p:embeddedFont>
      <p:font typeface="Lato" panose="020F0302020204030203" pitchFamily="34" charset="77"/>
      <p:regular r:id="rId21"/>
      <p:bold r:id="rId22"/>
      <p:italic r:id="rId23"/>
      <p:boldItalic r:id="rId24"/>
    </p:embeddedFont>
    <p:embeddedFont>
      <p:font typeface="Raleway" panose="020B0503030101060003" pitchFamily="34" charset="77"/>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18" autoAdjust="0"/>
    <p:restoredTop sz="77500" autoAdjust="0"/>
  </p:normalViewPr>
  <p:slideViewPr>
    <p:cSldViewPr snapToGrid="0">
      <p:cViewPr varScale="1">
        <p:scale>
          <a:sx n="72" d="100"/>
          <a:sy n="72" d="100"/>
        </p:scale>
        <p:origin x="254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ancreas"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en.wikipedia.org/wiki/Economic_cost" TargetMode="External"/><Relationship Id="rId4" Type="http://schemas.openxmlformats.org/officeDocument/2006/relationships/hyperlink" Target="https://en.wikipedia.org/wiki/Insuli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Good evening everyone, we are here to present the different trends in diabetes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b0fa7ea8b_2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b0fa7ea8b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let's look at data pertaining to the United States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b075a8b42_5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b075a8b42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 this slide we have plotted county wise data, for diabetes prevalence on the top, obesity prevalence on the bottom left and physical inactivity on the bottom right. </a:t>
            </a:r>
            <a:endParaRPr/>
          </a:p>
          <a:p>
            <a:pPr marL="0" lvl="0" indent="0" algn="l" rtl="0">
              <a:spcBef>
                <a:spcPts val="0"/>
              </a:spcBef>
              <a:spcAft>
                <a:spcPts val="0"/>
              </a:spcAft>
              <a:buNone/>
            </a:pPr>
            <a:endParaRPr/>
          </a:p>
          <a:p>
            <a:pPr marL="0" lvl="0" indent="0" algn="l" rtl="0">
              <a:spcBef>
                <a:spcPts val="0"/>
              </a:spcBef>
              <a:spcAft>
                <a:spcPts val="0"/>
              </a:spcAft>
              <a:buNone/>
            </a:pPr>
            <a:r>
              <a:rPr lang="en"/>
              <a:t>Focusing on the south east area on all three maps, there seems to be  higher prevalence of diabetes, obesity and physical inactivity in this region</a:t>
            </a:r>
            <a:endParaRPr/>
          </a:p>
          <a:p>
            <a:pPr marL="0" lvl="0" indent="0" algn="l" rtl="0">
              <a:spcBef>
                <a:spcPts val="0"/>
              </a:spcBef>
              <a:spcAft>
                <a:spcPts val="0"/>
              </a:spcAft>
              <a:buNone/>
            </a:pPr>
            <a:endParaRPr/>
          </a:p>
          <a:p>
            <a:pPr marL="0" lvl="0" indent="0" algn="l" rtl="0">
              <a:spcBef>
                <a:spcPts val="0"/>
              </a:spcBef>
              <a:spcAft>
                <a:spcPts val="0"/>
              </a:spcAft>
              <a:buNone/>
            </a:pPr>
            <a:r>
              <a:rPr lang="en"/>
              <a:t>Although blood pressure and BMI can be useful metrics to predict diabetes, we also see that lower physical activity, obesity, and diabetes are all related. This is important when trying to find ways to reduce diabetes in a region; for example, cities could start programs designed to increase the physical activity of adults living there.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0fa7ea8b_5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0fa7ea8b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 the next slide we plotted the correlation between Obesity and Diabetes and Inactivity and Diabetes. </a:t>
            </a:r>
            <a:endParaRPr/>
          </a:p>
          <a:p>
            <a:pPr marL="0" lvl="0" indent="0" algn="l" rtl="0">
              <a:spcBef>
                <a:spcPts val="0"/>
              </a:spcBef>
              <a:spcAft>
                <a:spcPts val="0"/>
              </a:spcAft>
              <a:buNone/>
            </a:pPr>
            <a:endParaRPr/>
          </a:p>
          <a:p>
            <a:pPr marL="0" lvl="0" indent="0" algn="l" rtl="0">
              <a:spcBef>
                <a:spcPts val="0"/>
              </a:spcBef>
              <a:spcAft>
                <a:spcPts val="0"/>
              </a:spcAft>
              <a:buNone/>
            </a:pPr>
            <a:r>
              <a:rPr lang="en"/>
              <a:t>Both plots seem to show strong positive correlation. This data also reinforces the conclusion from the global data. </a:t>
            </a:r>
            <a:endParaRPr/>
          </a:p>
          <a:p>
            <a:pPr marL="0" lvl="0" indent="0" algn="l" rtl="0">
              <a:spcBef>
                <a:spcPts val="0"/>
              </a:spcBef>
              <a:spcAft>
                <a:spcPts val="0"/>
              </a:spcAft>
              <a:buNone/>
            </a:pPr>
            <a:endParaRPr/>
          </a:p>
          <a:p>
            <a:pPr marL="0" lvl="0" indent="0" algn="l" rtl="0">
              <a:spcBef>
                <a:spcPts val="0"/>
              </a:spcBef>
              <a:spcAft>
                <a:spcPts val="0"/>
              </a:spcAft>
              <a:buNone/>
            </a:pPr>
            <a:r>
              <a:rPr lang="en"/>
              <a:t>Leading us to conclude that obesity and inactivity are major risk for diabetes,both being influenced by lifestyle.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b075a8b42_5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b075a8b42_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look at race data across the United states, So we plotted the percentage of diabetic patients in each race over three years 2007, 2012 and 2017. </a:t>
            </a:r>
            <a:endParaRPr/>
          </a:p>
          <a:p>
            <a:pPr marL="0" lvl="0" indent="0" algn="l" rtl="0">
              <a:spcBef>
                <a:spcPts val="0"/>
              </a:spcBef>
              <a:spcAft>
                <a:spcPts val="0"/>
              </a:spcAft>
              <a:buNone/>
            </a:pPr>
            <a:endParaRPr/>
          </a:p>
          <a:p>
            <a:pPr marL="0" lvl="0" indent="0" algn="l" rtl="0">
              <a:spcBef>
                <a:spcPts val="0"/>
              </a:spcBef>
              <a:spcAft>
                <a:spcPts val="0"/>
              </a:spcAft>
              <a:buNone/>
            </a:pPr>
            <a:r>
              <a:rPr lang="en"/>
              <a:t>We see that the people of african american origin, show higher percentages of diabetes followed by hispanics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b075a8b42_5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b075a8b42_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let’s look at ages wise distribution of diabetes in the United States.</a:t>
            </a:r>
            <a:endParaRPr/>
          </a:p>
          <a:p>
            <a:pPr marL="0" lvl="0" indent="0" algn="l" rtl="0">
              <a:spcBef>
                <a:spcPts val="0"/>
              </a:spcBef>
              <a:spcAft>
                <a:spcPts val="0"/>
              </a:spcAft>
              <a:buNone/>
            </a:pPr>
            <a:endParaRPr/>
          </a:p>
          <a:p>
            <a:pPr marL="0" lvl="0" indent="0" algn="l" rtl="0">
              <a:spcBef>
                <a:spcPts val="0"/>
              </a:spcBef>
              <a:spcAft>
                <a:spcPts val="0"/>
              </a:spcAft>
              <a:buNone/>
            </a:pPr>
            <a:r>
              <a:rPr lang="en"/>
              <a:t>We see expected trends in all three years, where people around the 60-70 years old show higher prevalence of diabetes. </a:t>
            </a:r>
            <a:endParaRPr/>
          </a:p>
          <a:p>
            <a:pPr marL="0" lvl="0" indent="0" algn="l" rtl="0">
              <a:spcBef>
                <a:spcPts val="0"/>
              </a:spcBef>
              <a:spcAft>
                <a:spcPts val="0"/>
              </a:spcAft>
              <a:buNone/>
            </a:pPr>
            <a:endParaRPr/>
          </a:p>
          <a:p>
            <a:pPr marL="0" lvl="0" indent="0" algn="l" rtl="0">
              <a:spcBef>
                <a:spcPts val="0"/>
              </a:spcBef>
              <a:spcAft>
                <a:spcPts val="0"/>
              </a:spcAft>
              <a:buNone/>
            </a:pPr>
            <a:r>
              <a:rPr lang="en"/>
              <a:t>So the mean age trend gives us some interesting conclusions.</a:t>
            </a:r>
            <a:endParaRPr/>
          </a:p>
          <a:p>
            <a:pPr marL="0" lvl="0" indent="0" algn="l" rtl="0">
              <a:spcBef>
                <a:spcPts val="0"/>
              </a:spcBef>
              <a:spcAft>
                <a:spcPts val="0"/>
              </a:spcAft>
              <a:buNone/>
            </a:pPr>
            <a:endParaRPr/>
          </a:p>
          <a:p>
            <a:pPr marL="0" lvl="0" indent="0" algn="l" rtl="0">
              <a:spcBef>
                <a:spcPts val="0"/>
              </a:spcBef>
              <a:spcAft>
                <a:spcPts val="0"/>
              </a:spcAft>
              <a:buNone/>
            </a:pPr>
            <a:r>
              <a:rPr lang="en"/>
              <a:t>Between 2007 and 2012, the mean age increased by about a year, which indicates that more people below the mean age developed diabetes. </a:t>
            </a:r>
            <a:endParaRPr/>
          </a:p>
          <a:p>
            <a:pPr marL="0" lvl="0" indent="0" algn="l" rtl="0">
              <a:spcBef>
                <a:spcPts val="0"/>
              </a:spcBef>
              <a:spcAft>
                <a:spcPts val="0"/>
              </a:spcAft>
              <a:buNone/>
            </a:pPr>
            <a:endParaRPr/>
          </a:p>
          <a:p>
            <a:pPr marL="0" lvl="0" indent="0" algn="l" rtl="0">
              <a:spcBef>
                <a:spcPts val="0"/>
              </a:spcBef>
              <a:spcAft>
                <a:spcPts val="0"/>
              </a:spcAft>
              <a:buNone/>
            </a:pPr>
            <a:r>
              <a:rPr lang="en"/>
              <a:t>The increase is more aggressive between 2012-2017, which means less people under the mean age developed diabetes. </a:t>
            </a:r>
            <a:endParaRPr/>
          </a:p>
          <a:p>
            <a:pPr marL="0" lvl="0" indent="0" algn="l" rtl="0">
              <a:spcBef>
                <a:spcPts val="0"/>
              </a:spcBef>
              <a:spcAft>
                <a:spcPts val="0"/>
              </a:spcAft>
              <a:buNone/>
            </a:pPr>
            <a:endParaRPr/>
          </a:p>
          <a:p>
            <a:pPr marL="0" lvl="0" indent="0" algn="l" rtl="0">
              <a:spcBef>
                <a:spcPts val="0"/>
              </a:spcBef>
              <a:spcAft>
                <a:spcPts val="0"/>
              </a:spcAft>
              <a:buNone/>
            </a:pPr>
            <a:r>
              <a:rPr lang="en"/>
              <a:t>So we conclude that the population within the United states got healthier!  This maybe because of increase in social and medical awareness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As you can see from the bottom-right graph, the mean age of people diagnosed with diabetes has been increasing for over a decade. This indicates that people are getting diabetes later in life, which we can reasonably say shows that diabetes prevention is getting better. This is supported by the 3 graphs showing the ages of diabetic patients in 2007, 2012, and 2017.</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b0fa7ea8b_0_9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b0fa7ea8b_0_9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we have the percentage of people whose diabetes are known, treated, and controlled across different income groups from lower than avg income to 5 times greater than avg income. Although there is a lot of data, we can look at sections such as the red and green, which are the people being treated for diabetes, and see that is it consistent throughout all income groups. This might be a testament to the effectiveness of low income health insurance programs such as Medicaid. You could also look at the consistent percentage of people who are unaware of their diabetes, and argue that this is due to the fact that diabetes is a disease that is very difficult to detect on your own.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Looking at the two income extremes now, we can see that from around 2003 to 2007 there was an increase in the percent of low income earners who had their diabetes being treated and controlled. This may be due to a government policy that increased access to diabetes treatment for low income earners, for example. Another trend was that in recent years, there was a large discrepancy in treatment between low and high income earners, which might indicate an increase in the rise of medical costs within the past 6 years.</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Here we have the percentages of people with varying levels of awareness, treatment, and control for low, medium, high, and very high income groups in the united states. </a:t>
            </a:r>
            <a:r>
              <a:rPr lang="en-US" dirty="0"/>
              <a:t>Although it’s a lot of data to look at, we can draw many different conclusions from it. For example, a</a:t>
            </a:r>
            <a:r>
              <a:rPr lang="en" dirty="0"/>
              <a:t>lthough you might expect higher income earners to have higher percentage of diabetics being treated, you can see by the size of red and green sections that this is not the case; </a:t>
            </a:r>
            <a:r>
              <a:rPr lang="en-US" dirty="0"/>
              <a:t>this might be a good indicator that programs such as Medicaid are effective for giving low income earners access to healthcare.</a:t>
            </a:r>
            <a:r>
              <a:rPr lang="en"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Also, we can see that a</a:t>
            </a:r>
            <a:r>
              <a:rPr lang="en" dirty="0"/>
              <a:t>mongst all income groups and all years, the % of people who were not treated and unaware, </a:t>
            </a:r>
            <a:r>
              <a:rPr lang="en-US" dirty="0"/>
              <a:t>the section in blue,</a:t>
            </a:r>
            <a:r>
              <a:rPr lang="en" dirty="0"/>
              <a:t> stayed pretty constant. This may be because that diabetes is hard to detect on your own.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THEN: Fade out middle incomes</a:t>
            </a:r>
            <a:endParaRPr dirty="0"/>
          </a:p>
          <a:p>
            <a:pPr marL="0" lvl="0" indent="0" algn="l" rtl="0">
              <a:spcBef>
                <a:spcPts val="0"/>
              </a:spcBef>
              <a:spcAft>
                <a:spcPts val="0"/>
              </a:spcAft>
              <a:buNone/>
            </a:pPr>
            <a:r>
              <a:rPr lang="en" dirty="0"/>
              <a:t>THEN: Put square around sections</a:t>
            </a:r>
            <a:endParaRPr dirty="0"/>
          </a:p>
          <a:p>
            <a:pPr marL="0" lvl="0" indent="0" algn="l" rtl="0">
              <a:spcBef>
                <a:spcPts val="0"/>
              </a:spcBef>
              <a:spcAft>
                <a:spcPts val="0"/>
              </a:spcAft>
              <a:buNone/>
            </a:pPr>
            <a:r>
              <a:rPr lang="en" dirty="0"/>
              <a:t>THEN: If you focus on the highlighted region, you can see that low income earners had a very large increase in the number who had their diabetes treated and controlled between around 2004 to 2008. This may be due to an increased access to diabetes testing and care.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In recent years, there was a larger discrepancies between the low and high income groups in the % who received treatment in general, which might indicate recent increases in medical expenses</a:t>
            </a:r>
            <a:endParaRPr dirty="0"/>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b0fa7ea8b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b0fa7ea8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conclusion, we found a high correlation between diabetes and metrics such as obesity and BMI, and these can serve as reliable metrics for prediction</a:t>
            </a:r>
            <a:endParaRPr/>
          </a:p>
          <a:p>
            <a:pPr marL="0" lvl="0" indent="0" algn="l" rtl="0">
              <a:spcBef>
                <a:spcPts val="0"/>
              </a:spcBef>
              <a:spcAft>
                <a:spcPts val="0"/>
              </a:spcAft>
              <a:buNone/>
            </a:pPr>
            <a:endParaRPr/>
          </a:p>
          <a:p>
            <a:pPr marL="0" lvl="0" indent="0" algn="l" rtl="0">
              <a:spcBef>
                <a:spcPts val="0"/>
              </a:spcBef>
              <a:spcAft>
                <a:spcPts val="0"/>
              </a:spcAft>
              <a:buNone/>
            </a:pPr>
            <a:r>
              <a:rPr lang="en"/>
              <a:t>We also were surprised at how various income groups were able to treat and control their diabetes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b096dfefc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b096dfef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b0fa7ea8b_2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b0fa7ea8b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af773a6e1_0_2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af773a6e1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diabetes and why do we care, </a:t>
            </a:r>
            <a:endParaRPr/>
          </a:p>
          <a:p>
            <a:pPr marL="0" lvl="0" indent="0" algn="l" rtl="0">
              <a:spcBef>
                <a:spcPts val="0"/>
              </a:spcBef>
              <a:spcAft>
                <a:spcPts val="0"/>
              </a:spcAft>
              <a:buNone/>
            </a:pPr>
            <a:endParaRPr/>
          </a:p>
          <a:p>
            <a:pPr marL="0" lvl="0" indent="0" algn="l" rtl="0">
              <a:spcBef>
                <a:spcPts val="0"/>
              </a:spcBef>
              <a:spcAft>
                <a:spcPts val="0"/>
              </a:spcAft>
              <a:buNone/>
            </a:pPr>
            <a:r>
              <a:rPr lang="en"/>
              <a:t>Diabetes is characterized by high levels of blood sugar and the inability of the pancreas to regulate insulin levels</a:t>
            </a:r>
            <a:endParaRPr/>
          </a:p>
          <a:p>
            <a:pPr marL="0" lvl="0" indent="0" algn="l" rtl="0">
              <a:spcBef>
                <a:spcPts val="0"/>
              </a:spcBef>
              <a:spcAft>
                <a:spcPts val="0"/>
              </a:spcAft>
              <a:buNone/>
            </a:pPr>
            <a:endParaRPr/>
          </a:p>
          <a:p>
            <a:pPr marL="0" lvl="0" indent="0" algn="l" rtl="0">
              <a:spcBef>
                <a:spcPts val="0"/>
              </a:spcBef>
              <a:spcAft>
                <a:spcPts val="0"/>
              </a:spcAft>
              <a:buNone/>
            </a:pPr>
            <a:r>
              <a:rPr lang="en"/>
              <a:t>It leads to heart diseases and strokes and currently has no cure</a:t>
            </a:r>
            <a:endParaRPr/>
          </a:p>
          <a:p>
            <a:pPr marL="0" lvl="0" indent="0" algn="l" rtl="0">
              <a:spcBef>
                <a:spcPts val="0"/>
              </a:spcBef>
              <a:spcAft>
                <a:spcPts val="0"/>
              </a:spcAft>
              <a:buNone/>
            </a:pPr>
            <a:endParaRPr/>
          </a:p>
          <a:p>
            <a:pPr marL="0" lvl="0" indent="0" algn="l" rtl="0">
              <a:spcBef>
                <a:spcPts val="0"/>
              </a:spcBef>
              <a:spcAft>
                <a:spcPts val="0"/>
              </a:spcAft>
              <a:buNone/>
            </a:pPr>
            <a:r>
              <a:rPr lang="en"/>
              <a:t>In 2017 diabetes resulted in more than 3.5million deaths a year across the world</a:t>
            </a:r>
            <a:endParaRPr/>
          </a:p>
          <a:p>
            <a:pPr marL="0" lvl="0" indent="0" algn="l" rtl="0">
              <a:spcBef>
                <a:spcPts val="0"/>
              </a:spcBef>
              <a:spcAft>
                <a:spcPts val="0"/>
              </a:spcAft>
              <a:buNone/>
            </a:pPr>
            <a:r>
              <a:rPr lang="en"/>
              <a:t>In the US 245 Billion dollars is spent on diabetes in a year</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Maybe we could use a chart that shows both the top causes of death, and then the color/size/etc. of each causes is its correlation with diabetes</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sz="1400"/>
              <a:t>Diabetes is due to either the</a:t>
            </a:r>
            <a:r>
              <a:rPr lang="en" sz="1400">
                <a:uFill>
                  <a:noFill/>
                </a:uFill>
                <a:hlinkClick r:id="rId3"/>
              </a:rPr>
              <a:t> </a:t>
            </a:r>
            <a:r>
              <a:rPr lang="en" sz="1400" u="sng">
                <a:solidFill>
                  <a:schemeClr val="hlink"/>
                </a:solidFill>
                <a:hlinkClick r:id="rId3"/>
              </a:rPr>
              <a:t>pancreas</a:t>
            </a:r>
            <a:r>
              <a:rPr lang="en" sz="1400"/>
              <a:t> not producing enough</a:t>
            </a:r>
            <a:r>
              <a:rPr lang="en" sz="1400">
                <a:uFill>
                  <a:noFill/>
                </a:uFill>
                <a:hlinkClick r:id="rId4"/>
              </a:rPr>
              <a:t> </a:t>
            </a:r>
            <a:r>
              <a:rPr lang="en" sz="1400" u="sng">
                <a:solidFill>
                  <a:schemeClr val="hlink"/>
                </a:solidFill>
                <a:hlinkClick r:id="rId4"/>
              </a:rPr>
              <a:t>insulin</a:t>
            </a:r>
            <a:r>
              <a:rPr lang="en" sz="1400"/>
              <a:t>, or the cells of the body not responding properly to the insulin produced</a:t>
            </a:r>
            <a:endParaRPr sz="1400"/>
          </a:p>
          <a:p>
            <a:pPr marL="457200" lvl="0" indent="-317500" algn="l" rtl="0">
              <a:spcBef>
                <a:spcPts val="0"/>
              </a:spcBef>
              <a:spcAft>
                <a:spcPts val="0"/>
              </a:spcAft>
              <a:buSzPts val="1400"/>
              <a:buChar char="●"/>
            </a:pPr>
            <a:r>
              <a:rPr lang="en" sz="1400">
                <a:solidFill>
                  <a:srgbClr val="222222"/>
                </a:solidFill>
              </a:rPr>
              <a:t>As of 2017, an estimated 425 million people had diabetes worldwide, with type 2 diabetes making up about 90% of the cases.</a:t>
            </a:r>
            <a:endParaRPr sz="1400">
              <a:solidFill>
                <a:srgbClr val="222222"/>
              </a:solidFill>
            </a:endParaRPr>
          </a:p>
          <a:p>
            <a:pPr marL="457200" lvl="0" indent="0" algn="l" rtl="0">
              <a:spcBef>
                <a:spcPts val="0"/>
              </a:spcBef>
              <a:spcAft>
                <a:spcPts val="0"/>
              </a:spcAft>
              <a:buNone/>
            </a:pPr>
            <a:r>
              <a:rPr lang="en" sz="1400">
                <a:solidFill>
                  <a:srgbClr val="222222"/>
                </a:solidFill>
              </a:rPr>
              <a:t>This represents 8.8% of the adult population, with equal rates in both women and men. </a:t>
            </a:r>
            <a:endParaRPr sz="1400">
              <a:solidFill>
                <a:srgbClr val="222222"/>
              </a:solidFill>
            </a:endParaRPr>
          </a:p>
          <a:p>
            <a:pPr marL="457200" lvl="0" indent="-317500" algn="l" rtl="0">
              <a:spcBef>
                <a:spcPts val="0"/>
              </a:spcBef>
              <a:spcAft>
                <a:spcPts val="0"/>
              </a:spcAft>
              <a:buSzPts val="1400"/>
              <a:buChar char="●"/>
            </a:pPr>
            <a:r>
              <a:rPr lang="en" sz="1400">
                <a:solidFill>
                  <a:srgbClr val="222222"/>
                </a:solidFill>
              </a:rPr>
              <a:t>Trend suggests that rates will continue to rise. Diabetes at least doubles a person's risk of early death. </a:t>
            </a:r>
            <a:endParaRPr sz="1400">
              <a:solidFill>
                <a:srgbClr val="222222"/>
              </a:solidFill>
            </a:endParaRPr>
          </a:p>
          <a:p>
            <a:pPr marL="457200" lvl="0" indent="-317500" algn="l" rtl="0">
              <a:spcBef>
                <a:spcPts val="0"/>
              </a:spcBef>
              <a:spcAft>
                <a:spcPts val="0"/>
              </a:spcAft>
              <a:buSzPts val="1400"/>
              <a:buChar char="●"/>
            </a:pPr>
            <a:r>
              <a:rPr lang="en" sz="1400">
                <a:solidFill>
                  <a:srgbClr val="222222"/>
                </a:solidFill>
              </a:rPr>
              <a:t>In 2017, diabetes resulted in approximately 3.2 to 5.0 million deaths. The global</a:t>
            </a:r>
            <a:r>
              <a:rPr lang="en" sz="1400">
                <a:solidFill>
                  <a:srgbClr val="222222"/>
                </a:solidFill>
                <a:uFill>
                  <a:noFill/>
                </a:uFill>
                <a:hlinkClick r:id="rId5"/>
              </a:rPr>
              <a:t> </a:t>
            </a:r>
            <a:r>
              <a:rPr lang="en" sz="1400" u="sng">
                <a:solidFill>
                  <a:srgbClr val="0645AD"/>
                </a:solidFill>
                <a:hlinkClick r:id="rId5"/>
              </a:rPr>
              <a:t>economic cost</a:t>
            </a:r>
            <a:r>
              <a:rPr lang="en" sz="1400">
                <a:solidFill>
                  <a:srgbClr val="222222"/>
                </a:solidFill>
              </a:rPr>
              <a:t> of diabetes related health expenditure in 2017 was estimated at US$727 billion. In the United States, diabetes cost nearly US$245 billion in 2012.</a:t>
            </a:r>
            <a:endParaRPr sz="1400">
              <a:solidFill>
                <a:srgbClr val="222222"/>
              </a:solidFill>
            </a:endParaRPr>
          </a:p>
          <a:p>
            <a:pPr marL="457200" lvl="0" indent="-317500" algn="l" rtl="0">
              <a:spcBef>
                <a:spcPts val="0"/>
              </a:spcBef>
              <a:spcAft>
                <a:spcPts val="0"/>
              </a:spcAft>
              <a:buSzPts val="1400"/>
              <a:buChar char="●"/>
            </a:pP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b075a8b42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b075a8b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scrapped health organization such as WHO, CDC and used Python Libraries in order to process the data and we plotted and visualized and the processed data using Holoviews, Plotly, Geopandas and other platforms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b096dfefc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b096dfef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had multiple questions to be answered in the beginning </a:t>
            </a:r>
            <a:endParaRPr/>
          </a:p>
          <a:p>
            <a:pPr marL="0" lvl="0" indent="0" algn="l" rtl="0">
              <a:spcBef>
                <a:spcPts val="0"/>
              </a:spcBef>
              <a:spcAft>
                <a:spcPts val="0"/>
              </a:spcAft>
              <a:buNone/>
            </a:pPr>
            <a:endParaRPr/>
          </a:p>
          <a:p>
            <a:pPr marL="0" lvl="0" indent="0" algn="l" rtl="0">
              <a:spcBef>
                <a:spcPts val="0"/>
              </a:spcBef>
              <a:spcAft>
                <a:spcPts val="0"/>
              </a:spcAft>
              <a:buNone/>
            </a:pPr>
            <a:r>
              <a:rPr lang="en"/>
              <a:t>First - What is the prevalence of diabetes across the globe? </a:t>
            </a:r>
            <a:endParaRPr/>
          </a:p>
          <a:p>
            <a:pPr marL="0" lvl="0" indent="0" algn="l" rtl="0">
              <a:spcBef>
                <a:spcPts val="0"/>
              </a:spcBef>
              <a:spcAft>
                <a:spcPts val="0"/>
              </a:spcAft>
              <a:buNone/>
            </a:pPr>
            <a:r>
              <a:rPr lang="en"/>
              <a:t>Second  - Is it correlated to other factors such as being overweight and different lifestyle choices?</a:t>
            </a:r>
            <a:endParaRPr/>
          </a:p>
          <a:p>
            <a:pPr marL="0" lvl="0" indent="0" algn="l" rtl="0">
              <a:spcBef>
                <a:spcPts val="0"/>
              </a:spcBef>
              <a:spcAft>
                <a:spcPts val="0"/>
              </a:spcAft>
              <a:buNone/>
            </a:pPr>
            <a:r>
              <a:rPr lang="en"/>
              <a:t>Third - What are the risk factors for diabetes ?</a:t>
            </a:r>
            <a:endParaRPr/>
          </a:p>
          <a:p>
            <a:pPr marL="0" lvl="0" indent="0" algn="l" rtl="0">
              <a:spcBef>
                <a:spcPts val="0"/>
              </a:spcBef>
              <a:spcAft>
                <a:spcPts val="0"/>
              </a:spcAft>
              <a:buNone/>
            </a:pPr>
            <a:r>
              <a:rPr lang="en"/>
              <a:t>Fourth - Does Income play a role in  the discovery and treatment of Diabetes</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b0fa7ea8b_2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b0fa7ea8b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start with we are going investigated global trends in diabetes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af773a6e1_0_2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af773a6e1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scrapped statistics from different countries and plotted the prevalence of diabetes around the world in order to look for trends and correlation. </a:t>
            </a:r>
            <a:endParaRPr/>
          </a:p>
          <a:p>
            <a:pPr marL="0" lvl="0" indent="0" algn="l" rtl="0">
              <a:spcBef>
                <a:spcPts val="0"/>
              </a:spcBef>
              <a:spcAft>
                <a:spcPts val="0"/>
              </a:spcAft>
              <a:buNone/>
            </a:pPr>
            <a:endParaRPr/>
          </a:p>
          <a:p>
            <a:pPr marL="0" lvl="0" indent="0" algn="l" rtl="0">
              <a:spcBef>
                <a:spcPts val="0"/>
              </a:spcBef>
              <a:spcAft>
                <a:spcPts val="0"/>
              </a:spcAft>
              <a:buNone/>
            </a:pPr>
            <a:r>
              <a:rPr lang="en"/>
              <a:t>As you can see diabetes is more prevalent in certain countries and this can be due to race, GDP and lifestyle. </a:t>
            </a:r>
            <a:endParaRPr/>
          </a:p>
          <a:p>
            <a:pPr marL="0" lvl="0" indent="0" algn="l" rtl="0">
              <a:spcBef>
                <a:spcPts val="0"/>
              </a:spcBef>
              <a:spcAft>
                <a:spcPts val="0"/>
              </a:spcAft>
              <a:buNone/>
            </a:pPr>
            <a:endParaRPr/>
          </a:p>
          <a:p>
            <a:pPr marL="0" lvl="0" indent="0" algn="l" rtl="0">
              <a:spcBef>
                <a:spcPts val="0"/>
              </a:spcBef>
              <a:spcAft>
                <a:spcPts val="0"/>
              </a:spcAft>
              <a:buNone/>
            </a:pPr>
            <a:r>
              <a:rPr lang="en"/>
              <a:t>In order to investigate more, we have also plotted overweight statistics across the different countries and we can see that the trends in both heat maps are similar. </a:t>
            </a:r>
            <a:endParaRPr/>
          </a:p>
          <a:p>
            <a:pPr marL="0" lvl="0" indent="0" algn="l" rtl="0">
              <a:spcBef>
                <a:spcPts val="0"/>
              </a:spcBef>
              <a:spcAft>
                <a:spcPts val="0"/>
              </a:spcAft>
              <a:buNone/>
            </a:pPr>
            <a:endParaRPr/>
          </a:p>
          <a:p>
            <a:pPr marL="0" lvl="0" indent="0" algn="l" rtl="0">
              <a:spcBef>
                <a:spcPts val="0"/>
              </a:spcBef>
              <a:spcAft>
                <a:spcPts val="0"/>
              </a:spcAft>
              <a:buNone/>
            </a:pPr>
            <a:r>
              <a:rPr lang="en"/>
              <a:t>So we can infer that there is a certain correlation between being overweight and being diabetic.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b0fa7ea8b_3_1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b0fa7ea8b_3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 here, We plotted the correlation between diabetes and obesity for the different countries and as you can see there is strong correlation between them. </a:t>
            </a:r>
            <a:endParaRPr/>
          </a:p>
          <a:p>
            <a:pPr marL="0" lvl="0" indent="0" algn="l" rtl="0">
              <a:spcBef>
                <a:spcPts val="0"/>
              </a:spcBef>
              <a:spcAft>
                <a:spcPts val="0"/>
              </a:spcAft>
              <a:buNone/>
            </a:pPr>
            <a:endParaRPr/>
          </a:p>
          <a:p>
            <a:pPr marL="0" lvl="0" indent="0" algn="l" rtl="0">
              <a:spcBef>
                <a:spcPts val="0"/>
              </a:spcBef>
              <a:spcAft>
                <a:spcPts val="0"/>
              </a:spcAft>
              <a:buNone/>
            </a:pPr>
            <a:r>
              <a:rPr lang="en"/>
              <a:t>From this plot, we can say that obesity leads to diabetes or visa versa, or they both of them are products of common factors, such as genetics or lifestyle.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b0fa7ea8b_0_10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b0fa7ea8b_0_1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 the left we plotted the blood pressure and bmi along with the prevalence of diabetes of the 5 countries that have the highest rate of diabetes </a:t>
            </a:r>
            <a:endParaRPr/>
          </a:p>
          <a:p>
            <a:pPr marL="0" lvl="0" indent="0" algn="l" rtl="0">
              <a:spcBef>
                <a:spcPts val="0"/>
              </a:spcBef>
              <a:spcAft>
                <a:spcPts val="0"/>
              </a:spcAft>
              <a:buNone/>
            </a:pPr>
            <a:endParaRPr/>
          </a:p>
          <a:p>
            <a:pPr marL="0" lvl="0" indent="0" algn="l" rtl="0">
              <a:spcBef>
                <a:spcPts val="0"/>
              </a:spcBef>
              <a:spcAft>
                <a:spcPts val="0"/>
              </a:spcAft>
              <a:buNone/>
            </a:pPr>
            <a:r>
              <a:rPr lang="en"/>
              <a:t>on the right we plotted their averages. </a:t>
            </a:r>
            <a:endParaRPr/>
          </a:p>
          <a:p>
            <a:pPr marL="0" lvl="0" indent="0" algn="l" rtl="0">
              <a:spcBef>
                <a:spcPts val="0"/>
              </a:spcBef>
              <a:spcAft>
                <a:spcPts val="0"/>
              </a:spcAft>
              <a:buNone/>
            </a:pPr>
            <a:endParaRPr/>
          </a:p>
          <a:p>
            <a:pPr marL="0" lvl="0" indent="0" algn="l" rtl="0">
              <a:spcBef>
                <a:spcPts val="0"/>
              </a:spcBef>
              <a:spcAft>
                <a:spcPts val="0"/>
              </a:spcAft>
              <a:buNone/>
            </a:pPr>
            <a:r>
              <a:rPr lang="en"/>
              <a:t>As you can see they all share a high BMI with a relatively large spread in Diastolic Blood Pressure</a:t>
            </a:r>
            <a:endParaRPr/>
          </a:p>
          <a:p>
            <a:pPr marL="0" lvl="0" indent="0" algn="l" rtl="0">
              <a:spcBef>
                <a:spcPts val="0"/>
              </a:spcBef>
              <a:spcAft>
                <a:spcPts val="0"/>
              </a:spcAft>
              <a:buNone/>
            </a:pPr>
            <a:endParaRPr/>
          </a:p>
          <a:p>
            <a:pPr marL="0" lvl="0" indent="0" algn="l" rtl="0">
              <a:spcBef>
                <a:spcPts val="0"/>
              </a:spcBef>
              <a:spcAft>
                <a:spcPts val="0"/>
              </a:spcAft>
              <a:buNone/>
            </a:pPr>
            <a:r>
              <a:rPr lang="en"/>
              <a:t>This shows that BMI is a reliable metric to predict a country’s rate of diabetes while Blood pressure is not.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MAKE THIS INTO TWO SLIDES:</a:t>
            </a:r>
            <a:br>
              <a:rPr lang="en"/>
            </a:br>
            <a:r>
              <a:rPr lang="en"/>
              <a:t>Each slide:</a:t>
            </a:r>
            <a:endParaRPr/>
          </a:p>
          <a:p>
            <a:pPr marL="0" lvl="0" indent="0" algn="l" rtl="0">
              <a:spcBef>
                <a:spcPts val="0"/>
              </a:spcBef>
              <a:spcAft>
                <a:spcPts val="0"/>
              </a:spcAft>
              <a:buNone/>
            </a:pPr>
            <a:endParaRPr/>
          </a:p>
          <a:p>
            <a:pPr marL="0" lvl="0" indent="0" algn="l" rtl="0">
              <a:spcBef>
                <a:spcPts val="0"/>
              </a:spcBef>
              <a:spcAft>
                <a:spcPts val="0"/>
              </a:spcAft>
              <a:buNone/>
            </a:pPr>
            <a:r>
              <a:rPr lang="en"/>
              <a:t>Left side-&gt; 5 individual countries</a:t>
            </a:r>
            <a:endParaRPr/>
          </a:p>
          <a:p>
            <a:pPr marL="0" lvl="0" indent="0" algn="l" rtl="0">
              <a:spcBef>
                <a:spcPts val="0"/>
              </a:spcBef>
              <a:spcAft>
                <a:spcPts val="0"/>
              </a:spcAft>
              <a:buNone/>
            </a:pPr>
            <a:r>
              <a:rPr lang="en"/>
              <a:t>Right side-&gt; avg of the 5 countries</a:t>
            </a:r>
            <a:endParaRPr/>
          </a:p>
          <a:p>
            <a:pPr marL="0" lvl="0" indent="0" algn="l" rtl="0">
              <a:spcBef>
                <a:spcPts val="0"/>
              </a:spcBef>
              <a:spcAft>
                <a:spcPts val="0"/>
              </a:spcAft>
              <a:buNone/>
            </a:pPr>
            <a:endParaRPr/>
          </a:p>
          <a:p>
            <a:pPr marL="0" lvl="0" indent="0" algn="l" rtl="0">
              <a:spcBef>
                <a:spcPts val="0"/>
              </a:spcBef>
              <a:spcAft>
                <a:spcPts val="0"/>
              </a:spcAft>
              <a:buNone/>
            </a:pPr>
            <a:r>
              <a:rPr lang="en"/>
              <a:t>These graphs show the blood pressure, BMI, and prevalence for the 5 countries with the lowest (on the left) and highest (on the right) % of population with diabetes. For the countries with the highest diabetes prevalence, we can see that they have a small spread in their systolic blood pressure and all share high BMI. This indicates that these can hold as good metrics to predict the rate of diabetes in a population. In the countries with the lowest prevalence of diabetes, we see a large spread in BMI, which tells us that while a high BMI may indicate high rate of diabetes, the opposite is not necessarily true for low BMI levels.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b075a8b42_5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b075a8b42_5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 this slide, we plotted the same data, but for the the 5 countries that have the lowest prevalence in diabetes</a:t>
            </a:r>
            <a:endParaRPr/>
          </a:p>
          <a:p>
            <a:pPr marL="0" lvl="0" indent="0" algn="l" rtl="0">
              <a:spcBef>
                <a:spcPts val="0"/>
              </a:spcBef>
              <a:spcAft>
                <a:spcPts val="0"/>
              </a:spcAft>
              <a:buNone/>
            </a:pPr>
            <a:endParaRPr/>
          </a:p>
          <a:p>
            <a:pPr marL="0" lvl="0" indent="0" algn="l" rtl="0">
              <a:spcBef>
                <a:spcPts val="0"/>
              </a:spcBef>
              <a:spcAft>
                <a:spcPts val="0"/>
              </a:spcAft>
              <a:buNone/>
            </a:pPr>
            <a:r>
              <a:rPr lang="en">
                <a:highlight>
                  <a:srgbClr val="FF0000"/>
                </a:highlight>
              </a:rPr>
              <a:t>As you can see, the countries with the highest prevalence and the countries with lowest prevalence share a similar range when it come to blood pressure.</a:t>
            </a:r>
            <a:endParaRPr>
              <a:highlight>
                <a:srgbClr val="FF0000"/>
              </a:highlight>
            </a:endParaRPr>
          </a:p>
          <a:p>
            <a:pPr marL="0" lvl="0" indent="0" algn="l" rtl="0">
              <a:spcBef>
                <a:spcPts val="0"/>
              </a:spcBef>
              <a:spcAft>
                <a:spcPts val="0"/>
              </a:spcAft>
              <a:buNone/>
            </a:pPr>
            <a:endParaRPr/>
          </a:p>
          <a:p>
            <a:pPr marL="0" lvl="0" indent="0" algn="l" rtl="0">
              <a:spcBef>
                <a:spcPts val="0"/>
              </a:spcBef>
              <a:spcAft>
                <a:spcPts val="0"/>
              </a:spcAft>
              <a:buNone/>
            </a:pPr>
            <a:r>
              <a:rPr lang="en"/>
              <a:t>Although on the previous slide the spread in the BMI amongst the countries was small, on this slide you can see that there is a bigger spread in BMI. </a:t>
            </a:r>
            <a:endParaRPr/>
          </a:p>
          <a:p>
            <a:pPr marL="0" lvl="0" indent="0" algn="l" rtl="0">
              <a:spcBef>
                <a:spcPts val="0"/>
              </a:spcBef>
              <a:spcAft>
                <a:spcPts val="0"/>
              </a:spcAft>
              <a:buNone/>
            </a:pPr>
            <a:endParaRPr/>
          </a:p>
          <a:p>
            <a:pPr marL="0" lvl="0" indent="0" algn="l" rtl="0">
              <a:spcBef>
                <a:spcPts val="0"/>
              </a:spcBef>
              <a:spcAft>
                <a:spcPts val="0"/>
              </a:spcAft>
              <a:buNone/>
            </a:pPr>
            <a:r>
              <a:rPr lang="en"/>
              <a:t>This leads us to believe that, the correlation between BMI and Diabetes is stronger when the BMI is higher than average BMI of the countries.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MAKE THIS INTO TWO SLIDES:</a:t>
            </a:r>
            <a:br>
              <a:rPr lang="en"/>
            </a:br>
            <a:r>
              <a:rPr lang="en"/>
              <a:t>Each slide:</a:t>
            </a:r>
            <a:endParaRPr/>
          </a:p>
          <a:p>
            <a:pPr marL="0" lvl="0" indent="0" algn="l" rtl="0">
              <a:spcBef>
                <a:spcPts val="0"/>
              </a:spcBef>
              <a:spcAft>
                <a:spcPts val="0"/>
              </a:spcAft>
              <a:buNone/>
            </a:pPr>
            <a:endParaRPr/>
          </a:p>
          <a:p>
            <a:pPr marL="0" lvl="0" indent="0" algn="l" rtl="0">
              <a:spcBef>
                <a:spcPts val="0"/>
              </a:spcBef>
              <a:spcAft>
                <a:spcPts val="0"/>
              </a:spcAft>
              <a:buNone/>
            </a:pPr>
            <a:r>
              <a:rPr lang="en"/>
              <a:t>Left side-&gt; 5 individual countries</a:t>
            </a:r>
            <a:endParaRPr/>
          </a:p>
          <a:p>
            <a:pPr marL="0" lvl="0" indent="0" algn="l" rtl="0">
              <a:spcBef>
                <a:spcPts val="0"/>
              </a:spcBef>
              <a:spcAft>
                <a:spcPts val="0"/>
              </a:spcAft>
              <a:buNone/>
            </a:pPr>
            <a:r>
              <a:rPr lang="en"/>
              <a:t>Right side-&gt; avg of the 5 countries</a:t>
            </a:r>
            <a:endParaRPr/>
          </a:p>
          <a:p>
            <a:pPr marL="0" lvl="0" indent="0" algn="l" rtl="0">
              <a:spcBef>
                <a:spcPts val="0"/>
              </a:spcBef>
              <a:spcAft>
                <a:spcPts val="0"/>
              </a:spcAft>
              <a:buNone/>
            </a:pPr>
            <a:endParaRPr/>
          </a:p>
          <a:p>
            <a:pPr marL="0" lvl="0" indent="0" algn="l" rtl="0">
              <a:spcBef>
                <a:spcPts val="0"/>
              </a:spcBef>
              <a:spcAft>
                <a:spcPts val="0"/>
              </a:spcAft>
              <a:buNone/>
            </a:pPr>
            <a:r>
              <a:rPr lang="en"/>
              <a:t>These graphs show the blood pressure, BMI, and prevalence for the 5 countries with the lowest (on the left) and highest (on the right) % of population with diabetes. For the countries with the highest diabetes prevalence, we can see that they have a small spread in their systolic blood pressure and all share high BMI. This indicates that these can hold as good metrics to predict the rate of diabetes in a population. In the countries with the lowest prevalence of diabetes, we see a large spread in BMI, which tells us that while a high BMI may indicate high rate of diabetes, the opposite is not necessarily true for low BMI levels.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588427"/>
            <a:ext cx="745763"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763267"/>
            <a:ext cx="7688100" cy="22197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4230533"/>
            <a:ext cx="7688100" cy="721500"/>
          </a:xfrm>
          <a:prstGeom prst="rect">
            <a:avLst/>
          </a:prstGeom>
        </p:spPr>
        <p:txBody>
          <a:bodyPr spcFirstLastPara="1" wrap="square" lIns="91425" tIns="91425" rIns="91425" bIns="91425" anchor="t" anchorCtr="0"/>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5558926"/>
            <a:ext cx="745763"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978600"/>
            <a:ext cx="7688400" cy="16596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3030517"/>
            <a:ext cx="7688400" cy="2107200"/>
          </a:xfrm>
          <a:prstGeom prst="rect">
            <a:avLst/>
          </a:prstGeom>
        </p:spPr>
        <p:txBody>
          <a:bodyPr spcFirstLastPara="1" wrap="square" lIns="91425" tIns="91425" rIns="91425" bIns="91425" anchor="t" anchorCtr="0"/>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588427"/>
            <a:ext cx="745763"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763267"/>
            <a:ext cx="7688400" cy="20247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588427"/>
            <a:ext cx="745763"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758200"/>
            <a:ext cx="7688700" cy="7137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771833"/>
            <a:ext cx="7688700" cy="30147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588427"/>
            <a:ext cx="745763"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771833"/>
            <a:ext cx="3774300" cy="30147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771833"/>
            <a:ext cx="3774300" cy="30147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588427"/>
            <a:ext cx="745763"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588427"/>
            <a:ext cx="745763"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758200"/>
            <a:ext cx="3300900" cy="18420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3708967"/>
            <a:ext cx="3300900" cy="21300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5558926"/>
            <a:ext cx="745763"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1152400"/>
            <a:ext cx="7021200" cy="39801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588427"/>
            <a:ext cx="745763"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758200"/>
            <a:ext cx="3300900" cy="22497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4215367"/>
            <a:ext cx="3300900" cy="1011900"/>
          </a:xfrm>
          <a:prstGeom prst="rect">
            <a:avLst/>
          </a:prstGeom>
        </p:spPr>
        <p:txBody>
          <a:bodyPr spcFirstLastPara="1" wrap="square" lIns="91425" tIns="91425" rIns="91425" bIns="91425" anchor="t" anchorCtr="0"/>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803500"/>
            <a:ext cx="3374400" cy="40341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5830068"/>
            <a:ext cx="7697400" cy="614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rtl="0">
              <a:spcBef>
                <a:spcPts val="0"/>
              </a:spcBef>
              <a:spcAft>
                <a:spcPts val="0"/>
              </a:spcAft>
              <a:buSzPts val="2800"/>
              <a:buFont typeface="Raleway"/>
              <a:buNone/>
              <a:defRPr sz="2800" b="1">
                <a:latin typeface="Raleway"/>
                <a:ea typeface="Raleway"/>
                <a:cs typeface="Raleway"/>
                <a:sym typeface="Raleway"/>
              </a:defRPr>
            </a:lvl1pPr>
            <a:lvl2pPr lvl="1" rtl="0">
              <a:spcBef>
                <a:spcPts val="0"/>
              </a:spcBef>
              <a:spcAft>
                <a:spcPts val="0"/>
              </a:spcAft>
              <a:buSzPts val="2800"/>
              <a:buFont typeface="Raleway"/>
              <a:buNone/>
              <a:defRPr sz="2800" b="1">
                <a:latin typeface="Raleway"/>
                <a:ea typeface="Raleway"/>
                <a:cs typeface="Raleway"/>
                <a:sym typeface="Raleway"/>
              </a:defRPr>
            </a:lvl2pPr>
            <a:lvl3pPr lvl="2" rtl="0">
              <a:spcBef>
                <a:spcPts val="0"/>
              </a:spcBef>
              <a:spcAft>
                <a:spcPts val="0"/>
              </a:spcAft>
              <a:buSzPts val="2800"/>
              <a:buFont typeface="Raleway"/>
              <a:buNone/>
              <a:defRPr sz="2800" b="1">
                <a:latin typeface="Raleway"/>
                <a:ea typeface="Raleway"/>
                <a:cs typeface="Raleway"/>
                <a:sym typeface="Raleway"/>
              </a:defRPr>
            </a:lvl3pPr>
            <a:lvl4pPr lvl="3" rtl="0">
              <a:spcBef>
                <a:spcPts val="0"/>
              </a:spcBef>
              <a:spcAft>
                <a:spcPts val="0"/>
              </a:spcAft>
              <a:buSzPts val="2800"/>
              <a:buFont typeface="Raleway"/>
              <a:buNone/>
              <a:defRPr sz="2800" b="1">
                <a:latin typeface="Raleway"/>
                <a:ea typeface="Raleway"/>
                <a:cs typeface="Raleway"/>
                <a:sym typeface="Raleway"/>
              </a:defRPr>
            </a:lvl4pPr>
            <a:lvl5pPr lvl="4" rtl="0">
              <a:spcBef>
                <a:spcPts val="0"/>
              </a:spcBef>
              <a:spcAft>
                <a:spcPts val="0"/>
              </a:spcAft>
              <a:buSzPts val="2800"/>
              <a:buFont typeface="Raleway"/>
              <a:buNone/>
              <a:defRPr sz="2800" b="1">
                <a:latin typeface="Raleway"/>
                <a:ea typeface="Raleway"/>
                <a:cs typeface="Raleway"/>
                <a:sym typeface="Raleway"/>
              </a:defRPr>
            </a:lvl5pPr>
            <a:lvl6pPr lvl="5" rtl="0">
              <a:spcBef>
                <a:spcPts val="0"/>
              </a:spcBef>
              <a:spcAft>
                <a:spcPts val="0"/>
              </a:spcAft>
              <a:buSzPts val="2800"/>
              <a:buFont typeface="Raleway"/>
              <a:buNone/>
              <a:defRPr sz="2800" b="1">
                <a:latin typeface="Raleway"/>
                <a:ea typeface="Raleway"/>
                <a:cs typeface="Raleway"/>
                <a:sym typeface="Raleway"/>
              </a:defRPr>
            </a:lvl6pPr>
            <a:lvl7pPr lvl="6" rtl="0">
              <a:spcBef>
                <a:spcPts val="0"/>
              </a:spcBef>
              <a:spcAft>
                <a:spcPts val="0"/>
              </a:spcAft>
              <a:buSzPts val="2800"/>
              <a:buFont typeface="Raleway"/>
              <a:buNone/>
              <a:defRPr sz="2800" b="1">
                <a:latin typeface="Raleway"/>
                <a:ea typeface="Raleway"/>
                <a:cs typeface="Raleway"/>
                <a:sym typeface="Raleway"/>
              </a:defRPr>
            </a:lvl7pPr>
            <a:lvl8pPr lvl="7" rtl="0">
              <a:spcBef>
                <a:spcPts val="0"/>
              </a:spcBef>
              <a:spcAft>
                <a:spcPts val="0"/>
              </a:spcAft>
              <a:buSzPts val="2800"/>
              <a:buFont typeface="Raleway"/>
              <a:buNone/>
              <a:defRPr sz="2800" b="1">
                <a:latin typeface="Raleway"/>
                <a:ea typeface="Raleway"/>
                <a:cs typeface="Raleway"/>
                <a:sym typeface="Raleway"/>
              </a:defRPr>
            </a:lvl8pPr>
            <a:lvl9pPr lvl="8" rtl="0">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s://data.world/health/diabetes-prevalence/workspace/file?filename=rows.csv" TargetMode="External"/><Relationship Id="rId13" Type="http://schemas.openxmlformats.org/officeDocument/2006/relationships/hyperlink" Target="http://publichealthintelligence.org/content/prevalence-diabetes-world-2013" TargetMode="External"/><Relationship Id="rId3" Type="http://schemas.openxmlformats.org/officeDocument/2006/relationships/hyperlink" Target="https://www.cdc.gov/nchs/nhis/nhis_2017_data_release.htm" TargetMode="External"/><Relationship Id="rId7" Type="http://schemas.openxmlformats.org/officeDocument/2006/relationships/hyperlink" Target="https://mchb.hrsa.gov/whusa13/health-status/health-indicators/p/diabetes.html" TargetMode="External"/><Relationship Id="rId12" Type="http://schemas.openxmlformats.org/officeDocument/2006/relationships/hyperlink" Target="https://data.worldbank.org/indicator/sh.sta.diab.z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catalog.data.gov/dataset?tags=diabetes" TargetMode="External"/><Relationship Id="rId11" Type="http://schemas.openxmlformats.org/officeDocument/2006/relationships/hyperlink" Target="https://www.who.int/diabetes/country-profiles/en/" TargetMode="External"/><Relationship Id="rId5" Type="http://schemas.openxmlformats.org/officeDocument/2006/relationships/hyperlink" Target="https://www.medicalnewstoday.com/articles/318472.php" TargetMode="External"/><Relationship Id="rId15" Type="http://schemas.openxmlformats.org/officeDocument/2006/relationships/hyperlink" Target="http://ncdrisc.org/multiple-factors.html" TargetMode="External"/><Relationship Id="rId10" Type="http://schemas.openxmlformats.org/officeDocument/2006/relationships/hyperlink" Target="https://towardsdatascience.com/machine-learning-for-diabetes-562dd7df4d42" TargetMode="External"/><Relationship Id="rId4" Type="http://schemas.openxmlformats.org/officeDocument/2006/relationships/hyperlink" Target="https://www.cdc.gov/diabetes/statistics/slides/long_term_trends.pdf" TargetMode="External"/><Relationship Id="rId9" Type="http://schemas.openxmlformats.org/officeDocument/2006/relationships/hyperlink" Target="https://letsgethealthy.ca.gov/goals/living-well/decreasing-diabetes-prevalence/#_data-snapshot" TargetMode="External"/><Relationship Id="rId14" Type="http://schemas.openxmlformats.org/officeDocument/2006/relationships/hyperlink" Target="https://healthmetrics.heart.org/prevalence-of-prediabetes-and-diabetes-in-the-united-states-1999-2016-stacked-bar-graph/"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763267"/>
            <a:ext cx="7688100" cy="22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Diabetes</a:t>
            </a:r>
            <a:endParaRPr/>
          </a:p>
        </p:txBody>
      </p:sp>
      <p:sp>
        <p:nvSpPr>
          <p:cNvPr id="87" name="Google Shape;87;p13"/>
          <p:cNvSpPr txBox="1">
            <a:spLocks noGrp="1"/>
          </p:cNvSpPr>
          <p:nvPr>
            <p:ph type="subTitle" idx="1"/>
          </p:nvPr>
        </p:nvSpPr>
        <p:spPr>
          <a:xfrm>
            <a:off x="729627" y="3239933"/>
            <a:ext cx="7688100" cy="72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Trends and Prevalence</a:t>
            </a:r>
            <a:endParaRPr sz="1800"/>
          </a:p>
        </p:txBody>
      </p:sp>
      <p:sp>
        <p:nvSpPr>
          <p:cNvPr id="88" name="Google Shape;88;p13"/>
          <p:cNvSpPr txBox="1">
            <a:spLocks noGrp="1"/>
          </p:cNvSpPr>
          <p:nvPr>
            <p:ph type="subTitle" idx="1"/>
          </p:nvPr>
        </p:nvSpPr>
        <p:spPr>
          <a:xfrm>
            <a:off x="2161526" y="3961533"/>
            <a:ext cx="4824300" cy="22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#13:</a:t>
            </a:r>
            <a:endParaRPr/>
          </a:p>
          <a:p>
            <a:pPr marL="0" lvl="0" indent="0" algn="l" rtl="0">
              <a:spcBef>
                <a:spcPts val="0"/>
              </a:spcBef>
              <a:spcAft>
                <a:spcPts val="0"/>
              </a:spcAft>
              <a:buNone/>
            </a:pPr>
            <a:endParaRPr/>
          </a:p>
          <a:p>
            <a:pPr marL="0" lvl="0" indent="0" algn="l" rtl="0">
              <a:spcBef>
                <a:spcPts val="0"/>
              </a:spcBef>
              <a:spcAft>
                <a:spcPts val="0"/>
              </a:spcAft>
              <a:buNone/>
            </a:pPr>
            <a:r>
              <a:rPr lang="en"/>
              <a:t>Tejas Sadarahalli</a:t>
            </a:r>
            <a:endParaRPr/>
          </a:p>
          <a:p>
            <a:pPr marL="0" lvl="0" indent="0" algn="l" rtl="0">
              <a:spcBef>
                <a:spcPts val="0"/>
              </a:spcBef>
              <a:spcAft>
                <a:spcPts val="0"/>
              </a:spcAft>
              <a:buNone/>
            </a:pPr>
            <a:r>
              <a:rPr lang="en"/>
              <a:t>Shashank Solomon</a:t>
            </a:r>
            <a:endParaRPr/>
          </a:p>
          <a:p>
            <a:pPr marL="0" lvl="0" indent="0" algn="l" rtl="0">
              <a:spcBef>
                <a:spcPts val="0"/>
              </a:spcBef>
              <a:spcAft>
                <a:spcPts val="0"/>
              </a:spcAft>
              <a:buNone/>
            </a:pPr>
            <a:r>
              <a:rPr lang="en"/>
              <a:t>Aiman Jabaren</a:t>
            </a:r>
            <a:endParaRPr/>
          </a:p>
          <a:p>
            <a:pPr marL="0" lvl="0" indent="0" algn="l" rtl="0">
              <a:spcBef>
                <a:spcPts val="0"/>
              </a:spcBef>
              <a:spcAft>
                <a:spcPts val="0"/>
              </a:spcAft>
              <a:buNone/>
            </a:pPr>
            <a:r>
              <a:rPr lang="en"/>
              <a:t>Treven Moore</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a:spLocks noGrp="1"/>
          </p:cNvSpPr>
          <p:nvPr>
            <p:ph type="title"/>
          </p:nvPr>
        </p:nvSpPr>
        <p:spPr>
          <a:xfrm>
            <a:off x="799000" y="2413200"/>
            <a:ext cx="7688700" cy="7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United States Data</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3"/>
          <p:cNvSpPr/>
          <p:nvPr/>
        </p:nvSpPr>
        <p:spPr>
          <a:xfrm>
            <a:off x="687875" y="1267250"/>
            <a:ext cx="1200300" cy="762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txBox="1">
            <a:spLocks noGrp="1"/>
          </p:cNvSpPr>
          <p:nvPr>
            <p:ph type="title"/>
          </p:nvPr>
        </p:nvSpPr>
        <p:spPr>
          <a:xfrm>
            <a:off x="-14783" y="191165"/>
            <a:ext cx="7688700" cy="7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does lifestyle affect diabetes?</a:t>
            </a:r>
            <a:endParaRPr/>
          </a:p>
        </p:txBody>
      </p:sp>
      <p:pic>
        <p:nvPicPr>
          <p:cNvPr id="184" name="Google Shape;184;p23"/>
          <p:cNvPicPr preferRelativeResize="0"/>
          <p:nvPr/>
        </p:nvPicPr>
        <p:blipFill>
          <a:blip r:embed="rId3">
            <a:alphaModFix/>
          </a:blip>
          <a:stretch>
            <a:fillRect/>
          </a:stretch>
        </p:blipFill>
        <p:spPr>
          <a:xfrm>
            <a:off x="1679125" y="766900"/>
            <a:ext cx="5889575" cy="2944775"/>
          </a:xfrm>
          <a:prstGeom prst="rect">
            <a:avLst/>
          </a:prstGeom>
          <a:noFill/>
          <a:ln>
            <a:noFill/>
          </a:ln>
        </p:spPr>
      </p:pic>
      <p:pic>
        <p:nvPicPr>
          <p:cNvPr id="185" name="Google Shape;185;p23"/>
          <p:cNvPicPr preferRelativeResize="0"/>
          <p:nvPr/>
        </p:nvPicPr>
        <p:blipFill>
          <a:blip r:embed="rId4">
            <a:alphaModFix/>
          </a:blip>
          <a:stretch>
            <a:fillRect/>
          </a:stretch>
        </p:blipFill>
        <p:spPr>
          <a:xfrm>
            <a:off x="0" y="3845750"/>
            <a:ext cx="4572000" cy="2369074"/>
          </a:xfrm>
          <a:prstGeom prst="rect">
            <a:avLst/>
          </a:prstGeom>
          <a:noFill/>
          <a:ln>
            <a:noFill/>
          </a:ln>
        </p:spPr>
      </p:pic>
      <p:pic>
        <p:nvPicPr>
          <p:cNvPr id="186" name="Google Shape;186;p23"/>
          <p:cNvPicPr preferRelativeResize="0"/>
          <p:nvPr/>
        </p:nvPicPr>
        <p:blipFill>
          <a:blip r:embed="rId5">
            <a:alphaModFix/>
          </a:blip>
          <a:stretch>
            <a:fillRect/>
          </a:stretch>
        </p:blipFill>
        <p:spPr>
          <a:xfrm>
            <a:off x="4572000" y="3925400"/>
            <a:ext cx="4572000" cy="2285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xfrm>
            <a:off x="188192" y="191165"/>
            <a:ext cx="7688700" cy="7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Correlation plots</a:t>
            </a:r>
            <a:endParaRPr/>
          </a:p>
        </p:txBody>
      </p:sp>
      <p:pic>
        <p:nvPicPr>
          <p:cNvPr id="192" name="Google Shape;192;p24"/>
          <p:cNvPicPr preferRelativeResize="0"/>
          <p:nvPr/>
        </p:nvPicPr>
        <p:blipFill>
          <a:blip r:embed="rId3">
            <a:alphaModFix/>
          </a:blip>
          <a:stretch>
            <a:fillRect/>
          </a:stretch>
        </p:blipFill>
        <p:spPr>
          <a:xfrm>
            <a:off x="188200" y="1057265"/>
            <a:ext cx="4267200" cy="3419922"/>
          </a:xfrm>
          <a:prstGeom prst="rect">
            <a:avLst/>
          </a:prstGeom>
          <a:noFill/>
          <a:ln>
            <a:noFill/>
          </a:ln>
        </p:spPr>
      </p:pic>
      <p:pic>
        <p:nvPicPr>
          <p:cNvPr id="193" name="Google Shape;193;p24"/>
          <p:cNvPicPr preferRelativeResize="0"/>
          <p:nvPr/>
        </p:nvPicPr>
        <p:blipFill>
          <a:blip r:embed="rId4">
            <a:alphaModFix/>
          </a:blip>
          <a:stretch>
            <a:fillRect/>
          </a:stretch>
        </p:blipFill>
        <p:spPr>
          <a:xfrm>
            <a:off x="4572000" y="3080640"/>
            <a:ext cx="4419600" cy="35420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xfrm>
            <a:off x="-14774" y="191175"/>
            <a:ext cx="8542800" cy="7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percent of each race in the US is diabetic?</a:t>
            </a:r>
            <a:endParaRPr/>
          </a:p>
        </p:txBody>
      </p:sp>
      <p:pic>
        <p:nvPicPr>
          <p:cNvPr id="199" name="Google Shape;199;p25"/>
          <p:cNvPicPr preferRelativeResize="0"/>
          <p:nvPr/>
        </p:nvPicPr>
        <p:blipFill rotWithShape="1">
          <a:blip r:embed="rId3">
            <a:alphaModFix/>
          </a:blip>
          <a:srcRect l="18584" r="22918"/>
          <a:stretch/>
        </p:blipFill>
        <p:spPr>
          <a:xfrm>
            <a:off x="5439173" y="850800"/>
            <a:ext cx="3704826" cy="3375482"/>
          </a:xfrm>
          <a:prstGeom prst="rect">
            <a:avLst/>
          </a:prstGeom>
          <a:noFill/>
          <a:ln>
            <a:noFill/>
          </a:ln>
        </p:spPr>
      </p:pic>
      <p:pic>
        <p:nvPicPr>
          <p:cNvPr id="200" name="Google Shape;200;p25"/>
          <p:cNvPicPr preferRelativeResize="0"/>
          <p:nvPr/>
        </p:nvPicPr>
        <p:blipFill rotWithShape="1">
          <a:blip r:embed="rId4">
            <a:alphaModFix/>
          </a:blip>
          <a:srcRect l="23169" r="20040" b="3344"/>
          <a:stretch/>
        </p:blipFill>
        <p:spPr>
          <a:xfrm>
            <a:off x="2711627" y="3482518"/>
            <a:ext cx="3720741" cy="3375482"/>
          </a:xfrm>
          <a:prstGeom prst="rect">
            <a:avLst/>
          </a:prstGeom>
          <a:noFill/>
          <a:ln>
            <a:noFill/>
          </a:ln>
        </p:spPr>
      </p:pic>
      <p:pic>
        <p:nvPicPr>
          <p:cNvPr id="201" name="Google Shape;201;p25"/>
          <p:cNvPicPr preferRelativeResize="0"/>
          <p:nvPr/>
        </p:nvPicPr>
        <p:blipFill rotWithShape="1">
          <a:blip r:embed="rId5">
            <a:alphaModFix/>
          </a:blip>
          <a:srcRect l="24297" r="21993"/>
          <a:stretch/>
        </p:blipFill>
        <p:spPr>
          <a:xfrm>
            <a:off x="-14775" y="850801"/>
            <a:ext cx="3401422" cy="33754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26"/>
          <p:cNvPicPr preferRelativeResize="0"/>
          <p:nvPr/>
        </p:nvPicPr>
        <p:blipFill>
          <a:blip r:embed="rId3">
            <a:alphaModFix/>
          </a:blip>
          <a:stretch>
            <a:fillRect/>
          </a:stretch>
        </p:blipFill>
        <p:spPr>
          <a:xfrm>
            <a:off x="5022425" y="755625"/>
            <a:ext cx="3810000" cy="2857500"/>
          </a:xfrm>
          <a:prstGeom prst="rect">
            <a:avLst/>
          </a:prstGeom>
          <a:noFill/>
          <a:ln>
            <a:noFill/>
          </a:ln>
        </p:spPr>
      </p:pic>
      <p:pic>
        <p:nvPicPr>
          <p:cNvPr id="207" name="Google Shape;207;p26"/>
          <p:cNvPicPr preferRelativeResize="0"/>
          <p:nvPr/>
        </p:nvPicPr>
        <p:blipFill>
          <a:blip r:embed="rId4">
            <a:alphaModFix/>
          </a:blip>
          <a:stretch>
            <a:fillRect/>
          </a:stretch>
        </p:blipFill>
        <p:spPr>
          <a:xfrm>
            <a:off x="211250" y="3799638"/>
            <a:ext cx="3810000" cy="2857500"/>
          </a:xfrm>
          <a:prstGeom prst="rect">
            <a:avLst/>
          </a:prstGeom>
          <a:noFill/>
          <a:ln>
            <a:noFill/>
          </a:ln>
        </p:spPr>
      </p:pic>
      <p:pic>
        <p:nvPicPr>
          <p:cNvPr id="208" name="Google Shape;208;p26"/>
          <p:cNvPicPr preferRelativeResize="0"/>
          <p:nvPr/>
        </p:nvPicPr>
        <p:blipFill>
          <a:blip r:embed="rId5">
            <a:alphaModFix/>
          </a:blip>
          <a:stretch>
            <a:fillRect/>
          </a:stretch>
        </p:blipFill>
        <p:spPr>
          <a:xfrm>
            <a:off x="211250" y="755625"/>
            <a:ext cx="3810000" cy="2857500"/>
          </a:xfrm>
          <a:prstGeom prst="rect">
            <a:avLst/>
          </a:prstGeom>
          <a:noFill/>
          <a:ln>
            <a:noFill/>
          </a:ln>
        </p:spPr>
      </p:pic>
      <p:sp>
        <p:nvSpPr>
          <p:cNvPr id="209" name="Google Shape;209;p26"/>
          <p:cNvSpPr txBox="1">
            <a:spLocks noGrp="1"/>
          </p:cNvSpPr>
          <p:nvPr>
            <p:ph type="title"/>
          </p:nvPr>
        </p:nvSpPr>
        <p:spPr>
          <a:xfrm>
            <a:off x="-14783" y="191165"/>
            <a:ext cx="7688700" cy="7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We got healthier!</a:t>
            </a:r>
            <a:endParaRPr/>
          </a:p>
        </p:txBody>
      </p:sp>
      <p:pic>
        <p:nvPicPr>
          <p:cNvPr id="210" name="Google Shape;210;p26"/>
          <p:cNvPicPr preferRelativeResize="0"/>
          <p:nvPr/>
        </p:nvPicPr>
        <p:blipFill>
          <a:blip r:embed="rId6">
            <a:alphaModFix/>
          </a:blip>
          <a:stretch>
            <a:fillRect/>
          </a:stretch>
        </p:blipFill>
        <p:spPr>
          <a:xfrm>
            <a:off x="5498675" y="3728025"/>
            <a:ext cx="2857500" cy="2857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9" name="Picture 8">
            <a:extLst>
              <a:ext uri="{FF2B5EF4-FFF2-40B4-BE49-F238E27FC236}">
                <a16:creationId xmlns:a16="http://schemas.microsoft.com/office/drawing/2014/main" id="{EB10A1EF-75D1-43E9-B371-DA0F209D1EAB}"/>
              </a:ext>
            </a:extLst>
          </p:cNvPr>
          <p:cNvPicPr>
            <a:picLocks noChangeAspect="1"/>
          </p:cNvPicPr>
          <p:nvPr/>
        </p:nvPicPr>
        <p:blipFill rotWithShape="1">
          <a:blip r:embed="rId3"/>
          <a:srcRect t="10412" r="34918"/>
          <a:stretch/>
        </p:blipFill>
        <p:spPr>
          <a:xfrm>
            <a:off x="11220" y="978875"/>
            <a:ext cx="3764813" cy="2221023"/>
          </a:xfrm>
          <a:prstGeom prst="rect">
            <a:avLst/>
          </a:prstGeom>
        </p:spPr>
      </p:pic>
      <p:pic>
        <p:nvPicPr>
          <p:cNvPr id="15" name="Picture 14">
            <a:extLst>
              <a:ext uri="{FF2B5EF4-FFF2-40B4-BE49-F238E27FC236}">
                <a16:creationId xmlns:a16="http://schemas.microsoft.com/office/drawing/2014/main" id="{5E4DFF63-D556-478D-A0D4-DB767B3CC7FE}"/>
              </a:ext>
            </a:extLst>
          </p:cNvPr>
          <p:cNvPicPr>
            <a:picLocks noChangeAspect="1"/>
          </p:cNvPicPr>
          <p:nvPr/>
        </p:nvPicPr>
        <p:blipFill rotWithShape="1">
          <a:blip r:embed="rId4"/>
          <a:srcRect t="10412" r="34918"/>
          <a:stretch/>
        </p:blipFill>
        <p:spPr>
          <a:xfrm>
            <a:off x="3843345" y="4011226"/>
            <a:ext cx="3764813" cy="2221023"/>
          </a:xfrm>
          <a:prstGeom prst="rect">
            <a:avLst/>
          </a:prstGeom>
        </p:spPr>
      </p:pic>
      <p:sp>
        <p:nvSpPr>
          <p:cNvPr id="215" name="Google Shape;215;p27"/>
          <p:cNvSpPr txBox="1">
            <a:spLocks noGrp="1"/>
          </p:cNvSpPr>
          <p:nvPr>
            <p:ph type="title"/>
          </p:nvPr>
        </p:nvSpPr>
        <p:spPr>
          <a:xfrm>
            <a:off x="-14783" y="191165"/>
            <a:ext cx="7688700" cy="7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does income affect treatment?</a:t>
            </a:r>
            <a:endParaRPr/>
          </a:p>
        </p:txBody>
      </p:sp>
      <p:pic>
        <p:nvPicPr>
          <p:cNvPr id="231" name="Google Shape;231;p27"/>
          <p:cNvPicPr preferRelativeResize="0"/>
          <p:nvPr/>
        </p:nvPicPr>
        <p:blipFill rotWithShape="1">
          <a:blip r:embed="rId5">
            <a:alphaModFix/>
          </a:blip>
          <a:srcRect l="65375" t="40536" r="7798" b="27322"/>
          <a:stretch/>
        </p:blipFill>
        <p:spPr>
          <a:xfrm>
            <a:off x="7602534" y="4079022"/>
            <a:ext cx="1541466" cy="1172610"/>
          </a:xfrm>
          <a:prstGeom prst="rect">
            <a:avLst/>
          </a:prstGeom>
          <a:noFill/>
          <a:ln>
            <a:noFill/>
          </a:ln>
        </p:spPr>
      </p:pic>
      <p:pic>
        <p:nvPicPr>
          <p:cNvPr id="19" name="Google Shape;229;p27">
            <a:extLst>
              <a:ext uri="{FF2B5EF4-FFF2-40B4-BE49-F238E27FC236}">
                <a16:creationId xmlns:a16="http://schemas.microsoft.com/office/drawing/2014/main" id="{76E61D0B-FA9C-4D8C-ADBF-F2BF7B2F966E}"/>
              </a:ext>
            </a:extLst>
          </p:cNvPr>
          <p:cNvPicPr preferRelativeResize="0"/>
          <p:nvPr/>
        </p:nvPicPr>
        <p:blipFill rotWithShape="1">
          <a:blip r:embed="rId5">
            <a:alphaModFix/>
          </a:blip>
          <a:srcRect r="20788" b="90102"/>
          <a:stretch/>
        </p:blipFill>
        <p:spPr>
          <a:xfrm>
            <a:off x="370398" y="707043"/>
            <a:ext cx="3661135" cy="288032"/>
          </a:xfrm>
          <a:prstGeom prst="rect">
            <a:avLst/>
          </a:prstGeom>
          <a:noFill/>
          <a:ln>
            <a:noFill/>
          </a:ln>
        </p:spPr>
      </p:pic>
      <p:sp>
        <p:nvSpPr>
          <p:cNvPr id="224" name="Google Shape;224;p27"/>
          <p:cNvSpPr/>
          <p:nvPr/>
        </p:nvSpPr>
        <p:spPr>
          <a:xfrm>
            <a:off x="482468" y="1459225"/>
            <a:ext cx="1577151" cy="945095"/>
          </a:xfrm>
          <a:prstGeom prst="rect">
            <a:avLst/>
          </a:prstGeom>
          <a:noFill/>
          <a:ln w="38100">
            <a:solidFill>
              <a:schemeClr val="bg2">
                <a:lumMod val="90000"/>
                <a:lumOff val="10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6767001" y="4069144"/>
            <a:ext cx="818658" cy="1381745"/>
          </a:xfrm>
          <a:prstGeom prst="rect">
            <a:avLst/>
          </a:prstGeom>
          <a:noFill/>
          <a:ln w="38100">
            <a:solidFill>
              <a:schemeClr val="bg2">
                <a:lumMod val="90000"/>
                <a:lumOff val="10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5;p27">
            <a:extLst>
              <a:ext uri="{FF2B5EF4-FFF2-40B4-BE49-F238E27FC236}">
                <a16:creationId xmlns:a16="http://schemas.microsoft.com/office/drawing/2014/main" id="{23971C64-2388-495B-B480-03A2180B4B8E}"/>
              </a:ext>
            </a:extLst>
          </p:cNvPr>
          <p:cNvSpPr/>
          <p:nvPr/>
        </p:nvSpPr>
        <p:spPr>
          <a:xfrm>
            <a:off x="2950709" y="1035552"/>
            <a:ext cx="765020" cy="988557"/>
          </a:xfrm>
          <a:prstGeom prst="rect">
            <a:avLst/>
          </a:prstGeom>
          <a:noFill/>
          <a:ln w="38100">
            <a:solidFill>
              <a:schemeClr val="bg2">
                <a:lumMod val="90000"/>
                <a:lumOff val="10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roup 15">
            <a:extLst>
              <a:ext uri="{FF2B5EF4-FFF2-40B4-BE49-F238E27FC236}">
                <a16:creationId xmlns:a16="http://schemas.microsoft.com/office/drawing/2014/main" id="{BE206D2E-7B5F-423A-9365-62F6467C2D32}"/>
              </a:ext>
            </a:extLst>
          </p:cNvPr>
          <p:cNvGrpSpPr/>
          <p:nvPr/>
        </p:nvGrpSpPr>
        <p:grpSpPr>
          <a:xfrm>
            <a:off x="3820846" y="701898"/>
            <a:ext cx="3809626" cy="2498000"/>
            <a:chOff x="3820846" y="701898"/>
            <a:chExt cx="3809626" cy="2498000"/>
          </a:xfrm>
        </p:grpSpPr>
        <p:pic>
          <p:nvPicPr>
            <p:cNvPr id="22" name="Google Shape;222;p27">
              <a:extLst>
                <a:ext uri="{FF2B5EF4-FFF2-40B4-BE49-F238E27FC236}">
                  <a16:creationId xmlns:a16="http://schemas.microsoft.com/office/drawing/2014/main" id="{65B5614C-EF7F-444A-BA6F-3FFDC259167D}"/>
                </a:ext>
              </a:extLst>
            </p:cNvPr>
            <p:cNvPicPr preferRelativeResize="0"/>
            <p:nvPr/>
          </p:nvPicPr>
          <p:blipFill rotWithShape="1">
            <a:blip r:embed="rId6">
              <a:alphaModFix/>
            </a:blip>
            <a:srcRect l="3254" r="17710" b="90287"/>
            <a:stretch/>
          </p:blipFill>
          <p:spPr>
            <a:xfrm>
              <a:off x="4010132" y="701898"/>
              <a:ext cx="3620340" cy="286758"/>
            </a:xfrm>
            <a:prstGeom prst="rect">
              <a:avLst/>
            </a:prstGeom>
            <a:noFill/>
            <a:ln>
              <a:noFill/>
            </a:ln>
          </p:spPr>
        </p:pic>
        <p:pic>
          <p:nvPicPr>
            <p:cNvPr id="11" name="Picture 10">
              <a:extLst>
                <a:ext uri="{FF2B5EF4-FFF2-40B4-BE49-F238E27FC236}">
                  <a16:creationId xmlns:a16="http://schemas.microsoft.com/office/drawing/2014/main" id="{49BF3776-1B16-4222-ACDE-4788D329C26C}"/>
                </a:ext>
              </a:extLst>
            </p:cNvPr>
            <p:cNvPicPr>
              <a:picLocks noChangeAspect="1"/>
            </p:cNvPicPr>
            <p:nvPr/>
          </p:nvPicPr>
          <p:blipFill rotWithShape="1">
            <a:blip r:embed="rId7"/>
            <a:srcRect t="10412" r="34918"/>
            <a:stretch/>
          </p:blipFill>
          <p:spPr>
            <a:xfrm>
              <a:off x="3820846" y="978875"/>
              <a:ext cx="3764813" cy="2221023"/>
            </a:xfrm>
            <a:prstGeom prst="rect">
              <a:avLst/>
            </a:prstGeom>
          </p:spPr>
        </p:pic>
      </p:grpSp>
      <p:grpSp>
        <p:nvGrpSpPr>
          <p:cNvPr id="17" name="Group 16">
            <a:extLst>
              <a:ext uri="{FF2B5EF4-FFF2-40B4-BE49-F238E27FC236}">
                <a16:creationId xmlns:a16="http://schemas.microsoft.com/office/drawing/2014/main" id="{58C461AB-ED72-45E5-9DD2-82CB4D5CEE3B}"/>
              </a:ext>
            </a:extLst>
          </p:cNvPr>
          <p:cNvGrpSpPr/>
          <p:nvPr/>
        </p:nvGrpSpPr>
        <p:grpSpPr>
          <a:xfrm>
            <a:off x="11220" y="3664049"/>
            <a:ext cx="4078777" cy="2585578"/>
            <a:chOff x="11220" y="3664049"/>
            <a:chExt cx="4078777" cy="2585578"/>
          </a:xfrm>
        </p:grpSpPr>
        <p:pic>
          <p:nvPicPr>
            <p:cNvPr id="20" name="Google Shape;219;p27">
              <a:extLst>
                <a:ext uri="{FF2B5EF4-FFF2-40B4-BE49-F238E27FC236}">
                  <a16:creationId xmlns:a16="http://schemas.microsoft.com/office/drawing/2014/main" id="{AF5F2825-42F8-45B5-AC00-59A3D06ACE58}"/>
                </a:ext>
              </a:extLst>
            </p:cNvPr>
            <p:cNvPicPr preferRelativeResize="0"/>
            <p:nvPr/>
          </p:nvPicPr>
          <p:blipFill rotWithShape="1">
            <a:blip r:embed="rId8">
              <a:alphaModFix/>
            </a:blip>
            <a:srcRect r="12355" b="89880"/>
            <a:stretch/>
          </p:blipFill>
          <p:spPr>
            <a:xfrm>
              <a:off x="39070" y="3664049"/>
              <a:ext cx="4050927" cy="321304"/>
            </a:xfrm>
            <a:prstGeom prst="rect">
              <a:avLst/>
            </a:prstGeom>
            <a:noFill/>
            <a:ln>
              <a:noFill/>
            </a:ln>
          </p:spPr>
        </p:pic>
        <p:pic>
          <p:nvPicPr>
            <p:cNvPr id="13" name="Picture 12">
              <a:extLst>
                <a:ext uri="{FF2B5EF4-FFF2-40B4-BE49-F238E27FC236}">
                  <a16:creationId xmlns:a16="http://schemas.microsoft.com/office/drawing/2014/main" id="{71CBCC2D-0881-4B7B-9BBA-FFE6391DD193}"/>
                </a:ext>
              </a:extLst>
            </p:cNvPr>
            <p:cNvPicPr>
              <a:picLocks noChangeAspect="1"/>
            </p:cNvPicPr>
            <p:nvPr/>
          </p:nvPicPr>
          <p:blipFill rotWithShape="1">
            <a:blip r:embed="rId9"/>
            <a:srcRect t="10301" r="34918"/>
            <a:stretch/>
          </p:blipFill>
          <p:spPr>
            <a:xfrm>
              <a:off x="11220" y="4025830"/>
              <a:ext cx="3764813" cy="2223797"/>
            </a:xfrm>
            <a:prstGeom prst="rect">
              <a:avLst/>
            </a:prstGeom>
          </p:spPr>
        </p:pic>
      </p:grpSp>
      <p:cxnSp>
        <p:nvCxnSpPr>
          <p:cNvPr id="27" name="Straight Arrow Connector 26">
            <a:extLst>
              <a:ext uri="{FF2B5EF4-FFF2-40B4-BE49-F238E27FC236}">
                <a16:creationId xmlns:a16="http://schemas.microsoft.com/office/drawing/2014/main" id="{0325AB85-5974-4BFE-A05E-484CBB9DB91E}"/>
              </a:ext>
            </a:extLst>
          </p:cNvPr>
          <p:cNvCxnSpPr>
            <a:cxnSpLocks/>
          </p:cNvCxnSpPr>
          <p:nvPr/>
        </p:nvCxnSpPr>
        <p:spPr>
          <a:xfrm>
            <a:off x="900245" y="1604950"/>
            <a:ext cx="751002" cy="41915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1" name="Google Shape;227;p27">
            <a:extLst>
              <a:ext uri="{FF2B5EF4-FFF2-40B4-BE49-F238E27FC236}">
                <a16:creationId xmlns:a16="http://schemas.microsoft.com/office/drawing/2014/main" id="{F26D57D7-231F-413C-A89A-6CD80EDD1107}"/>
              </a:ext>
            </a:extLst>
          </p:cNvPr>
          <p:cNvPicPr preferRelativeResize="0"/>
          <p:nvPr/>
        </p:nvPicPr>
        <p:blipFill rotWithShape="1">
          <a:blip r:embed="rId10">
            <a:alphaModFix/>
          </a:blip>
          <a:srcRect l="6167" t="3012" r="20803" b="89506"/>
          <a:stretch/>
        </p:blipFill>
        <p:spPr>
          <a:xfrm>
            <a:off x="3970923" y="3747840"/>
            <a:ext cx="3572796" cy="2375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7"/>
                                        </p:tgtEl>
                                      </p:cBhvr>
                                    </p:animEffect>
                                    <p:set>
                                      <p:cBhvr>
                                        <p:cTn id="10" dur="1" fill="hold">
                                          <p:stCondLst>
                                            <p:cond delay="499"/>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4"/>
                                        </p:tgtEl>
                                        <p:attrNameLst>
                                          <p:attrName>style.visibility</p:attrName>
                                        </p:attrNameLst>
                                      </p:cBhvr>
                                      <p:to>
                                        <p:strVal val="visible"/>
                                      </p:to>
                                    </p:set>
                                    <p:animEffect transition="in" filter="fade">
                                      <p:cBhvr>
                                        <p:cTn id="15" dur="500"/>
                                        <p:tgtEl>
                                          <p:spTgt spid="224"/>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5"/>
                                        </p:tgtEl>
                                        <p:attrNameLst>
                                          <p:attrName>style.visibility</p:attrName>
                                        </p:attrNameLst>
                                      </p:cBhvr>
                                      <p:to>
                                        <p:strVal val="visible"/>
                                      </p:to>
                                    </p:set>
                                    <p:animEffect transition="in" filter="fade">
                                      <p:cBhvr>
                                        <p:cTn id="23" dur="500"/>
                                        <p:tgtEl>
                                          <p:spTgt spid="2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xit" presetSubtype="0" fill="hold" grpId="1" nodeType="withEffect">
                                  <p:stCondLst>
                                    <p:cond delay="0"/>
                                  </p:stCondLst>
                                  <p:childTnLst>
                                    <p:animEffect transition="out" filter="fade">
                                      <p:cBhvr>
                                        <p:cTn id="28" dur="500"/>
                                        <p:tgtEl>
                                          <p:spTgt spid="224"/>
                                        </p:tgtEl>
                                      </p:cBhvr>
                                    </p:animEffect>
                                    <p:set>
                                      <p:cBhvr>
                                        <p:cTn id="29" dur="1" fill="hold">
                                          <p:stCondLst>
                                            <p:cond delay="499"/>
                                          </p:stCondLst>
                                        </p:cTn>
                                        <p:tgtEl>
                                          <p:spTgt spid="224"/>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7"/>
                                        </p:tgtEl>
                                      </p:cBhvr>
                                    </p:animEffect>
                                    <p:set>
                                      <p:cBhvr>
                                        <p:cTn id="32"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p:bldP spid="224" grpId="1" animBg="1"/>
      <p:bldP spid="225"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8"/>
          <p:cNvSpPr txBox="1">
            <a:spLocks noGrp="1"/>
          </p:cNvSpPr>
          <p:nvPr>
            <p:ph type="title"/>
          </p:nvPr>
        </p:nvSpPr>
        <p:spPr>
          <a:xfrm>
            <a:off x="6483" y="180457"/>
            <a:ext cx="7688700" cy="7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37" name="Google Shape;237;p28"/>
          <p:cNvSpPr txBox="1">
            <a:spLocks noGrp="1"/>
          </p:cNvSpPr>
          <p:nvPr>
            <p:ph type="body" idx="1"/>
          </p:nvPr>
        </p:nvSpPr>
        <p:spPr>
          <a:xfrm>
            <a:off x="727650" y="1894672"/>
            <a:ext cx="7688700" cy="39459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sz="1400"/>
              <a:t>Diabetes has a very large correlation with obesity/BMI</a:t>
            </a:r>
            <a:endParaRPr sz="1400"/>
          </a:p>
          <a:p>
            <a:pPr marL="914400" lvl="1" indent="-317500" algn="l" rtl="0">
              <a:lnSpc>
                <a:spcPct val="115000"/>
              </a:lnSpc>
              <a:spcBef>
                <a:spcPts val="0"/>
              </a:spcBef>
              <a:spcAft>
                <a:spcPts val="0"/>
              </a:spcAft>
              <a:buSzPts val="1400"/>
              <a:buChar char="○"/>
            </a:pPr>
            <a:r>
              <a:rPr lang="en" sz="1400"/>
              <a:t>These metrics can serve as an effective predictor of diabetes</a:t>
            </a:r>
            <a:endParaRPr sz="1400"/>
          </a:p>
          <a:p>
            <a:pPr marL="914400" lvl="0" indent="0" algn="l" rtl="0">
              <a:lnSpc>
                <a:spcPct val="115000"/>
              </a:lnSpc>
              <a:spcBef>
                <a:spcPts val="0"/>
              </a:spcBef>
              <a:spcAft>
                <a:spcPts val="0"/>
              </a:spcAft>
              <a:buNone/>
            </a:pPr>
            <a:endParaRPr sz="1400"/>
          </a:p>
          <a:p>
            <a:pPr marL="457200" lvl="0" indent="-317500" algn="l" rtl="0">
              <a:lnSpc>
                <a:spcPct val="115000"/>
              </a:lnSpc>
              <a:spcBef>
                <a:spcPts val="0"/>
              </a:spcBef>
              <a:spcAft>
                <a:spcPts val="0"/>
              </a:spcAft>
              <a:buSzPts val="1400"/>
              <a:buChar char="●"/>
            </a:pPr>
            <a:r>
              <a:rPr lang="en" sz="1400"/>
              <a:t>Across income groups, there is variation in what percentage of diabetics are diagnosed and treated</a:t>
            </a:r>
            <a:endParaRPr sz="1400"/>
          </a:p>
          <a:p>
            <a:pPr marL="914400" lvl="1" indent="-317500" algn="l" rtl="0">
              <a:lnSpc>
                <a:spcPct val="115000"/>
              </a:lnSpc>
              <a:spcBef>
                <a:spcPts val="0"/>
              </a:spcBef>
              <a:spcAft>
                <a:spcPts val="0"/>
              </a:spcAft>
              <a:buSzPts val="1400"/>
              <a:buChar char="○"/>
            </a:pPr>
            <a:r>
              <a:rPr lang="en" sz="1400"/>
              <a:t>Spikes or dips in certain income groups at certain times may be caused by government policies that increase access to diabetes testing, for example</a:t>
            </a:r>
            <a:endParaRPr sz="1400"/>
          </a:p>
          <a:p>
            <a:pPr marL="914400" lvl="0" indent="0" algn="l" rtl="0">
              <a:lnSpc>
                <a:spcPct val="115000"/>
              </a:lnSpc>
              <a:spcBef>
                <a:spcPts val="0"/>
              </a:spcBef>
              <a:spcAft>
                <a:spcPts val="0"/>
              </a:spcAft>
              <a:buNone/>
            </a:pPr>
            <a:endParaRPr sz="1400"/>
          </a:p>
          <a:p>
            <a:pPr marL="457200" lvl="0" indent="-317500" algn="l" rtl="0">
              <a:lnSpc>
                <a:spcPct val="115000"/>
              </a:lnSpc>
              <a:spcBef>
                <a:spcPts val="0"/>
              </a:spcBef>
              <a:spcAft>
                <a:spcPts val="0"/>
              </a:spcAft>
              <a:buSzPts val="1400"/>
              <a:buChar char="●"/>
            </a:pPr>
            <a:r>
              <a:rPr lang="en" sz="1400"/>
              <a:t>Although diabetes has no cure, it can often be prevented by making lifestyle changes</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body" idx="1"/>
          </p:nvPr>
        </p:nvSpPr>
        <p:spPr>
          <a:xfrm>
            <a:off x="729450" y="2000940"/>
            <a:ext cx="7688700" cy="3605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Arial"/>
              <a:buChar char="●"/>
            </a:pPr>
            <a:r>
              <a:rPr lang="en" sz="1200" u="sng" dirty="0">
                <a:solidFill>
                  <a:schemeClr val="hlink"/>
                </a:solidFill>
                <a:highlight>
                  <a:srgbClr val="FFFFFF"/>
                </a:highlight>
                <a:latin typeface="Arial"/>
                <a:ea typeface="Arial"/>
                <a:cs typeface="Arial"/>
                <a:sym typeface="Arial"/>
                <a:hlinkClick r:id="rId3"/>
              </a:rPr>
              <a:t>https://www.cdc.gov/nchs/nhis/nhis_2017_data_release.htm</a:t>
            </a:r>
            <a:endParaRPr sz="1200" dirty="0">
              <a:solidFill>
                <a:srgbClr val="1155CC"/>
              </a:solidFill>
              <a:highlight>
                <a:srgbClr val="FFFFFF"/>
              </a:highlight>
              <a:latin typeface="Arial"/>
              <a:ea typeface="Arial"/>
              <a:cs typeface="Arial"/>
              <a:sym typeface="Arial"/>
            </a:endParaRPr>
          </a:p>
          <a:p>
            <a:pPr marL="457200" lvl="0" indent="-304800" algn="l" rtl="0">
              <a:spcBef>
                <a:spcPts val="0"/>
              </a:spcBef>
              <a:spcAft>
                <a:spcPts val="0"/>
              </a:spcAft>
              <a:buSzPts val="1200"/>
              <a:buFont typeface="Arial"/>
              <a:buChar char="●"/>
            </a:pPr>
            <a:r>
              <a:rPr lang="en" sz="1200" u="sng" dirty="0">
                <a:solidFill>
                  <a:schemeClr val="hlink"/>
                </a:solidFill>
                <a:highlight>
                  <a:srgbClr val="FFFFFF"/>
                </a:highlight>
                <a:latin typeface="Arial"/>
                <a:ea typeface="Arial"/>
                <a:cs typeface="Arial"/>
                <a:sym typeface="Arial"/>
                <a:hlinkClick r:id="rId4"/>
              </a:rPr>
              <a:t>https://www.cdc.gov/diabetes/statistics/slides/long_term_trends.pdf</a:t>
            </a:r>
            <a:endParaRPr sz="1200" dirty="0">
              <a:solidFill>
                <a:srgbClr val="1155CC"/>
              </a:solidFill>
              <a:highlight>
                <a:srgbClr val="FFFFFF"/>
              </a:highlight>
              <a:latin typeface="Arial"/>
              <a:ea typeface="Arial"/>
              <a:cs typeface="Arial"/>
              <a:sym typeface="Arial"/>
            </a:endParaRPr>
          </a:p>
          <a:p>
            <a:pPr marL="457200" lvl="0" indent="-304800" algn="l" rtl="0">
              <a:spcBef>
                <a:spcPts val="0"/>
              </a:spcBef>
              <a:spcAft>
                <a:spcPts val="0"/>
              </a:spcAft>
              <a:buSzPts val="1200"/>
              <a:buFont typeface="Arial"/>
              <a:buChar char="●"/>
            </a:pPr>
            <a:r>
              <a:rPr lang="en" sz="1200" u="sng" dirty="0">
                <a:solidFill>
                  <a:schemeClr val="hlink"/>
                </a:solidFill>
                <a:highlight>
                  <a:srgbClr val="FFFFFF"/>
                </a:highlight>
                <a:latin typeface="Arial"/>
                <a:ea typeface="Arial"/>
                <a:cs typeface="Arial"/>
                <a:sym typeface="Arial"/>
                <a:hlinkClick r:id="rId5"/>
              </a:rPr>
              <a:t>https://www.medicalnewstoday.com/articles/318472.php</a:t>
            </a:r>
            <a:endParaRPr sz="1200" dirty="0">
              <a:solidFill>
                <a:srgbClr val="1155CC"/>
              </a:solidFill>
              <a:highlight>
                <a:srgbClr val="FFFFFF"/>
              </a:highlight>
              <a:latin typeface="Arial"/>
              <a:ea typeface="Arial"/>
              <a:cs typeface="Arial"/>
              <a:sym typeface="Arial"/>
            </a:endParaRPr>
          </a:p>
          <a:p>
            <a:pPr marL="457200" lvl="0" indent="-304800" algn="l" rtl="0">
              <a:spcBef>
                <a:spcPts val="0"/>
              </a:spcBef>
              <a:spcAft>
                <a:spcPts val="0"/>
              </a:spcAft>
              <a:buSzPts val="1200"/>
              <a:buFont typeface="Arial"/>
              <a:buChar char="●"/>
            </a:pPr>
            <a:r>
              <a:rPr lang="en" sz="1200" u="sng" dirty="0">
                <a:solidFill>
                  <a:schemeClr val="hlink"/>
                </a:solidFill>
                <a:highlight>
                  <a:srgbClr val="FFFFFF"/>
                </a:highlight>
                <a:latin typeface="Arial"/>
                <a:ea typeface="Arial"/>
                <a:cs typeface="Arial"/>
                <a:sym typeface="Arial"/>
                <a:hlinkClick r:id="rId6"/>
              </a:rPr>
              <a:t>https://catalog.data.gov/dataset?tags=diabetes</a:t>
            </a:r>
            <a:endParaRPr sz="1200" dirty="0">
              <a:solidFill>
                <a:srgbClr val="1155CC"/>
              </a:solidFill>
              <a:highlight>
                <a:srgbClr val="FFFFFF"/>
              </a:highlight>
              <a:latin typeface="Arial"/>
              <a:ea typeface="Arial"/>
              <a:cs typeface="Arial"/>
              <a:sym typeface="Arial"/>
            </a:endParaRPr>
          </a:p>
          <a:p>
            <a:pPr marL="457200" lvl="0" indent="-304800" algn="l" rtl="0">
              <a:spcBef>
                <a:spcPts val="0"/>
              </a:spcBef>
              <a:spcAft>
                <a:spcPts val="0"/>
              </a:spcAft>
              <a:buSzPts val="1200"/>
              <a:buFont typeface="Arial"/>
              <a:buChar char="●"/>
            </a:pPr>
            <a:r>
              <a:rPr lang="en" sz="1200" u="sng" dirty="0">
                <a:solidFill>
                  <a:schemeClr val="hlink"/>
                </a:solidFill>
                <a:highlight>
                  <a:srgbClr val="FFFFFF"/>
                </a:highlight>
                <a:latin typeface="Arial"/>
                <a:ea typeface="Arial"/>
                <a:cs typeface="Arial"/>
                <a:sym typeface="Arial"/>
                <a:hlinkClick r:id="rId7"/>
              </a:rPr>
              <a:t>https://mchb.hrsa.gov/whusa13/health-status/health-indicators/p/diabetes.html</a:t>
            </a:r>
            <a:endParaRPr sz="1200" dirty="0">
              <a:solidFill>
                <a:srgbClr val="1155CC"/>
              </a:solidFill>
              <a:highlight>
                <a:srgbClr val="FFFFFF"/>
              </a:highlight>
              <a:latin typeface="Arial"/>
              <a:ea typeface="Arial"/>
              <a:cs typeface="Arial"/>
              <a:sym typeface="Arial"/>
            </a:endParaRPr>
          </a:p>
          <a:p>
            <a:pPr marL="457200" lvl="0" indent="-304800" algn="l" rtl="0">
              <a:spcBef>
                <a:spcPts val="0"/>
              </a:spcBef>
              <a:spcAft>
                <a:spcPts val="0"/>
              </a:spcAft>
              <a:buSzPts val="1200"/>
              <a:buFont typeface="Arial"/>
              <a:buChar char="●"/>
            </a:pPr>
            <a:r>
              <a:rPr lang="en" sz="1200" u="sng" dirty="0">
                <a:solidFill>
                  <a:schemeClr val="hlink"/>
                </a:solidFill>
                <a:highlight>
                  <a:srgbClr val="FFFFFF"/>
                </a:highlight>
                <a:latin typeface="Arial"/>
                <a:ea typeface="Arial"/>
                <a:cs typeface="Arial"/>
                <a:sym typeface="Arial"/>
                <a:hlinkClick r:id="rId8"/>
              </a:rPr>
              <a:t>https://data.world/health/diabetes-prevalence/workspace/file?filename=rows.csv</a:t>
            </a:r>
            <a:endParaRPr sz="1200" dirty="0">
              <a:solidFill>
                <a:srgbClr val="1155CC"/>
              </a:solidFill>
              <a:highlight>
                <a:srgbClr val="FFFFFF"/>
              </a:highlight>
              <a:latin typeface="Arial"/>
              <a:ea typeface="Arial"/>
              <a:cs typeface="Arial"/>
              <a:sym typeface="Arial"/>
            </a:endParaRPr>
          </a:p>
          <a:p>
            <a:pPr marL="457200" lvl="0" indent="-304800" algn="l" rtl="0">
              <a:spcBef>
                <a:spcPts val="0"/>
              </a:spcBef>
              <a:spcAft>
                <a:spcPts val="0"/>
              </a:spcAft>
              <a:buSzPts val="1200"/>
              <a:buFont typeface="Arial"/>
              <a:buChar char="●"/>
            </a:pPr>
            <a:r>
              <a:rPr lang="en" sz="1200" u="sng" dirty="0">
                <a:solidFill>
                  <a:schemeClr val="hlink"/>
                </a:solidFill>
                <a:highlight>
                  <a:srgbClr val="FFFFFF"/>
                </a:highlight>
                <a:latin typeface="Arial"/>
                <a:ea typeface="Arial"/>
                <a:cs typeface="Arial"/>
                <a:sym typeface="Arial"/>
                <a:hlinkClick r:id="rId9"/>
              </a:rPr>
              <a:t>https://letsgethealthy.ca.gov/goals/living-well/decreasing-diabetes-prevalence/#_data-snapshot</a:t>
            </a:r>
            <a:endParaRPr sz="1200" dirty="0">
              <a:solidFill>
                <a:srgbClr val="1155CC"/>
              </a:solidFill>
              <a:highlight>
                <a:srgbClr val="FFFFFF"/>
              </a:highlight>
              <a:latin typeface="Arial"/>
              <a:ea typeface="Arial"/>
              <a:cs typeface="Arial"/>
              <a:sym typeface="Arial"/>
            </a:endParaRPr>
          </a:p>
          <a:p>
            <a:pPr marL="457200" lvl="0" indent="-304800" algn="l" rtl="0">
              <a:spcBef>
                <a:spcPts val="0"/>
              </a:spcBef>
              <a:spcAft>
                <a:spcPts val="0"/>
              </a:spcAft>
              <a:buSzPts val="1200"/>
              <a:buFont typeface="Arial"/>
              <a:buChar char="●"/>
            </a:pPr>
            <a:r>
              <a:rPr lang="en" sz="1200" u="sng" dirty="0">
                <a:solidFill>
                  <a:schemeClr val="hlink"/>
                </a:solidFill>
                <a:highlight>
                  <a:srgbClr val="FFFFFF"/>
                </a:highlight>
                <a:latin typeface="Arial"/>
                <a:ea typeface="Arial"/>
                <a:cs typeface="Arial"/>
                <a:sym typeface="Arial"/>
                <a:hlinkClick r:id="rId10"/>
              </a:rPr>
              <a:t>https://towardsdatascience.com/machine-learning-for-diabetes-562dd7df4d42</a:t>
            </a:r>
            <a:endParaRPr sz="1200" dirty="0">
              <a:solidFill>
                <a:srgbClr val="1155CC"/>
              </a:solidFill>
              <a:highlight>
                <a:srgbClr val="FFFFFF"/>
              </a:highlight>
              <a:latin typeface="Arial"/>
              <a:ea typeface="Arial"/>
              <a:cs typeface="Arial"/>
              <a:sym typeface="Arial"/>
            </a:endParaRPr>
          </a:p>
          <a:p>
            <a:pPr marL="457200" lvl="0" indent="-304800" algn="l" rtl="0">
              <a:spcBef>
                <a:spcPts val="0"/>
              </a:spcBef>
              <a:spcAft>
                <a:spcPts val="0"/>
              </a:spcAft>
              <a:buSzPts val="1200"/>
              <a:buFont typeface="Arial"/>
              <a:buChar char="●"/>
            </a:pPr>
            <a:r>
              <a:rPr lang="en" sz="1200" u="sng" dirty="0">
                <a:solidFill>
                  <a:schemeClr val="hlink"/>
                </a:solidFill>
                <a:highlight>
                  <a:srgbClr val="FFFFFF"/>
                </a:highlight>
                <a:latin typeface="Arial"/>
                <a:ea typeface="Arial"/>
                <a:cs typeface="Arial"/>
                <a:sym typeface="Arial"/>
                <a:hlinkClick r:id="rId11"/>
              </a:rPr>
              <a:t>https://www.who.int/diabetes/country-profiles/en/</a:t>
            </a:r>
            <a:endParaRPr sz="1200" dirty="0">
              <a:solidFill>
                <a:srgbClr val="000000"/>
              </a:solidFill>
              <a:highlight>
                <a:srgbClr val="FFFFFF"/>
              </a:highlight>
              <a:latin typeface="Arial"/>
              <a:ea typeface="Arial"/>
              <a:cs typeface="Arial"/>
              <a:sym typeface="Arial"/>
            </a:endParaRPr>
          </a:p>
          <a:p>
            <a:pPr marL="457200" lvl="0" indent="-304800" algn="l" rtl="0">
              <a:spcBef>
                <a:spcPts val="0"/>
              </a:spcBef>
              <a:spcAft>
                <a:spcPts val="0"/>
              </a:spcAft>
              <a:buSzPts val="1200"/>
              <a:buFont typeface="Arial"/>
              <a:buChar char="●"/>
            </a:pPr>
            <a:r>
              <a:rPr lang="en" sz="1200" u="sng" dirty="0">
                <a:solidFill>
                  <a:schemeClr val="hlink"/>
                </a:solidFill>
                <a:highlight>
                  <a:srgbClr val="FFFFFF"/>
                </a:highlight>
                <a:latin typeface="Arial"/>
                <a:ea typeface="Arial"/>
                <a:cs typeface="Arial"/>
                <a:sym typeface="Arial"/>
                <a:hlinkClick r:id="rId12"/>
              </a:rPr>
              <a:t>https://data.worldbank.org/indicator/sh.sta.diab.zs</a:t>
            </a:r>
            <a:endParaRPr sz="1200" dirty="0">
              <a:solidFill>
                <a:srgbClr val="000000"/>
              </a:solidFill>
              <a:highlight>
                <a:srgbClr val="FFFFFF"/>
              </a:highlight>
              <a:latin typeface="Arial"/>
              <a:ea typeface="Arial"/>
              <a:cs typeface="Arial"/>
              <a:sym typeface="Arial"/>
            </a:endParaRPr>
          </a:p>
          <a:p>
            <a:pPr marL="457200" lvl="0" indent="-304800" algn="l" rtl="0">
              <a:spcBef>
                <a:spcPts val="0"/>
              </a:spcBef>
              <a:spcAft>
                <a:spcPts val="0"/>
              </a:spcAft>
              <a:buSzPts val="1200"/>
              <a:buFont typeface="Arial"/>
              <a:buChar char="●"/>
            </a:pPr>
            <a:r>
              <a:rPr lang="en" sz="1200" u="sng" dirty="0">
                <a:solidFill>
                  <a:schemeClr val="hlink"/>
                </a:solidFill>
                <a:highlight>
                  <a:srgbClr val="FFFFFF"/>
                </a:highlight>
                <a:latin typeface="Arial"/>
                <a:ea typeface="Arial"/>
                <a:cs typeface="Arial"/>
                <a:sym typeface="Arial"/>
                <a:hlinkClick r:id="rId13"/>
              </a:rPr>
              <a:t>http://publichealthintelligence.org/content/prevalence-diabetes-world-2013</a:t>
            </a:r>
            <a:endParaRPr sz="1200" dirty="0">
              <a:solidFill>
                <a:srgbClr val="1155CC"/>
              </a:solidFill>
              <a:highlight>
                <a:srgbClr val="FFFFFF"/>
              </a:highlight>
              <a:latin typeface="Arial"/>
              <a:ea typeface="Arial"/>
              <a:cs typeface="Arial"/>
              <a:sym typeface="Arial"/>
            </a:endParaRPr>
          </a:p>
          <a:p>
            <a:pPr marL="457200" lvl="0" indent="-304800" algn="l" rtl="0">
              <a:spcBef>
                <a:spcPts val="0"/>
              </a:spcBef>
              <a:spcAft>
                <a:spcPts val="0"/>
              </a:spcAft>
              <a:buSzPts val="1200"/>
              <a:buFont typeface="Arial"/>
              <a:buChar char="●"/>
            </a:pPr>
            <a:r>
              <a:rPr lang="en" sz="1200" u="sng" dirty="0">
                <a:solidFill>
                  <a:schemeClr val="hlink"/>
                </a:solidFill>
                <a:highlight>
                  <a:srgbClr val="FFFFFF"/>
                </a:highlight>
                <a:latin typeface="Arial"/>
                <a:ea typeface="Arial"/>
                <a:cs typeface="Arial"/>
                <a:sym typeface="Arial"/>
                <a:hlinkClick r:id="rId14"/>
              </a:rPr>
              <a:t>https://healthmetrics.heart.org/prevalence-of-prediabetes-and-diabetes-in-the-united-states-1999-2016-stacked-bar-graph/</a:t>
            </a:r>
            <a:endParaRPr lang="en" sz="1200" u="sng" dirty="0">
              <a:solidFill>
                <a:schemeClr val="hlink"/>
              </a:solidFill>
              <a:highlight>
                <a:srgbClr val="FFFFFF"/>
              </a:highlight>
              <a:latin typeface="Arial"/>
              <a:ea typeface="Arial"/>
              <a:cs typeface="Arial"/>
              <a:sym typeface="Arial"/>
            </a:endParaRPr>
          </a:p>
          <a:p>
            <a:pPr indent="-304800">
              <a:buSzPts val="1200"/>
              <a:buFont typeface="Arial"/>
              <a:buChar char="●"/>
            </a:pPr>
            <a:r>
              <a:rPr lang="en-US" sz="1200" u="sng" dirty="0">
                <a:solidFill>
                  <a:schemeClr val="hlink"/>
                </a:solidFill>
                <a:highlight>
                  <a:srgbClr val="FFFFFF"/>
                </a:highlight>
                <a:latin typeface="Arial"/>
                <a:ea typeface="Arial"/>
                <a:cs typeface="Arial"/>
                <a:sym typeface="Arial"/>
                <a:hlinkClick r:id="rId15"/>
              </a:rPr>
              <a:t>http://ncdrisc.org/multiple-factors.html</a:t>
            </a:r>
            <a:endParaRPr lang="en-US" sz="1200" u="sng" dirty="0">
              <a:solidFill>
                <a:schemeClr val="hlink"/>
              </a:solidFill>
              <a:highlight>
                <a:srgbClr val="FFFFFF"/>
              </a:highlight>
              <a:latin typeface="Arial"/>
              <a:ea typeface="Arial"/>
              <a:cs typeface="Arial"/>
              <a:sym typeface="Arial"/>
            </a:endParaRPr>
          </a:p>
          <a:p>
            <a:pPr indent="-304800">
              <a:buSzPts val="1200"/>
              <a:buFont typeface="Arial"/>
              <a:buChar char="●"/>
            </a:pPr>
            <a:r>
              <a:rPr lang="en-US" sz="1200" u="sng" dirty="0">
                <a:solidFill>
                  <a:schemeClr val="hlink"/>
                </a:solidFill>
                <a:highlight>
                  <a:srgbClr val="FFFFFF"/>
                </a:highlight>
                <a:latin typeface="Arial"/>
                <a:ea typeface="Arial"/>
                <a:cs typeface="Arial"/>
                <a:sym typeface="Arial"/>
                <a:hlinkClick r:id="rId14"/>
              </a:rPr>
              <a:t>https://healthmetrics.heart.org/prevalence-of-prediabetes-and-diabetes-in-the-united-states-1999-2016-stacked-bar-graph/</a:t>
            </a:r>
            <a:endParaRPr lang="en-US" sz="1200" dirty="0">
              <a:solidFill>
                <a:srgbClr val="1155CC"/>
              </a:solidFill>
              <a:highlight>
                <a:srgbClr val="FFFFFF"/>
              </a:highlight>
              <a:latin typeface="Arial"/>
              <a:ea typeface="Arial"/>
              <a:cs typeface="Arial"/>
              <a:sym typeface="Arial"/>
            </a:endParaRPr>
          </a:p>
          <a:p>
            <a:pPr indent="-304800">
              <a:buSzPts val="1200"/>
              <a:buFont typeface="Arial"/>
              <a:buChar char="●"/>
            </a:pPr>
            <a:endParaRPr lang="en-US" sz="1200" dirty="0">
              <a:solidFill>
                <a:srgbClr val="1155CC"/>
              </a:solidFill>
              <a:highlight>
                <a:srgbClr val="FFFFFF"/>
              </a:highlight>
              <a:latin typeface="Arial"/>
              <a:ea typeface="Arial"/>
              <a:cs typeface="Arial"/>
              <a:sym typeface="Arial"/>
            </a:endParaRPr>
          </a:p>
          <a:p>
            <a:pPr marL="457200" lvl="0" indent="-304800" algn="l" rtl="0">
              <a:spcBef>
                <a:spcPts val="0"/>
              </a:spcBef>
              <a:spcAft>
                <a:spcPts val="0"/>
              </a:spcAft>
              <a:buSzPts val="1200"/>
              <a:buFont typeface="Arial"/>
              <a:buChar char="●"/>
            </a:pPr>
            <a:endParaRPr lang="en" sz="1200" u="sng" dirty="0">
              <a:solidFill>
                <a:schemeClr val="hlink"/>
              </a:solidFill>
              <a:highlight>
                <a:srgbClr val="FFFFFF"/>
              </a:highlight>
              <a:latin typeface="Arial"/>
              <a:ea typeface="Arial"/>
              <a:cs typeface="Arial"/>
              <a:sym typeface="Arial"/>
            </a:endParaRPr>
          </a:p>
          <a:p>
            <a:pPr marL="457200" lvl="0" indent="-304800" algn="l" rtl="0">
              <a:spcBef>
                <a:spcPts val="0"/>
              </a:spcBef>
              <a:spcAft>
                <a:spcPts val="0"/>
              </a:spcAft>
              <a:buSzPts val="1200"/>
              <a:buFont typeface="Arial"/>
              <a:buChar char="●"/>
            </a:pPr>
            <a:endParaRPr sz="1200" dirty="0">
              <a:solidFill>
                <a:srgbClr val="1155CC"/>
              </a:solidFill>
              <a:highlight>
                <a:srgbClr val="FFFFFF"/>
              </a:highlight>
              <a:latin typeface="Arial"/>
              <a:ea typeface="Arial"/>
              <a:cs typeface="Arial"/>
              <a:sym typeface="Arial"/>
            </a:endParaRPr>
          </a:p>
        </p:txBody>
      </p:sp>
      <p:sp>
        <p:nvSpPr>
          <p:cNvPr id="243" name="Google Shape;243;p29"/>
          <p:cNvSpPr txBox="1">
            <a:spLocks noGrp="1"/>
          </p:cNvSpPr>
          <p:nvPr>
            <p:ph type="title"/>
          </p:nvPr>
        </p:nvSpPr>
        <p:spPr>
          <a:xfrm>
            <a:off x="-14783" y="191165"/>
            <a:ext cx="7688700" cy="7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title"/>
          </p:nvPr>
        </p:nvSpPr>
        <p:spPr>
          <a:xfrm>
            <a:off x="729450" y="1758200"/>
            <a:ext cx="7688700" cy="7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a:t>
            </a:r>
            <a:endParaRPr/>
          </a:p>
        </p:txBody>
      </p:sp>
      <p:sp>
        <p:nvSpPr>
          <p:cNvPr id="249" name="Google Shape;249;p30"/>
          <p:cNvSpPr txBox="1">
            <a:spLocks noGrp="1"/>
          </p:cNvSpPr>
          <p:nvPr>
            <p:ph type="body" idx="1"/>
          </p:nvPr>
        </p:nvSpPr>
        <p:spPr>
          <a:xfrm>
            <a:off x="904550" y="2903405"/>
            <a:ext cx="7560300" cy="105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t>Much appreciation to Professor Jose Unpingco, Ambareesh Jayakumari, Erik Seetao, and UCSD ECE department!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4"/>
          <p:cNvPicPr preferRelativeResize="0"/>
          <p:nvPr/>
        </p:nvPicPr>
        <p:blipFill>
          <a:blip r:embed="rId3">
            <a:alphaModFix/>
          </a:blip>
          <a:stretch>
            <a:fillRect/>
          </a:stretch>
        </p:blipFill>
        <p:spPr>
          <a:xfrm>
            <a:off x="1150459" y="4273548"/>
            <a:ext cx="3421542" cy="2283101"/>
          </a:xfrm>
          <a:prstGeom prst="rect">
            <a:avLst/>
          </a:prstGeom>
          <a:noFill/>
          <a:ln>
            <a:noFill/>
          </a:ln>
        </p:spPr>
      </p:pic>
      <p:sp>
        <p:nvSpPr>
          <p:cNvPr id="94" name="Google Shape;94;p14"/>
          <p:cNvSpPr txBox="1">
            <a:spLocks noGrp="1"/>
          </p:cNvSpPr>
          <p:nvPr>
            <p:ph type="title"/>
          </p:nvPr>
        </p:nvSpPr>
        <p:spPr>
          <a:xfrm>
            <a:off x="0" y="182783"/>
            <a:ext cx="7688700" cy="7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diabetes, and why do we care?</a:t>
            </a:r>
            <a:endParaRPr/>
          </a:p>
        </p:txBody>
      </p:sp>
      <p:sp>
        <p:nvSpPr>
          <p:cNvPr id="95" name="Google Shape;95;p14"/>
          <p:cNvSpPr txBox="1">
            <a:spLocks noGrp="1"/>
          </p:cNvSpPr>
          <p:nvPr>
            <p:ph type="body" idx="1"/>
          </p:nvPr>
        </p:nvSpPr>
        <p:spPr>
          <a:xfrm>
            <a:off x="588350" y="1786097"/>
            <a:ext cx="7688700" cy="39240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sz="1400"/>
              <a:t>Diabetes - high levels of blood sugar</a:t>
            </a:r>
            <a:endParaRPr sz="1400"/>
          </a:p>
          <a:p>
            <a:pPr marL="457200" lvl="0" indent="-317500" algn="l" rtl="0">
              <a:lnSpc>
                <a:spcPct val="115000"/>
              </a:lnSpc>
              <a:spcBef>
                <a:spcPts val="0"/>
              </a:spcBef>
              <a:spcAft>
                <a:spcPts val="0"/>
              </a:spcAft>
              <a:buSzPts val="1400"/>
              <a:buChar char="●"/>
            </a:pPr>
            <a:r>
              <a:rPr lang="en" sz="1400"/>
              <a:t>Unable to regulate - low insulin levels</a:t>
            </a:r>
            <a:endParaRPr sz="1400"/>
          </a:p>
          <a:p>
            <a:pPr marL="457200" lvl="0" indent="0" algn="l" rtl="0">
              <a:lnSpc>
                <a:spcPct val="115000"/>
              </a:lnSpc>
              <a:spcBef>
                <a:spcPts val="0"/>
              </a:spcBef>
              <a:spcAft>
                <a:spcPts val="0"/>
              </a:spcAft>
              <a:buNone/>
            </a:pPr>
            <a:endParaRPr sz="1400"/>
          </a:p>
          <a:p>
            <a:pPr marL="457200" lvl="0" indent="-317500" algn="l" rtl="0">
              <a:lnSpc>
                <a:spcPct val="115000"/>
              </a:lnSpc>
              <a:spcBef>
                <a:spcPts val="0"/>
              </a:spcBef>
              <a:spcAft>
                <a:spcPts val="0"/>
              </a:spcAft>
              <a:buSzPts val="1400"/>
              <a:buChar char="●"/>
            </a:pPr>
            <a:r>
              <a:rPr lang="en" sz="1400"/>
              <a:t>Leads to heart disease, stroke</a:t>
            </a:r>
            <a:endParaRPr sz="1400"/>
          </a:p>
          <a:p>
            <a:pPr marL="457200" lvl="0" indent="-317500" algn="l" rtl="0">
              <a:lnSpc>
                <a:spcPct val="115000"/>
              </a:lnSpc>
              <a:spcBef>
                <a:spcPts val="0"/>
              </a:spcBef>
              <a:spcAft>
                <a:spcPts val="0"/>
              </a:spcAft>
              <a:buSzPts val="1400"/>
              <a:buChar char="●"/>
            </a:pPr>
            <a:r>
              <a:rPr lang="en" sz="1400"/>
              <a:t>Has no cure</a:t>
            </a:r>
            <a:endParaRPr sz="1400"/>
          </a:p>
          <a:p>
            <a:pPr marL="457200" lvl="0" indent="0" algn="l" rtl="0">
              <a:lnSpc>
                <a:spcPct val="115000"/>
              </a:lnSpc>
              <a:spcBef>
                <a:spcPts val="0"/>
              </a:spcBef>
              <a:spcAft>
                <a:spcPts val="0"/>
              </a:spcAft>
              <a:buNone/>
            </a:pPr>
            <a:endParaRPr sz="1400"/>
          </a:p>
          <a:p>
            <a:pPr marL="457200" lvl="0" indent="-317500" algn="l" rtl="0">
              <a:lnSpc>
                <a:spcPct val="115000"/>
              </a:lnSpc>
              <a:spcBef>
                <a:spcPts val="0"/>
              </a:spcBef>
              <a:spcAft>
                <a:spcPts val="0"/>
              </a:spcAft>
              <a:buSzPts val="1400"/>
              <a:buChar char="●"/>
            </a:pPr>
            <a:r>
              <a:rPr lang="en" sz="1400"/>
              <a:t>&gt;3.5 Million deaths in 2017</a:t>
            </a:r>
            <a:endParaRPr sz="1400"/>
          </a:p>
          <a:p>
            <a:pPr marL="457200" lvl="0" indent="-317500" algn="l" rtl="0">
              <a:lnSpc>
                <a:spcPct val="115000"/>
              </a:lnSpc>
              <a:spcBef>
                <a:spcPts val="0"/>
              </a:spcBef>
              <a:spcAft>
                <a:spcPts val="0"/>
              </a:spcAft>
              <a:buSzPts val="1400"/>
              <a:buChar char="●"/>
            </a:pPr>
            <a:r>
              <a:rPr lang="en" sz="1400"/>
              <a:t>245 Billion $ spent</a:t>
            </a:r>
            <a:endParaRPr sz="1400"/>
          </a:p>
        </p:txBody>
      </p:sp>
      <p:pic>
        <p:nvPicPr>
          <p:cNvPr id="96" name="Google Shape;96;p14"/>
          <p:cNvPicPr preferRelativeResize="0"/>
          <p:nvPr/>
        </p:nvPicPr>
        <p:blipFill rotWithShape="1">
          <a:blip r:embed="rId4">
            <a:alphaModFix/>
          </a:blip>
          <a:srcRect t="4780" r="5455"/>
          <a:stretch/>
        </p:blipFill>
        <p:spPr>
          <a:xfrm>
            <a:off x="4710575" y="4273550"/>
            <a:ext cx="3022630" cy="22830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p:nvPr/>
        </p:nvSpPr>
        <p:spPr>
          <a:xfrm rot="-6757101" flipH="1">
            <a:off x="7404417" y="2747529"/>
            <a:ext cx="871315" cy="2078931"/>
          </a:xfrm>
          <a:prstGeom prst="curvedLeftArrow">
            <a:avLst>
              <a:gd name="adj1" fmla="val 25000"/>
              <a:gd name="adj2" fmla="val 50000"/>
              <a:gd name="adj3" fmla="val 25000"/>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txBox="1">
            <a:spLocks noGrp="1"/>
          </p:cNvSpPr>
          <p:nvPr>
            <p:ph type="title"/>
          </p:nvPr>
        </p:nvSpPr>
        <p:spPr>
          <a:xfrm>
            <a:off x="12250" y="175575"/>
            <a:ext cx="7688700" cy="7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Overview / Methodology </a:t>
            </a:r>
            <a:endParaRPr/>
          </a:p>
        </p:txBody>
      </p:sp>
      <p:pic>
        <p:nvPicPr>
          <p:cNvPr id="103" name="Google Shape;103;p15" descr="Image result for world health organization"/>
          <p:cNvPicPr preferRelativeResize="0"/>
          <p:nvPr/>
        </p:nvPicPr>
        <p:blipFill>
          <a:blip r:embed="rId3">
            <a:alphaModFix/>
          </a:blip>
          <a:stretch>
            <a:fillRect/>
          </a:stretch>
        </p:blipFill>
        <p:spPr>
          <a:xfrm>
            <a:off x="361648" y="2094075"/>
            <a:ext cx="1105874" cy="1137047"/>
          </a:xfrm>
          <a:prstGeom prst="rect">
            <a:avLst/>
          </a:prstGeom>
          <a:noFill/>
          <a:ln>
            <a:noFill/>
          </a:ln>
        </p:spPr>
      </p:pic>
      <p:pic>
        <p:nvPicPr>
          <p:cNvPr id="104" name="Google Shape;104;p15" descr="Image result for CDC"/>
          <p:cNvPicPr preferRelativeResize="0"/>
          <p:nvPr/>
        </p:nvPicPr>
        <p:blipFill>
          <a:blip r:embed="rId4">
            <a:alphaModFix/>
          </a:blip>
          <a:stretch>
            <a:fillRect/>
          </a:stretch>
        </p:blipFill>
        <p:spPr>
          <a:xfrm>
            <a:off x="125350" y="3321159"/>
            <a:ext cx="1578485" cy="1081986"/>
          </a:xfrm>
          <a:prstGeom prst="rect">
            <a:avLst/>
          </a:prstGeom>
          <a:noFill/>
          <a:ln>
            <a:noFill/>
          </a:ln>
        </p:spPr>
      </p:pic>
      <p:pic>
        <p:nvPicPr>
          <p:cNvPr id="105" name="Google Shape;105;p15" descr="Image result for holoviews python logo"/>
          <p:cNvPicPr preferRelativeResize="0"/>
          <p:nvPr/>
        </p:nvPicPr>
        <p:blipFill>
          <a:blip r:embed="rId5">
            <a:alphaModFix/>
          </a:blip>
          <a:stretch>
            <a:fillRect/>
          </a:stretch>
        </p:blipFill>
        <p:spPr>
          <a:xfrm>
            <a:off x="6926993" y="2459724"/>
            <a:ext cx="1017956" cy="800475"/>
          </a:xfrm>
          <a:prstGeom prst="rect">
            <a:avLst/>
          </a:prstGeom>
          <a:noFill/>
          <a:ln>
            <a:noFill/>
          </a:ln>
        </p:spPr>
      </p:pic>
      <p:pic>
        <p:nvPicPr>
          <p:cNvPr id="106" name="Google Shape;106;p15" descr="Image result for bokeh python logo"/>
          <p:cNvPicPr preferRelativeResize="0"/>
          <p:nvPr/>
        </p:nvPicPr>
        <p:blipFill>
          <a:blip r:embed="rId6">
            <a:alphaModFix/>
          </a:blip>
          <a:stretch>
            <a:fillRect/>
          </a:stretch>
        </p:blipFill>
        <p:spPr>
          <a:xfrm>
            <a:off x="7658000" y="812325"/>
            <a:ext cx="806657" cy="957230"/>
          </a:xfrm>
          <a:prstGeom prst="rect">
            <a:avLst/>
          </a:prstGeom>
          <a:noFill/>
          <a:ln>
            <a:noFill/>
          </a:ln>
        </p:spPr>
      </p:pic>
      <p:pic>
        <p:nvPicPr>
          <p:cNvPr id="107" name="Google Shape;107;p15" descr="Image result for matplotlib python logo"/>
          <p:cNvPicPr preferRelativeResize="0"/>
          <p:nvPr/>
        </p:nvPicPr>
        <p:blipFill>
          <a:blip r:embed="rId7">
            <a:alphaModFix/>
          </a:blip>
          <a:stretch>
            <a:fillRect/>
          </a:stretch>
        </p:blipFill>
        <p:spPr>
          <a:xfrm>
            <a:off x="7572501" y="2029248"/>
            <a:ext cx="1268398" cy="303808"/>
          </a:xfrm>
          <a:prstGeom prst="rect">
            <a:avLst/>
          </a:prstGeom>
          <a:noFill/>
          <a:ln>
            <a:noFill/>
          </a:ln>
        </p:spPr>
      </p:pic>
      <p:pic>
        <p:nvPicPr>
          <p:cNvPr id="108" name="Google Shape;108;p15" descr="Image result for matplotlib python logo"/>
          <p:cNvPicPr preferRelativeResize="0"/>
          <p:nvPr/>
        </p:nvPicPr>
        <p:blipFill>
          <a:blip r:embed="rId8">
            <a:alphaModFix/>
          </a:blip>
          <a:stretch>
            <a:fillRect/>
          </a:stretch>
        </p:blipFill>
        <p:spPr>
          <a:xfrm>
            <a:off x="4780608" y="4589210"/>
            <a:ext cx="1291717" cy="510178"/>
          </a:xfrm>
          <a:prstGeom prst="rect">
            <a:avLst/>
          </a:prstGeom>
          <a:noFill/>
          <a:ln>
            <a:noFill/>
          </a:ln>
        </p:spPr>
      </p:pic>
      <p:pic>
        <p:nvPicPr>
          <p:cNvPr id="109" name="Google Shape;109;p15" descr="Image result for geopython  python logo"/>
          <p:cNvPicPr preferRelativeResize="0"/>
          <p:nvPr/>
        </p:nvPicPr>
        <p:blipFill>
          <a:blip r:embed="rId9">
            <a:alphaModFix/>
          </a:blip>
          <a:stretch>
            <a:fillRect/>
          </a:stretch>
        </p:blipFill>
        <p:spPr>
          <a:xfrm>
            <a:off x="5115127" y="3504047"/>
            <a:ext cx="957193" cy="957225"/>
          </a:xfrm>
          <a:prstGeom prst="rect">
            <a:avLst/>
          </a:prstGeom>
          <a:noFill/>
          <a:ln>
            <a:noFill/>
          </a:ln>
        </p:spPr>
      </p:pic>
      <p:pic>
        <p:nvPicPr>
          <p:cNvPr id="110" name="Google Shape;110;p15" descr="Image result for pandas python logo"/>
          <p:cNvPicPr preferRelativeResize="0"/>
          <p:nvPr/>
        </p:nvPicPr>
        <p:blipFill>
          <a:blip r:embed="rId10">
            <a:alphaModFix/>
          </a:blip>
          <a:stretch>
            <a:fillRect/>
          </a:stretch>
        </p:blipFill>
        <p:spPr>
          <a:xfrm>
            <a:off x="3749733" y="3231125"/>
            <a:ext cx="991402" cy="665764"/>
          </a:xfrm>
          <a:prstGeom prst="rect">
            <a:avLst/>
          </a:prstGeom>
          <a:noFill/>
          <a:ln>
            <a:noFill/>
          </a:ln>
        </p:spPr>
      </p:pic>
      <p:pic>
        <p:nvPicPr>
          <p:cNvPr id="111" name="Google Shape;111;p15" descr="Image result for jupyter notebook logo"/>
          <p:cNvPicPr preferRelativeResize="0"/>
          <p:nvPr/>
        </p:nvPicPr>
        <p:blipFill>
          <a:blip r:embed="rId11">
            <a:alphaModFix/>
          </a:blip>
          <a:stretch>
            <a:fillRect/>
          </a:stretch>
        </p:blipFill>
        <p:spPr>
          <a:xfrm>
            <a:off x="3749725" y="4181011"/>
            <a:ext cx="651286" cy="756222"/>
          </a:xfrm>
          <a:prstGeom prst="rect">
            <a:avLst/>
          </a:prstGeom>
          <a:noFill/>
          <a:ln>
            <a:noFill/>
          </a:ln>
        </p:spPr>
      </p:pic>
      <p:pic>
        <p:nvPicPr>
          <p:cNvPr id="112" name="Google Shape;112;p15" descr="Image result for python script to parse pdf"/>
          <p:cNvPicPr preferRelativeResize="0"/>
          <p:nvPr/>
        </p:nvPicPr>
        <p:blipFill rotWithShape="1">
          <a:blip r:embed="rId12">
            <a:alphaModFix/>
          </a:blip>
          <a:srcRect l="3909" t="9319" r="4093" b="12500"/>
          <a:stretch/>
        </p:blipFill>
        <p:spPr>
          <a:xfrm>
            <a:off x="125350" y="4549875"/>
            <a:ext cx="1907599" cy="688912"/>
          </a:xfrm>
          <a:prstGeom prst="rect">
            <a:avLst/>
          </a:prstGeom>
          <a:noFill/>
          <a:ln>
            <a:noFill/>
          </a:ln>
        </p:spPr>
      </p:pic>
      <p:sp>
        <p:nvSpPr>
          <p:cNvPr id="113" name="Google Shape;113;p15"/>
          <p:cNvSpPr/>
          <p:nvPr/>
        </p:nvSpPr>
        <p:spPr>
          <a:xfrm rot="-8921570">
            <a:off x="2647282" y="1621153"/>
            <a:ext cx="2343416" cy="3682517"/>
          </a:xfrm>
          <a:prstGeom prst="curvedLeftArrow">
            <a:avLst>
              <a:gd name="adj1" fmla="val 13555"/>
              <a:gd name="adj2" fmla="val 28157"/>
              <a:gd name="adj3" fmla="val 26840"/>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1878164">
            <a:off x="4909886" y="3169312"/>
            <a:ext cx="2287128" cy="3519625"/>
          </a:xfrm>
          <a:prstGeom prst="curvedLeftArrow">
            <a:avLst>
              <a:gd name="adj1" fmla="val 13555"/>
              <a:gd name="adj2" fmla="val 28157"/>
              <a:gd name="adj3" fmla="val 26840"/>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rot="-7948272" flipH="1">
            <a:off x="2086130" y="4339142"/>
            <a:ext cx="995232" cy="1940337"/>
          </a:xfrm>
          <a:prstGeom prst="curvedLeftArrow">
            <a:avLst>
              <a:gd name="adj1" fmla="val 25000"/>
              <a:gd name="adj2" fmla="val 50000"/>
              <a:gd name="adj3" fmla="val 25000"/>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15"/>
          <p:cNvPicPr preferRelativeResize="0"/>
          <p:nvPr/>
        </p:nvPicPr>
        <p:blipFill>
          <a:blip r:embed="rId13">
            <a:alphaModFix/>
          </a:blip>
          <a:stretch>
            <a:fillRect/>
          </a:stretch>
        </p:blipFill>
        <p:spPr>
          <a:xfrm>
            <a:off x="279026" y="5562300"/>
            <a:ext cx="991400" cy="406732"/>
          </a:xfrm>
          <a:prstGeom prst="rect">
            <a:avLst/>
          </a:prstGeom>
          <a:noFill/>
          <a:ln>
            <a:noFill/>
          </a:ln>
        </p:spPr>
      </p:pic>
      <p:pic>
        <p:nvPicPr>
          <p:cNvPr id="117" name="Google Shape;117;p15"/>
          <p:cNvPicPr preferRelativeResize="0"/>
          <p:nvPr/>
        </p:nvPicPr>
        <p:blipFill>
          <a:blip r:embed="rId14">
            <a:alphaModFix/>
          </a:blip>
          <a:stretch>
            <a:fillRect/>
          </a:stretch>
        </p:blipFill>
        <p:spPr>
          <a:xfrm>
            <a:off x="6350425" y="1499850"/>
            <a:ext cx="991400" cy="959866"/>
          </a:xfrm>
          <a:prstGeom prst="rect">
            <a:avLst/>
          </a:prstGeom>
          <a:noFill/>
          <a:ln>
            <a:noFill/>
          </a:ln>
        </p:spPr>
      </p:pic>
      <p:sp>
        <p:nvSpPr>
          <p:cNvPr id="118" name="Google Shape;118;p15"/>
          <p:cNvSpPr/>
          <p:nvPr/>
        </p:nvSpPr>
        <p:spPr>
          <a:xfrm>
            <a:off x="687875" y="1267250"/>
            <a:ext cx="1200300" cy="762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15" descr="Image result for seaborn logo"/>
          <p:cNvPicPr preferRelativeResize="0"/>
          <p:nvPr/>
        </p:nvPicPr>
        <p:blipFill>
          <a:blip r:embed="rId15">
            <a:alphaModFix/>
          </a:blip>
          <a:stretch>
            <a:fillRect/>
          </a:stretch>
        </p:blipFill>
        <p:spPr>
          <a:xfrm>
            <a:off x="5882236" y="976550"/>
            <a:ext cx="1255964" cy="303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title"/>
          </p:nvPr>
        </p:nvSpPr>
        <p:spPr>
          <a:xfrm>
            <a:off x="-14783" y="191165"/>
            <a:ext cx="7688700" cy="7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 to be answered</a:t>
            </a:r>
            <a:endParaRPr/>
          </a:p>
        </p:txBody>
      </p:sp>
      <p:sp>
        <p:nvSpPr>
          <p:cNvPr id="125" name="Google Shape;125;p16"/>
          <p:cNvSpPr txBox="1">
            <a:spLocks noGrp="1"/>
          </p:cNvSpPr>
          <p:nvPr>
            <p:ph type="body" idx="1"/>
          </p:nvPr>
        </p:nvSpPr>
        <p:spPr>
          <a:xfrm>
            <a:off x="727650" y="1921644"/>
            <a:ext cx="7688700" cy="3014700"/>
          </a:xfrm>
          <a:prstGeom prst="rect">
            <a:avLst/>
          </a:prstGeom>
        </p:spPr>
        <p:txBody>
          <a:bodyPr spcFirstLastPara="1" wrap="square" lIns="91425" tIns="91425" rIns="91425" bIns="91425" anchor="t" anchorCtr="0">
            <a:noAutofit/>
          </a:bodyPr>
          <a:lstStyle/>
          <a:p>
            <a:pPr marL="285750" indent="-285750"/>
            <a:r>
              <a:rPr lang="en" sz="1400" dirty="0"/>
              <a:t>What is prevalence of diabetes across the world and what is its correlation to being overweight?</a:t>
            </a:r>
            <a:endParaRPr sz="1400" dirty="0"/>
          </a:p>
          <a:p>
            <a:pPr marL="285750" indent="-285750">
              <a:spcBef>
                <a:spcPts val="1600"/>
              </a:spcBef>
            </a:pPr>
            <a:r>
              <a:rPr lang="en" sz="1400" dirty="0"/>
              <a:t>What are the most effective metrics to predict high rates of diabetes?</a:t>
            </a:r>
            <a:endParaRPr sz="1400" dirty="0"/>
          </a:p>
          <a:p>
            <a:pPr marL="285750" indent="-285750">
              <a:spcBef>
                <a:spcPts val="1600"/>
              </a:spcBef>
            </a:pPr>
            <a:r>
              <a:rPr lang="en" sz="1400" dirty="0"/>
              <a:t>How can changes in lifestyles across geographical regions decrease diabetes in the population?</a:t>
            </a:r>
            <a:endParaRPr sz="1400" dirty="0"/>
          </a:p>
          <a:p>
            <a:pPr marL="285750" indent="-285750">
              <a:spcBef>
                <a:spcPts val="1600"/>
              </a:spcBef>
              <a:spcAft>
                <a:spcPts val="1600"/>
              </a:spcAft>
            </a:pPr>
            <a:r>
              <a:rPr lang="en" sz="1400" dirty="0"/>
              <a:t>How does income affect a person’s ability to effectively treat diabetes?</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46600" y="2260800"/>
            <a:ext cx="7688700" cy="7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Global Data</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a:spLocks noGrp="1"/>
          </p:cNvSpPr>
          <p:nvPr>
            <p:ph type="title"/>
          </p:nvPr>
        </p:nvSpPr>
        <p:spPr>
          <a:xfrm>
            <a:off x="-14783" y="191165"/>
            <a:ext cx="7688700" cy="7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Overweight vs. Diabetes</a:t>
            </a:r>
            <a:endParaRPr/>
          </a:p>
        </p:txBody>
      </p:sp>
      <p:sp>
        <p:nvSpPr>
          <p:cNvPr id="136" name="Google Shape;136;p18"/>
          <p:cNvSpPr/>
          <p:nvPr/>
        </p:nvSpPr>
        <p:spPr>
          <a:xfrm>
            <a:off x="687875" y="1267250"/>
            <a:ext cx="1200300" cy="762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18"/>
          <p:cNvPicPr preferRelativeResize="0"/>
          <p:nvPr/>
        </p:nvPicPr>
        <p:blipFill>
          <a:blip r:embed="rId3">
            <a:alphaModFix/>
          </a:blip>
          <a:stretch>
            <a:fillRect/>
          </a:stretch>
        </p:blipFill>
        <p:spPr>
          <a:xfrm>
            <a:off x="6350" y="3612725"/>
            <a:ext cx="5227874" cy="3245275"/>
          </a:xfrm>
          <a:prstGeom prst="rect">
            <a:avLst/>
          </a:prstGeom>
          <a:noFill/>
          <a:ln>
            <a:noFill/>
          </a:ln>
        </p:spPr>
      </p:pic>
      <p:pic>
        <p:nvPicPr>
          <p:cNvPr id="138" name="Google Shape;138;p18"/>
          <p:cNvPicPr preferRelativeResize="0"/>
          <p:nvPr/>
        </p:nvPicPr>
        <p:blipFill rotWithShape="1">
          <a:blip r:embed="rId4">
            <a:alphaModFix/>
          </a:blip>
          <a:srcRect b="8833"/>
          <a:stretch/>
        </p:blipFill>
        <p:spPr>
          <a:xfrm>
            <a:off x="3804000" y="866975"/>
            <a:ext cx="5340000" cy="3022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2750" y="165122"/>
            <a:ext cx="7688700" cy="7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Correlation plot</a:t>
            </a:r>
            <a:endParaRPr/>
          </a:p>
        </p:txBody>
      </p:sp>
      <p:sp>
        <p:nvSpPr>
          <p:cNvPr id="144" name="Google Shape;144;p19"/>
          <p:cNvSpPr/>
          <p:nvPr/>
        </p:nvSpPr>
        <p:spPr>
          <a:xfrm>
            <a:off x="687875" y="1267250"/>
            <a:ext cx="1200300" cy="762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5" name="Google Shape;145;p19"/>
          <p:cNvPicPr preferRelativeResize="0"/>
          <p:nvPr/>
        </p:nvPicPr>
        <p:blipFill>
          <a:blip r:embed="rId3">
            <a:alphaModFix/>
          </a:blip>
          <a:stretch>
            <a:fillRect/>
          </a:stretch>
        </p:blipFill>
        <p:spPr>
          <a:xfrm>
            <a:off x="1268588" y="1057875"/>
            <a:ext cx="6606825" cy="525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0"/>
          <p:cNvPicPr preferRelativeResize="0"/>
          <p:nvPr/>
        </p:nvPicPr>
        <p:blipFill rotWithShape="1">
          <a:blip r:embed="rId3">
            <a:alphaModFix/>
          </a:blip>
          <a:srcRect t="12249" r="21154"/>
          <a:stretch/>
        </p:blipFill>
        <p:spPr>
          <a:xfrm>
            <a:off x="4965450" y="1946274"/>
            <a:ext cx="4015100" cy="2988549"/>
          </a:xfrm>
          <a:prstGeom prst="rect">
            <a:avLst/>
          </a:prstGeom>
          <a:noFill/>
          <a:ln>
            <a:noFill/>
          </a:ln>
        </p:spPr>
      </p:pic>
      <p:pic>
        <p:nvPicPr>
          <p:cNvPr id="151" name="Google Shape;151;p20"/>
          <p:cNvPicPr preferRelativeResize="0"/>
          <p:nvPr/>
        </p:nvPicPr>
        <p:blipFill rotWithShape="1">
          <a:blip r:embed="rId4">
            <a:alphaModFix/>
          </a:blip>
          <a:srcRect t="12080" r="33025"/>
          <a:stretch/>
        </p:blipFill>
        <p:spPr>
          <a:xfrm>
            <a:off x="0" y="1939500"/>
            <a:ext cx="4205524" cy="2988549"/>
          </a:xfrm>
          <a:prstGeom prst="rect">
            <a:avLst/>
          </a:prstGeom>
          <a:noFill/>
          <a:ln>
            <a:noFill/>
          </a:ln>
        </p:spPr>
      </p:pic>
      <p:sp>
        <p:nvSpPr>
          <p:cNvPr id="152" name="Google Shape;152;p20"/>
          <p:cNvSpPr txBox="1">
            <a:spLocks noGrp="1"/>
          </p:cNvSpPr>
          <p:nvPr>
            <p:ph type="title"/>
          </p:nvPr>
        </p:nvSpPr>
        <p:spPr>
          <a:xfrm>
            <a:off x="5333" y="164150"/>
            <a:ext cx="7688700" cy="7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good metric?</a:t>
            </a:r>
            <a:endParaRPr/>
          </a:p>
        </p:txBody>
      </p:sp>
      <p:sp>
        <p:nvSpPr>
          <p:cNvPr id="153" name="Google Shape;153;p20"/>
          <p:cNvSpPr/>
          <p:nvPr/>
        </p:nvSpPr>
        <p:spPr>
          <a:xfrm>
            <a:off x="435325" y="1247800"/>
            <a:ext cx="1200300" cy="762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 name="Google Shape;154;p20"/>
          <p:cNvPicPr preferRelativeResize="0"/>
          <p:nvPr/>
        </p:nvPicPr>
        <p:blipFill rotWithShape="1">
          <a:blip r:embed="rId5">
            <a:alphaModFix/>
          </a:blip>
          <a:srcRect l="6169" t="48116" r="72016" b="44230"/>
          <a:stretch/>
        </p:blipFill>
        <p:spPr>
          <a:xfrm>
            <a:off x="4775936" y="3167584"/>
            <a:ext cx="1398099" cy="261425"/>
          </a:xfrm>
          <a:prstGeom prst="rect">
            <a:avLst/>
          </a:prstGeom>
          <a:noFill/>
          <a:ln>
            <a:noFill/>
          </a:ln>
        </p:spPr>
      </p:pic>
      <p:pic>
        <p:nvPicPr>
          <p:cNvPr id="155" name="Google Shape;155;p20"/>
          <p:cNvPicPr preferRelativeResize="0"/>
          <p:nvPr/>
        </p:nvPicPr>
        <p:blipFill rotWithShape="1">
          <a:blip r:embed="rId3">
            <a:alphaModFix/>
          </a:blip>
          <a:srcRect t="3920" b="88403"/>
          <a:stretch/>
        </p:blipFill>
        <p:spPr>
          <a:xfrm>
            <a:off x="4844456" y="1564912"/>
            <a:ext cx="4487668" cy="230383"/>
          </a:xfrm>
          <a:prstGeom prst="rect">
            <a:avLst/>
          </a:prstGeom>
          <a:noFill/>
          <a:ln>
            <a:noFill/>
          </a:ln>
        </p:spPr>
      </p:pic>
      <p:pic>
        <p:nvPicPr>
          <p:cNvPr id="156" name="Google Shape;156;p20"/>
          <p:cNvPicPr preferRelativeResize="0"/>
          <p:nvPr/>
        </p:nvPicPr>
        <p:blipFill rotWithShape="1">
          <a:blip r:embed="rId6">
            <a:alphaModFix/>
          </a:blip>
          <a:srcRect l="82486" t="17593" r="-1554" b="69101"/>
          <a:stretch/>
        </p:blipFill>
        <p:spPr>
          <a:xfrm>
            <a:off x="5398175" y="4260900"/>
            <a:ext cx="854726" cy="398875"/>
          </a:xfrm>
          <a:prstGeom prst="rect">
            <a:avLst/>
          </a:prstGeom>
          <a:noFill/>
          <a:ln>
            <a:noFill/>
          </a:ln>
        </p:spPr>
      </p:pic>
      <p:pic>
        <p:nvPicPr>
          <p:cNvPr id="157" name="Google Shape;157;p20"/>
          <p:cNvPicPr preferRelativeResize="0"/>
          <p:nvPr/>
        </p:nvPicPr>
        <p:blipFill rotWithShape="1">
          <a:blip r:embed="rId4">
            <a:alphaModFix/>
          </a:blip>
          <a:srcRect l="12457" t="4379" r="14088" b="87931"/>
          <a:stretch/>
        </p:blipFill>
        <p:spPr>
          <a:xfrm>
            <a:off x="219100" y="1579670"/>
            <a:ext cx="4129408" cy="230383"/>
          </a:xfrm>
          <a:prstGeom prst="rect">
            <a:avLst/>
          </a:prstGeom>
          <a:noFill/>
          <a:ln>
            <a:noFill/>
          </a:ln>
        </p:spPr>
      </p:pic>
      <p:pic>
        <p:nvPicPr>
          <p:cNvPr id="158" name="Google Shape;158;p20"/>
          <p:cNvPicPr preferRelativeResize="0"/>
          <p:nvPr/>
        </p:nvPicPr>
        <p:blipFill rotWithShape="1">
          <a:blip r:embed="rId4">
            <a:alphaModFix/>
          </a:blip>
          <a:srcRect l="79760" t="19421" b="53971"/>
          <a:stretch/>
        </p:blipFill>
        <p:spPr>
          <a:xfrm>
            <a:off x="322351" y="4287026"/>
            <a:ext cx="1158875" cy="81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5333" y="164150"/>
            <a:ext cx="7688700" cy="7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good metric?</a:t>
            </a:r>
            <a:endParaRPr/>
          </a:p>
        </p:txBody>
      </p:sp>
      <p:sp>
        <p:nvSpPr>
          <p:cNvPr id="164" name="Google Shape;164;p21"/>
          <p:cNvSpPr/>
          <p:nvPr/>
        </p:nvSpPr>
        <p:spPr>
          <a:xfrm>
            <a:off x="687875" y="1174125"/>
            <a:ext cx="1200300" cy="762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1"/>
          <p:cNvSpPr txBox="1"/>
          <p:nvPr/>
        </p:nvSpPr>
        <p:spPr>
          <a:xfrm>
            <a:off x="5791425" y="2477050"/>
            <a:ext cx="1126800" cy="10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166" name="Google Shape;166;p21"/>
          <p:cNvPicPr preferRelativeResize="0"/>
          <p:nvPr/>
        </p:nvPicPr>
        <p:blipFill rotWithShape="1">
          <a:blip r:embed="rId3">
            <a:alphaModFix/>
          </a:blip>
          <a:srcRect t="11730" r="30824"/>
          <a:stretch/>
        </p:blipFill>
        <p:spPr>
          <a:xfrm>
            <a:off x="0" y="1921375"/>
            <a:ext cx="4242400" cy="3015225"/>
          </a:xfrm>
          <a:prstGeom prst="rect">
            <a:avLst/>
          </a:prstGeom>
          <a:noFill/>
          <a:ln>
            <a:noFill/>
          </a:ln>
        </p:spPr>
      </p:pic>
      <p:pic>
        <p:nvPicPr>
          <p:cNvPr id="167" name="Google Shape;167;p21"/>
          <p:cNvPicPr preferRelativeResize="0"/>
          <p:nvPr/>
        </p:nvPicPr>
        <p:blipFill rotWithShape="1">
          <a:blip r:embed="rId4">
            <a:alphaModFix/>
          </a:blip>
          <a:srcRect t="11730" r="25556"/>
          <a:stretch/>
        </p:blipFill>
        <p:spPr>
          <a:xfrm>
            <a:off x="4958655" y="1921389"/>
            <a:ext cx="3802595" cy="3015233"/>
          </a:xfrm>
          <a:prstGeom prst="rect">
            <a:avLst/>
          </a:prstGeom>
          <a:noFill/>
          <a:ln>
            <a:noFill/>
          </a:ln>
        </p:spPr>
      </p:pic>
      <p:pic>
        <p:nvPicPr>
          <p:cNvPr id="168" name="Google Shape;168;p21"/>
          <p:cNvPicPr preferRelativeResize="0"/>
          <p:nvPr/>
        </p:nvPicPr>
        <p:blipFill rotWithShape="1">
          <a:blip r:embed="rId3">
            <a:alphaModFix/>
          </a:blip>
          <a:srcRect l="82733" t="13503" b="52440"/>
          <a:stretch/>
        </p:blipFill>
        <p:spPr>
          <a:xfrm>
            <a:off x="296975" y="4110500"/>
            <a:ext cx="971176" cy="1021000"/>
          </a:xfrm>
          <a:prstGeom prst="rect">
            <a:avLst/>
          </a:prstGeom>
          <a:noFill/>
          <a:ln>
            <a:noFill/>
          </a:ln>
        </p:spPr>
      </p:pic>
      <p:pic>
        <p:nvPicPr>
          <p:cNvPr id="169" name="Google Shape;169;p21"/>
          <p:cNvPicPr preferRelativeResize="0"/>
          <p:nvPr/>
        </p:nvPicPr>
        <p:blipFill rotWithShape="1">
          <a:blip r:embed="rId4">
            <a:alphaModFix/>
          </a:blip>
          <a:srcRect l="82486" t="17593" r="-1554" b="69101"/>
          <a:stretch/>
        </p:blipFill>
        <p:spPr>
          <a:xfrm>
            <a:off x="5398175" y="4260900"/>
            <a:ext cx="854726" cy="398875"/>
          </a:xfrm>
          <a:prstGeom prst="rect">
            <a:avLst/>
          </a:prstGeom>
          <a:noFill/>
          <a:ln>
            <a:noFill/>
          </a:ln>
        </p:spPr>
      </p:pic>
      <p:pic>
        <p:nvPicPr>
          <p:cNvPr id="170" name="Google Shape;170;p21"/>
          <p:cNvPicPr preferRelativeResize="0"/>
          <p:nvPr/>
        </p:nvPicPr>
        <p:blipFill rotWithShape="1">
          <a:blip r:embed="rId4">
            <a:alphaModFix/>
          </a:blip>
          <a:srcRect t="4585" b="86694"/>
          <a:stretch/>
        </p:blipFill>
        <p:spPr>
          <a:xfrm>
            <a:off x="4567318" y="1555276"/>
            <a:ext cx="4482650" cy="261425"/>
          </a:xfrm>
          <a:prstGeom prst="rect">
            <a:avLst/>
          </a:prstGeom>
          <a:noFill/>
          <a:ln>
            <a:noFill/>
          </a:ln>
        </p:spPr>
      </p:pic>
      <p:pic>
        <p:nvPicPr>
          <p:cNvPr id="171" name="Google Shape;171;p21"/>
          <p:cNvPicPr preferRelativeResize="0"/>
          <p:nvPr/>
        </p:nvPicPr>
        <p:blipFill rotWithShape="1">
          <a:blip r:embed="rId3">
            <a:alphaModFix/>
          </a:blip>
          <a:srcRect l="14266" t="3570" r="12793" b="87708"/>
          <a:stretch/>
        </p:blipFill>
        <p:spPr>
          <a:xfrm>
            <a:off x="296987" y="1528700"/>
            <a:ext cx="4102724" cy="261425"/>
          </a:xfrm>
          <a:prstGeom prst="rect">
            <a:avLst/>
          </a:prstGeom>
          <a:noFill/>
          <a:ln>
            <a:noFill/>
          </a:ln>
        </p:spPr>
      </p:pic>
      <p:pic>
        <p:nvPicPr>
          <p:cNvPr id="172" name="Google Shape;172;p21"/>
          <p:cNvPicPr preferRelativeResize="0"/>
          <p:nvPr/>
        </p:nvPicPr>
        <p:blipFill rotWithShape="1">
          <a:blip r:embed="rId3">
            <a:alphaModFix/>
          </a:blip>
          <a:srcRect l="6169" t="48116" r="72016" b="44230"/>
          <a:stretch/>
        </p:blipFill>
        <p:spPr>
          <a:xfrm>
            <a:off x="4775936" y="3167584"/>
            <a:ext cx="1398099" cy="26142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2136</Words>
  <Application>Microsoft Macintosh PowerPoint</Application>
  <PresentationFormat>On-screen Show (4:3)</PresentationFormat>
  <Paragraphs>187</Paragraphs>
  <Slides>18</Slides>
  <Notes>18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Raleway</vt:lpstr>
      <vt:lpstr>Arial</vt:lpstr>
      <vt:lpstr>Lato</vt:lpstr>
      <vt:lpstr>Streamline</vt:lpstr>
      <vt:lpstr>Diabetes</vt:lpstr>
      <vt:lpstr>What is diabetes, and why do we care?</vt:lpstr>
      <vt:lpstr>Data Overview / Methodology </vt:lpstr>
      <vt:lpstr>Questions to be answered</vt:lpstr>
      <vt:lpstr>Global Data</vt:lpstr>
      <vt:lpstr>Overweight vs. Diabetes</vt:lpstr>
      <vt:lpstr>Correlation plot</vt:lpstr>
      <vt:lpstr>What is a good metric?</vt:lpstr>
      <vt:lpstr>What is a good metric?</vt:lpstr>
      <vt:lpstr>United States Data</vt:lpstr>
      <vt:lpstr>How does lifestyle affect diabetes?</vt:lpstr>
      <vt:lpstr>Correlation plots</vt:lpstr>
      <vt:lpstr>What percent of each race in the US is diabetic?</vt:lpstr>
      <vt:lpstr> We got healthier!</vt:lpstr>
      <vt:lpstr>How does income affect treatment?</vt:lpstr>
      <vt:lpstr>Conclusion</vt:lpstr>
      <vt:lpstr>Sources</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dc:title>
  <dc:creator>Treven Moore</dc:creator>
  <cp:lastModifiedBy>Tejas Sadarahalli</cp:lastModifiedBy>
  <cp:revision>10</cp:revision>
  <dcterms:modified xsi:type="dcterms:W3CDTF">2019-06-05T23:44:04Z</dcterms:modified>
</cp:coreProperties>
</file>