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6" r:id="rId3"/>
    <p:sldId id="259" r:id="rId4"/>
    <p:sldId id="260" r:id="rId5"/>
    <p:sldId id="277" r:id="rId6"/>
    <p:sldId id="261" r:id="rId7"/>
    <p:sldId id="278" r:id="rId8"/>
    <p:sldId id="262" r:id="rId9"/>
    <p:sldId id="263" r:id="rId10"/>
    <p:sldId id="264" r:id="rId11"/>
    <p:sldId id="267" r:id="rId12"/>
    <p:sldId id="268" r:id="rId13"/>
    <p:sldId id="269" r:id="rId14"/>
    <p:sldId id="270" r:id="rId15"/>
    <p:sldId id="271" r:id="rId16"/>
    <p:sldId id="272" r:id="rId17"/>
    <p:sldId id="273" r:id="rId18"/>
    <p:sldId id="279" r:id="rId19"/>
    <p:sldId id="280" r:id="rId20"/>
    <p:sldId id="274" r:id="rId21"/>
    <p:sldId id="276"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 initials="M" lastIdx="1" clrIdx="0">
    <p:extLst>
      <p:ext uri="{19B8F6BF-5375-455C-9EA6-DF929625EA0E}">
        <p15:presenceInfo xmlns:p15="http://schemas.microsoft.com/office/powerpoint/2012/main" userId="M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BA9B2-7C50-4635-B6D4-450D5FAAF590}" type="datetimeFigureOut">
              <a:rPr lang="en-US" smtClean="0"/>
              <a:t>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3B9D2-820F-4612-B570-2BE7BE138DD4}" type="slidenum">
              <a:rPr lang="en-US" smtClean="0"/>
              <a:t>‹#›</a:t>
            </a:fld>
            <a:endParaRPr lang="en-US"/>
          </a:p>
        </p:txBody>
      </p:sp>
    </p:spTree>
    <p:extLst>
      <p:ext uri="{BB962C8B-B14F-4D97-AF65-F5344CB8AC3E}">
        <p14:creationId xmlns:p14="http://schemas.microsoft.com/office/powerpoint/2010/main" val="1425086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55C881-2777-4055-B341-4D69164B3866}" type="slidenum">
              <a:rPr lang="en-US" altLang="en-US"/>
              <a:pPr/>
              <a:t>8</a:t>
            </a:fld>
            <a:endParaRPr lang="en-US" alt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r>
              <a:rPr lang="en-US" altLang="en-US"/>
              <a:t>Same graphic from previous page.</a:t>
            </a:r>
          </a:p>
        </p:txBody>
      </p:sp>
    </p:spTree>
    <p:extLst>
      <p:ext uri="{BB962C8B-B14F-4D97-AF65-F5344CB8AC3E}">
        <p14:creationId xmlns:p14="http://schemas.microsoft.com/office/powerpoint/2010/main" val="2482355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7531A-83A8-47AF-B588-164CF5FCD37C}" type="slidenum">
              <a:rPr lang="en-US" altLang="en-US"/>
              <a:pPr/>
              <a:t>9</a:t>
            </a:fld>
            <a:endParaRPr lang="en-US" altLang="en-US"/>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r>
              <a:rPr lang="en-US" altLang="en-US"/>
              <a:t>Picture of people building a house.</a:t>
            </a:r>
          </a:p>
        </p:txBody>
      </p:sp>
    </p:spTree>
    <p:extLst>
      <p:ext uri="{BB962C8B-B14F-4D97-AF65-F5344CB8AC3E}">
        <p14:creationId xmlns:p14="http://schemas.microsoft.com/office/powerpoint/2010/main" val="1245572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78317-ECE3-485F-A9E8-3CDD036F623F}" type="slidenum">
              <a:rPr lang="en-US" altLang="en-US"/>
              <a:pPr/>
              <a:t>10</a:t>
            </a:fld>
            <a:endParaRPr lang="en-US" altLang="en-US"/>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r>
              <a:rPr lang="en-US" altLang="en-US"/>
              <a:t>Picture of a house with the name ACME House WBS to the right.  There is a box with the ACME Housing Corporation in it with the WBS code number 1.  This is relating to the Level 1 of the WBS.  </a:t>
            </a:r>
          </a:p>
        </p:txBody>
      </p:sp>
    </p:spTree>
    <p:extLst>
      <p:ext uri="{BB962C8B-B14F-4D97-AF65-F5344CB8AC3E}">
        <p14:creationId xmlns:p14="http://schemas.microsoft.com/office/powerpoint/2010/main" val="142989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E73FD7-24B9-4540-A354-060D212ECB71}" type="slidenum">
              <a:rPr lang="en-US" altLang="en-US"/>
              <a:pPr/>
              <a:t>11</a:t>
            </a:fld>
            <a:endParaRPr lang="en-US" altLang="en-US"/>
          </a:p>
        </p:txBody>
      </p:sp>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p:txBody>
          <a:bodyPr/>
          <a:lstStyle/>
          <a:p>
            <a:r>
              <a:rPr lang="en-US" altLang="en-US"/>
              <a:t>This graphic builds on the graphic from the previous page. Beneath the Level 3 boxes are Level 4 boxes which represent the task for this project.  The Level 4 task are: Under </a:t>
            </a:r>
          </a:p>
          <a:p>
            <a:r>
              <a:rPr lang="en-US" altLang="en-US"/>
              <a:t>Concrete, </a:t>
            </a:r>
            <a:r>
              <a:rPr lang="en-US" altLang="en-US">
                <a:latin typeface="Arial" panose="020B0604020202020204" pitchFamily="34" charset="0"/>
                <a:cs typeface="Arial" panose="020B0604020202020204" pitchFamily="34" charset="0"/>
              </a:rPr>
              <a:t>Pour Foundation 1.1.1.1, Install Patio 1.1.1.2, Pour Stairway 1.1.1.3. Under Framing, Frame Exterior Walls 1.1.2.1, Frame Interior Walls 1.1.2.2, Install Roofing Trusses 1.1.2.3.  Under Plumbing, Install Water Lines 1.1.3.1, Install Gas Lines 1.1.3.2, Install B/K Fixtures 1.1.3.3. Under Electrical Install Wiring 1.1.4.1, Install Outlets/Switches 1.1.4.2, Install Fixtures 1.1.4.3.  Under Interior, Install Drywall 1.1.5.1, Install Carpets 1.1.5.2, Painting 1.1.5.3. Under Roofing, Install Felt 1.1.6.1, Install Shingles 1.1.6.2, Install Vents 1.1.6.3. </a:t>
            </a:r>
          </a:p>
          <a:p>
            <a:pPr algn="ctr" fontAlgn="b"/>
            <a:endParaRPr lang="en-US" altLang="en-US"/>
          </a:p>
          <a:p>
            <a:endParaRPr lang="en-US" altLang="en-US"/>
          </a:p>
        </p:txBody>
      </p:sp>
    </p:spTree>
    <p:extLst>
      <p:ext uri="{BB962C8B-B14F-4D97-AF65-F5344CB8AC3E}">
        <p14:creationId xmlns:p14="http://schemas.microsoft.com/office/powerpoint/2010/main" val="3108759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4FF09B-2345-42BE-91F9-A88337F692F0}" type="slidenum">
              <a:rPr lang="en-US" altLang="en-US"/>
              <a:pPr/>
              <a:t>12</a:t>
            </a:fld>
            <a:endParaRPr lang="en-US" altLang="en-US"/>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altLang="en-US" dirty="0"/>
              <a:t>Same graphic from the previous page showing the WBS </a:t>
            </a:r>
          </a:p>
        </p:txBody>
      </p:sp>
    </p:spTree>
    <p:extLst>
      <p:ext uri="{BB962C8B-B14F-4D97-AF65-F5344CB8AC3E}">
        <p14:creationId xmlns:p14="http://schemas.microsoft.com/office/powerpoint/2010/main" val="3797160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F3B9D2-820F-4612-B570-2BE7BE138DD4}" type="slidenum">
              <a:rPr lang="en-US" smtClean="0"/>
              <a:t>13</a:t>
            </a:fld>
            <a:endParaRPr lang="en-US"/>
          </a:p>
        </p:txBody>
      </p:sp>
    </p:spTree>
    <p:extLst>
      <p:ext uri="{BB962C8B-B14F-4D97-AF65-F5344CB8AC3E}">
        <p14:creationId xmlns:p14="http://schemas.microsoft.com/office/powerpoint/2010/main" val="1078138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B287C4-6C2F-4613-B5FE-302AACC8BF40}" type="datetime1">
              <a:rPr lang="en-US" smtClean="0"/>
              <a:t>1/4/2025</a:t>
            </a:fld>
            <a:endParaRPr lang="en-US"/>
          </a:p>
        </p:txBody>
      </p:sp>
      <p:sp>
        <p:nvSpPr>
          <p:cNvPr id="5" name="Footer Placeholder 4"/>
          <p:cNvSpPr>
            <a:spLocks noGrp="1"/>
          </p:cNvSpPr>
          <p:nvPr>
            <p:ph type="ftr" sz="quarter" idx="11"/>
          </p:nvPr>
        </p:nvSpPr>
        <p:spPr/>
        <p:txBody>
          <a:bodyPr/>
          <a:lstStyle/>
          <a:p>
            <a:r>
              <a:rPr lang="en-US" smtClean="0"/>
              <a:t>Module 2 – Work Breakdown Structure</a:t>
            </a:r>
            <a:endParaRPr lang="en-US"/>
          </a:p>
        </p:txBody>
      </p:sp>
      <p:sp>
        <p:nvSpPr>
          <p:cNvPr id="6" name="Slide Number Placeholder 5"/>
          <p:cNvSpPr>
            <a:spLocks noGrp="1"/>
          </p:cNvSpPr>
          <p:nvPr>
            <p:ph type="sldNum" sz="quarter" idx="12"/>
          </p:nvPr>
        </p:nvSpPr>
        <p:spPr/>
        <p:txBody>
          <a:bodyPr/>
          <a:lstStyle/>
          <a:p>
            <a:fld id="{5D4F2EA7-5719-4C55-94B8-ECE4D1F16E2D}" type="slidenum">
              <a:rPr lang="en-US" smtClean="0"/>
              <a:t>‹#›</a:t>
            </a:fld>
            <a:endParaRPr lang="en-US"/>
          </a:p>
        </p:txBody>
      </p:sp>
    </p:spTree>
    <p:extLst>
      <p:ext uri="{BB962C8B-B14F-4D97-AF65-F5344CB8AC3E}">
        <p14:creationId xmlns:p14="http://schemas.microsoft.com/office/powerpoint/2010/main" val="3315786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F9848C-6783-41FA-B631-11176DAABBD3}" type="datetime1">
              <a:rPr lang="en-US" smtClean="0"/>
              <a:t>1/4/2025</a:t>
            </a:fld>
            <a:endParaRPr lang="en-US"/>
          </a:p>
        </p:txBody>
      </p:sp>
      <p:sp>
        <p:nvSpPr>
          <p:cNvPr id="5" name="Footer Placeholder 4"/>
          <p:cNvSpPr>
            <a:spLocks noGrp="1"/>
          </p:cNvSpPr>
          <p:nvPr>
            <p:ph type="ftr" sz="quarter" idx="11"/>
          </p:nvPr>
        </p:nvSpPr>
        <p:spPr/>
        <p:txBody>
          <a:bodyPr/>
          <a:lstStyle/>
          <a:p>
            <a:r>
              <a:rPr lang="en-US" smtClean="0"/>
              <a:t>Module 2 – Work Breakdown Structure</a:t>
            </a:r>
            <a:endParaRPr lang="en-US"/>
          </a:p>
        </p:txBody>
      </p:sp>
      <p:sp>
        <p:nvSpPr>
          <p:cNvPr id="6" name="Slide Number Placeholder 5"/>
          <p:cNvSpPr>
            <a:spLocks noGrp="1"/>
          </p:cNvSpPr>
          <p:nvPr>
            <p:ph type="sldNum" sz="quarter" idx="12"/>
          </p:nvPr>
        </p:nvSpPr>
        <p:spPr/>
        <p:txBody>
          <a:bodyPr/>
          <a:lstStyle/>
          <a:p>
            <a:fld id="{5D4F2EA7-5719-4C55-94B8-ECE4D1F16E2D}" type="slidenum">
              <a:rPr lang="en-US" smtClean="0"/>
              <a:t>‹#›</a:t>
            </a:fld>
            <a:endParaRPr lang="en-US"/>
          </a:p>
        </p:txBody>
      </p:sp>
    </p:spTree>
    <p:extLst>
      <p:ext uri="{BB962C8B-B14F-4D97-AF65-F5344CB8AC3E}">
        <p14:creationId xmlns:p14="http://schemas.microsoft.com/office/powerpoint/2010/main" val="57651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69EF9-F55A-4421-8206-A7FA555D6A59}" type="datetime1">
              <a:rPr lang="en-US" smtClean="0"/>
              <a:t>1/4/2025</a:t>
            </a:fld>
            <a:endParaRPr lang="en-US"/>
          </a:p>
        </p:txBody>
      </p:sp>
      <p:sp>
        <p:nvSpPr>
          <p:cNvPr id="5" name="Footer Placeholder 4"/>
          <p:cNvSpPr>
            <a:spLocks noGrp="1"/>
          </p:cNvSpPr>
          <p:nvPr>
            <p:ph type="ftr" sz="quarter" idx="11"/>
          </p:nvPr>
        </p:nvSpPr>
        <p:spPr/>
        <p:txBody>
          <a:bodyPr/>
          <a:lstStyle/>
          <a:p>
            <a:r>
              <a:rPr lang="en-US" smtClean="0"/>
              <a:t>Module 2 – Work Breakdown Structure</a:t>
            </a:r>
            <a:endParaRPr lang="en-US"/>
          </a:p>
        </p:txBody>
      </p:sp>
      <p:sp>
        <p:nvSpPr>
          <p:cNvPr id="6" name="Slide Number Placeholder 5"/>
          <p:cNvSpPr>
            <a:spLocks noGrp="1"/>
          </p:cNvSpPr>
          <p:nvPr>
            <p:ph type="sldNum" sz="quarter" idx="12"/>
          </p:nvPr>
        </p:nvSpPr>
        <p:spPr/>
        <p:txBody>
          <a:bodyPr/>
          <a:lstStyle/>
          <a:p>
            <a:fld id="{5D4F2EA7-5719-4C55-94B8-ECE4D1F16E2D}" type="slidenum">
              <a:rPr lang="en-US" smtClean="0"/>
              <a:t>‹#›</a:t>
            </a:fld>
            <a:endParaRPr lang="en-US"/>
          </a:p>
        </p:txBody>
      </p:sp>
    </p:spTree>
    <p:extLst>
      <p:ext uri="{BB962C8B-B14F-4D97-AF65-F5344CB8AC3E}">
        <p14:creationId xmlns:p14="http://schemas.microsoft.com/office/powerpoint/2010/main" val="3623206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5C8ACB-06B6-4B14-9158-0D68625071FB}" type="datetime1">
              <a:rPr lang="en-US" smtClean="0"/>
              <a:t>1/4/2025</a:t>
            </a:fld>
            <a:endParaRPr lang="en-US"/>
          </a:p>
        </p:txBody>
      </p:sp>
      <p:sp>
        <p:nvSpPr>
          <p:cNvPr id="5" name="Footer Placeholder 4"/>
          <p:cNvSpPr>
            <a:spLocks noGrp="1"/>
          </p:cNvSpPr>
          <p:nvPr>
            <p:ph type="ftr" sz="quarter" idx="11"/>
          </p:nvPr>
        </p:nvSpPr>
        <p:spPr/>
        <p:txBody>
          <a:bodyPr/>
          <a:lstStyle/>
          <a:p>
            <a:r>
              <a:rPr lang="en-US" smtClean="0"/>
              <a:t>Module 2 – Work Breakdown Structure</a:t>
            </a:r>
            <a:endParaRPr lang="en-US"/>
          </a:p>
        </p:txBody>
      </p:sp>
      <p:sp>
        <p:nvSpPr>
          <p:cNvPr id="6" name="Slide Number Placeholder 5"/>
          <p:cNvSpPr>
            <a:spLocks noGrp="1"/>
          </p:cNvSpPr>
          <p:nvPr>
            <p:ph type="sldNum" sz="quarter" idx="12"/>
          </p:nvPr>
        </p:nvSpPr>
        <p:spPr/>
        <p:txBody>
          <a:bodyPr/>
          <a:lstStyle/>
          <a:p>
            <a:fld id="{5D4F2EA7-5719-4C55-94B8-ECE4D1F16E2D}" type="slidenum">
              <a:rPr lang="en-US" smtClean="0"/>
              <a:t>‹#›</a:t>
            </a:fld>
            <a:endParaRPr lang="en-US"/>
          </a:p>
        </p:txBody>
      </p:sp>
    </p:spTree>
    <p:extLst>
      <p:ext uri="{BB962C8B-B14F-4D97-AF65-F5344CB8AC3E}">
        <p14:creationId xmlns:p14="http://schemas.microsoft.com/office/powerpoint/2010/main" val="3069398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092B04-D6D0-4700-9DD0-089E0B7C89F8}" type="datetime1">
              <a:rPr lang="en-US" smtClean="0"/>
              <a:t>1/4/2025</a:t>
            </a:fld>
            <a:endParaRPr lang="en-US"/>
          </a:p>
        </p:txBody>
      </p:sp>
      <p:sp>
        <p:nvSpPr>
          <p:cNvPr id="5" name="Footer Placeholder 4"/>
          <p:cNvSpPr>
            <a:spLocks noGrp="1"/>
          </p:cNvSpPr>
          <p:nvPr>
            <p:ph type="ftr" sz="quarter" idx="11"/>
          </p:nvPr>
        </p:nvSpPr>
        <p:spPr/>
        <p:txBody>
          <a:bodyPr/>
          <a:lstStyle/>
          <a:p>
            <a:r>
              <a:rPr lang="en-US" smtClean="0"/>
              <a:t>Module 2 – Work Breakdown Structure</a:t>
            </a:r>
            <a:endParaRPr lang="en-US"/>
          </a:p>
        </p:txBody>
      </p:sp>
      <p:sp>
        <p:nvSpPr>
          <p:cNvPr id="6" name="Slide Number Placeholder 5"/>
          <p:cNvSpPr>
            <a:spLocks noGrp="1"/>
          </p:cNvSpPr>
          <p:nvPr>
            <p:ph type="sldNum" sz="quarter" idx="12"/>
          </p:nvPr>
        </p:nvSpPr>
        <p:spPr/>
        <p:txBody>
          <a:bodyPr/>
          <a:lstStyle/>
          <a:p>
            <a:fld id="{5D4F2EA7-5719-4C55-94B8-ECE4D1F16E2D}" type="slidenum">
              <a:rPr lang="en-US" smtClean="0"/>
              <a:t>‹#›</a:t>
            </a:fld>
            <a:endParaRPr lang="en-US"/>
          </a:p>
        </p:txBody>
      </p:sp>
    </p:spTree>
    <p:extLst>
      <p:ext uri="{BB962C8B-B14F-4D97-AF65-F5344CB8AC3E}">
        <p14:creationId xmlns:p14="http://schemas.microsoft.com/office/powerpoint/2010/main" val="1878214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F358C1-AF7A-445D-B910-399351A3C5AC}" type="datetime1">
              <a:rPr lang="en-US" smtClean="0"/>
              <a:t>1/4/2025</a:t>
            </a:fld>
            <a:endParaRPr lang="en-US"/>
          </a:p>
        </p:txBody>
      </p:sp>
      <p:sp>
        <p:nvSpPr>
          <p:cNvPr id="6" name="Footer Placeholder 5"/>
          <p:cNvSpPr>
            <a:spLocks noGrp="1"/>
          </p:cNvSpPr>
          <p:nvPr>
            <p:ph type="ftr" sz="quarter" idx="11"/>
          </p:nvPr>
        </p:nvSpPr>
        <p:spPr/>
        <p:txBody>
          <a:bodyPr/>
          <a:lstStyle/>
          <a:p>
            <a:r>
              <a:rPr lang="en-US" smtClean="0"/>
              <a:t>Module 2 – Work Breakdown Structure</a:t>
            </a:r>
            <a:endParaRPr lang="en-US"/>
          </a:p>
        </p:txBody>
      </p:sp>
      <p:sp>
        <p:nvSpPr>
          <p:cNvPr id="7" name="Slide Number Placeholder 6"/>
          <p:cNvSpPr>
            <a:spLocks noGrp="1"/>
          </p:cNvSpPr>
          <p:nvPr>
            <p:ph type="sldNum" sz="quarter" idx="12"/>
          </p:nvPr>
        </p:nvSpPr>
        <p:spPr/>
        <p:txBody>
          <a:bodyPr/>
          <a:lstStyle/>
          <a:p>
            <a:fld id="{5D4F2EA7-5719-4C55-94B8-ECE4D1F16E2D}" type="slidenum">
              <a:rPr lang="en-US" smtClean="0"/>
              <a:t>‹#›</a:t>
            </a:fld>
            <a:endParaRPr lang="en-US"/>
          </a:p>
        </p:txBody>
      </p:sp>
    </p:spTree>
    <p:extLst>
      <p:ext uri="{BB962C8B-B14F-4D97-AF65-F5344CB8AC3E}">
        <p14:creationId xmlns:p14="http://schemas.microsoft.com/office/powerpoint/2010/main" val="2583692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966D50-4C0B-4D88-9892-D0434ABF92A3}" type="datetime1">
              <a:rPr lang="en-US" smtClean="0"/>
              <a:t>1/4/2025</a:t>
            </a:fld>
            <a:endParaRPr lang="en-US"/>
          </a:p>
        </p:txBody>
      </p:sp>
      <p:sp>
        <p:nvSpPr>
          <p:cNvPr id="8" name="Footer Placeholder 7"/>
          <p:cNvSpPr>
            <a:spLocks noGrp="1"/>
          </p:cNvSpPr>
          <p:nvPr>
            <p:ph type="ftr" sz="quarter" idx="11"/>
          </p:nvPr>
        </p:nvSpPr>
        <p:spPr/>
        <p:txBody>
          <a:bodyPr/>
          <a:lstStyle/>
          <a:p>
            <a:r>
              <a:rPr lang="en-US" smtClean="0"/>
              <a:t>Module 2 – Work Breakdown Structure</a:t>
            </a:r>
            <a:endParaRPr lang="en-US"/>
          </a:p>
        </p:txBody>
      </p:sp>
      <p:sp>
        <p:nvSpPr>
          <p:cNvPr id="9" name="Slide Number Placeholder 8"/>
          <p:cNvSpPr>
            <a:spLocks noGrp="1"/>
          </p:cNvSpPr>
          <p:nvPr>
            <p:ph type="sldNum" sz="quarter" idx="12"/>
          </p:nvPr>
        </p:nvSpPr>
        <p:spPr/>
        <p:txBody>
          <a:bodyPr/>
          <a:lstStyle/>
          <a:p>
            <a:fld id="{5D4F2EA7-5719-4C55-94B8-ECE4D1F16E2D}" type="slidenum">
              <a:rPr lang="en-US" smtClean="0"/>
              <a:t>‹#›</a:t>
            </a:fld>
            <a:endParaRPr lang="en-US"/>
          </a:p>
        </p:txBody>
      </p:sp>
    </p:spTree>
    <p:extLst>
      <p:ext uri="{BB962C8B-B14F-4D97-AF65-F5344CB8AC3E}">
        <p14:creationId xmlns:p14="http://schemas.microsoft.com/office/powerpoint/2010/main" val="174323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26E7D3-1096-4B0B-8553-3850326C0146}" type="datetime1">
              <a:rPr lang="en-US" smtClean="0"/>
              <a:t>1/4/2025</a:t>
            </a:fld>
            <a:endParaRPr lang="en-US"/>
          </a:p>
        </p:txBody>
      </p:sp>
      <p:sp>
        <p:nvSpPr>
          <p:cNvPr id="4" name="Footer Placeholder 3"/>
          <p:cNvSpPr>
            <a:spLocks noGrp="1"/>
          </p:cNvSpPr>
          <p:nvPr>
            <p:ph type="ftr" sz="quarter" idx="11"/>
          </p:nvPr>
        </p:nvSpPr>
        <p:spPr/>
        <p:txBody>
          <a:bodyPr/>
          <a:lstStyle/>
          <a:p>
            <a:r>
              <a:rPr lang="en-US" smtClean="0"/>
              <a:t>Module 2 – Work Breakdown Structure</a:t>
            </a:r>
            <a:endParaRPr lang="en-US"/>
          </a:p>
        </p:txBody>
      </p:sp>
      <p:sp>
        <p:nvSpPr>
          <p:cNvPr id="5" name="Slide Number Placeholder 4"/>
          <p:cNvSpPr>
            <a:spLocks noGrp="1"/>
          </p:cNvSpPr>
          <p:nvPr>
            <p:ph type="sldNum" sz="quarter" idx="12"/>
          </p:nvPr>
        </p:nvSpPr>
        <p:spPr/>
        <p:txBody>
          <a:bodyPr/>
          <a:lstStyle/>
          <a:p>
            <a:fld id="{5D4F2EA7-5719-4C55-94B8-ECE4D1F16E2D}" type="slidenum">
              <a:rPr lang="en-US" smtClean="0"/>
              <a:t>‹#›</a:t>
            </a:fld>
            <a:endParaRPr lang="en-US"/>
          </a:p>
        </p:txBody>
      </p:sp>
    </p:spTree>
    <p:extLst>
      <p:ext uri="{BB962C8B-B14F-4D97-AF65-F5344CB8AC3E}">
        <p14:creationId xmlns:p14="http://schemas.microsoft.com/office/powerpoint/2010/main" val="14598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AE5A70-847A-4B1E-9511-3168C691CFD3}" type="datetime1">
              <a:rPr lang="en-US" smtClean="0"/>
              <a:t>1/4/2025</a:t>
            </a:fld>
            <a:endParaRPr lang="en-US"/>
          </a:p>
        </p:txBody>
      </p:sp>
      <p:sp>
        <p:nvSpPr>
          <p:cNvPr id="3" name="Footer Placeholder 2"/>
          <p:cNvSpPr>
            <a:spLocks noGrp="1"/>
          </p:cNvSpPr>
          <p:nvPr>
            <p:ph type="ftr" sz="quarter" idx="11"/>
          </p:nvPr>
        </p:nvSpPr>
        <p:spPr/>
        <p:txBody>
          <a:bodyPr/>
          <a:lstStyle/>
          <a:p>
            <a:r>
              <a:rPr lang="en-US" smtClean="0"/>
              <a:t>Module 2 – Work Breakdown Structure</a:t>
            </a:r>
            <a:endParaRPr lang="en-US"/>
          </a:p>
        </p:txBody>
      </p:sp>
      <p:sp>
        <p:nvSpPr>
          <p:cNvPr id="4" name="Slide Number Placeholder 3"/>
          <p:cNvSpPr>
            <a:spLocks noGrp="1"/>
          </p:cNvSpPr>
          <p:nvPr>
            <p:ph type="sldNum" sz="quarter" idx="12"/>
          </p:nvPr>
        </p:nvSpPr>
        <p:spPr/>
        <p:txBody>
          <a:bodyPr/>
          <a:lstStyle/>
          <a:p>
            <a:fld id="{5D4F2EA7-5719-4C55-94B8-ECE4D1F16E2D}" type="slidenum">
              <a:rPr lang="en-US" smtClean="0"/>
              <a:t>‹#›</a:t>
            </a:fld>
            <a:endParaRPr lang="en-US"/>
          </a:p>
        </p:txBody>
      </p:sp>
    </p:spTree>
    <p:extLst>
      <p:ext uri="{BB962C8B-B14F-4D97-AF65-F5344CB8AC3E}">
        <p14:creationId xmlns:p14="http://schemas.microsoft.com/office/powerpoint/2010/main" val="75225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2933E-A5C6-4F83-B078-4D12EEC5F307}" type="datetime1">
              <a:rPr lang="en-US" smtClean="0"/>
              <a:t>1/4/2025</a:t>
            </a:fld>
            <a:endParaRPr lang="en-US"/>
          </a:p>
        </p:txBody>
      </p:sp>
      <p:sp>
        <p:nvSpPr>
          <p:cNvPr id="6" name="Footer Placeholder 5"/>
          <p:cNvSpPr>
            <a:spLocks noGrp="1"/>
          </p:cNvSpPr>
          <p:nvPr>
            <p:ph type="ftr" sz="quarter" idx="11"/>
          </p:nvPr>
        </p:nvSpPr>
        <p:spPr/>
        <p:txBody>
          <a:bodyPr/>
          <a:lstStyle/>
          <a:p>
            <a:r>
              <a:rPr lang="en-US" smtClean="0"/>
              <a:t>Module 2 – Work Breakdown Structure</a:t>
            </a:r>
            <a:endParaRPr lang="en-US"/>
          </a:p>
        </p:txBody>
      </p:sp>
      <p:sp>
        <p:nvSpPr>
          <p:cNvPr id="7" name="Slide Number Placeholder 6"/>
          <p:cNvSpPr>
            <a:spLocks noGrp="1"/>
          </p:cNvSpPr>
          <p:nvPr>
            <p:ph type="sldNum" sz="quarter" idx="12"/>
          </p:nvPr>
        </p:nvSpPr>
        <p:spPr/>
        <p:txBody>
          <a:bodyPr/>
          <a:lstStyle/>
          <a:p>
            <a:fld id="{5D4F2EA7-5719-4C55-94B8-ECE4D1F16E2D}" type="slidenum">
              <a:rPr lang="en-US" smtClean="0"/>
              <a:t>‹#›</a:t>
            </a:fld>
            <a:endParaRPr lang="en-US"/>
          </a:p>
        </p:txBody>
      </p:sp>
    </p:spTree>
    <p:extLst>
      <p:ext uri="{BB962C8B-B14F-4D97-AF65-F5344CB8AC3E}">
        <p14:creationId xmlns:p14="http://schemas.microsoft.com/office/powerpoint/2010/main" val="365624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B46442-E052-4AF9-84E2-34BDC95B1D57}" type="datetime1">
              <a:rPr lang="en-US" smtClean="0"/>
              <a:t>1/4/2025</a:t>
            </a:fld>
            <a:endParaRPr lang="en-US"/>
          </a:p>
        </p:txBody>
      </p:sp>
      <p:sp>
        <p:nvSpPr>
          <p:cNvPr id="6" name="Footer Placeholder 5"/>
          <p:cNvSpPr>
            <a:spLocks noGrp="1"/>
          </p:cNvSpPr>
          <p:nvPr>
            <p:ph type="ftr" sz="quarter" idx="11"/>
          </p:nvPr>
        </p:nvSpPr>
        <p:spPr/>
        <p:txBody>
          <a:bodyPr/>
          <a:lstStyle/>
          <a:p>
            <a:r>
              <a:rPr lang="en-US" smtClean="0"/>
              <a:t>Module 2 – Work Breakdown Structure</a:t>
            </a:r>
            <a:endParaRPr lang="en-US"/>
          </a:p>
        </p:txBody>
      </p:sp>
      <p:sp>
        <p:nvSpPr>
          <p:cNvPr id="7" name="Slide Number Placeholder 6"/>
          <p:cNvSpPr>
            <a:spLocks noGrp="1"/>
          </p:cNvSpPr>
          <p:nvPr>
            <p:ph type="sldNum" sz="quarter" idx="12"/>
          </p:nvPr>
        </p:nvSpPr>
        <p:spPr/>
        <p:txBody>
          <a:bodyPr/>
          <a:lstStyle/>
          <a:p>
            <a:fld id="{5D4F2EA7-5719-4C55-94B8-ECE4D1F16E2D}" type="slidenum">
              <a:rPr lang="en-US" smtClean="0"/>
              <a:t>‹#›</a:t>
            </a:fld>
            <a:endParaRPr lang="en-US"/>
          </a:p>
        </p:txBody>
      </p:sp>
    </p:spTree>
    <p:extLst>
      <p:ext uri="{BB962C8B-B14F-4D97-AF65-F5344CB8AC3E}">
        <p14:creationId xmlns:p14="http://schemas.microsoft.com/office/powerpoint/2010/main" val="52621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4B898-F5EF-49DB-ADB4-D4F07E915205}" type="datetime1">
              <a:rPr lang="en-US" smtClean="0"/>
              <a:t>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Module 2 – Work Breakdown Structure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F2EA7-5719-4C55-94B8-ECE4D1F16E2D}" type="slidenum">
              <a:rPr lang="en-US" smtClean="0"/>
              <a:t>‹#›</a:t>
            </a:fld>
            <a:endParaRPr lang="en-US"/>
          </a:p>
        </p:txBody>
      </p:sp>
    </p:spTree>
    <p:extLst>
      <p:ext uri="{BB962C8B-B14F-4D97-AF65-F5344CB8AC3E}">
        <p14:creationId xmlns:p14="http://schemas.microsoft.com/office/powerpoint/2010/main" val="710908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image" Target="../media/image2.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118" y="0"/>
            <a:ext cx="10515600" cy="521566"/>
          </a:xfrm>
        </p:spPr>
        <p:txBody>
          <a:bodyPr>
            <a:normAutofit fontScale="90000"/>
          </a:bodyPr>
          <a:lstStyle/>
          <a:p>
            <a:pPr algn="ctr"/>
            <a:r>
              <a:rPr lang="en-US" dirty="0" smtClean="0"/>
              <a:t>About the Lab exercises</a:t>
            </a:r>
            <a:endParaRPr lang="en-US" dirty="0"/>
          </a:p>
        </p:txBody>
      </p:sp>
      <p:sp>
        <p:nvSpPr>
          <p:cNvPr id="3" name="Content Placeholder 2"/>
          <p:cNvSpPr>
            <a:spLocks noGrp="1"/>
          </p:cNvSpPr>
          <p:nvPr>
            <p:ph idx="1"/>
          </p:nvPr>
        </p:nvSpPr>
        <p:spPr>
          <a:xfrm>
            <a:off x="0" y="734291"/>
            <a:ext cx="11353800" cy="6248400"/>
          </a:xfrm>
        </p:spPr>
        <p:txBody>
          <a:bodyPr>
            <a:noAutofit/>
          </a:bodyPr>
          <a:lstStyle/>
          <a:p>
            <a:pPr marL="0" indent="0">
              <a:buNone/>
            </a:pPr>
            <a:r>
              <a:rPr lang="en-US" sz="3200" dirty="0" smtClean="0"/>
              <a:t>1. Work Break-down Structure (Process Based, Product Based, Geographic Based </a:t>
            </a:r>
            <a:r>
              <a:rPr lang="en-US" sz="3200" dirty="0"/>
              <a:t> </a:t>
            </a:r>
            <a:r>
              <a:rPr lang="en-US" sz="3200" dirty="0" smtClean="0"/>
              <a:t>and Role Based) </a:t>
            </a:r>
          </a:p>
          <a:p>
            <a:pPr marL="0" indent="0">
              <a:buNone/>
            </a:pPr>
            <a:r>
              <a:rPr lang="en-US" sz="3200" dirty="0" smtClean="0"/>
              <a:t>2. Estimations Cost and Schedule </a:t>
            </a:r>
          </a:p>
          <a:p>
            <a:pPr marL="0" indent="0">
              <a:buNone/>
            </a:pPr>
            <a:r>
              <a:rPr lang="en-US" sz="3200" dirty="0" smtClean="0"/>
              <a:t>3. Entity Relationship Diagram, Context flow diagram, DFD (Structural Modeling and Functional Modeling) </a:t>
            </a:r>
          </a:p>
          <a:p>
            <a:pPr marL="0" indent="0">
              <a:buNone/>
            </a:pPr>
            <a:r>
              <a:rPr lang="en-US" sz="3200" dirty="0" smtClean="0"/>
              <a:t>4. State Transition Diagrams (Behavioral Modeling) </a:t>
            </a:r>
          </a:p>
          <a:p>
            <a:pPr marL="0" indent="0">
              <a:buNone/>
            </a:pPr>
            <a:r>
              <a:rPr lang="en-US" sz="3200" dirty="0" smtClean="0"/>
              <a:t>5. System Requirements Specification </a:t>
            </a:r>
          </a:p>
          <a:p>
            <a:pPr marL="0" indent="0">
              <a:buNone/>
            </a:pPr>
            <a:r>
              <a:rPr lang="en-US" sz="3200" dirty="0" smtClean="0"/>
              <a:t>6. UML diagrams for OO Design </a:t>
            </a:r>
          </a:p>
          <a:p>
            <a:pPr marL="457200" lvl="1" indent="0">
              <a:buNone/>
            </a:pPr>
            <a:r>
              <a:rPr lang="en-US" sz="4400" b="1" dirty="0" smtClean="0">
                <a:solidFill>
                  <a:srgbClr val="FF0000"/>
                </a:solidFill>
              </a:rPr>
              <a:t>7. Tools for Version Control </a:t>
            </a:r>
          </a:p>
          <a:p>
            <a:pPr marL="457200" lvl="1" indent="0">
              <a:buNone/>
            </a:pPr>
            <a:r>
              <a:rPr lang="en-US" sz="4400" b="1" dirty="0" smtClean="0">
                <a:solidFill>
                  <a:srgbClr val="FF0000"/>
                </a:solidFill>
              </a:rPr>
              <a:t>8. Black-box, White-box testing </a:t>
            </a:r>
          </a:p>
          <a:p>
            <a:pPr marL="457200" lvl="1" indent="0">
              <a:buNone/>
            </a:pPr>
            <a:r>
              <a:rPr lang="en-US" sz="4400" b="1" dirty="0" smtClean="0">
                <a:solidFill>
                  <a:srgbClr val="FF0000"/>
                </a:solidFill>
              </a:rPr>
              <a:t>9. Non-functional testing</a:t>
            </a:r>
            <a:endParaRPr lang="en-US" sz="4400" b="1" dirty="0">
              <a:solidFill>
                <a:srgbClr val="FF0000"/>
              </a:solidFill>
            </a:endParaRPr>
          </a:p>
        </p:txBody>
      </p:sp>
      <p:sp>
        <p:nvSpPr>
          <p:cNvPr id="4" name="Right Brace 3"/>
          <p:cNvSpPr/>
          <p:nvPr/>
        </p:nvSpPr>
        <p:spPr>
          <a:xfrm>
            <a:off x="7536879" y="4876805"/>
            <a:ext cx="595746" cy="1981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8174186" y="5514109"/>
            <a:ext cx="3758337" cy="523220"/>
          </a:xfrm>
          <a:prstGeom prst="rect">
            <a:avLst/>
          </a:prstGeom>
          <a:noFill/>
        </p:spPr>
        <p:txBody>
          <a:bodyPr wrap="none" rtlCol="0">
            <a:spAutoFit/>
          </a:bodyPr>
          <a:lstStyle/>
          <a:p>
            <a:r>
              <a:rPr lang="en-US" sz="2800" dirty="0" smtClean="0"/>
              <a:t>PROJECT DEVELOPMENT</a:t>
            </a:r>
            <a:endParaRPr lang="en-US" sz="2800" dirty="0"/>
          </a:p>
        </p:txBody>
      </p:sp>
    </p:spTree>
    <p:extLst>
      <p:ext uri="{BB962C8B-B14F-4D97-AF65-F5344CB8AC3E}">
        <p14:creationId xmlns:p14="http://schemas.microsoft.com/office/powerpoint/2010/main" val="422299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altLang="en-US">
                <a:solidFill>
                  <a:schemeClr val="bg1"/>
                </a:solidFill>
              </a:rPr>
              <a:t>WBS: Structure</a:t>
            </a:r>
          </a:p>
        </p:txBody>
      </p:sp>
      <p:sp>
        <p:nvSpPr>
          <p:cNvPr id="325635" name="Rectangle 3"/>
          <p:cNvSpPr>
            <a:spLocks noGrp="1" noChangeArrowheads="1"/>
          </p:cNvSpPr>
          <p:nvPr>
            <p:ph type="body" idx="1"/>
          </p:nvPr>
        </p:nvSpPr>
        <p:spPr>
          <a:xfrm>
            <a:off x="1866900" y="1335088"/>
            <a:ext cx="8223250" cy="4538662"/>
          </a:xfrm>
        </p:spPr>
        <p:txBody>
          <a:bodyPr/>
          <a:lstStyle/>
          <a:p>
            <a:pPr>
              <a:buNone/>
            </a:pPr>
            <a:r>
              <a:rPr lang="en-US" altLang="en-US" sz="1800">
                <a:latin typeface="Arial" panose="020B0604020202020204" pitchFamily="34" charset="0"/>
              </a:rPr>
              <a:t>The ACME Housing Corporation, which you own, has been contracted to build its first house.  You want to be able to manage your projects effectively and efficiently, so you charge your project managers to develop an appropriate WBS.  You decide to manage the project by the individual tasks necessary to complete the house.</a:t>
            </a:r>
          </a:p>
          <a:p>
            <a:pPr>
              <a:buNone/>
            </a:pPr>
            <a:r>
              <a:rPr lang="en-US" altLang="en-US" sz="1800">
                <a:latin typeface="Arial" panose="020B0604020202020204" pitchFamily="34" charset="0"/>
              </a:rPr>
              <a:t>You hope that this is the first of many houses that ACME will build, so you start the WBS with ACME in the highest position, or Level 1.  Accordingly, Level 1 is given a WBS code of 1. You assign the WBS code of 1 to the highest level because all future projects (houses) will be summarized at Level 1</a:t>
            </a:r>
            <a:r>
              <a:rPr lang="en-US" altLang="en-US" sz="1800" b="1">
                <a:solidFill>
                  <a:srgbClr val="008000"/>
                </a:solidFill>
                <a:latin typeface="Arial" panose="020B0604020202020204" pitchFamily="34" charset="0"/>
              </a:rPr>
              <a:t>.</a:t>
            </a:r>
          </a:p>
        </p:txBody>
      </p:sp>
      <p:sp>
        <p:nvSpPr>
          <p:cNvPr id="325849" name="Rectangle 217"/>
          <p:cNvSpPr>
            <a:spLocks noChangeArrowheads="1"/>
          </p:cNvSpPr>
          <p:nvPr/>
        </p:nvSpPr>
        <p:spPr bwMode="auto">
          <a:xfrm>
            <a:off x="7265989" y="5262563"/>
            <a:ext cx="1182687" cy="311150"/>
          </a:xfrm>
          <a:prstGeom prst="rect">
            <a:avLst/>
          </a:prstGeom>
          <a:noFill/>
          <a:ln>
            <a:noFill/>
          </a:ln>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5853" name="Text Box 221"/>
          <p:cNvSpPr txBox="1">
            <a:spLocks noChangeArrowheads="1"/>
          </p:cNvSpPr>
          <p:nvPr/>
        </p:nvSpPr>
        <p:spPr bwMode="auto">
          <a:xfrm>
            <a:off x="5735638" y="4799013"/>
            <a:ext cx="11158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Level 1 </a:t>
            </a:r>
            <a:r>
              <a:rPr lang="en-US" altLang="en-US">
                <a:sym typeface="Wingdings" panose="05000000000000000000" pitchFamily="2" charset="2"/>
              </a:rPr>
              <a:t></a:t>
            </a:r>
            <a:endParaRPr lang="en-US" altLang="en-US"/>
          </a:p>
        </p:txBody>
      </p:sp>
      <p:graphicFrame>
        <p:nvGraphicFramePr>
          <p:cNvPr id="325854" name="Object 222"/>
          <p:cNvGraphicFramePr>
            <a:graphicFrameLocks noChangeAspect="1"/>
          </p:cNvGraphicFramePr>
          <p:nvPr/>
        </p:nvGraphicFramePr>
        <p:xfrm>
          <a:off x="8878889" y="4470400"/>
          <a:ext cx="1203325" cy="1049338"/>
        </p:xfrm>
        <a:graphic>
          <a:graphicData uri="http://schemas.openxmlformats.org/presentationml/2006/ole">
            <mc:AlternateContent xmlns:mc="http://schemas.openxmlformats.org/markup-compatibility/2006">
              <mc:Choice xmlns:v="urn:schemas-microsoft-com:vml" Requires="v">
                <p:oleObj spid="_x0000_s1058" name="Clip" r:id="rId4" imgW="3974400" imgH="3468960" progId="MS_ClipArt_Gallery.2">
                  <p:embed/>
                </p:oleObj>
              </mc:Choice>
              <mc:Fallback>
                <p:oleObj name="Clip" r:id="rId4" imgW="3974400" imgH="34689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8889" y="4470400"/>
                        <a:ext cx="1203325" cy="1049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5857" name="Text Box 225"/>
          <p:cNvSpPr txBox="1">
            <a:spLocks noChangeArrowheads="1"/>
          </p:cNvSpPr>
          <p:nvPr/>
        </p:nvSpPr>
        <p:spPr bwMode="auto">
          <a:xfrm>
            <a:off x="1868489" y="4151313"/>
            <a:ext cx="3957637"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latin typeface="Arial" panose="020B0604020202020204" pitchFamily="34" charset="0"/>
              </a:rPr>
              <a:t>NOTE: For ease of explanation, our example will assume the following:</a:t>
            </a:r>
          </a:p>
          <a:p>
            <a:pPr>
              <a:spcBef>
                <a:spcPct val="50000"/>
              </a:spcBef>
              <a:buFontTx/>
              <a:buChar char="•"/>
            </a:pPr>
            <a:r>
              <a:rPr lang="en-US" altLang="en-US" sz="1800">
                <a:latin typeface="Arial" panose="020B0604020202020204" pitchFamily="34" charset="0"/>
              </a:rPr>
              <a:t> Design is complete</a:t>
            </a:r>
          </a:p>
          <a:p>
            <a:pPr>
              <a:spcBef>
                <a:spcPct val="50000"/>
              </a:spcBef>
              <a:buFontTx/>
              <a:buChar char="•"/>
            </a:pPr>
            <a:r>
              <a:rPr lang="en-US" altLang="en-US" sz="1800">
                <a:latin typeface="Arial" panose="020B0604020202020204" pitchFamily="34" charset="0"/>
              </a:rPr>
              <a:t> All permits issued</a:t>
            </a:r>
          </a:p>
          <a:p>
            <a:pPr>
              <a:spcBef>
                <a:spcPct val="50000"/>
              </a:spcBef>
              <a:buFontTx/>
              <a:buChar char="•"/>
            </a:pPr>
            <a:r>
              <a:rPr lang="en-US" altLang="en-US" sz="1800">
                <a:latin typeface="Arial" panose="020B0604020202020204" pitchFamily="34" charset="0"/>
              </a:rPr>
              <a:t> All Material ordered</a:t>
            </a:r>
          </a:p>
          <a:p>
            <a:pPr>
              <a:spcBef>
                <a:spcPct val="50000"/>
              </a:spcBef>
              <a:buFontTx/>
              <a:buChar char="•"/>
            </a:pPr>
            <a:r>
              <a:rPr lang="en-US" altLang="en-US" sz="1800">
                <a:latin typeface="Arial" panose="020B0604020202020204" pitchFamily="34" charset="0"/>
              </a:rPr>
              <a:t> Inspection happens</a:t>
            </a:r>
          </a:p>
        </p:txBody>
      </p:sp>
      <p:pic>
        <p:nvPicPr>
          <p:cNvPr id="325860" name="Picture 2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1838" y="4457701"/>
            <a:ext cx="1401762"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73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049" name="Picture 22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226" y="623455"/>
            <a:ext cx="8982847" cy="5871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1045" name="Text Box 2229"/>
          <p:cNvSpPr txBox="1">
            <a:spLocks noChangeArrowheads="1"/>
          </p:cNvSpPr>
          <p:nvPr/>
        </p:nvSpPr>
        <p:spPr bwMode="auto">
          <a:xfrm>
            <a:off x="181408" y="4397004"/>
            <a:ext cx="11158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t>Level 4 </a:t>
            </a:r>
            <a:r>
              <a:rPr lang="en-US" altLang="en-US" dirty="0">
                <a:sym typeface="Wingdings" panose="05000000000000000000" pitchFamily="2" charset="2"/>
              </a:rPr>
              <a:t></a:t>
            </a:r>
            <a:endParaRPr lang="en-US" altLang="en-US" dirty="0"/>
          </a:p>
        </p:txBody>
      </p:sp>
      <p:sp>
        <p:nvSpPr>
          <p:cNvPr id="421046" name="Text Box 2230"/>
          <p:cNvSpPr txBox="1">
            <a:spLocks noChangeArrowheads="1"/>
          </p:cNvSpPr>
          <p:nvPr/>
        </p:nvSpPr>
        <p:spPr bwMode="auto">
          <a:xfrm>
            <a:off x="181408" y="3038209"/>
            <a:ext cx="11158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t>Level 3 </a:t>
            </a:r>
            <a:r>
              <a:rPr lang="en-US" altLang="en-US" dirty="0">
                <a:sym typeface="Wingdings" panose="05000000000000000000" pitchFamily="2" charset="2"/>
              </a:rPr>
              <a:t></a:t>
            </a:r>
            <a:endParaRPr lang="en-US" altLang="en-US" dirty="0"/>
          </a:p>
        </p:txBody>
      </p:sp>
      <p:sp>
        <p:nvSpPr>
          <p:cNvPr id="421047" name="Text Box 2231"/>
          <p:cNvSpPr txBox="1">
            <a:spLocks noChangeArrowheads="1"/>
          </p:cNvSpPr>
          <p:nvPr/>
        </p:nvSpPr>
        <p:spPr bwMode="auto">
          <a:xfrm>
            <a:off x="6858145" y="917879"/>
            <a:ext cx="11158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sym typeface="Wingdings" panose="05000000000000000000" pitchFamily="2" charset="2"/>
              </a:rPr>
              <a:t> </a:t>
            </a:r>
            <a:r>
              <a:rPr lang="en-US" altLang="en-US" dirty="0"/>
              <a:t>Level 1</a:t>
            </a:r>
          </a:p>
        </p:txBody>
      </p:sp>
      <p:sp>
        <p:nvSpPr>
          <p:cNvPr id="421048" name="Text Box 2232"/>
          <p:cNvSpPr txBox="1">
            <a:spLocks noChangeArrowheads="1"/>
          </p:cNvSpPr>
          <p:nvPr/>
        </p:nvSpPr>
        <p:spPr bwMode="auto">
          <a:xfrm>
            <a:off x="6858145" y="1950966"/>
            <a:ext cx="11158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sym typeface="Wingdings" panose="05000000000000000000" pitchFamily="2" charset="2"/>
              </a:rPr>
              <a:t> </a:t>
            </a:r>
            <a:r>
              <a:rPr lang="en-US" altLang="en-US" dirty="0"/>
              <a:t>Level 2</a:t>
            </a:r>
          </a:p>
        </p:txBody>
      </p:sp>
    </p:spTree>
    <p:extLst>
      <p:ext uri="{BB962C8B-B14F-4D97-AF65-F5344CB8AC3E}">
        <p14:creationId xmlns:p14="http://schemas.microsoft.com/office/powerpoint/2010/main" val="3707512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2294" name="Picture 1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37" y="98475"/>
            <a:ext cx="11141612" cy="635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2130" name="Rectangle 2"/>
          <p:cNvSpPr>
            <a:spLocks noGrp="1" noChangeArrowheads="1"/>
          </p:cNvSpPr>
          <p:nvPr>
            <p:ph type="title"/>
          </p:nvPr>
        </p:nvSpPr>
        <p:spPr/>
        <p:txBody>
          <a:bodyPr/>
          <a:lstStyle/>
          <a:p>
            <a:r>
              <a:rPr lang="en-US" altLang="en-US">
                <a:solidFill>
                  <a:schemeClr val="bg1"/>
                </a:solidFill>
              </a:rPr>
              <a:t>WBS: Structure</a:t>
            </a:r>
          </a:p>
        </p:txBody>
      </p:sp>
    </p:spTree>
    <p:extLst>
      <p:ext uri="{BB962C8B-B14F-4D97-AF65-F5344CB8AC3E}">
        <p14:creationId xmlns:p14="http://schemas.microsoft.com/office/powerpoint/2010/main" val="822434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en-US">
                <a:solidFill>
                  <a:schemeClr val="bg1"/>
                </a:solidFill>
              </a:rPr>
              <a:t>Work Breakdown Structure (WBS) Tree</a:t>
            </a:r>
          </a:p>
        </p:txBody>
      </p:sp>
      <p:sp>
        <p:nvSpPr>
          <p:cNvPr id="422052" name="Text Box 164"/>
          <p:cNvSpPr txBox="1">
            <a:spLocks noChangeArrowheads="1"/>
          </p:cNvSpPr>
          <p:nvPr/>
        </p:nvSpPr>
        <p:spPr bwMode="auto">
          <a:xfrm>
            <a:off x="1579419" y="1141414"/>
            <a:ext cx="8812358" cy="5343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defTabSz="338138">
              <a:spcBef>
                <a:spcPct val="0"/>
              </a:spcBef>
              <a:defRPr sz="2400">
                <a:solidFill>
                  <a:schemeClr val="tx1"/>
                </a:solidFill>
                <a:latin typeface="Times New Roman" panose="02020603050405020304" pitchFamily="18" charset="0"/>
              </a:defRPr>
            </a:lvl1pPr>
            <a:lvl2pPr algn="l" defTabSz="338138">
              <a:spcBef>
                <a:spcPct val="0"/>
              </a:spcBef>
              <a:defRPr sz="2400">
                <a:solidFill>
                  <a:schemeClr val="tx1"/>
                </a:solidFill>
                <a:latin typeface="Times New Roman" panose="02020603050405020304" pitchFamily="18" charset="0"/>
              </a:defRPr>
            </a:lvl2pPr>
            <a:lvl3pPr algn="l" defTabSz="338138">
              <a:spcBef>
                <a:spcPct val="0"/>
              </a:spcBef>
              <a:defRPr sz="2400">
                <a:solidFill>
                  <a:schemeClr val="tx1"/>
                </a:solidFill>
                <a:latin typeface="Times New Roman" panose="02020603050405020304" pitchFamily="18" charset="0"/>
              </a:defRPr>
            </a:lvl3pPr>
            <a:lvl4pPr algn="l" defTabSz="338138">
              <a:spcBef>
                <a:spcPct val="0"/>
              </a:spcBef>
              <a:defRPr sz="2400">
                <a:solidFill>
                  <a:schemeClr val="tx1"/>
                </a:solidFill>
                <a:latin typeface="Times New Roman" panose="02020603050405020304" pitchFamily="18" charset="0"/>
              </a:defRPr>
            </a:lvl4pPr>
            <a:lvl5pPr algn="l" defTabSz="338138">
              <a:spcBef>
                <a:spcPct val="0"/>
              </a:spcBef>
              <a:defRPr sz="2400">
                <a:solidFill>
                  <a:schemeClr val="tx1"/>
                </a:solidFill>
                <a:latin typeface="Times New Roman" panose="02020603050405020304" pitchFamily="18" charset="0"/>
              </a:defRPr>
            </a:lvl5pPr>
            <a:lvl6pPr defTabSz="338138" eaLnBrk="0" fontAlgn="base" hangingPunct="0">
              <a:spcBef>
                <a:spcPct val="0"/>
              </a:spcBef>
              <a:spcAft>
                <a:spcPct val="0"/>
              </a:spcAft>
              <a:defRPr sz="2400">
                <a:solidFill>
                  <a:schemeClr val="tx1"/>
                </a:solidFill>
                <a:latin typeface="Times New Roman" panose="02020603050405020304" pitchFamily="18" charset="0"/>
              </a:defRPr>
            </a:lvl6pPr>
            <a:lvl7pPr defTabSz="338138" eaLnBrk="0" fontAlgn="base" hangingPunct="0">
              <a:spcBef>
                <a:spcPct val="0"/>
              </a:spcBef>
              <a:spcAft>
                <a:spcPct val="0"/>
              </a:spcAft>
              <a:defRPr sz="2400">
                <a:solidFill>
                  <a:schemeClr val="tx1"/>
                </a:solidFill>
                <a:latin typeface="Times New Roman" panose="02020603050405020304" pitchFamily="18" charset="0"/>
              </a:defRPr>
            </a:lvl7pPr>
            <a:lvl8pPr defTabSz="338138" eaLnBrk="0" fontAlgn="base" hangingPunct="0">
              <a:spcBef>
                <a:spcPct val="0"/>
              </a:spcBef>
              <a:spcAft>
                <a:spcPct val="0"/>
              </a:spcAft>
              <a:defRPr sz="2400">
                <a:solidFill>
                  <a:schemeClr val="tx1"/>
                </a:solidFill>
                <a:latin typeface="Times New Roman" panose="02020603050405020304" pitchFamily="18" charset="0"/>
              </a:defRPr>
            </a:lvl8pPr>
            <a:lvl9pPr defTabSz="33813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pPr>
            <a:r>
              <a:rPr lang="en-US" altLang="en-US" sz="1200" dirty="0">
                <a:solidFill>
                  <a:srgbClr val="000000"/>
                </a:solidFill>
                <a:latin typeface="Arial" panose="020B0604020202020204" pitchFamily="34" charset="0"/>
              </a:rPr>
              <a:t>1 ACME Housing Corporation </a:t>
            </a:r>
          </a:p>
          <a:p>
            <a:pPr>
              <a:lnSpc>
                <a:spcPct val="110000"/>
              </a:lnSpc>
            </a:pPr>
            <a:r>
              <a:rPr lang="en-US" altLang="en-US" sz="1200" dirty="0">
                <a:solidFill>
                  <a:srgbClr val="660066"/>
                </a:solidFill>
                <a:latin typeface="Arial" panose="020B0604020202020204" pitchFamily="34" charset="0"/>
              </a:rPr>
              <a:t>	1.1 New Home Construction</a:t>
            </a:r>
            <a:r>
              <a:rPr lang="en-US" altLang="en-US" sz="1200" dirty="0">
                <a:solidFill>
                  <a:srgbClr val="000000"/>
                </a:solidFill>
                <a:latin typeface="Arial" panose="020B0604020202020204" pitchFamily="34" charset="0"/>
              </a:rPr>
              <a:t> </a:t>
            </a:r>
          </a:p>
          <a:p>
            <a:pPr>
              <a:lnSpc>
                <a:spcPct val="110000"/>
              </a:lnSpc>
            </a:pPr>
            <a:r>
              <a:rPr lang="en-US" altLang="en-US" sz="1200" dirty="0">
                <a:solidFill>
                  <a:srgbClr val="000000"/>
                </a:solidFill>
                <a:latin typeface="Arial" panose="020B0604020202020204" pitchFamily="34" charset="0"/>
              </a:rPr>
              <a:t>		</a:t>
            </a:r>
            <a:r>
              <a:rPr lang="en-US" altLang="en-US" sz="1200" dirty="0">
                <a:solidFill>
                  <a:schemeClr val="accent2"/>
                </a:solidFill>
                <a:latin typeface="Arial" panose="020B0604020202020204" pitchFamily="34" charset="0"/>
              </a:rPr>
              <a:t>1.1.1 Concrete 	</a:t>
            </a:r>
            <a:endParaRPr lang="en-US" altLang="en-US" sz="1200" dirty="0">
              <a:solidFill>
                <a:srgbClr val="000000"/>
              </a:solidFill>
              <a:latin typeface="Arial" panose="020B0604020202020204" pitchFamily="34" charset="0"/>
            </a:endParaRPr>
          </a:p>
          <a:p>
            <a:pPr>
              <a:lnSpc>
                <a:spcPct val="110000"/>
              </a:lnSpc>
            </a:pPr>
            <a:r>
              <a:rPr lang="en-US" altLang="en-US" sz="1200" dirty="0">
                <a:solidFill>
                  <a:srgbClr val="000000"/>
                </a:solidFill>
                <a:latin typeface="Arial" panose="020B0604020202020204" pitchFamily="34" charset="0"/>
              </a:rPr>
              <a:t>			</a:t>
            </a:r>
            <a:r>
              <a:rPr lang="en-US" altLang="en-US" sz="1200" dirty="0">
                <a:solidFill>
                  <a:srgbClr val="006666"/>
                </a:solidFill>
                <a:latin typeface="Arial" panose="020B0604020202020204" pitchFamily="34" charset="0"/>
              </a:rPr>
              <a:t>1.1.1.1 Pour Foundation	</a:t>
            </a:r>
          </a:p>
          <a:p>
            <a:pPr>
              <a:lnSpc>
                <a:spcPct val="110000"/>
              </a:lnSpc>
            </a:pPr>
            <a:r>
              <a:rPr lang="en-US" altLang="en-US" sz="1200" dirty="0">
                <a:solidFill>
                  <a:srgbClr val="006666"/>
                </a:solidFill>
                <a:latin typeface="Arial" panose="020B0604020202020204" pitchFamily="34" charset="0"/>
              </a:rPr>
              <a:t>			1.1.1.2 Install Patio	</a:t>
            </a:r>
          </a:p>
          <a:p>
            <a:pPr>
              <a:lnSpc>
                <a:spcPct val="110000"/>
              </a:lnSpc>
            </a:pPr>
            <a:r>
              <a:rPr lang="en-US" altLang="en-US" sz="1200" dirty="0">
                <a:solidFill>
                  <a:srgbClr val="006666"/>
                </a:solidFill>
                <a:latin typeface="Arial" panose="020B0604020202020204" pitchFamily="34" charset="0"/>
              </a:rPr>
              <a:t>			1.1.1.3 Pour Stairway</a:t>
            </a:r>
            <a:r>
              <a:rPr lang="en-US" altLang="en-US" sz="1200" dirty="0">
                <a:solidFill>
                  <a:srgbClr val="000000"/>
                </a:solidFill>
                <a:latin typeface="Arial" panose="020B0604020202020204" pitchFamily="34" charset="0"/>
              </a:rPr>
              <a:t>	</a:t>
            </a:r>
          </a:p>
          <a:p>
            <a:pPr>
              <a:lnSpc>
                <a:spcPct val="110000"/>
              </a:lnSpc>
            </a:pPr>
            <a:r>
              <a:rPr lang="en-US" altLang="en-US" sz="1200" dirty="0">
                <a:solidFill>
                  <a:srgbClr val="000000"/>
                </a:solidFill>
                <a:latin typeface="Arial" panose="020B0604020202020204" pitchFamily="34" charset="0"/>
              </a:rPr>
              <a:t>		</a:t>
            </a:r>
            <a:r>
              <a:rPr lang="en-US" altLang="en-US" sz="1200" dirty="0">
                <a:solidFill>
                  <a:schemeClr val="accent2"/>
                </a:solidFill>
                <a:latin typeface="Arial" panose="020B0604020202020204" pitchFamily="34" charset="0"/>
              </a:rPr>
              <a:t>1.1.2 Framing</a:t>
            </a:r>
            <a:endParaRPr lang="en-US" altLang="en-US" sz="1200" dirty="0">
              <a:solidFill>
                <a:srgbClr val="000000"/>
              </a:solidFill>
              <a:latin typeface="Arial" panose="020B0604020202020204" pitchFamily="34" charset="0"/>
            </a:endParaRPr>
          </a:p>
          <a:p>
            <a:pPr>
              <a:lnSpc>
                <a:spcPct val="110000"/>
              </a:lnSpc>
            </a:pPr>
            <a:r>
              <a:rPr lang="en-US" altLang="en-US" sz="1200" dirty="0">
                <a:solidFill>
                  <a:srgbClr val="000000"/>
                </a:solidFill>
                <a:latin typeface="Arial" panose="020B0604020202020204" pitchFamily="34" charset="0"/>
              </a:rPr>
              <a:t>			</a:t>
            </a:r>
            <a:r>
              <a:rPr lang="en-US" altLang="en-US" sz="1200" dirty="0">
                <a:solidFill>
                  <a:srgbClr val="006666"/>
                </a:solidFill>
                <a:latin typeface="Arial" panose="020B0604020202020204" pitchFamily="34" charset="0"/>
              </a:rPr>
              <a:t>1.1.2.1 Frame Exterior Walls</a:t>
            </a:r>
          </a:p>
          <a:p>
            <a:pPr>
              <a:lnSpc>
                <a:spcPct val="110000"/>
              </a:lnSpc>
            </a:pPr>
            <a:r>
              <a:rPr lang="en-US" altLang="en-US" sz="1200" dirty="0">
                <a:solidFill>
                  <a:srgbClr val="006666"/>
                </a:solidFill>
                <a:latin typeface="Arial" panose="020B0604020202020204" pitchFamily="34" charset="0"/>
              </a:rPr>
              <a:t>			1.1.2.2 Frame Interior Walls	</a:t>
            </a:r>
          </a:p>
          <a:p>
            <a:pPr>
              <a:lnSpc>
                <a:spcPct val="110000"/>
              </a:lnSpc>
            </a:pPr>
            <a:r>
              <a:rPr lang="en-US" altLang="en-US" sz="1200" dirty="0">
                <a:solidFill>
                  <a:srgbClr val="006666"/>
                </a:solidFill>
                <a:latin typeface="Arial" panose="020B0604020202020204" pitchFamily="34" charset="0"/>
              </a:rPr>
              <a:t>			1.1.2.3 Install Roofing Trusses	</a:t>
            </a:r>
            <a:endParaRPr lang="en-US" altLang="en-US" sz="1200" dirty="0">
              <a:solidFill>
                <a:srgbClr val="000000"/>
              </a:solidFill>
              <a:latin typeface="Arial" panose="020B0604020202020204" pitchFamily="34" charset="0"/>
            </a:endParaRPr>
          </a:p>
          <a:p>
            <a:pPr>
              <a:lnSpc>
                <a:spcPct val="110000"/>
              </a:lnSpc>
            </a:pPr>
            <a:r>
              <a:rPr lang="en-US" altLang="en-US" sz="1200" dirty="0">
                <a:solidFill>
                  <a:srgbClr val="000000"/>
                </a:solidFill>
                <a:latin typeface="Arial" panose="020B0604020202020204" pitchFamily="34" charset="0"/>
              </a:rPr>
              <a:t>		</a:t>
            </a:r>
            <a:r>
              <a:rPr lang="en-US" altLang="en-US" sz="1200" dirty="0">
                <a:solidFill>
                  <a:schemeClr val="accent2"/>
                </a:solidFill>
                <a:latin typeface="Arial" panose="020B0604020202020204" pitchFamily="34" charset="0"/>
              </a:rPr>
              <a:t>1.1.3 Plumbing</a:t>
            </a:r>
            <a:r>
              <a:rPr lang="en-US" altLang="en-US" sz="1200" dirty="0">
                <a:solidFill>
                  <a:srgbClr val="000000"/>
                </a:solidFill>
                <a:latin typeface="Arial" panose="020B0604020202020204" pitchFamily="34" charset="0"/>
              </a:rPr>
              <a:t>	</a:t>
            </a:r>
          </a:p>
          <a:p>
            <a:pPr>
              <a:lnSpc>
                <a:spcPct val="110000"/>
              </a:lnSpc>
            </a:pPr>
            <a:r>
              <a:rPr lang="en-US" altLang="en-US" sz="1200" dirty="0">
                <a:solidFill>
                  <a:srgbClr val="000000"/>
                </a:solidFill>
                <a:latin typeface="Arial" panose="020B0604020202020204" pitchFamily="34" charset="0"/>
              </a:rPr>
              <a:t>			</a:t>
            </a:r>
            <a:r>
              <a:rPr lang="en-US" altLang="en-US" sz="1200" dirty="0">
                <a:solidFill>
                  <a:srgbClr val="006666"/>
                </a:solidFill>
                <a:latin typeface="Arial" panose="020B0604020202020204" pitchFamily="34" charset="0"/>
              </a:rPr>
              <a:t>1.1.3.1 Install Water Lines	</a:t>
            </a:r>
          </a:p>
          <a:p>
            <a:pPr>
              <a:lnSpc>
                <a:spcPct val="110000"/>
              </a:lnSpc>
            </a:pPr>
            <a:r>
              <a:rPr lang="en-US" altLang="en-US" sz="1200" dirty="0">
                <a:solidFill>
                  <a:srgbClr val="006666"/>
                </a:solidFill>
                <a:latin typeface="Arial" panose="020B0604020202020204" pitchFamily="34" charset="0"/>
              </a:rPr>
              <a:t>			1.1.3.2 Install Gas Lines	</a:t>
            </a:r>
          </a:p>
          <a:p>
            <a:pPr>
              <a:lnSpc>
                <a:spcPct val="110000"/>
              </a:lnSpc>
            </a:pPr>
            <a:r>
              <a:rPr lang="en-US" altLang="en-US" sz="1200" dirty="0">
                <a:solidFill>
                  <a:srgbClr val="006666"/>
                </a:solidFill>
                <a:latin typeface="Arial" panose="020B0604020202020204" pitchFamily="34" charset="0"/>
              </a:rPr>
              <a:t>			1.1.3.3 Install B/K Fixtures	</a:t>
            </a:r>
            <a:endParaRPr lang="en-US" altLang="en-US" sz="1200" dirty="0">
              <a:solidFill>
                <a:srgbClr val="000000"/>
              </a:solidFill>
              <a:latin typeface="Arial" panose="020B0604020202020204" pitchFamily="34" charset="0"/>
            </a:endParaRPr>
          </a:p>
          <a:p>
            <a:pPr>
              <a:lnSpc>
                <a:spcPct val="110000"/>
              </a:lnSpc>
            </a:pPr>
            <a:r>
              <a:rPr lang="en-US" altLang="en-US" sz="1200" dirty="0">
                <a:solidFill>
                  <a:srgbClr val="000000"/>
                </a:solidFill>
                <a:latin typeface="Arial" panose="020B0604020202020204" pitchFamily="34" charset="0"/>
              </a:rPr>
              <a:t>		</a:t>
            </a:r>
            <a:r>
              <a:rPr lang="en-US" altLang="en-US" sz="1200" dirty="0">
                <a:solidFill>
                  <a:schemeClr val="accent2"/>
                </a:solidFill>
                <a:latin typeface="Arial" panose="020B0604020202020204" pitchFamily="34" charset="0"/>
              </a:rPr>
              <a:t>1.1.4 Electrical</a:t>
            </a:r>
          </a:p>
          <a:p>
            <a:pPr>
              <a:lnSpc>
                <a:spcPct val="110000"/>
              </a:lnSpc>
            </a:pPr>
            <a:r>
              <a:rPr lang="en-US" altLang="en-US" sz="1200" dirty="0">
                <a:solidFill>
                  <a:srgbClr val="000000"/>
                </a:solidFill>
                <a:latin typeface="Arial" panose="020B0604020202020204" pitchFamily="34" charset="0"/>
              </a:rPr>
              <a:t>			</a:t>
            </a:r>
            <a:r>
              <a:rPr lang="en-US" altLang="en-US" sz="1200" dirty="0">
                <a:solidFill>
                  <a:srgbClr val="006666"/>
                </a:solidFill>
                <a:latin typeface="Arial" panose="020B0604020202020204" pitchFamily="34" charset="0"/>
              </a:rPr>
              <a:t>1.1.4.1 Install Wiring	</a:t>
            </a:r>
          </a:p>
          <a:p>
            <a:pPr>
              <a:lnSpc>
                <a:spcPct val="110000"/>
              </a:lnSpc>
            </a:pPr>
            <a:r>
              <a:rPr lang="en-US" altLang="en-US" sz="1200" dirty="0">
                <a:solidFill>
                  <a:srgbClr val="006666"/>
                </a:solidFill>
                <a:latin typeface="Arial" panose="020B0604020202020204" pitchFamily="34" charset="0"/>
              </a:rPr>
              <a:t>			1.1.4.2 Install Outlets/Switches	</a:t>
            </a:r>
          </a:p>
          <a:p>
            <a:pPr>
              <a:lnSpc>
                <a:spcPct val="110000"/>
              </a:lnSpc>
            </a:pPr>
            <a:r>
              <a:rPr lang="en-US" altLang="en-US" sz="1200" dirty="0">
                <a:solidFill>
                  <a:srgbClr val="006666"/>
                </a:solidFill>
                <a:latin typeface="Arial" panose="020B0604020202020204" pitchFamily="34" charset="0"/>
              </a:rPr>
              <a:t>			1.1.4.3 Install Fixtures	</a:t>
            </a:r>
          </a:p>
          <a:p>
            <a:pPr>
              <a:lnSpc>
                <a:spcPct val="110000"/>
              </a:lnSpc>
            </a:pPr>
            <a:r>
              <a:rPr lang="en-US" altLang="en-US" sz="1200" dirty="0">
                <a:solidFill>
                  <a:srgbClr val="000000"/>
                </a:solidFill>
                <a:latin typeface="Arial" panose="020B0604020202020204" pitchFamily="34" charset="0"/>
              </a:rPr>
              <a:t>		</a:t>
            </a:r>
            <a:r>
              <a:rPr lang="en-US" altLang="en-US" sz="1200" dirty="0">
                <a:solidFill>
                  <a:schemeClr val="accent2"/>
                </a:solidFill>
                <a:latin typeface="Arial" panose="020B0604020202020204" pitchFamily="34" charset="0"/>
              </a:rPr>
              <a:t>1.1.5 Interior	</a:t>
            </a:r>
          </a:p>
          <a:p>
            <a:pPr>
              <a:lnSpc>
                <a:spcPct val="110000"/>
              </a:lnSpc>
            </a:pPr>
            <a:r>
              <a:rPr lang="en-US" altLang="en-US" sz="1200" dirty="0">
                <a:solidFill>
                  <a:srgbClr val="000000"/>
                </a:solidFill>
                <a:latin typeface="Arial" panose="020B0604020202020204" pitchFamily="34" charset="0"/>
              </a:rPr>
              <a:t>			</a:t>
            </a:r>
            <a:r>
              <a:rPr lang="en-US" altLang="en-US" sz="1200" dirty="0">
                <a:solidFill>
                  <a:srgbClr val="006666"/>
                </a:solidFill>
                <a:latin typeface="Arial" panose="020B0604020202020204" pitchFamily="34" charset="0"/>
              </a:rPr>
              <a:t>1.1.5.1 Install Drywall	</a:t>
            </a:r>
          </a:p>
          <a:p>
            <a:pPr>
              <a:lnSpc>
                <a:spcPct val="110000"/>
              </a:lnSpc>
            </a:pPr>
            <a:r>
              <a:rPr lang="en-US" altLang="en-US" sz="1200" dirty="0">
                <a:solidFill>
                  <a:srgbClr val="006666"/>
                </a:solidFill>
                <a:latin typeface="Arial" panose="020B0604020202020204" pitchFamily="34" charset="0"/>
              </a:rPr>
              <a:t>			1.1.5.2 Install Carpets	</a:t>
            </a:r>
          </a:p>
          <a:p>
            <a:pPr>
              <a:lnSpc>
                <a:spcPct val="110000"/>
              </a:lnSpc>
            </a:pPr>
            <a:r>
              <a:rPr lang="en-US" altLang="en-US" sz="1200" dirty="0">
                <a:solidFill>
                  <a:srgbClr val="006666"/>
                </a:solidFill>
                <a:latin typeface="Arial" panose="020B0604020202020204" pitchFamily="34" charset="0"/>
              </a:rPr>
              <a:t>			1.1.5.3 Install Painting	</a:t>
            </a:r>
          </a:p>
          <a:p>
            <a:pPr>
              <a:lnSpc>
                <a:spcPct val="110000"/>
              </a:lnSpc>
            </a:pPr>
            <a:r>
              <a:rPr lang="en-US" altLang="en-US" sz="1200" dirty="0">
                <a:solidFill>
                  <a:srgbClr val="000000"/>
                </a:solidFill>
                <a:latin typeface="Arial" panose="020B0604020202020204" pitchFamily="34" charset="0"/>
              </a:rPr>
              <a:t>		</a:t>
            </a:r>
            <a:r>
              <a:rPr lang="en-US" altLang="en-US" sz="1200" dirty="0">
                <a:solidFill>
                  <a:schemeClr val="accent2"/>
                </a:solidFill>
                <a:latin typeface="Arial" panose="020B0604020202020204" pitchFamily="34" charset="0"/>
              </a:rPr>
              <a:t>1.1.6 Roofing		</a:t>
            </a:r>
            <a:endParaRPr lang="en-US" altLang="en-US" sz="1200" dirty="0">
              <a:solidFill>
                <a:srgbClr val="000000"/>
              </a:solidFill>
              <a:latin typeface="Arial" panose="020B0604020202020204" pitchFamily="34" charset="0"/>
            </a:endParaRPr>
          </a:p>
          <a:p>
            <a:pPr>
              <a:lnSpc>
                <a:spcPct val="110000"/>
              </a:lnSpc>
            </a:pPr>
            <a:r>
              <a:rPr lang="en-US" altLang="en-US" sz="1200" dirty="0">
                <a:solidFill>
                  <a:srgbClr val="000000"/>
                </a:solidFill>
                <a:latin typeface="Arial" panose="020B0604020202020204" pitchFamily="34" charset="0"/>
              </a:rPr>
              <a:t>			</a:t>
            </a:r>
            <a:r>
              <a:rPr lang="en-US" altLang="en-US" sz="1200" dirty="0">
                <a:solidFill>
                  <a:srgbClr val="006666"/>
                </a:solidFill>
                <a:latin typeface="Arial" panose="020B0604020202020204" pitchFamily="34" charset="0"/>
              </a:rPr>
              <a:t>1.1.6.1 Install Felt	</a:t>
            </a:r>
          </a:p>
          <a:p>
            <a:pPr>
              <a:lnSpc>
                <a:spcPct val="110000"/>
              </a:lnSpc>
            </a:pPr>
            <a:r>
              <a:rPr lang="en-US" altLang="en-US" sz="1200" dirty="0">
                <a:solidFill>
                  <a:srgbClr val="006666"/>
                </a:solidFill>
                <a:latin typeface="Arial" panose="020B0604020202020204" pitchFamily="34" charset="0"/>
              </a:rPr>
              <a:t>			1.1.6.2 Install Shingles	</a:t>
            </a:r>
          </a:p>
          <a:p>
            <a:pPr>
              <a:lnSpc>
                <a:spcPct val="110000"/>
              </a:lnSpc>
            </a:pPr>
            <a:r>
              <a:rPr lang="en-US" altLang="en-US" sz="1200" dirty="0">
                <a:solidFill>
                  <a:srgbClr val="006666"/>
                </a:solidFill>
                <a:latin typeface="Arial" panose="020B0604020202020204" pitchFamily="34" charset="0"/>
              </a:rPr>
              <a:t>			1.1.6.3 Install Vents</a:t>
            </a:r>
            <a:endParaRPr lang="en-US" altLang="en-US" sz="1200" dirty="0"/>
          </a:p>
        </p:txBody>
      </p:sp>
    </p:spTree>
    <p:extLst>
      <p:ext uri="{BB962C8B-B14F-4D97-AF65-F5344CB8AC3E}">
        <p14:creationId xmlns:p14="http://schemas.microsoft.com/office/powerpoint/2010/main" val="4255099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Create a Work Breakdown Structure? (Step-By-Step)</a:t>
            </a:r>
          </a:p>
        </p:txBody>
      </p:sp>
      <p:sp>
        <p:nvSpPr>
          <p:cNvPr id="3" name="Content Placeholder 2"/>
          <p:cNvSpPr>
            <a:spLocks noGrp="1"/>
          </p:cNvSpPr>
          <p:nvPr>
            <p:ph idx="1"/>
          </p:nvPr>
        </p:nvSpPr>
        <p:spPr/>
        <p:txBody>
          <a:bodyPr/>
          <a:lstStyle/>
          <a:p>
            <a:r>
              <a:rPr lang="en-US" b="1" dirty="0"/>
              <a:t>Step 1: List Every Major </a:t>
            </a:r>
            <a:r>
              <a:rPr lang="en-US" b="1" dirty="0" smtClean="0"/>
              <a:t>Deliverable</a:t>
            </a:r>
          </a:p>
          <a:p>
            <a:r>
              <a:rPr lang="en-US" b="1" dirty="0"/>
              <a:t>Step 2: Break Each Deliverable Into Smaller Work Components</a:t>
            </a:r>
          </a:p>
          <a:p>
            <a:r>
              <a:rPr lang="en-US" b="1" dirty="0"/>
              <a:t>Step 3: Split Each Work Component Into Work Packages</a:t>
            </a:r>
          </a:p>
          <a:p>
            <a:r>
              <a:rPr lang="en-US" b="1" dirty="0"/>
              <a:t>Step 4: Identify The Dependencies</a:t>
            </a:r>
          </a:p>
          <a:p>
            <a:r>
              <a:rPr lang="en-US" b="1" dirty="0"/>
              <a:t>Step 5: Time to Prioritize and Assign</a:t>
            </a:r>
          </a:p>
          <a:p>
            <a:pPr marL="0" indent="0">
              <a:buNone/>
            </a:pPr>
            <a:endParaRPr lang="en-US" b="1" dirty="0"/>
          </a:p>
        </p:txBody>
      </p:sp>
    </p:spTree>
    <p:extLst>
      <p:ext uri="{BB962C8B-B14F-4D97-AF65-F5344CB8AC3E}">
        <p14:creationId xmlns:p14="http://schemas.microsoft.com/office/powerpoint/2010/main" val="2026771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and Don’ts in WBS</a:t>
            </a:r>
            <a:endParaRPr lang="en-US" dirty="0"/>
          </a:p>
        </p:txBody>
      </p:sp>
      <p:sp>
        <p:nvSpPr>
          <p:cNvPr id="3" name="Content Placeholder 2"/>
          <p:cNvSpPr>
            <a:spLocks noGrp="1"/>
          </p:cNvSpPr>
          <p:nvPr>
            <p:ph idx="1"/>
          </p:nvPr>
        </p:nvSpPr>
        <p:spPr/>
        <p:txBody>
          <a:bodyPr/>
          <a:lstStyle/>
          <a:p>
            <a:r>
              <a:rPr lang="en-US" b="1" dirty="0" smtClean="0"/>
              <a:t>Use </a:t>
            </a:r>
            <a:r>
              <a:rPr lang="en-US" b="1" dirty="0"/>
              <a:t>Nouns, Not </a:t>
            </a:r>
            <a:r>
              <a:rPr lang="en-US" b="1" dirty="0" smtClean="0"/>
              <a:t>Verbs</a:t>
            </a:r>
          </a:p>
          <a:p>
            <a:r>
              <a:rPr lang="en-US" b="1" dirty="0"/>
              <a:t>Ask For Feedback</a:t>
            </a:r>
          </a:p>
          <a:p>
            <a:r>
              <a:rPr lang="en-US" b="1" dirty="0"/>
              <a:t>Follow the 100% Rule</a:t>
            </a:r>
          </a:p>
          <a:p>
            <a:r>
              <a:rPr lang="en-US" b="1" dirty="0"/>
              <a:t>Keep All Elements Mutually Exclusive</a:t>
            </a:r>
          </a:p>
          <a:p>
            <a:pPr marL="0" indent="0">
              <a:buNone/>
            </a:pPr>
            <a:endParaRPr lang="en-US" b="1" dirty="0"/>
          </a:p>
        </p:txBody>
      </p:sp>
    </p:spTree>
    <p:extLst>
      <p:ext uri="{BB962C8B-B14F-4D97-AF65-F5344CB8AC3E}">
        <p14:creationId xmlns:p14="http://schemas.microsoft.com/office/powerpoint/2010/main" val="3136652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p:txBody>
          <a:bodyPr/>
          <a:lstStyle/>
          <a:p>
            <a:r>
              <a:rPr lang="en-US" dirty="0" err="1" smtClean="0"/>
              <a:t>Edrawmax</a:t>
            </a:r>
            <a:endParaRPr lang="en-US" dirty="0" smtClean="0"/>
          </a:p>
          <a:p>
            <a:r>
              <a:rPr lang="en-US" dirty="0" err="1" smtClean="0"/>
              <a:t>Lucidchart</a:t>
            </a:r>
            <a:endParaRPr lang="en-US" dirty="0" smtClean="0"/>
          </a:p>
          <a:p>
            <a:r>
              <a:rPr lang="en-US" dirty="0" err="1" smtClean="0"/>
              <a:t>SmartDraw</a:t>
            </a:r>
            <a:endParaRPr lang="en-US" dirty="0" smtClean="0"/>
          </a:p>
          <a:p>
            <a:r>
              <a:rPr lang="en-US" dirty="0" err="1" smtClean="0"/>
              <a:t>Mindview</a:t>
            </a:r>
            <a:endParaRPr lang="en-US" dirty="0" smtClean="0"/>
          </a:p>
          <a:p>
            <a:r>
              <a:rPr lang="en-US" dirty="0" err="1" smtClean="0"/>
              <a:t>Creately</a:t>
            </a:r>
            <a:endParaRPr lang="en-US" dirty="0" smtClean="0"/>
          </a:p>
          <a:p>
            <a:endParaRPr lang="en-US" dirty="0"/>
          </a:p>
        </p:txBody>
      </p:sp>
    </p:spTree>
    <p:extLst>
      <p:ext uri="{BB962C8B-B14F-4D97-AF65-F5344CB8AC3E}">
        <p14:creationId xmlns:p14="http://schemas.microsoft.com/office/powerpoint/2010/main" val="695615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 Phase based WB “</a:t>
            </a:r>
            <a:r>
              <a:rPr lang="en-US" b="1" dirty="0" smtClean="0">
                <a:solidFill>
                  <a:srgbClr val="FF0000"/>
                </a:solidFill>
              </a:rPr>
              <a:t>Schedule”</a:t>
            </a:r>
            <a:endParaRPr lang="en-US" b="1" dirty="0">
              <a:solidFill>
                <a:srgbClr val="FF0000"/>
              </a:solidFill>
            </a:endParaRPr>
          </a:p>
        </p:txBody>
      </p:sp>
      <p:pic>
        <p:nvPicPr>
          <p:cNvPr id="5" name="Picture 2" descr="List of the Best Work Breakdown Structure (WBS) Softwa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5822" y="1828206"/>
            <a:ext cx="9080356" cy="4631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50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hase-oriented WBS as an example with numerical cod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1763" y="365124"/>
            <a:ext cx="10276846" cy="548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54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hase-Based Work Breakdown Stru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509" y="370896"/>
            <a:ext cx="10792691" cy="6487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39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995055"/>
            <a:ext cx="9144000" cy="3094327"/>
          </a:xfrm>
        </p:spPr>
        <p:txBody>
          <a:bodyPr>
            <a:normAutofit fontScale="90000"/>
          </a:bodyPr>
          <a:lstStyle/>
          <a:p>
            <a:r>
              <a:rPr lang="en-US" dirty="0" smtClean="0"/>
              <a:t>Work </a:t>
            </a:r>
            <a:r>
              <a:rPr lang="en-US" smtClean="0"/>
              <a:t>Break-down </a:t>
            </a:r>
            <a:r>
              <a:rPr lang="en-US" smtClean="0"/>
              <a:t>Structure WBS </a:t>
            </a:r>
            <a:r>
              <a:rPr lang="en-US" dirty="0" smtClean="0"/>
              <a:t>(Process Based, Product Based, Geographic Based and Role Based)</a:t>
            </a:r>
            <a:endParaRPr lang="en-US" dirty="0"/>
          </a:p>
        </p:txBody>
      </p:sp>
    </p:spTree>
    <p:extLst>
      <p:ext uri="{BB962C8B-B14F-4D97-AF65-F5344CB8AC3E}">
        <p14:creationId xmlns:p14="http://schemas.microsoft.com/office/powerpoint/2010/main" val="3281516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3509" y="426316"/>
            <a:ext cx="10515600" cy="626630"/>
          </a:xfrm>
        </p:spPr>
        <p:txBody>
          <a:bodyPr>
            <a:normAutofit/>
          </a:bodyPr>
          <a:lstStyle/>
          <a:p>
            <a:pPr marL="0" indent="0" algn="ctr">
              <a:buNone/>
            </a:pPr>
            <a:r>
              <a:rPr lang="en-US" sz="3600" dirty="0" smtClean="0"/>
              <a:t>Deliverable / Product based WBS</a:t>
            </a:r>
            <a:endParaRPr lang="en-US" sz="3600" dirty="0"/>
          </a:p>
        </p:txBody>
      </p:sp>
      <p:pic>
        <p:nvPicPr>
          <p:cNvPr id="3" name="Picture 2"/>
          <p:cNvPicPr>
            <a:picLocks noChangeAspect="1"/>
          </p:cNvPicPr>
          <p:nvPr/>
        </p:nvPicPr>
        <p:blipFill>
          <a:blip r:embed="rId2"/>
          <a:stretch>
            <a:fillRect/>
          </a:stretch>
        </p:blipFill>
        <p:spPr>
          <a:xfrm>
            <a:off x="443345" y="1422797"/>
            <a:ext cx="11416146" cy="4990442"/>
          </a:xfrm>
          <a:prstGeom prst="rect">
            <a:avLst/>
          </a:prstGeom>
        </p:spPr>
      </p:pic>
    </p:spTree>
    <p:extLst>
      <p:ext uri="{BB962C8B-B14F-4D97-AF65-F5344CB8AC3E}">
        <p14:creationId xmlns:p14="http://schemas.microsoft.com/office/powerpoint/2010/main" val="1044135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What is Work Breakdown Stru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9434" y="997527"/>
            <a:ext cx="9615984" cy="54932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78727" y="387927"/>
            <a:ext cx="7647709" cy="523220"/>
          </a:xfrm>
          <a:prstGeom prst="rect">
            <a:avLst/>
          </a:prstGeom>
          <a:noFill/>
        </p:spPr>
        <p:txBody>
          <a:bodyPr wrap="square" rtlCol="0">
            <a:spAutoFit/>
          </a:bodyPr>
          <a:lstStyle/>
          <a:p>
            <a:r>
              <a:rPr lang="en-US" sz="2800" dirty="0" smtClean="0"/>
              <a:t>ROLE BASED WBS</a:t>
            </a:r>
            <a:endParaRPr lang="en-US" sz="2800" dirty="0"/>
          </a:p>
        </p:txBody>
      </p:sp>
    </p:spTree>
    <p:extLst>
      <p:ext uri="{BB962C8B-B14F-4D97-AF65-F5344CB8AC3E}">
        <p14:creationId xmlns:p14="http://schemas.microsoft.com/office/powerpoint/2010/main" val="880760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vs Project Schedule</a:t>
            </a:r>
            <a:endParaRPr lang="en-US" dirty="0"/>
          </a:p>
        </p:txBody>
      </p:sp>
      <p:sp>
        <p:nvSpPr>
          <p:cNvPr id="3" name="Content Placeholder 2"/>
          <p:cNvSpPr>
            <a:spLocks noGrp="1"/>
          </p:cNvSpPr>
          <p:nvPr>
            <p:ph idx="1"/>
          </p:nvPr>
        </p:nvSpPr>
        <p:spPr/>
        <p:txBody>
          <a:bodyPr/>
          <a:lstStyle/>
          <a:p>
            <a:pPr algn="just"/>
            <a:r>
              <a:rPr lang="en-US" dirty="0"/>
              <a:t>A work breakdown structure clarifies the scope and provides you with the </a:t>
            </a:r>
            <a:r>
              <a:rPr lang="en-US" dirty="0">
                <a:solidFill>
                  <a:srgbClr val="FF0000"/>
                </a:solidFill>
              </a:rPr>
              <a:t>“what” of the project</a:t>
            </a:r>
            <a:r>
              <a:rPr lang="en-US" dirty="0"/>
              <a:t>. You will know exactly what you need to complete to finish the project. </a:t>
            </a:r>
          </a:p>
          <a:p>
            <a:pPr algn="just"/>
            <a:r>
              <a:rPr lang="en-US" dirty="0"/>
              <a:t>On the other hand, the project schedule will provide you with </a:t>
            </a:r>
            <a:r>
              <a:rPr lang="en-US" dirty="0">
                <a:solidFill>
                  <a:srgbClr val="FF0000"/>
                </a:solidFill>
              </a:rPr>
              <a:t>detailed activities </a:t>
            </a:r>
            <a:r>
              <a:rPr lang="en-US" dirty="0"/>
              <a:t>you need to complete the project. You can see the duration of all activities, milestones, critical path, etc.</a:t>
            </a:r>
          </a:p>
          <a:p>
            <a:pPr algn="just"/>
            <a:r>
              <a:rPr lang="en-US" dirty="0"/>
              <a:t>WBS is the basis of the project schedule as it provides work packages. These work packages contain project activities, resources, duration, and relationships. </a:t>
            </a:r>
          </a:p>
        </p:txBody>
      </p:sp>
    </p:spTree>
    <p:extLst>
      <p:ext uri="{BB962C8B-B14F-4D97-AF65-F5344CB8AC3E}">
        <p14:creationId xmlns:p14="http://schemas.microsoft.com/office/powerpoint/2010/main" val="263366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gn="just">
              <a:buNone/>
            </a:pPr>
            <a:r>
              <a:rPr lang="en-US" altLang="en-US" sz="4400" b="0" dirty="0" smtClean="0">
                <a:solidFill>
                  <a:srgbClr val="FF0000"/>
                </a:solidFill>
                <a:latin typeface="Arial" panose="020B0604020202020204" pitchFamily="34" charset="0"/>
              </a:rPr>
              <a:t>Remember!</a:t>
            </a:r>
          </a:p>
          <a:p>
            <a:pPr marL="0" indent="0" algn="just">
              <a:buNone/>
            </a:pPr>
            <a:endParaRPr lang="en-US" altLang="en-US" sz="4400" b="0" dirty="0" smtClean="0">
              <a:solidFill>
                <a:srgbClr val="FF0000"/>
              </a:solidFill>
              <a:latin typeface="Arial" panose="020B0604020202020204" pitchFamily="34" charset="0"/>
            </a:endParaRPr>
          </a:p>
          <a:p>
            <a:pPr marL="0" indent="0" algn="just">
              <a:buNone/>
            </a:pPr>
            <a:r>
              <a:rPr lang="en-US" altLang="en-US" sz="4400" b="0" dirty="0" smtClean="0">
                <a:solidFill>
                  <a:srgbClr val="FF0000"/>
                </a:solidFill>
                <a:latin typeface="Arial" panose="020B0604020202020204" pitchFamily="34" charset="0"/>
              </a:rPr>
              <a:t>WBS </a:t>
            </a:r>
            <a:r>
              <a:rPr lang="en-US" altLang="en-US" sz="4400" b="0" dirty="0" smtClean="0">
                <a:solidFill>
                  <a:srgbClr val="FF0000"/>
                </a:solidFill>
                <a:latin typeface="Arial" panose="020B0604020202020204" pitchFamily="34" charset="0"/>
              </a:rPr>
              <a:t>defines a project and groups the project elements for managing a project</a:t>
            </a:r>
            <a:r>
              <a:rPr lang="en-US" altLang="en-US" sz="4400" b="0" dirty="0" smtClean="0">
                <a:solidFill>
                  <a:srgbClr val="FF0000"/>
                </a:solidFill>
                <a:latin typeface="Arial" panose="020B0604020202020204" pitchFamily="34" charset="0"/>
              </a:rPr>
              <a:t>.</a:t>
            </a:r>
          </a:p>
          <a:p>
            <a:pPr marL="0" indent="0" algn="just">
              <a:buNone/>
            </a:pPr>
            <a:endParaRPr lang="en-US" altLang="en-US" sz="4400" dirty="0">
              <a:solidFill>
                <a:srgbClr val="FF0000"/>
              </a:solidFill>
              <a:latin typeface="Arial" panose="020B0604020202020204" pitchFamily="34" charset="0"/>
            </a:endParaRPr>
          </a:p>
          <a:p>
            <a:pPr marL="0" indent="0" algn="just">
              <a:buNone/>
            </a:pPr>
            <a:r>
              <a:rPr lang="en-US" altLang="en-US" sz="4400" b="0" dirty="0" smtClean="0">
                <a:solidFill>
                  <a:srgbClr val="FF0000"/>
                </a:solidFill>
                <a:latin typeface="Arial" panose="020B0604020202020204" pitchFamily="34" charset="0"/>
              </a:rPr>
              <a:t>  </a:t>
            </a:r>
            <a:r>
              <a:rPr lang="en-US" altLang="en-US" sz="4400" b="0" dirty="0" smtClean="0">
                <a:solidFill>
                  <a:srgbClr val="FF0000"/>
                </a:solidFill>
                <a:latin typeface="Arial" panose="020B0604020202020204" pitchFamily="34" charset="0"/>
              </a:rPr>
              <a:t>An organizational chart describes the project team that will accomplish the project.</a:t>
            </a:r>
          </a:p>
          <a:p>
            <a:endParaRPr lang="en-US" dirty="0"/>
          </a:p>
        </p:txBody>
      </p:sp>
    </p:spTree>
    <p:extLst>
      <p:ext uri="{BB962C8B-B14F-4D97-AF65-F5344CB8AC3E}">
        <p14:creationId xmlns:p14="http://schemas.microsoft.com/office/powerpoint/2010/main" val="31709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altLang="en-US">
                <a:solidFill>
                  <a:schemeClr val="bg1"/>
                </a:solidFill>
              </a:rPr>
              <a:t>Preparing a WBS</a:t>
            </a:r>
          </a:p>
        </p:txBody>
      </p:sp>
      <p:sp>
        <p:nvSpPr>
          <p:cNvPr id="415747" name="Rectangle 3"/>
          <p:cNvSpPr>
            <a:spLocks noGrp="1" noChangeArrowheads="1"/>
          </p:cNvSpPr>
          <p:nvPr>
            <p:ph type="body" idx="1"/>
          </p:nvPr>
        </p:nvSpPr>
        <p:spPr>
          <a:xfrm>
            <a:off x="637309" y="235527"/>
            <a:ext cx="11125200" cy="5638223"/>
          </a:xfrm>
        </p:spPr>
        <p:txBody>
          <a:bodyPr>
            <a:noAutofit/>
          </a:bodyPr>
          <a:lstStyle/>
          <a:p>
            <a:pPr marL="290513" indent="-290513" algn="just">
              <a:buClr>
                <a:schemeClr val="tx1"/>
              </a:buClr>
              <a:buNone/>
            </a:pPr>
            <a:r>
              <a:rPr lang="en-US" altLang="en-US" dirty="0">
                <a:latin typeface="Arial" panose="020B0604020202020204" pitchFamily="34" charset="0"/>
              </a:rPr>
              <a:t>In preparing a WBS there are a number of steps that need to be taken to make sure the WBS developed will help manage your project. Below and on the following pages we will discuss these steps.</a:t>
            </a:r>
          </a:p>
          <a:p>
            <a:pPr marL="290513" indent="-290513" algn="just">
              <a:buClr>
                <a:schemeClr val="tx1"/>
              </a:buClr>
              <a:buNone/>
            </a:pPr>
            <a:endParaRPr lang="en-US" altLang="en-US" dirty="0">
              <a:latin typeface="Arial" panose="020B0604020202020204" pitchFamily="34" charset="0"/>
            </a:endParaRPr>
          </a:p>
          <a:p>
            <a:pPr marL="290513" indent="-290513" algn="just">
              <a:buClr>
                <a:schemeClr val="tx1"/>
              </a:buClr>
              <a:buFontTx/>
              <a:buAutoNum type="arabicPeriod"/>
            </a:pPr>
            <a:r>
              <a:rPr lang="en-US" altLang="en-US" dirty="0" smtClean="0">
                <a:solidFill>
                  <a:srgbClr val="FF0000"/>
                </a:solidFill>
                <a:latin typeface="Arial" panose="020B0604020202020204" pitchFamily="34" charset="0"/>
              </a:rPr>
              <a:t> Identify </a:t>
            </a:r>
            <a:r>
              <a:rPr lang="en-US" altLang="en-US" dirty="0">
                <a:solidFill>
                  <a:srgbClr val="FF0000"/>
                </a:solidFill>
                <a:latin typeface="Arial" panose="020B0604020202020204" pitchFamily="34" charset="0"/>
              </a:rPr>
              <a:t>final project products necessary for achieving project success</a:t>
            </a:r>
            <a:r>
              <a:rPr lang="en-US" altLang="en-US" dirty="0">
                <a:latin typeface="Arial" panose="020B0604020202020204" pitchFamily="34" charset="0"/>
              </a:rPr>
              <a:t>.  The WBS should assist the project manager in developing a clear vision of the end product.  You need to answer the following question:</a:t>
            </a:r>
          </a:p>
          <a:p>
            <a:pPr marL="892175" lvl="1" indent="-381000" algn="just">
              <a:buClr>
                <a:schemeClr val="tx1"/>
              </a:buClr>
            </a:pPr>
            <a:r>
              <a:rPr lang="en-US" altLang="en-US" sz="2800" dirty="0">
                <a:latin typeface="Arial" panose="020B0604020202020204" pitchFamily="34" charset="0"/>
              </a:rPr>
              <a:t>What must be delivered to achieve project </a:t>
            </a:r>
            <a:r>
              <a:rPr lang="en-US" altLang="en-US" sz="2800" dirty="0" smtClean="0">
                <a:latin typeface="Arial" panose="020B0604020202020204" pitchFamily="34" charset="0"/>
              </a:rPr>
              <a:t>success?</a:t>
            </a:r>
          </a:p>
          <a:p>
            <a:pPr marL="892175" lvl="1" indent="-381000" algn="just">
              <a:buClr>
                <a:schemeClr val="tx1"/>
              </a:buClr>
            </a:pPr>
            <a:r>
              <a:rPr lang="en-US" altLang="en-US" sz="2800" dirty="0" smtClean="0">
                <a:latin typeface="Arial" panose="020B0604020202020204" pitchFamily="34" charset="0"/>
              </a:rPr>
              <a:t>You </a:t>
            </a:r>
            <a:r>
              <a:rPr lang="en-US" altLang="en-US" sz="2800" dirty="0">
                <a:latin typeface="Arial" panose="020B0604020202020204" pitchFamily="34" charset="0"/>
              </a:rPr>
              <a:t>may need to review the project scope documents for guidance.</a:t>
            </a:r>
          </a:p>
          <a:p>
            <a:pPr marL="290513" indent="-290513" algn="just">
              <a:buClr>
                <a:schemeClr val="tx1"/>
              </a:buClr>
              <a:buFontTx/>
              <a:buChar char="–"/>
            </a:pPr>
            <a:endParaRPr lang="en-US" altLang="en-US" dirty="0">
              <a:latin typeface="Arial" panose="020B0604020202020204" pitchFamily="34" charset="0"/>
            </a:endParaRPr>
          </a:p>
        </p:txBody>
      </p:sp>
    </p:spTree>
    <p:extLst>
      <p:ext uri="{BB962C8B-B14F-4D97-AF65-F5344CB8AC3E}">
        <p14:creationId xmlns:p14="http://schemas.microsoft.com/office/powerpoint/2010/main" val="228543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90513" indent="-290513" algn="just">
              <a:buClr>
                <a:schemeClr val="tx1"/>
              </a:buClr>
              <a:buFontTx/>
              <a:buAutoNum type="arabicPeriod" startAt="2"/>
            </a:pPr>
            <a:r>
              <a:rPr lang="en-US" altLang="en-US" dirty="0" smtClean="0">
                <a:solidFill>
                  <a:srgbClr val="FF0000"/>
                </a:solidFill>
                <a:latin typeface="Arial" panose="020B0604020202020204" pitchFamily="34" charset="0"/>
              </a:rPr>
              <a:t> Identify </a:t>
            </a:r>
            <a:r>
              <a:rPr lang="en-US" altLang="en-US" dirty="0">
                <a:solidFill>
                  <a:srgbClr val="FF0000"/>
                </a:solidFill>
                <a:latin typeface="Arial" panose="020B0604020202020204" pitchFamily="34" charset="0"/>
              </a:rPr>
              <a:t>the major deliverables necessary for project success.</a:t>
            </a:r>
            <a:endParaRPr lang="en-US" altLang="en-US" u="sng" dirty="0">
              <a:solidFill>
                <a:srgbClr val="FF0000"/>
              </a:solidFill>
              <a:latin typeface="Arial" panose="020B0604020202020204" pitchFamily="34" charset="0"/>
            </a:endParaRPr>
          </a:p>
          <a:p>
            <a:pPr marL="892175" lvl="1" indent="-381000" algn="just">
              <a:buClr>
                <a:schemeClr val="tx1"/>
              </a:buClr>
            </a:pPr>
            <a:r>
              <a:rPr lang="en-US" altLang="en-US" sz="2800" dirty="0">
                <a:latin typeface="Arial" panose="020B0604020202020204" pitchFamily="34" charset="0"/>
              </a:rPr>
              <a:t>These are items that by themselves do not satisfy the project need but combined make up a successful project</a:t>
            </a:r>
          </a:p>
          <a:p>
            <a:pPr marL="892175" lvl="1" indent="-381000" algn="just">
              <a:buClr>
                <a:schemeClr val="tx1"/>
              </a:buClr>
            </a:pPr>
            <a:r>
              <a:rPr lang="en-US" altLang="en-US" sz="2800" dirty="0">
                <a:latin typeface="Arial" panose="020B0604020202020204" pitchFamily="34" charset="0"/>
              </a:rPr>
              <a:t>Examples:  a design completion, generator delivery, or acceptance test completion</a:t>
            </a:r>
          </a:p>
        </p:txBody>
      </p:sp>
    </p:spTree>
    <p:extLst>
      <p:ext uri="{BB962C8B-B14F-4D97-AF65-F5344CB8AC3E}">
        <p14:creationId xmlns:p14="http://schemas.microsoft.com/office/powerpoint/2010/main" val="3845123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altLang="en-US">
                <a:solidFill>
                  <a:schemeClr val="bg1"/>
                </a:solidFill>
              </a:rPr>
              <a:t>Preparing a WBS</a:t>
            </a:r>
          </a:p>
        </p:txBody>
      </p:sp>
      <p:sp>
        <p:nvSpPr>
          <p:cNvPr id="416771" name="Rectangle 3"/>
          <p:cNvSpPr>
            <a:spLocks noGrp="1" noChangeArrowheads="1"/>
          </p:cNvSpPr>
          <p:nvPr>
            <p:ph type="body" idx="1"/>
          </p:nvPr>
        </p:nvSpPr>
        <p:spPr>
          <a:xfrm>
            <a:off x="526473" y="651164"/>
            <a:ext cx="10827327" cy="5222586"/>
          </a:xfrm>
        </p:spPr>
        <p:txBody>
          <a:bodyPr>
            <a:noAutofit/>
          </a:bodyPr>
          <a:lstStyle/>
          <a:p>
            <a:pPr marL="290513" indent="-290513" algn="just">
              <a:buClr>
                <a:schemeClr val="tx1"/>
              </a:buClr>
              <a:buFontTx/>
              <a:buAutoNum type="arabicPeriod" startAt="3"/>
            </a:pPr>
            <a:r>
              <a:rPr lang="en-US" altLang="en-US" dirty="0">
                <a:latin typeface="Arial" panose="020B0604020202020204" pitchFamily="34" charset="0"/>
              </a:rPr>
              <a:t> </a:t>
            </a:r>
            <a:r>
              <a:rPr lang="en-US" altLang="en-US" dirty="0" smtClean="0">
                <a:latin typeface="Arial" panose="020B0604020202020204" pitchFamily="34" charset="0"/>
              </a:rPr>
              <a:t>Incorporate </a:t>
            </a:r>
            <a:r>
              <a:rPr lang="en-US" altLang="en-US" dirty="0">
                <a:solidFill>
                  <a:srgbClr val="FF0000"/>
                </a:solidFill>
                <a:latin typeface="Arial" panose="020B0604020202020204" pitchFamily="34" charset="0"/>
              </a:rPr>
              <a:t>additional levels </a:t>
            </a:r>
            <a:r>
              <a:rPr lang="en-US" altLang="en-US" dirty="0">
                <a:latin typeface="Arial" panose="020B0604020202020204" pitchFamily="34" charset="0"/>
              </a:rPr>
              <a:t>of detail until management requirements for managing and controlling the project are met. </a:t>
            </a:r>
          </a:p>
          <a:p>
            <a:pPr marL="892175" lvl="1" indent="-381000" algn="just">
              <a:buClr>
                <a:schemeClr val="tx1"/>
              </a:buClr>
            </a:pPr>
            <a:r>
              <a:rPr lang="en-US" altLang="en-US" sz="2800" dirty="0">
                <a:latin typeface="Arial" panose="020B0604020202020204" pitchFamily="34" charset="0"/>
              </a:rPr>
              <a:t>Remember that each project is different, thus each WBS will be different</a:t>
            </a:r>
          </a:p>
          <a:p>
            <a:pPr marL="892175" lvl="1" indent="-381000" algn="just">
              <a:buClr>
                <a:schemeClr val="tx1"/>
              </a:buClr>
            </a:pPr>
            <a:r>
              <a:rPr lang="en-US" altLang="en-US" sz="2800" dirty="0">
                <a:latin typeface="Arial" panose="020B0604020202020204" pitchFamily="34" charset="0"/>
              </a:rPr>
              <a:t>WBS’s from previous projects can be used as templates, but remember that the management philosophy and the level of details may be different from project to project</a:t>
            </a:r>
          </a:p>
          <a:p>
            <a:pPr marL="892175" lvl="1" indent="-381000" algn="just">
              <a:buClr>
                <a:schemeClr val="tx1"/>
              </a:buClr>
            </a:pPr>
            <a:r>
              <a:rPr lang="en-US" altLang="en-US" sz="2800" dirty="0">
                <a:latin typeface="Arial" panose="020B0604020202020204" pitchFamily="34" charset="0"/>
              </a:rPr>
              <a:t>Understand your controlling and reporting requirements</a:t>
            </a:r>
          </a:p>
          <a:p>
            <a:pPr marL="1349375" lvl="2" indent="-342900" algn="just">
              <a:buClr>
                <a:schemeClr val="tx1"/>
              </a:buClr>
            </a:pPr>
            <a:r>
              <a:rPr lang="en-US" altLang="en-US" sz="2800" dirty="0">
                <a:latin typeface="Arial" panose="020B0604020202020204" pitchFamily="34" charset="0"/>
              </a:rPr>
              <a:t>Projects have different requirements; make sure you take these into consideration when developing low level details </a:t>
            </a:r>
          </a:p>
          <a:p>
            <a:pPr marL="0" indent="0" algn="just">
              <a:buClr>
                <a:schemeClr val="tx1"/>
              </a:buClr>
              <a:buNone/>
            </a:pPr>
            <a:endParaRPr lang="en-US" altLang="en-US" dirty="0">
              <a:latin typeface="Arial" panose="020B0604020202020204" pitchFamily="34" charset="0"/>
            </a:endParaRPr>
          </a:p>
        </p:txBody>
      </p:sp>
    </p:spTree>
    <p:extLst>
      <p:ext uri="{BB962C8B-B14F-4D97-AF65-F5344CB8AC3E}">
        <p14:creationId xmlns:p14="http://schemas.microsoft.com/office/powerpoint/2010/main" val="404917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90513" indent="-290513" algn="just">
              <a:buClr>
                <a:schemeClr val="tx1"/>
              </a:buClr>
              <a:buFontTx/>
              <a:buAutoNum type="arabicPeriod" startAt="4"/>
            </a:pPr>
            <a:r>
              <a:rPr lang="en-US" altLang="en-US" dirty="0" smtClean="0">
                <a:solidFill>
                  <a:srgbClr val="FF0000"/>
                </a:solidFill>
                <a:latin typeface="Arial" panose="020B0604020202020204" pitchFamily="34" charset="0"/>
              </a:rPr>
              <a:t>  Review </a:t>
            </a:r>
            <a:r>
              <a:rPr lang="en-US" altLang="en-US" dirty="0">
                <a:solidFill>
                  <a:srgbClr val="FF0000"/>
                </a:solidFill>
                <a:latin typeface="Arial" panose="020B0604020202020204" pitchFamily="34" charset="0"/>
              </a:rPr>
              <a:t>and refine</a:t>
            </a:r>
            <a:r>
              <a:rPr lang="en-US" altLang="en-US" dirty="0">
                <a:latin typeface="Arial" panose="020B0604020202020204" pitchFamily="34" charset="0"/>
              </a:rPr>
              <a:t> the WBS until the stakeholders agree with </a:t>
            </a:r>
            <a:r>
              <a:rPr lang="en-US" altLang="en-US" dirty="0" smtClean="0">
                <a:latin typeface="Arial" panose="020B0604020202020204" pitchFamily="34" charset="0"/>
              </a:rPr>
              <a:t>    </a:t>
            </a:r>
          </a:p>
          <a:p>
            <a:pPr marL="0" indent="0" algn="just">
              <a:buClr>
                <a:schemeClr val="tx1"/>
              </a:buClr>
              <a:buNone/>
            </a:pPr>
            <a:r>
              <a:rPr lang="en-US" altLang="en-US" dirty="0">
                <a:latin typeface="Arial" panose="020B0604020202020204" pitchFamily="34" charset="0"/>
              </a:rPr>
              <a:t> </a:t>
            </a:r>
            <a:r>
              <a:rPr lang="en-US" altLang="en-US" dirty="0" smtClean="0">
                <a:latin typeface="Arial" panose="020B0604020202020204" pitchFamily="34" charset="0"/>
              </a:rPr>
              <a:t>    the </a:t>
            </a:r>
            <a:r>
              <a:rPr lang="en-US" altLang="en-US" dirty="0">
                <a:latin typeface="Arial" panose="020B0604020202020204" pitchFamily="34" charset="0"/>
              </a:rPr>
              <a:t>level of project planning and reporting.  </a:t>
            </a:r>
          </a:p>
          <a:p>
            <a:pPr marL="892175" lvl="1" indent="-381000" algn="just">
              <a:buClr>
                <a:schemeClr val="tx1"/>
              </a:buClr>
            </a:pPr>
            <a:r>
              <a:rPr lang="en-US" altLang="en-US" sz="2800" dirty="0">
                <a:latin typeface="Arial" panose="020B0604020202020204" pitchFamily="34" charset="0"/>
              </a:rPr>
              <a:t>Remember that no matter how detailed a WBS is, there are planning and reporting restrictions a WBS creates</a:t>
            </a:r>
          </a:p>
        </p:txBody>
      </p:sp>
    </p:spTree>
    <p:extLst>
      <p:ext uri="{BB962C8B-B14F-4D97-AF65-F5344CB8AC3E}">
        <p14:creationId xmlns:p14="http://schemas.microsoft.com/office/powerpoint/2010/main" val="28483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ltLang="en-US">
                <a:solidFill>
                  <a:schemeClr val="bg1"/>
                </a:solidFill>
              </a:rPr>
              <a:t>Preparing a WBS</a:t>
            </a:r>
          </a:p>
        </p:txBody>
      </p:sp>
      <p:sp>
        <p:nvSpPr>
          <p:cNvPr id="452611" name="Rectangle 3"/>
          <p:cNvSpPr>
            <a:spLocks noGrp="1" noChangeArrowheads="1"/>
          </p:cNvSpPr>
          <p:nvPr>
            <p:ph type="body" idx="1"/>
          </p:nvPr>
        </p:nvSpPr>
        <p:spPr>
          <a:xfrm>
            <a:off x="665017" y="365125"/>
            <a:ext cx="10931237" cy="5457825"/>
          </a:xfrm>
        </p:spPr>
        <p:txBody>
          <a:bodyPr>
            <a:noAutofit/>
          </a:bodyPr>
          <a:lstStyle/>
          <a:p>
            <a:pPr marL="381000" indent="-381000" algn="just">
              <a:buClr>
                <a:schemeClr val="tx1"/>
              </a:buClr>
              <a:buNone/>
            </a:pPr>
            <a:r>
              <a:rPr lang="en-US" altLang="en-US" dirty="0">
                <a:latin typeface="Arial" panose="020B0604020202020204" pitchFamily="34" charset="0"/>
              </a:rPr>
              <a:t>In developing a WBS, one must realize that there are multiple ways to develop a WBS for any given project.  Some ways might be better than others, but the two most important item to remember are that the WBS must contain all approved scope and the Project Manager must develop the </a:t>
            </a:r>
            <a:r>
              <a:rPr lang="en-US" altLang="en-US" dirty="0">
                <a:solidFill>
                  <a:srgbClr val="FF0000"/>
                </a:solidFill>
                <a:latin typeface="Arial" panose="020B0604020202020204" pitchFamily="34" charset="0"/>
              </a:rPr>
              <a:t>WBS to reflect the way he/she intends to manage the project.</a:t>
            </a:r>
          </a:p>
          <a:p>
            <a:pPr marL="381000" indent="-381000" algn="just">
              <a:buClr>
                <a:schemeClr val="tx1"/>
              </a:buClr>
              <a:buNone/>
            </a:pPr>
            <a:endParaRPr lang="en-US" altLang="en-US" dirty="0">
              <a:latin typeface="Arial" panose="020B0604020202020204" pitchFamily="34" charset="0"/>
            </a:endParaRPr>
          </a:p>
          <a:p>
            <a:pPr marL="381000" indent="-381000" algn="just">
              <a:buClr>
                <a:schemeClr val="tx1"/>
              </a:buClr>
              <a:buNone/>
            </a:pPr>
            <a:r>
              <a:rPr lang="en-US" altLang="en-US" dirty="0">
                <a:latin typeface="Arial" panose="020B0604020202020204" pitchFamily="34" charset="0"/>
              </a:rPr>
              <a:t>Other items to consider when developing a WBS are:</a:t>
            </a:r>
          </a:p>
          <a:p>
            <a:pPr marL="381000" indent="-381000" algn="just">
              <a:buClr>
                <a:schemeClr val="tx1"/>
              </a:buClr>
            </a:pPr>
            <a:r>
              <a:rPr lang="en-US" altLang="en-US" dirty="0">
                <a:latin typeface="Arial" panose="020B0604020202020204" pitchFamily="34" charset="0"/>
              </a:rPr>
              <a:t>Reporting requirements</a:t>
            </a:r>
          </a:p>
          <a:p>
            <a:pPr marL="381000" indent="-381000" algn="just">
              <a:buClr>
                <a:schemeClr val="tx1"/>
              </a:buClr>
            </a:pPr>
            <a:r>
              <a:rPr lang="en-US" altLang="en-US" dirty="0">
                <a:latin typeface="Arial" panose="020B0604020202020204" pitchFamily="34" charset="0"/>
              </a:rPr>
              <a:t>Size of project</a:t>
            </a:r>
          </a:p>
          <a:p>
            <a:pPr marL="381000" indent="-381000" algn="just">
              <a:buClr>
                <a:schemeClr val="tx1"/>
              </a:buClr>
            </a:pPr>
            <a:r>
              <a:rPr lang="en-US" altLang="en-US" dirty="0">
                <a:latin typeface="Arial" panose="020B0604020202020204" pitchFamily="34" charset="0"/>
              </a:rPr>
              <a:t>Resource executing the work (contractors vs. in-house)</a:t>
            </a:r>
          </a:p>
          <a:p>
            <a:pPr marL="381000" indent="-381000" algn="just">
              <a:buClr>
                <a:schemeClr val="tx1"/>
              </a:buClr>
            </a:pPr>
            <a:r>
              <a:rPr lang="en-US" altLang="en-US" dirty="0">
                <a:latin typeface="Arial" panose="020B0604020202020204" pitchFamily="34" charset="0"/>
              </a:rPr>
              <a:t>Complexity of the project</a:t>
            </a:r>
          </a:p>
          <a:p>
            <a:pPr marL="381000" indent="-381000" algn="just">
              <a:buClr>
                <a:schemeClr val="tx1"/>
              </a:buClr>
              <a:buNone/>
            </a:pPr>
            <a:endParaRPr lang="en-US" altLang="en-US" dirty="0">
              <a:latin typeface="Arial" panose="020B0604020202020204" pitchFamily="34" charset="0"/>
            </a:endParaRPr>
          </a:p>
          <a:p>
            <a:pPr marL="381000" indent="-381000" algn="just">
              <a:buClr>
                <a:schemeClr val="tx1"/>
              </a:buClr>
              <a:buNone/>
            </a:pPr>
            <a:endParaRPr lang="en-US" altLang="en-US" dirty="0">
              <a:latin typeface="Arial" panose="020B0604020202020204" pitchFamily="34" charset="0"/>
            </a:endParaRPr>
          </a:p>
          <a:p>
            <a:pPr marL="381000" indent="-381000" algn="just">
              <a:buClr>
                <a:schemeClr val="tx1"/>
              </a:buClr>
              <a:buNone/>
            </a:pPr>
            <a:r>
              <a:rPr lang="en-US" altLang="en-US" dirty="0">
                <a:latin typeface="Arial" panose="020B0604020202020204" pitchFamily="34" charset="0"/>
              </a:rPr>
              <a:t>  </a:t>
            </a:r>
          </a:p>
        </p:txBody>
      </p:sp>
    </p:spTree>
    <p:extLst>
      <p:ext uri="{BB962C8B-B14F-4D97-AF65-F5344CB8AC3E}">
        <p14:creationId xmlns:p14="http://schemas.microsoft.com/office/powerpoint/2010/main" val="3756791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en-US">
                <a:solidFill>
                  <a:schemeClr val="bg1"/>
                </a:solidFill>
              </a:rPr>
              <a:t>Building a WBS</a:t>
            </a:r>
          </a:p>
        </p:txBody>
      </p:sp>
      <p:sp>
        <p:nvSpPr>
          <p:cNvPr id="419843" name="Rectangle 3"/>
          <p:cNvSpPr>
            <a:spLocks noGrp="1" noChangeArrowheads="1"/>
          </p:cNvSpPr>
          <p:nvPr>
            <p:ph type="body" idx="1"/>
          </p:nvPr>
        </p:nvSpPr>
        <p:spPr>
          <a:xfrm>
            <a:off x="360218" y="554182"/>
            <a:ext cx="11277600" cy="5319568"/>
          </a:xfrm>
        </p:spPr>
        <p:txBody>
          <a:bodyPr/>
          <a:lstStyle/>
          <a:p>
            <a:pPr marL="290513" indent="-290513">
              <a:buClr>
                <a:schemeClr val="tx1"/>
              </a:buClr>
              <a:buNone/>
            </a:pPr>
            <a:r>
              <a:rPr lang="en-US" altLang="en-US" sz="1800" dirty="0">
                <a:latin typeface="Arial" panose="020B0604020202020204" pitchFamily="34" charset="0"/>
              </a:rPr>
              <a:t>Armed with the basics of the WBS, it is time to examine them in more detail and to begin to understand how to build one. To do this, let’s look at building a WBS for the construction of a single family home. First, take a moment to familiarize yourself with some background information about the construction company, which appears on the next page. </a:t>
            </a:r>
            <a:endParaRPr lang="en-US" altLang="en-US" sz="1800" u="sng" dirty="0">
              <a:latin typeface="Arial" panose="020B0604020202020204" pitchFamily="34" charset="0"/>
            </a:endParaRPr>
          </a:p>
        </p:txBody>
      </p:sp>
      <p:pic>
        <p:nvPicPr>
          <p:cNvPr id="420140" name="Picture 300" descr="E:\Raster\Construction\Building a House 2.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662" y="2238520"/>
            <a:ext cx="4938712" cy="2881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65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1091</Words>
  <Application>Microsoft Office PowerPoint</Application>
  <PresentationFormat>Widescreen</PresentationFormat>
  <Paragraphs>125</Paragraphs>
  <Slides>22</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Calibri Light</vt:lpstr>
      <vt:lpstr>Times New Roman</vt:lpstr>
      <vt:lpstr>Wingdings</vt:lpstr>
      <vt:lpstr>Office Theme</vt:lpstr>
      <vt:lpstr>Clip</vt:lpstr>
      <vt:lpstr>About the Lab exercises</vt:lpstr>
      <vt:lpstr>Work Break-down Structure WBS (Process Based, Product Based, Geographic Based and Role Based)</vt:lpstr>
      <vt:lpstr>PowerPoint Presentation</vt:lpstr>
      <vt:lpstr>Preparing a WBS</vt:lpstr>
      <vt:lpstr>PowerPoint Presentation</vt:lpstr>
      <vt:lpstr>Preparing a WBS</vt:lpstr>
      <vt:lpstr>PowerPoint Presentation</vt:lpstr>
      <vt:lpstr>Preparing a WBS</vt:lpstr>
      <vt:lpstr>Building a WBS</vt:lpstr>
      <vt:lpstr>WBS: Structure</vt:lpstr>
      <vt:lpstr>PowerPoint Presentation</vt:lpstr>
      <vt:lpstr>WBS: Structure</vt:lpstr>
      <vt:lpstr>Work Breakdown Structure (WBS) Tree</vt:lpstr>
      <vt:lpstr>How to Create a Work Breakdown Structure? (Step-By-Step)</vt:lpstr>
      <vt:lpstr>Do’s and Don’ts in WBS</vt:lpstr>
      <vt:lpstr>Tools Used</vt:lpstr>
      <vt:lpstr>Process / Phase based WB “Schedule”</vt:lpstr>
      <vt:lpstr>PowerPoint Presentation</vt:lpstr>
      <vt:lpstr>PowerPoint Presentation</vt:lpstr>
      <vt:lpstr>PowerPoint Presentation</vt:lpstr>
      <vt:lpstr>PowerPoint Presentation</vt:lpstr>
      <vt:lpstr>WBS vs Project Schedule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Lab exercises</dc:title>
  <dc:creator>MY</dc:creator>
  <cp:lastModifiedBy>Deepika</cp:lastModifiedBy>
  <cp:revision>36</cp:revision>
  <dcterms:created xsi:type="dcterms:W3CDTF">2023-07-26T14:07:22Z</dcterms:created>
  <dcterms:modified xsi:type="dcterms:W3CDTF">2025-01-04T04:27:36Z</dcterms:modified>
</cp:coreProperties>
</file>