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1AD095-47CA-4F2D-B4EC-EC2B18AA73A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1E65-A19A-432B-B9DE-C83F144852F8}"/>
              </a:ext>
            </a:extLst>
          </p:cNvPr>
          <p:cNvSpPr>
            <a:spLocks noGrp="1"/>
          </p:cNvSpPr>
          <p:nvPr>
            <p:ph type="ctrTitle"/>
          </p:nvPr>
        </p:nvSpPr>
        <p:spPr/>
        <p:txBody>
          <a:bodyPr/>
          <a:lstStyle/>
          <a:p>
            <a:r>
              <a:rPr lang="en-US" dirty="0"/>
              <a:t>GRADUATION ANALYSYS</a:t>
            </a:r>
          </a:p>
        </p:txBody>
      </p:sp>
      <p:sp>
        <p:nvSpPr>
          <p:cNvPr id="3" name="Subtitle 2">
            <a:extLst>
              <a:ext uri="{FF2B5EF4-FFF2-40B4-BE49-F238E27FC236}">
                <a16:creationId xmlns:a16="http://schemas.microsoft.com/office/drawing/2014/main" id="{1B299BB8-1336-44BA-B484-74B521EDDBC0}"/>
              </a:ext>
            </a:extLst>
          </p:cNvPr>
          <p:cNvSpPr>
            <a:spLocks noGrp="1"/>
          </p:cNvSpPr>
          <p:nvPr>
            <p:ph type="subTitle" idx="1"/>
          </p:nvPr>
        </p:nvSpPr>
        <p:spPr/>
        <p:txBody>
          <a:bodyPr/>
          <a:lstStyle/>
          <a:p>
            <a:r>
              <a:rPr lang="en-US" dirty="0"/>
              <a:t>VOIP application</a:t>
            </a:r>
          </a:p>
        </p:txBody>
      </p:sp>
    </p:spTree>
    <p:extLst>
      <p:ext uri="{BB962C8B-B14F-4D97-AF65-F5344CB8AC3E}">
        <p14:creationId xmlns:p14="http://schemas.microsoft.com/office/powerpoint/2010/main" val="310452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6C2-90F2-481A-AF4F-5A7D69C3F24E}"/>
              </a:ext>
            </a:extLst>
          </p:cNvPr>
          <p:cNvSpPr>
            <a:spLocks noGrp="1"/>
          </p:cNvSpPr>
          <p:nvPr>
            <p:ph type="title"/>
          </p:nvPr>
        </p:nvSpPr>
        <p:spPr/>
        <p:txBody>
          <a:bodyPr/>
          <a:lstStyle/>
          <a:p>
            <a:r>
              <a:rPr lang="en-US" dirty="0"/>
              <a:t>User Characteristics </a:t>
            </a:r>
          </a:p>
        </p:txBody>
      </p:sp>
      <p:graphicFrame>
        <p:nvGraphicFramePr>
          <p:cNvPr id="4" name="Content Placeholder 3">
            <a:extLst>
              <a:ext uri="{FF2B5EF4-FFF2-40B4-BE49-F238E27FC236}">
                <a16:creationId xmlns:a16="http://schemas.microsoft.com/office/drawing/2014/main" id="{805FADCC-4142-445C-8415-147E45A7C8B0}"/>
              </a:ext>
            </a:extLst>
          </p:cNvPr>
          <p:cNvGraphicFramePr>
            <a:graphicFrameLocks noGrp="1"/>
          </p:cNvGraphicFramePr>
          <p:nvPr>
            <p:ph idx="1"/>
          </p:nvPr>
        </p:nvGraphicFramePr>
        <p:xfrm>
          <a:off x="2255044" y="3165760"/>
          <a:ext cx="6626225" cy="2295399"/>
        </p:xfrm>
        <a:graphic>
          <a:graphicData uri="http://schemas.openxmlformats.org/drawingml/2006/table">
            <a:tbl>
              <a:tblPr rtl="1" firstRow="1" firstCol="1" bandRow="1">
                <a:tableStyleId>{5C22544A-7EE6-4342-B048-85BDC9FD1C3A}</a:tableStyleId>
              </a:tblPr>
              <a:tblGrid>
                <a:gridCol w="2052320">
                  <a:extLst>
                    <a:ext uri="{9D8B030D-6E8A-4147-A177-3AD203B41FA5}">
                      <a16:colId xmlns:a16="http://schemas.microsoft.com/office/drawing/2014/main" val="990071657"/>
                    </a:ext>
                  </a:extLst>
                </a:gridCol>
                <a:gridCol w="1771650">
                  <a:extLst>
                    <a:ext uri="{9D8B030D-6E8A-4147-A177-3AD203B41FA5}">
                      <a16:colId xmlns:a16="http://schemas.microsoft.com/office/drawing/2014/main" val="1771503615"/>
                    </a:ext>
                  </a:extLst>
                </a:gridCol>
                <a:gridCol w="1657350">
                  <a:extLst>
                    <a:ext uri="{9D8B030D-6E8A-4147-A177-3AD203B41FA5}">
                      <a16:colId xmlns:a16="http://schemas.microsoft.com/office/drawing/2014/main" val="2022012325"/>
                    </a:ext>
                  </a:extLst>
                </a:gridCol>
                <a:gridCol w="1144905">
                  <a:extLst>
                    <a:ext uri="{9D8B030D-6E8A-4147-A177-3AD203B41FA5}">
                      <a16:colId xmlns:a16="http://schemas.microsoft.com/office/drawing/2014/main" val="1088360212"/>
                    </a:ext>
                  </a:extLst>
                </a:gridCol>
              </a:tblGrid>
              <a:tr h="0">
                <a:tc>
                  <a:txBody>
                    <a:bodyPr/>
                    <a:lstStyle/>
                    <a:p>
                      <a:pPr marL="0" marR="0" algn="l" rtl="1">
                        <a:lnSpc>
                          <a:spcPct val="107000"/>
                        </a:lnSpc>
                        <a:spcBef>
                          <a:spcPts val="0"/>
                        </a:spcBef>
                        <a:spcAft>
                          <a:spcPts val="0"/>
                        </a:spcAft>
                      </a:pPr>
                      <a:r>
                        <a:rPr lang="en-US" sz="1200">
                          <a:effectLst/>
                        </a:rPr>
                        <a:t>Tasks</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a:effectLst/>
                        </a:rPr>
                        <a:t>Required skills</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a:effectLst/>
                        </a:rPr>
                        <a:t>Qualifications</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a:effectLst/>
                        </a:rPr>
                        <a:t>User type</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0438818"/>
                  </a:ext>
                </a:extLst>
              </a:tr>
              <a:tr h="1355725">
                <a:tc>
                  <a:txBody>
                    <a:bodyPr/>
                    <a:lstStyle/>
                    <a:p>
                      <a:pPr marL="0" marR="0" algn="l" rtl="1">
                        <a:lnSpc>
                          <a:spcPct val="107000"/>
                        </a:lnSpc>
                        <a:spcBef>
                          <a:spcPts val="0"/>
                        </a:spcBef>
                        <a:spcAft>
                          <a:spcPts val="0"/>
                        </a:spcAft>
                      </a:pPr>
                      <a:r>
                        <a:rPr lang="en-US" sz="1200">
                          <a:effectLst/>
                        </a:rPr>
                        <a:t>1- Distribute the program to all devices connected to the network</a:t>
                      </a:r>
                      <a:endParaRPr lang="en-US" sz="1100">
                        <a:effectLst/>
                      </a:endParaRPr>
                    </a:p>
                    <a:p>
                      <a:pPr marL="0" marR="0" algn="l" rtl="1">
                        <a:lnSpc>
                          <a:spcPct val="107000"/>
                        </a:lnSpc>
                        <a:spcBef>
                          <a:spcPts val="0"/>
                        </a:spcBef>
                        <a:spcAft>
                          <a:spcPts val="0"/>
                        </a:spcAft>
                      </a:pPr>
                      <a:r>
                        <a:rPr lang="en-US" sz="1200">
                          <a:effectLst/>
                        </a:rPr>
                        <a:t>2- Installation, maintenance, and administration of the program</a:t>
                      </a:r>
                      <a:r>
                        <a:rPr lang="ar-YE" sz="1200">
                          <a:effectLst/>
                        </a:rPr>
                        <a:t>.</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0">
                        <a:lnSpc>
                          <a:spcPct val="107000"/>
                        </a:lnSpc>
                        <a:spcBef>
                          <a:spcPts val="0"/>
                        </a:spcBef>
                        <a:spcAft>
                          <a:spcPts val="0"/>
                        </a:spcAft>
                      </a:pPr>
                      <a:r>
                        <a:rPr lang="en-US" sz="1100">
                          <a:effectLst/>
                        </a:rPr>
                        <a:t>1 - Windows server</a:t>
                      </a:r>
                      <a:br>
                        <a:rPr lang="en-US" sz="1100">
                          <a:effectLst/>
                        </a:rPr>
                      </a:br>
                      <a:r>
                        <a:rPr lang="en-US" sz="1100">
                          <a:effectLst/>
                        </a:rPr>
                        <a:t>2- Full knowledge of the enterprise network</a:t>
                      </a:r>
                      <a:br>
                        <a:rPr lang="en-US" sz="1100">
                          <a:effectLst/>
                        </a:rPr>
                      </a:br>
                      <a:r>
                        <a:rPr lang="en-US" sz="1100">
                          <a:effectLst/>
                        </a:rPr>
                        <a:t>3- Full knowledge of how the application works</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0">
                        <a:lnSpc>
                          <a:spcPct val="107000"/>
                        </a:lnSpc>
                        <a:spcBef>
                          <a:spcPts val="0"/>
                        </a:spcBef>
                        <a:spcAft>
                          <a:spcPts val="0"/>
                        </a:spcAft>
                      </a:pPr>
                      <a:r>
                        <a:rPr lang="en-US" sz="1200">
                          <a:effectLst/>
                        </a:rPr>
                        <a:t>1- CCNA, CCNP, MCSA</a:t>
                      </a:r>
                      <a:endParaRPr lang="en-US" sz="1100">
                        <a:effectLst/>
                      </a:endParaRPr>
                    </a:p>
                    <a:p>
                      <a:pPr marL="0" marR="0" algn="l" rtl="1">
                        <a:lnSpc>
                          <a:spcPct val="107000"/>
                        </a:lnSpc>
                        <a:spcBef>
                          <a:spcPts val="0"/>
                        </a:spcBef>
                        <a:spcAft>
                          <a:spcPts val="0"/>
                        </a:spcAft>
                      </a:pPr>
                      <a:r>
                        <a:rPr lang="en-US" sz="1200">
                          <a:effectLst/>
                        </a:rPr>
                        <a:t>2- Bachelor's degree in 3- Computer Specializations</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a:effectLst/>
                        </a:rPr>
                        <a:t>Administrator</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8058777"/>
                  </a:ext>
                </a:extLst>
              </a:tr>
              <a:tr h="749935">
                <a:tc>
                  <a:txBody>
                    <a:bodyPr/>
                    <a:lstStyle/>
                    <a:p>
                      <a:pPr marL="0" marR="0" algn="l" rtl="1">
                        <a:lnSpc>
                          <a:spcPct val="107000"/>
                        </a:lnSpc>
                        <a:spcBef>
                          <a:spcPts val="0"/>
                        </a:spcBef>
                        <a:spcAft>
                          <a:spcPts val="0"/>
                        </a:spcAft>
                      </a:pPr>
                      <a:r>
                        <a:rPr lang="en-US" sz="1200">
                          <a:effectLst/>
                        </a:rPr>
                        <a:t>Choose any device connected to the network and communicate with</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a:effectLst/>
                        </a:rPr>
                        <a:t>Use of the computer</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0">
                        <a:lnSpc>
                          <a:spcPct val="107000"/>
                        </a:lnSpc>
                        <a:spcBef>
                          <a:spcPts val="0"/>
                        </a:spcBef>
                        <a:spcAft>
                          <a:spcPts val="0"/>
                        </a:spcAft>
                      </a:pPr>
                      <a:r>
                        <a:rPr lang="en-US" sz="1200">
                          <a:effectLst/>
                        </a:rPr>
                        <a:t>-</a:t>
                      </a:r>
                      <a:endParaRPr lang="en-US" sz="11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rtl="1">
                        <a:lnSpc>
                          <a:spcPct val="107000"/>
                        </a:lnSpc>
                        <a:spcBef>
                          <a:spcPts val="0"/>
                        </a:spcBef>
                        <a:spcAft>
                          <a:spcPts val="0"/>
                        </a:spcAft>
                      </a:pPr>
                      <a:r>
                        <a:rPr lang="en-US" sz="1200" dirty="0">
                          <a:effectLst/>
                        </a:rPr>
                        <a:t>Employee</a:t>
                      </a:r>
                      <a:endParaRPr lang="en-US" sz="1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0562538"/>
                  </a:ext>
                </a:extLst>
              </a:tr>
            </a:tbl>
          </a:graphicData>
        </a:graphic>
      </p:graphicFrame>
    </p:spTree>
    <p:extLst>
      <p:ext uri="{BB962C8B-B14F-4D97-AF65-F5344CB8AC3E}">
        <p14:creationId xmlns:p14="http://schemas.microsoft.com/office/powerpoint/2010/main" val="235327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A8F8-FCE5-41D3-854C-DD6CD85D430E}"/>
              </a:ext>
            </a:extLst>
          </p:cNvPr>
          <p:cNvSpPr>
            <a:spLocks noGrp="1"/>
          </p:cNvSpPr>
          <p:nvPr>
            <p:ph type="title"/>
          </p:nvPr>
        </p:nvSpPr>
        <p:spPr/>
        <p:txBody>
          <a:bodyPr/>
          <a:lstStyle/>
          <a:p>
            <a:r>
              <a:rPr lang="en-US" dirty="0"/>
              <a:t>Limitations </a:t>
            </a:r>
          </a:p>
        </p:txBody>
      </p:sp>
      <p:sp>
        <p:nvSpPr>
          <p:cNvPr id="3" name="Content Placeholder 2">
            <a:extLst>
              <a:ext uri="{FF2B5EF4-FFF2-40B4-BE49-F238E27FC236}">
                <a16:creationId xmlns:a16="http://schemas.microsoft.com/office/drawing/2014/main" id="{37CE50AD-0146-431F-A714-5436E9D3343A}"/>
              </a:ext>
            </a:extLst>
          </p:cNvPr>
          <p:cNvSpPr>
            <a:spLocks noGrp="1"/>
          </p:cNvSpPr>
          <p:nvPr>
            <p:ph idx="1"/>
          </p:nvPr>
        </p:nvSpPr>
        <p:spPr/>
        <p:txBody>
          <a:bodyPr/>
          <a:lstStyle/>
          <a:p>
            <a:r>
              <a:rPr lang="en-US" dirty="0"/>
              <a:t>Low TCP / IP resources.</a:t>
            </a:r>
          </a:p>
          <a:p>
            <a:r>
              <a:rPr lang="en-US" dirty="0"/>
              <a:t>The geographical distance between the team members is making it difficult to communicate.</a:t>
            </a:r>
          </a:p>
          <a:p>
            <a:r>
              <a:rPr lang="en-US" dirty="0"/>
              <a:t>Availability of the internet permanently.</a:t>
            </a:r>
          </a:p>
          <a:p>
            <a:r>
              <a:rPr lang="en-US" dirty="0"/>
              <a:t>Some of the devices used in the system building process do not have the required resources.</a:t>
            </a:r>
          </a:p>
          <a:p>
            <a:endParaRPr lang="en-US" dirty="0"/>
          </a:p>
        </p:txBody>
      </p:sp>
    </p:spTree>
    <p:extLst>
      <p:ext uri="{BB962C8B-B14F-4D97-AF65-F5344CB8AC3E}">
        <p14:creationId xmlns:p14="http://schemas.microsoft.com/office/powerpoint/2010/main" val="260731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1284-8DDE-4E53-BC0F-B834776E8941}"/>
              </a:ext>
            </a:extLst>
          </p:cNvPr>
          <p:cNvSpPr>
            <a:spLocks noGrp="1"/>
          </p:cNvSpPr>
          <p:nvPr>
            <p:ph type="title"/>
          </p:nvPr>
        </p:nvSpPr>
        <p:spPr/>
        <p:txBody>
          <a:bodyPr/>
          <a:lstStyle/>
          <a:p>
            <a:r>
              <a:rPr lang="en-US" dirty="0"/>
              <a:t>Assumptions and Dependencies </a:t>
            </a:r>
          </a:p>
        </p:txBody>
      </p:sp>
      <p:sp>
        <p:nvSpPr>
          <p:cNvPr id="3" name="Content Placeholder 2">
            <a:extLst>
              <a:ext uri="{FF2B5EF4-FFF2-40B4-BE49-F238E27FC236}">
                <a16:creationId xmlns:a16="http://schemas.microsoft.com/office/drawing/2014/main" id="{C8B5DFB0-0BCD-4813-8E60-6A1AE8A1B158}"/>
              </a:ext>
            </a:extLst>
          </p:cNvPr>
          <p:cNvSpPr>
            <a:spLocks noGrp="1"/>
          </p:cNvSpPr>
          <p:nvPr>
            <p:ph idx="1"/>
          </p:nvPr>
        </p:nvSpPr>
        <p:spPr/>
        <p:txBody>
          <a:bodyPr/>
          <a:lstStyle/>
          <a:p>
            <a:r>
              <a:rPr lang="en-US" dirty="0"/>
              <a:t>Hiring an expert in programming the network protocols.</a:t>
            </a:r>
          </a:p>
          <a:p>
            <a:r>
              <a:rPr lang="en-US" dirty="0"/>
              <a:t>Dividing business among team members.</a:t>
            </a:r>
          </a:p>
          <a:p>
            <a:r>
              <a:rPr lang="en-US" dirty="0"/>
              <a:t>Insert a mobile internet provider</a:t>
            </a:r>
          </a:p>
          <a:p>
            <a:r>
              <a:rPr lang="en-US" dirty="0"/>
              <a:t>Borrowing devices that meet the required standards</a:t>
            </a:r>
          </a:p>
          <a:p>
            <a:endParaRPr lang="en-US" dirty="0"/>
          </a:p>
        </p:txBody>
      </p:sp>
    </p:spTree>
    <p:extLst>
      <p:ext uri="{BB962C8B-B14F-4D97-AF65-F5344CB8AC3E}">
        <p14:creationId xmlns:p14="http://schemas.microsoft.com/office/powerpoint/2010/main" val="336619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D923-B7A1-405A-B1D9-1CF85D0AB03A}"/>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8F73F205-ED66-4154-9023-8F3F6106DCBF}"/>
              </a:ext>
            </a:extLst>
          </p:cNvPr>
          <p:cNvSpPr>
            <a:spLocks noGrp="1"/>
          </p:cNvSpPr>
          <p:nvPr>
            <p:ph idx="1"/>
          </p:nvPr>
        </p:nvSpPr>
        <p:spPr/>
        <p:txBody>
          <a:bodyPr/>
          <a:lstStyle/>
          <a:p>
            <a:r>
              <a:rPr lang="en-US" dirty="0"/>
              <a:t>Institutions and companies.</a:t>
            </a:r>
          </a:p>
          <a:p>
            <a:endParaRPr lang="en-US" dirty="0"/>
          </a:p>
        </p:txBody>
      </p:sp>
    </p:spTree>
    <p:extLst>
      <p:ext uri="{BB962C8B-B14F-4D97-AF65-F5344CB8AC3E}">
        <p14:creationId xmlns:p14="http://schemas.microsoft.com/office/powerpoint/2010/main" val="271986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7B3D-F2CD-4CAE-9B79-FCFD436661B6}"/>
              </a:ext>
            </a:extLst>
          </p:cNvPr>
          <p:cNvSpPr>
            <a:spLocks noGrp="1"/>
          </p:cNvSpPr>
          <p:nvPr>
            <p:ph type="title"/>
          </p:nvPr>
        </p:nvSpPr>
        <p:spPr/>
        <p:txBody>
          <a:bodyPr/>
          <a:lstStyle/>
          <a:p>
            <a:r>
              <a:rPr lang="en-US" dirty="0"/>
              <a:t>Life Cycle Model </a:t>
            </a:r>
          </a:p>
        </p:txBody>
      </p:sp>
      <p:pic>
        <p:nvPicPr>
          <p:cNvPr id="4" name="Content Placeholder 3">
            <a:extLst>
              <a:ext uri="{FF2B5EF4-FFF2-40B4-BE49-F238E27FC236}">
                <a16:creationId xmlns:a16="http://schemas.microsoft.com/office/drawing/2014/main" id="{6FF987F1-2924-4249-9C3B-8422DB09BAF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6563" y="2603500"/>
            <a:ext cx="6296369" cy="4254500"/>
          </a:xfrm>
          <a:prstGeom prst="rect">
            <a:avLst/>
          </a:prstGeom>
          <a:noFill/>
          <a:ln>
            <a:noFill/>
          </a:ln>
        </p:spPr>
      </p:pic>
    </p:spTree>
    <p:extLst>
      <p:ext uri="{BB962C8B-B14F-4D97-AF65-F5344CB8AC3E}">
        <p14:creationId xmlns:p14="http://schemas.microsoft.com/office/powerpoint/2010/main" val="152894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AD49-071D-4649-91C6-423EE2D29D04}"/>
              </a:ext>
            </a:extLst>
          </p:cNvPr>
          <p:cNvSpPr>
            <a:spLocks noGrp="1"/>
          </p:cNvSpPr>
          <p:nvPr>
            <p:ph type="title"/>
          </p:nvPr>
        </p:nvSpPr>
        <p:spPr/>
        <p:txBody>
          <a:bodyPr/>
          <a:lstStyle/>
          <a:p>
            <a:r>
              <a:rPr lang="en-US" dirty="0"/>
              <a:t>Related Work </a:t>
            </a:r>
          </a:p>
        </p:txBody>
      </p:sp>
      <p:sp>
        <p:nvSpPr>
          <p:cNvPr id="3" name="Content Placeholder 2">
            <a:extLst>
              <a:ext uri="{FF2B5EF4-FFF2-40B4-BE49-F238E27FC236}">
                <a16:creationId xmlns:a16="http://schemas.microsoft.com/office/drawing/2014/main" id="{45B1A848-68F6-4A2D-957C-5EC77661D207}"/>
              </a:ext>
            </a:extLst>
          </p:cNvPr>
          <p:cNvSpPr>
            <a:spLocks noGrp="1"/>
          </p:cNvSpPr>
          <p:nvPr>
            <p:ph idx="1"/>
          </p:nvPr>
        </p:nvSpPr>
        <p:spPr/>
        <p:txBody>
          <a:bodyPr/>
          <a:lstStyle/>
          <a:p>
            <a:r>
              <a:rPr lang="en-US" dirty="0"/>
              <a:t>Needs fixing</a:t>
            </a:r>
          </a:p>
          <a:p>
            <a:endParaRPr lang="en-US" dirty="0"/>
          </a:p>
        </p:txBody>
      </p:sp>
    </p:spTree>
    <p:extLst>
      <p:ext uri="{BB962C8B-B14F-4D97-AF65-F5344CB8AC3E}">
        <p14:creationId xmlns:p14="http://schemas.microsoft.com/office/powerpoint/2010/main" val="208325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3476-DFE5-461F-A6CE-6B2BDF208428}"/>
              </a:ext>
            </a:extLst>
          </p:cNvPr>
          <p:cNvSpPr>
            <a:spLocks noGrp="1"/>
          </p:cNvSpPr>
          <p:nvPr>
            <p:ph type="title"/>
          </p:nvPr>
        </p:nvSpPr>
        <p:spPr/>
        <p:txBody>
          <a:bodyPr/>
          <a:lstStyle/>
          <a:p>
            <a:r>
              <a:rPr lang="en-US" dirty="0"/>
              <a:t>Project Plan </a:t>
            </a:r>
          </a:p>
        </p:txBody>
      </p:sp>
      <p:sp>
        <p:nvSpPr>
          <p:cNvPr id="3" name="Content Placeholder 2">
            <a:extLst>
              <a:ext uri="{FF2B5EF4-FFF2-40B4-BE49-F238E27FC236}">
                <a16:creationId xmlns:a16="http://schemas.microsoft.com/office/drawing/2014/main" id="{79C95856-35D4-4BC0-AA4B-B32A87C4CA51}"/>
              </a:ext>
            </a:extLst>
          </p:cNvPr>
          <p:cNvSpPr>
            <a:spLocks noGrp="1"/>
          </p:cNvSpPr>
          <p:nvPr>
            <p:ph idx="1"/>
          </p:nvPr>
        </p:nvSpPr>
        <p:spPr/>
        <p:txBody>
          <a:bodyPr/>
          <a:lstStyle/>
          <a:p>
            <a:r>
              <a:rPr lang="en-US" dirty="0"/>
              <a:t>Needs fixing</a:t>
            </a:r>
          </a:p>
          <a:p>
            <a:endParaRPr lang="en-US" dirty="0"/>
          </a:p>
        </p:txBody>
      </p:sp>
    </p:spTree>
    <p:extLst>
      <p:ext uri="{BB962C8B-B14F-4D97-AF65-F5344CB8AC3E}">
        <p14:creationId xmlns:p14="http://schemas.microsoft.com/office/powerpoint/2010/main" val="121031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2ECF-9228-421C-9703-37F92C16EAB0}"/>
              </a:ext>
            </a:extLst>
          </p:cNvPr>
          <p:cNvSpPr>
            <a:spLocks noGrp="1"/>
          </p:cNvSpPr>
          <p:nvPr>
            <p:ph type="ctrTitle"/>
          </p:nvPr>
        </p:nvSpPr>
        <p:spPr/>
        <p:txBody>
          <a:bodyPr/>
          <a:lstStyle/>
          <a:p>
            <a:r>
              <a:rPr lang="en-US" dirty="0"/>
              <a:t>Feasibility Study </a:t>
            </a:r>
          </a:p>
        </p:txBody>
      </p:sp>
    </p:spTree>
    <p:extLst>
      <p:ext uri="{BB962C8B-B14F-4D97-AF65-F5344CB8AC3E}">
        <p14:creationId xmlns:p14="http://schemas.microsoft.com/office/powerpoint/2010/main" val="73524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3D86-3A84-44DB-8402-C5B19EA9D32B}"/>
              </a:ext>
            </a:extLst>
          </p:cNvPr>
          <p:cNvSpPr>
            <a:spLocks noGrp="1"/>
          </p:cNvSpPr>
          <p:nvPr>
            <p:ph type="title"/>
          </p:nvPr>
        </p:nvSpPr>
        <p:spPr/>
        <p:txBody>
          <a:bodyPr/>
          <a:lstStyle/>
          <a:p>
            <a:r>
              <a:rPr lang="en-US" dirty="0"/>
              <a:t>Technical Feasibility </a:t>
            </a:r>
          </a:p>
        </p:txBody>
      </p:sp>
      <p:sp>
        <p:nvSpPr>
          <p:cNvPr id="3" name="Content Placeholder 2">
            <a:extLst>
              <a:ext uri="{FF2B5EF4-FFF2-40B4-BE49-F238E27FC236}">
                <a16:creationId xmlns:a16="http://schemas.microsoft.com/office/drawing/2014/main" id="{B5C46F06-E5AD-4DF4-B5F1-8C350C50B821}"/>
              </a:ext>
            </a:extLst>
          </p:cNvPr>
          <p:cNvSpPr>
            <a:spLocks noGrp="1"/>
          </p:cNvSpPr>
          <p:nvPr>
            <p:ph idx="1"/>
          </p:nvPr>
        </p:nvSpPr>
        <p:spPr/>
        <p:txBody>
          <a:bodyPr/>
          <a:lstStyle/>
          <a:p>
            <a:r>
              <a:rPr lang="en-US" dirty="0"/>
              <a:t>Needed Hardware</a:t>
            </a:r>
          </a:p>
          <a:p>
            <a:r>
              <a:rPr lang="en-US" dirty="0"/>
              <a:t>Available Hardware</a:t>
            </a:r>
          </a:p>
          <a:p>
            <a:r>
              <a:rPr lang="en-US" dirty="0"/>
              <a:t>Needed Software</a:t>
            </a:r>
          </a:p>
          <a:p>
            <a:r>
              <a:rPr lang="en-US" dirty="0"/>
              <a:t>Needed Experts</a:t>
            </a:r>
          </a:p>
          <a:p>
            <a:endParaRPr lang="en-US" dirty="0"/>
          </a:p>
        </p:txBody>
      </p:sp>
    </p:spTree>
    <p:extLst>
      <p:ext uri="{BB962C8B-B14F-4D97-AF65-F5344CB8AC3E}">
        <p14:creationId xmlns:p14="http://schemas.microsoft.com/office/powerpoint/2010/main" val="217164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C8A5-3D3E-4FE6-A720-8BAC5A73207B}"/>
              </a:ext>
            </a:extLst>
          </p:cNvPr>
          <p:cNvSpPr>
            <a:spLocks noGrp="1"/>
          </p:cNvSpPr>
          <p:nvPr>
            <p:ph type="title"/>
          </p:nvPr>
        </p:nvSpPr>
        <p:spPr/>
        <p:txBody>
          <a:bodyPr/>
          <a:lstStyle/>
          <a:p>
            <a:r>
              <a:rPr lang="en-US" dirty="0"/>
              <a:t>Financial Feasibility </a:t>
            </a:r>
          </a:p>
        </p:txBody>
      </p:sp>
      <p:graphicFrame>
        <p:nvGraphicFramePr>
          <p:cNvPr id="4" name="Content Placeholder 3">
            <a:extLst>
              <a:ext uri="{FF2B5EF4-FFF2-40B4-BE49-F238E27FC236}">
                <a16:creationId xmlns:a16="http://schemas.microsoft.com/office/drawing/2014/main" id="{BD7F540A-7782-4D07-ACF4-18AA5A4FE31B}"/>
              </a:ext>
            </a:extLst>
          </p:cNvPr>
          <p:cNvGraphicFramePr>
            <a:graphicFrameLocks noGrp="1"/>
          </p:cNvGraphicFramePr>
          <p:nvPr>
            <p:ph idx="1"/>
            <p:extLst>
              <p:ext uri="{D42A27DB-BD31-4B8C-83A1-F6EECF244321}">
                <p14:modId xmlns:p14="http://schemas.microsoft.com/office/powerpoint/2010/main" val="4132362198"/>
              </p:ext>
            </p:extLst>
          </p:nvPr>
        </p:nvGraphicFramePr>
        <p:xfrm>
          <a:off x="2863631" y="2433732"/>
          <a:ext cx="5010346" cy="4271865"/>
        </p:xfrm>
        <a:graphic>
          <a:graphicData uri="http://schemas.openxmlformats.org/drawingml/2006/table">
            <a:tbl>
              <a:tblPr rtl="1" firstRow="1" firstCol="1" bandRow="1">
                <a:tableStyleId>{5C22544A-7EE6-4342-B048-85BDC9FD1C3A}</a:tableStyleId>
              </a:tblPr>
              <a:tblGrid>
                <a:gridCol w="627411">
                  <a:extLst>
                    <a:ext uri="{9D8B030D-6E8A-4147-A177-3AD203B41FA5}">
                      <a16:colId xmlns:a16="http://schemas.microsoft.com/office/drawing/2014/main" val="3338751973"/>
                    </a:ext>
                  </a:extLst>
                </a:gridCol>
                <a:gridCol w="1012899">
                  <a:extLst>
                    <a:ext uri="{9D8B030D-6E8A-4147-A177-3AD203B41FA5}">
                      <a16:colId xmlns:a16="http://schemas.microsoft.com/office/drawing/2014/main" val="156520893"/>
                    </a:ext>
                  </a:extLst>
                </a:gridCol>
                <a:gridCol w="999983">
                  <a:extLst>
                    <a:ext uri="{9D8B030D-6E8A-4147-A177-3AD203B41FA5}">
                      <a16:colId xmlns:a16="http://schemas.microsoft.com/office/drawing/2014/main" val="271925821"/>
                    </a:ext>
                  </a:extLst>
                </a:gridCol>
                <a:gridCol w="1281647">
                  <a:extLst>
                    <a:ext uri="{9D8B030D-6E8A-4147-A177-3AD203B41FA5}">
                      <a16:colId xmlns:a16="http://schemas.microsoft.com/office/drawing/2014/main" val="24946357"/>
                    </a:ext>
                  </a:extLst>
                </a:gridCol>
                <a:gridCol w="1088406">
                  <a:extLst>
                    <a:ext uri="{9D8B030D-6E8A-4147-A177-3AD203B41FA5}">
                      <a16:colId xmlns:a16="http://schemas.microsoft.com/office/drawing/2014/main" val="1295276535"/>
                    </a:ext>
                  </a:extLst>
                </a:gridCol>
              </a:tblGrid>
              <a:tr h="201658">
                <a:tc>
                  <a:txBody>
                    <a:bodyPr/>
                    <a:lstStyle/>
                    <a:p>
                      <a:pPr marL="0" marR="0" algn="l" rtl="1">
                        <a:lnSpc>
                          <a:spcPct val="107000"/>
                        </a:lnSpc>
                        <a:spcBef>
                          <a:spcPts val="0"/>
                        </a:spcBef>
                        <a:spcAft>
                          <a:spcPts val="0"/>
                        </a:spcAft>
                      </a:pPr>
                      <a:r>
                        <a:rPr lang="en-US" sz="1300">
                          <a:effectLst/>
                        </a:rPr>
                        <a:t>Total</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Cost</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Quantity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Type</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Category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810582629"/>
                  </a:ext>
                </a:extLst>
              </a:tr>
              <a:tr h="201934">
                <a:tc>
                  <a:txBody>
                    <a:bodyPr/>
                    <a:lstStyle/>
                    <a:p>
                      <a:pPr marL="0" marR="0" algn="l" rtl="1">
                        <a:lnSpc>
                          <a:spcPct val="107000"/>
                        </a:lnSpc>
                        <a:spcBef>
                          <a:spcPts val="0"/>
                        </a:spcBef>
                        <a:spcAft>
                          <a:spcPts val="0"/>
                        </a:spcAft>
                      </a:pPr>
                      <a:r>
                        <a:rPr lang="ar-YE" sz="1300">
                          <a:effectLst/>
                        </a:rPr>
                        <a:t>1200$</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200$</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laptop</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HW</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1968762989"/>
                  </a:ext>
                </a:extLst>
              </a:tr>
              <a:tr h="201934">
                <a:tc>
                  <a:txBody>
                    <a:bodyPr/>
                    <a:lstStyle/>
                    <a:p>
                      <a:pPr marL="0" marR="0" algn="l" rtl="1">
                        <a:lnSpc>
                          <a:spcPct val="107000"/>
                        </a:lnSpc>
                        <a:spcBef>
                          <a:spcPts val="0"/>
                        </a:spcBef>
                        <a:spcAft>
                          <a:spcPts val="0"/>
                        </a:spcAft>
                      </a:pPr>
                      <a:r>
                        <a:rPr lang="ar-YE" sz="1300">
                          <a:effectLst/>
                        </a:rPr>
                        <a:t>22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22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modem</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1721354616"/>
                  </a:ext>
                </a:extLst>
              </a:tr>
              <a:tr h="201934">
                <a:tc>
                  <a:txBody>
                    <a:bodyPr/>
                    <a:lstStyle/>
                    <a:p>
                      <a:pPr marL="0" marR="0" algn="l" rtl="1">
                        <a:lnSpc>
                          <a:spcPct val="107000"/>
                        </a:lnSpc>
                        <a:spcBef>
                          <a:spcPts val="0"/>
                        </a:spcBef>
                        <a:spcAft>
                          <a:spcPts val="0"/>
                        </a:spcAft>
                      </a:pPr>
                      <a:r>
                        <a:rPr lang="ar-YE" sz="1300">
                          <a:effectLst/>
                        </a:rPr>
                        <a:t>4$</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4$</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10</a:t>
                      </a:r>
                      <a:r>
                        <a:rPr lang="en-US" sz="1300">
                          <a:effectLst/>
                        </a:rPr>
                        <a:t>m</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Cable</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3169763536"/>
                  </a:ext>
                </a:extLst>
              </a:tr>
              <a:tr h="201934">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3987029116"/>
                  </a:ext>
                </a:extLst>
              </a:tr>
              <a:tr h="201934">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Win10</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SW</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864320260"/>
                  </a:ext>
                </a:extLst>
              </a:tr>
              <a:tr h="201934">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Win server</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859641490"/>
                  </a:ext>
                </a:extLst>
              </a:tr>
              <a:tr h="201934">
                <a:tc>
                  <a:txBody>
                    <a:bodyPr/>
                    <a:lstStyle/>
                    <a:p>
                      <a:pPr marL="0" marR="0" algn="l" rtl="1">
                        <a:lnSpc>
                          <a:spcPct val="107000"/>
                        </a:lnSpc>
                        <a:spcBef>
                          <a:spcPts val="0"/>
                        </a:spcBef>
                        <a:spcAft>
                          <a:spcPts val="0"/>
                        </a:spcAft>
                      </a:pPr>
                      <a:r>
                        <a:rPr lang="ar-YE" sz="1300">
                          <a:effectLst/>
                        </a:rPr>
                        <a:t>12$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Visual studio</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872331950"/>
                  </a:ext>
                </a:extLst>
              </a:tr>
              <a:tr h="201934">
                <a:tc>
                  <a:txBody>
                    <a:bodyPr/>
                    <a:lstStyle/>
                    <a:p>
                      <a:pPr marL="0" marR="0" algn="l" rtl="1">
                        <a:lnSpc>
                          <a:spcPct val="107000"/>
                        </a:lnSpc>
                        <a:spcBef>
                          <a:spcPts val="0"/>
                        </a:spcBef>
                        <a:spcAft>
                          <a:spcPts val="0"/>
                        </a:spcAft>
                      </a:pPr>
                      <a:r>
                        <a:rPr lang="ar-YE" sz="1300">
                          <a:effectLst/>
                        </a:rPr>
                        <a:t>8$</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4$</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Android studio</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337258457"/>
                  </a:ext>
                </a:extLst>
              </a:tr>
              <a:tr h="201934">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MS project</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1601350340"/>
                  </a:ext>
                </a:extLst>
              </a:tr>
              <a:tr h="201934">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MS world</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1632569720"/>
                  </a:ext>
                </a:extLst>
              </a:tr>
              <a:tr h="201934">
                <a:tc>
                  <a:txBody>
                    <a:bodyPr/>
                    <a:lstStyle/>
                    <a:p>
                      <a:pPr marL="0" marR="0" algn="l" rtl="1">
                        <a:lnSpc>
                          <a:spcPct val="107000"/>
                        </a:lnSpc>
                        <a:spcBef>
                          <a:spcPts val="0"/>
                        </a:spcBef>
                        <a:spcAft>
                          <a:spcPts val="0"/>
                        </a:spcAft>
                      </a:pPr>
                      <a:r>
                        <a:rPr lang="ar-YE" sz="1300">
                          <a:effectLst/>
                        </a:rPr>
                        <a:t>12$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2$</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SQL server</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571396815"/>
                  </a:ext>
                </a:extLst>
              </a:tr>
              <a:tr h="414423">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1$</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Virtual Machine</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700846183"/>
                  </a:ext>
                </a:extLst>
              </a:tr>
              <a:tr h="201934">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971120737"/>
                  </a:ext>
                </a:extLst>
              </a:tr>
              <a:tr h="414423">
                <a:tc>
                  <a:txBody>
                    <a:bodyPr/>
                    <a:lstStyle/>
                    <a:p>
                      <a:pPr marL="0" marR="0" algn="l" rtl="1">
                        <a:lnSpc>
                          <a:spcPct val="107000"/>
                        </a:lnSpc>
                        <a:spcBef>
                          <a:spcPts val="0"/>
                        </a:spcBef>
                        <a:spcAft>
                          <a:spcPts val="0"/>
                        </a:spcAft>
                      </a:pPr>
                      <a:r>
                        <a:rPr lang="en-US" sz="1300">
                          <a:effectLst/>
                        </a:rPr>
                        <a:t>6000R.y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Kw300</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Kw20</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Electricity Budget</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Other</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617664439"/>
                  </a:ext>
                </a:extLst>
              </a:tr>
              <a:tr h="414285">
                <a:tc>
                  <a:txBody>
                    <a:bodyPr/>
                    <a:lstStyle/>
                    <a:p>
                      <a:pPr marL="0" marR="0" algn="l" rtl="1">
                        <a:lnSpc>
                          <a:spcPct val="107000"/>
                        </a:lnSpc>
                        <a:spcBef>
                          <a:spcPts val="0"/>
                        </a:spcBef>
                        <a:spcAft>
                          <a:spcPts val="0"/>
                        </a:spcAft>
                      </a:pPr>
                      <a:r>
                        <a:rPr lang="ar-YE" sz="1300">
                          <a:effectLst/>
                        </a:rPr>
                        <a:t>60000 </a:t>
                      </a:r>
                      <a:r>
                        <a:rPr lang="en-US" sz="1300">
                          <a:effectLst/>
                        </a:rPr>
                        <a:t>R .Y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60000</a:t>
                      </a:r>
                      <a:r>
                        <a:rPr lang="en-US" sz="1300">
                          <a:effectLst/>
                        </a:rPr>
                        <a:t>R.Y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Transportation</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005752725"/>
                  </a:ext>
                </a:extLst>
              </a:tr>
              <a:tr h="201934">
                <a:tc>
                  <a:txBody>
                    <a:bodyPr/>
                    <a:lstStyle/>
                    <a:p>
                      <a:pPr marL="0" marR="0" algn="l" rtl="1">
                        <a:lnSpc>
                          <a:spcPct val="107000"/>
                        </a:lnSpc>
                        <a:spcBef>
                          <a:spcPts val="0"/>
                        </a:spcBef>
                        <a:spcAft>
                          <a:spcPts val="0"/>
                        </a:spcAft>
                      </a:pPr>
                      <a:r>
                        <a:rPr lang="ar-YE" sz="1300">
                          <a:effectLst/>
                        </a:rPr>
                        <a:t>23</a:t>
                      </a:r>
                      <a:r>
                        <a:rPr lang="en-US" sz="1300">
                          <a:effectLst/>
                        </a:rPr>
                        <a:t> R.Y</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4750\36GB</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150GB</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en-US" sz="1300">
                          <a:effectLst/>
                        </a:rPr>
                        <a:t>Internet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550190955"/>
                  </a:ext>
                </a:extLst>
              </a:tr>
              <a:tr h="201934">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a:effectLst/>
                        </a:rPr>
                        <a:t> </a:t>
                      </a:r>
                      <a:endParaRPr lang="en-US" sz="90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tc>
                  <a:txBody>
                    <a:bodyPr/>
                    <a:lstStyle/>
                    <a:p>
                      <a:pPr marL="0" marR="0" algn="l" rtl="1">
                        <a:lnSpc>
                          <a:spcPct val="107000"/>
                        </a:lnSpc>
                        <a:spcBef>
                          <a:spcPts val="0"/>
                        </a:spcBef>
                        <a:spcAft>
                          <a:spcPts val="0"/>
                        </a:spcAft>
                      </a:pPr>
                      <a:r>
                        <a:rPr lang="ar-YE" sz="1300" dirty="0">
                          <a:effectLst/>
                        </a:rPr>
                        <a:t> </a:t>
                      </a:r>
                      <a:endParaRPr lang="en-US" sz="9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50" marR="53650" marT="0" marB="0"/>
                </a:tc>
                <a:extLst>
                  <a:ext uri="{0D108BD9-81ED-4DB2-BD59-A6C34878D82A}">
                    <a16:rowId xmlns:a16="http://schemas.microsoft.com/office/drawing/2014/main" val="2274805182"/>
                  </a:ext>
                </a:extLst>
              </a:tr>
            </a:tbl>
          </a:graphicData>
        </a:graphic>
      </p:graphicFrame>
    </p:spTree>
    <p:extLst>
      <p:ext uri="{BB962C8B-B14F-4D97-AF65-F5344CB8AC3E}">
        <p14:creationId xmlns:p14="http://schemas.microsoft.com/office/powerpoint/2010/main" val="37631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090-656E-4142-8924-65D5D674E0E9}"/>
              </a:ext>
            </a:extLst>
          </p:cNvPr>
          <p:cNvSpPr>
            <a:spLocks noGrp="1"/>
          </p:cNvSpPr>
          <p:nvPr>
            <p:ph type="ctrTitle"/>
          </p:nvPr>
        </p:nvSpPr>
        <p:spPr/>
        <p:txBody>
          <a:bodyPr/>
          <a:lstStyle/>
          <a:p>
            <a:r>
              <a:rPr lang="en-US" dirty="0"/>
              <a:t>CHAPTER 1	</a:t>
            </a:r>
          </a:p>
        </p:txBody>
      </p:sp>
      <p:sp>
        <p:nvSpPr>
          <p:cNvPr id="3" name="Subtitle 2">
            <a:extLst>
              <a:ext uri="{FF2B5EF4-FFF2-40B4-BE49-F238E27FC236}">
                <a16:creationId xmlns:a16="http://schemas.microsoft.com/office/drawing/2014/main" id="{B55BD4C1-1110-4B79-8FA8-FC89CA599E1F}"/>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28281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7EE9-73E6-4414-AD92-0D17FB163A0C}"/>
              </a:ext>
            </a:extLst>
          </p:cNvPr>
          <p:cNvSpPr>
            <a:spLocks noGrp="1"/>
          </p:cNvSpPr>
          <p:nvPr>
            <p:ph type="title"/>
          </p:nvPr>
        </p:nvSpPr>
        <p:spPr/>
        <p:txBody>
          <a:bodyPr/>
          <a:lstStyle/>
          <a:p>
            <a:r>
              <a:rPr lang="en-US" dirty="0"/>
              <a:t>Operational Feasibility </a:t>
            </a:r>
          </a:p>
        </p:txBody>
      </p:sp>
      <p:sp>
        <p:nvSpPr>
          <p:cNvPr id="3" name="Content Placeholder 2">
            <a:extLst>
              <a:ext uri="{FF2B5EF4-FFF2-40B4-BE49-F238E27FC236}">
                <a16:creationId xmlns:a16="http://schemas.microsoft.com/office/drawing/2014/main" id="{D495CF1F-270E-4123-B1E8-2E0BCF58D367}"/>
              </a:ext>
            </a:extLst>
          </p:cNvPr>
          <p:cNvSpPr>
            <a:spLocks noGrp="1"/>
          </p:cNvSpPr>
          <p:nvPr>
            <p:ph idx="1"/>
          </p:nvPr>
        </p:nvSpPr>
        <p:spPr/>
        <p:txBody>
          <a:bodyPr/>
          <a:lstStyle/>
          <a:p>
            <a:r>
              <a:rPr lang="en-US" dirty="0"/>
              <a:t>Performance</a:t>
            </a:r>
          </a:p>
          <a:p>
            <a:r>
              <a:rPr lang="en-US" dirty="0"/>
              <a:t>Response time</a:t>
            </a:r>
          </a:p>
          <a:p>
            <a:r>
              <a:rPr lang="en-US" dirty="0"/>
              <a:t>Economy</a:t>
            </a:r>
          </a:p>
          <a:p>
            <a:r>
              <a:rPr lang="en-US" dirty="0"/>
              <a:t>Control</a:t>
            </a:r>
          </a:p>
          <a:p>
            <a:r>
              <a:rPr lang="en-US" dirty="0"/>
              <a:t>Efficiency</a:t>
            </a:r>
          </a:p>
          <a:p>
            <a:r>
              <a:rPr lang="en-US" dirty="0"/>
              <a:t>Effort</a:t>
            </a:r>
          </a:p>
          <a:p>
            <a:r>
              <a:rPr lang="en-US" dirty="0"/>
              <a:t>Services</a:t>
            </a:r>
          </a:p>
          <a:p>
            <a:r>
              <a:rPr lang="en-US" dirty="0"/>
              <a:t>Legal Feasibility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012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6F0D-6238-4E67-994A-3E73017A4EA3}"/>
              </a:ext>
            </a:extLst>
          </p:cNvPr>
          <p:cNvSpPr>
            <a:spLocks noGrp="1"/>
          </p:cNvSpPr>
          <p:nvPr>
            <p:ph type="title"/>
          </p:nvPr>
        </p:nvSpPr>
        <p:spPr/>
        <p:txBody>
          <a:bodyPr/>
          <a:lstStyle/>
          <a:p>
            <a:r>
              <a:rPr lang="en-US" dirty="0"/>
              <a:t>Scheduling Feasibility (planning the time) </a:t>
            </a:r>
          </a:p>
        </p:txBody>
      </p:sp>
      <p:sp>
        <p:nvSpPr>
          <p:cNvPr id="3" name="Content Placeholder 2">
            <a:extLst>
              <a:ext uri="{FF2B5EF4-FFF2-40B4-BE49-F238E27FC236}">
                <a16:creationId xmlns:a16="http://schemas.microsoft.com/office/drawing/2014/main" id="{8DEDB41A-DF33-4D65-A55D-288A946C6815}"/>
              </a:ext>
            </a:extLst>
          </p:cNvPr>
          <p:cNvSpPr>
            <a:spLocks noGrp="1"/>
          </p:cNvSpPr>
          <p:nvPr>
            <p:ph idx="1"/>
          </p:nvPr>
        </p:nvSpPr>
        <p:spPr/>
        <p:txBody>
          <a:bodyPr/>
          <a:lstStyle/>
          <a:p>
            <a:r>
              <a:rPr lang="en-US" dirty="0"/>
              <a:t>Need Fix</a:t>
            </a:r>
          </a:p>
        </p:txBody>
      </p:sp>
    </p:spTree>
    <p:extLst>
      <p:ext uri="{BB962C8B-B14F-4D97-AF65-F5344CB8AC3E}">
        <p14:creationId xmlns:p14="http://schemas.microsoft.com/office/powerpoint/2010/main" val="1613869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F37-CABE-4029-8E01-0F52CD406804}"/>
              </a:ext>
            </a:extLst>
          </p:cNvPr>
          <p:cNvSpPr>
            <a:spLocks noGrp="1"/>
          </p:cNvSpPr>
          <p:nvPr>
            <p:ph type="title"/>
          </p:nvPr>
        </p:nvSpPr>
        <p:spPr/>
        <p:txBody>
          <a:bodyPr/>
          <a:lstStyle/>
          <a:p>
            <a:r>
              <a:rPr lang="en-US" dirty="0"/>
              <a:t>Identifying Benefits and Costs </a:t>
            </a:r>
          </a:p>
        </p:txBody>
      </p:sp>
      <p:sp>
        <p:nvSpPr>
          <p:cNvPr id="3" name="Content Placeholder 2">
            <a:extLst>
              <a:ext uri="{FF2B5EF4-FFF2-40B4-BE49-F238E27FC236}">
                <a16:creationId xmlns:a16="http://schemas.microsoft.com/office/drawing/2014/main" id="{A495984F-A597-4BB2-8BDB-C3514AB25EF6}"/>
              </a:ext>
            </a:extLst>
          </p:cNvPr>
          <p:cNvSpPr>
            <a:spLocks noGrp="1"/>
          </p:cNvSpPr>
          <p:nvPr>
            <p:ph idx="1"/>
          </p:nvPr>
        </p:nvSpPr>
        <p:spPr/>
        <p:txBody>
          <a:bodyPr/>
          <a:lstStyle/>
          <a:p>
            <a:r>
              <a:rPr lang="en-US" dirty="0"/>
              <a:t>Tangible benefits</a:t>
            </a:r>
          </a:p>
          <a:p>
            <a:r>
              <a:rPr lang="en-US" dirty="0"/>
              <a:t>Intangible benefits</a:t>
            </a:r>
          </a:p>
          <a:p>
            <a:r>
              <a:rPr lang="en-US" dirty="0"/>
              <a:t>Tangible costs</a:t>
            </a:r>
          </a:p>
          <a:p>
            <a:r>
              <a:rPr lang="en-US" dirty="0"/>
              <a:t>Intangible costs</a:t>
            </a:r>
          </a:p>
          <a:p>
            <a:endParaRPr lang="en-US" dirty="0"/>
          </a:p>
        </p:txBody>
      </p:sp>
    </p:spTree>
    <p:extLst>
      <p:ext uri="{BB962C8B-B14F-4D97-AF65-F5344CB8AC3E}">
        <p14:creationId xmlns:p14="http://schemas.microsoft.com/office/powerpoint/2010/main" val="3203040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EBB7-28E3-4711-B098-BC718457719E}"/>
              </a:ext>
            </a:extLst>
          </p:cNvPr>
          <p:cNvSpPr>
            <a:spLocks noGrp="1"/>
          </p:cNvSpPr>
          <p:nvPr>
            <p:ph type="ctrTitle"/>
          </p:nvPr>
        </p:nvSpPr>
        <p:spPr/>
        <p:txBody>
          <a:bodyPr/>
          <a:lstStyle/>
          <a:p>
            <a:r>
              <a:rPr lang="en-US" dirty="0"/>
              <a:t>CHAPTER 2	</a:t>
            </a:r>
          </a:p>
        </p:txBody>
      </p:sp>
      <p:sp>
        <p:nvSpPr>
          <p:cNvPr id="3" name="Subtitle 2">
            <a:extLst>
              <a:ext uri="{FF2B5EF4-FFF2-40B4-BE49-F238E27FC236}">
                <a16:creationId xmlns:a16="http://schemas.microsoft.com/office/drawing/2014/main" id="{D85B6C2B-353C-4002-95A4-5E32B0BD5149}"/>
              </a:ext>
            </a:extLst>
          </p:cNvPr>
          <p:cNvSpPr>
            <a:spLocks noGrp="1"/>
          </p:cNvSpPr>
          <p:nvPr>
            <p:ph type="subTitle" idx="1"/>
          </p:nvPr>
        </p:nvSpPr>
        <p:spPr/>
        <p:txBody>
          <a:bodyPr/>
          <a:lstStyle/>
          <a:p>
            <a:r>
              <a:rPr lang="en-US" dirty="0"/>
              <a:t>Current system</a:t>
            </a:r>
          </a:p>
        </p:txBody>
      </p:sp>
    </p:spTree>
    <p:extLst>
      <p:ext uri="{BB962C8B-B14F-4D97-AF65-F5344CB8AC3E}">
        <p14:creationId xmlns:p14="http://schemas.microsoft.com/office/powerpoint/2010/main" val="339619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5D4B-448C-4AE3-84EE-3490753C5567}"/>
              </a:ext>
            </a:extLst>
          </p:cNvPr>
          <p:cNvSpPr>
            <a:spLocks noGrp="1"/>
          </p:cNvSpPr>
          <p:nvPr>
            <p:ph type="title"/>
          </p:nvPr>
        </p:nvSpPr>
        <p:spPr/>
        <p:txBody>
          <a:bodyPr/>
          <a:lstStyle/>
          <a:p>
            <a:r>
              <a:rPr lang="en-US" b="1" dirty="0"/>
              <a:t>Current system</a:t>
            </a:r>
            <a:br>
              <a:rPr lang="en-US" b="1" dirty="0"/>
            </a:br>
            <a:endParaRPr lang="en-US" dirty="0"/>
          </a:p>
        </p:txBody>
      </p:sp>
      <p:sp>
        <p:nvSpPr>
          <p:cNvPr id="3" name="Content Placeholder 2">
            <a:extLst>
              <a:ext uri="{FF2B5EF4-FFF2-40B4-BE49-F238E27FC236}">
                <a16:creationId xmlns:a16="http://schemas.microsoft.com/office/drawing/2014/main" id="{F1FAC405-9C6C-4AE2-B684-B3426F277554}"/>
              </a:ext>
            </a:extLst>
          </p:cNvPr>
          <p:cNvSpPr>
            <a:spLocks noGrp="1"/>
          </p:cNvSpPr>
          <p:nvPr>
            <p:ph idx="1"/>
          </p:nvPr>
        </p:nvSpPr>
        <p:spPr/>
        <p:txBody>
          <a:bodyPr/>
          <a:lstStyle/>
          <a:p>
            <a:r>
              <a:rPr lang="en-US" dirty="0"/>
              <a:t>Needs Fixing</a:t>
            </a:r>
          </a:p>
          <a:p>
            <a:endParaRPr lang="en-US" dirty="0"/>
          </a:p>
        </p:txBody>
      </p:sp>
    </p:spTree>
    <p:extLst>
      <p:ext uri="{BB962C8B-B14F-4D97-AF65-F5344CB8AC3E}">
        <p14:creationId xmlns:p14="http://schemas.microsoft.com/office/powerpoint/2010/main" val="1752064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38F7-D74C-4F2A-A8D9-32FF080089FC}"/>
              </a:ext>
            </a:extLst>
          </p:cNvPr>
          <p:cNvSpPr>
            <a:spLocks noGrp="1"/>
          </p:cNvSpPr>
          <p:nvPr>
            <p:ph type="ctrTitle"/>
          </p:nvPr>
        </p:nvSpPr>
        <p:spPr/>
        <p:txBody>
          <a:bodyPr/>
          <a:lstStyle/>
          <a:p>
            <a:r>
              <a:rPr lang="en-US" dirty="0"/>
              <a:t>CHAPTER 3</a:t>
            </a:r>
          </a:p>
        </p:txBody>
      </p:sp>
      <p:sp>
        <p:nvSpPr>
          <p:cNvPr id="3" name="Subtitle 2">
            <a:extLst>
              <a:ext uri="{FF2B5EF4-FFF2-40B4-BE49-F238E27FC236}">
                <a16:creationId xmlns:a16="http://schemas.microsoft.com/office/drawing/2014/main" id="{3BD9986E-2FE0-4A55-AF11-08752A0D00FA}"/>
              </a:ext>
            </a:extLst>
          </p:cNvPr>
          <p:cNvSpPr>
            <a:spLocks noGrp="1"/>
          </p:cNvSpPr>
          <p:nvPr>
            <p:ph type="subTitle" idx="1"/>
          </p:nvPr>
        </p:nvSpPr>
        <p:spPr/>
        <p:txBody>
          <a:bodyPr/>
          <a:lstStyle/>
          <a:p>
            <a:r>
              <a:rPr lang="en-US" dirty="0"/>
              <a:t>PRUPOSED system</a:t>
            </a:r>
          </a:p>
        </p:txBody>
      </p:sp>
    </p:spTree>
    <p:extLst>
      <p:ext uri="{BB962C8B-B14F-4D97-AF65-F5344CB8AC3E}">
        <p14:creationId xmlns:p14="http://schemas.microsoft.com/office/powerpoint/2010/main" val="3662195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E0DF-233F-4456-959D-BB4EC97534A1}"/>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65FF8D3B-3A56-4453-97C8-185DA6DE2E5E}"/>
              </a:ext>
            </a:extLst>
          </p:cNvPr>
          <p:cNvSpPr>
            <a:spLocks noGrp="1"/>
          </p:cNvSpPr>
          <p:nvPr>
            <p:ph idx="1"/>
          </p:nvPr>
        </p:nvSpPr>
        <p:spPr/>
        <p:txBody>
          <a:bodyPr/>
          <a:lstStyle/>
          <a:p>
            <a:r>
              <a:rPr lang="en-US" dirty="0"/>
              <a:t>In this chapter, will refer to clarification of application requirements that include functional and nonfunctional requirements and other requirements.</a:t>
            </a:r>
          </a:p>
          <a:p>
            <a:endParaRPr lang="en-US" dirty="0"/>
          </a:p>
        </p:txBody>
      </p:sp>
    </p:spTree>
    <p:extLst>
      <p:ext uri="{BB962C8B-B14F-4D97-AF65-F5344CB8AC3E}">
        <p14:creationId xmlns:p14="http://schemas.microsoft.com/office/powerpoint/2010/main" val="1261036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C18F-3853-47C9-8092-93B2171B84F3}"/>
              </a:ext>
            </a:extLst>
          </p:cNvPr>
          <p:cNvSpPr>
            <a:spLocks noGrp="1"/>
          </p:cNvSpPr>
          <p:nvPr>
            <p:ph type="title"/>
          </p:nvPr>
        </p:nvSpPr>
        <p:spPr/>
        <p:txBody>
          <a:bodyPr/>
          <a:lstStyle/>
          <a:p>
            <a:r>
              <a:rPr lang="en-US" dirty="0"/>
              <a:t>Fact Finding Tools </a:t>
            </a:r>
          </a:p>
        </p:txBody>
      </p:sp>
      <p:sp>
        <p:nvSpPr>
          <p:cNvPr id="3" name="Content Placeholder 2">
            <a:extLst>
              <a:ext uri="{FF2B5EF4-FFF2-40B4-BE49-F238E27FC236}">
                <a16:creationId xmlns:a16="http://schemas.microsoft.com/office/drawing/2014/main" id="{96439BF5-1AD1-4C83-9B1B-104D75E7C206}"/>
              </a:ext>
            </a:extLst>
          </p:cNvPr>
          <p:cNvSpPr>
            <a:spLocks noGrp="1"/>
          </p:cNvSpPr>
          <p:nvPr>
            <p:ph idx="1"/>
          </p:nvPr>
        </p:nvSpPr>
        <p:spPr/>
        <p:txBody>
          <a:bodyPr/>
          <a:lstStyle/>
          <a:p>
            <a:r>
              <a:rPr lang="en-US" dirty="0"/>
              <a:t>Searching at professional web sites (e.g. </a:t>
            </a:r>
            <a:r>
              <a:rPr lang="en-US" dirty="0" err="1"/>
              <a:t>Stackoverflow</a:t>
            </a:r>
            <a:r>
              <a:rPr lang="en-US" dirty="0"/>
              <a:t> , </a:t>
            </a:r>
            <a:r>
              <a:rPr lang="en-US" dirty="0" err="1"/>
              <a:t>Github</a:t>
            </a:r>
            <a:r>
              <a:rPr lang="en-US" dirty="0"/>
              <a:t> , </a:t>
            </a:r>
            <a:r>
              <a:rPr lang="en-US" dirty="0" err="1"/>
              <a:t>Codepen</a:t>
            </a:r>
            <a:r>
              <a:rPr lang="en-US" dirty="0"/>
              <a:t>,…etc.).</a:t>
            </a:r>
          </a:p>
          <a:p>
            <a:r>
              <a:rPr lang="en-US" dirty="0"/>
              <a:t>Books about TCP/IP programming.</a:t>
            </a:r>
          </a:p>
          <a:p>
            <a:r>
              <a:rPr lang="en-US" dirty="0"/>
              <a:t>Blogs and forums.</a:t>
            </a:r>
          </a:p>
          <a:p>
            <a:r>
              <a:rPr lang="en-US" dirty="0"/>
              <a:t>Technical YouTube channels.</a:t>
            </a:r>
          </a:p>
          <a:p>
            <a:r>
              <a:rPr lang="en-US" dirty="0"/>
              <a:t>Similar existing applications.</a:t>
            </a:r>
          </a:p>
          <a:p>
            <a:endParaRPr lang="en-US" dirty="0"/>
          </a:p>
        </p:txBody>
      </p:sp>
    </p:spTree>
    <p:extLst>
      <p:ext uri="{BB962C8B-B14F-4D97-AF65-F5344CB8AC3E}">
        <p14:creationId xmlns:p14="http://schemas.microsoft.com/office/powerpoint/2010/main" val="6606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25BF-131A-4479-9136-B5A78147A189}"/>
              </a:ext>
            </a:extLst>
          </p:cNvPr>
          <p:cNvSpPr>
            <a:spLocks noGrp="1"/>
          </p:cNvSpPr>
          <p:nvPr>
            <p:ph type="title"/>
          </p:nvPr>
        </p:nvSpPr>
        <p:spPr/>
        <p:txBody>
          <a:bodyPr/>
          <a:lstStyle/>
          <a:p>
            <a:r>
              <a:rPr lang="en-US" dirty="0"/>
              <a:t>Requirement specifications </a:t>
            </a:r>
            <a:br>
              <a:rPr lang="en-US" dirty="0"/>
            </a:br>
            <a:r>
              <a:rPr lang="en-US" dirty="0"/>
              <a:t>User Requirements </a:t>
            </a:r>
          </a:p>
        </p:txBody>
      </p:sp>
      <p:sp>
        <p:nvSpPr>
          <p:cNvPr id="3" name="Content Placeholder 2">
            <a:extLst>
              <a:ext uri="{FF2B5EF4-FFF2-40B4-BE49-F238E27FC236}">
                <a16:creationId xmlns:a16="http://schemas.microsoft.com/office/drawing/2014/main" id="{A59BF40D-A929-4C55-B145-29871AE27506}"/>
              </a:ext>
            </a:extLst>
          </p:cNvPr>
          <p:cNvSpPr>
            <a:spLocks noGrp="1"/>
          </p:cNvSpPr>
          <p:nvPr>
            <p:ph idx="1"/>
          </p:nvPr>
        </p:nvSpPr>
        <p:spPr/>
        <p:txBody>
          <a:bodyPr/>
          <a:lstStyle/>
          <a:p>
            <a:r>
              <a:rPr lang="en-US" dirty="0"/>
              <a:t>Ease of use by providing simple user interfaces which make user recognizes them quickly.</a:t>
            </a:r>
          </a:p>
          <a:p>
            <a:r>
              <a:rPr lang="en-US" dirty="0"/>
              <a:t>High security while data transmitted back and forth.</a:t>
            </a:r>
          </a:p>
          <a:p>
            <a:r>
              <a:rPr lang="en-US" dirty="0"/>
              <a:t>High performance at processing requests.</a:t>
            </a:r>
          </a:p>
          <a:p>
            <a:endParaRPr lang="en-US" dirty="0"/>
          </a:p>
        </p:txBody>
      </p:sp>
    </p:spTree>
    <p:extLst>
      <p:ext uri="{BB962C8B-B14F-4D97-AF65-F5344CB8AC3E}">
        <p14:creationId xmlns:p14="http://schemas.microsoft.com/office/powerpoint/2010/main" val="308016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96CA-CB97-4A19-B8C0-CA0B7C0FD9C2}"/>
              </a:ext>
            </a:extLst>
          </p:cNvPr>
          <p:cNvSpPr>
            <a:spLocks noGrp="1"/>
          </p:cNvSpPr>
          <p:nvPr>
            <p:ph type="title"/>
          </p:nvPr>
        </p:nvSpPr>
        <p:spPr/>
        <p:txBody>
          <a:bodyPr/>
          <a:lstStyle/>
          <a:p>
            <a:r>
              <a:rPr lang="en-US" dirty="0"/>
              <a:t>Requirement specifications </a:t>
            </a:r>
            <a:br>
              <a:rPr lang="en-US" dirty="0"/>
            </a:br>
            <a:r>
              <a:rPr lang="en-US" dirty="0"/>
              <a:t>Functional Requirements </a:t>
            </a:r>
          </a:p>
        </p:txBody>
      </p:sp>
      <p:sp>
        <p:nvSpPr>
          <p:cNvPr id="3" name="Content Placeholder 2">
            <a:extLst>
              <a:ext uri="{FF2B5EF4-FFF2-40B4-BE49-F238E27FC236}">
                <a16:creationId xmlns:a16="http://schemas.microsoft.com/office/drawing/2014/main" id="{62853E10-5079-4F0C-B7E7-DA3EFB1183FF}"/>
              </a:ext>
            </a:extLst>
          </p:cNvPr>
          <p:cNvSpPr>
            <a:spLocks noGrp="1"/>
          </p:cNvSpPr>
          <p:nvPr>
            <p:ph idx="1"/>
          </p:nvPr>
        </p:nvSpPr>
        <p:spPr/>
        <p:txBody>
          <a:bodyPr/>
          <a:lstStyle/>
          <a:p>
            <a:r>
              <a:rPr lang="en-US" dirty="0"/>
              <a:t>Making Calls</a:t>
            </a:r>
          </a:p>
          <a:p>
            <a:r>
              <a:rPr lang="en-US" dirty="0"/>
              <a:t>File Sharing</a:t>
            </a:r>
          </a:p>
          <a:p>
            <a:r>
              <a:rPr lang="en-US" dirty="0"/>
              <a:t>Instant Messages </a:t>
            </a:r>
          </a:p>
          <a:p>
            <a:endParaRPr lang="en-US" dirty="0"/>
          </a:p>
        </p:txBody>
      </p:sp>
    </p:spTree>
    <p:extLst>
      <p:ext uri="{BB962C8B-B14F-4D97-AF65-F5344CB8AC3E}">
        <p14:creationId xmlns:p14="http://schemas.microsoft.com/office/powerpoint/2010/main" val="368215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64A6-6C86-4F3B-B4FB-51BCAF79CE86}"/>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0ADFFC42-468C-45F1-91CC-A4C7E61262CE}"/>
              </a:ext>
            </a:extLst>
          </p:cNvPr>
          <p:cNvSpPr>
            <a:spLocks noGrp="1"/>
          </p:cNvSpPr>
          <p:nvPr>
            <p:ph idx="1"/>
          </p:nvPr>
        </p:nvSpPr>
        <p:spPr/>
        <p:txBody>
          <a:bodyPr/>
          <a:lstStyle/>
          <a:p>
            <a:r>
              <a:rPr lang="en-US" dirty="0"/>
              <a:t>Company Chatting is an application that provides communication services within a local network, works on the Windows and Android environment, the application provides three main services which are voice communication, text messaging and file sharing.</a:t>
            </a:r>
          </a:p>
          <a:p>
            <a:r>
              <a:rPr lang="en-US" dirty="0"/>
              <a:t>Voice communication allows the exchange of communications between two devices connected to the same LAN network using network protocol. </a:t>
            </a:r>
          </a:p>
          <a:p>
            <a:r>
              <a:rPr lang="en-US" dirty="0"/>
              <a:t>Messaging allows the user to exchange messages with any other user linked in the same network.</a:t>
            </a:r>
          </a:p>
          <a:p>
            <a:r>
              <a:rPr lang="en-US" dirty="0"/>
              <a:t>File transfer allows the exchange of files (doc, pdf, video, image) over the network.</a:t>
            </a:r>
          </a:p>
          <a:p>
            <a:endParaRPr lang="en-US" dirty="0"/>
          </a:p>
        </p:txBody>
      </p:sp>
    </p:spTree>
    <p:extLst>
      <p:ext uri="{BB962C8B-B14F-4D97-AF65-F5344CB8AC3E}">
        <p14:creationId xmlns:p14="http://schemas.microsoft.com/office/powerpoint/2010/main" val="400203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3200" dirty="0"/>
              <a:t>Requirement specifications </a:t>
            </a:r>
            <a:br>
              <a:rPr lang="en-US" sz="3200" dirty="0"/>
            </a:br>
            <a:r>
              <a:rPr lang="en-US" sz="3200" dirty="0"/>
              <a:t>Non-Functional Requirements / Usability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lstStyle/>
          <a:p>
            <a:r>
              <a:rPr lang="en-US" dirty="0"/>
              <a:t>The Application offers easy and simple graphical interfaces, which means user can understands and uses the application easily which result in obtaining user satisfaction.</a:t>
            </a:r>
          </a:p>
          <a:p>
            <a:endParaRPr lang="en-US" dirty="0"/>
          </a:p>
        </p:txBody>
      </p:sp>
    </p:spTree>
    <p:extLst>
      <p:ext uri="{BB962C8B-B14F-4D97-AF65-F5344CB8AC3E}">
        <p14:creationId xmlns:p14="http://schemas.microsoft.com/office/powerpoint/2010/main" val="2133966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sz="3200" dirty="0"/>
              <a:t>Dependability </a:t>
            </a:r>
            <a:r>
              <a:rPr lang="en-US" sz="2800" dirty="0"/>
              <a:t>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normAutofit fontScale="77500" lnSpcReduction="20000"/>
          </a:bodyPr>
          <a:lstStyle/>
          <a:p>
            <a:r>
              <a:rPr lang="en-US" b="1" dirty="0"/>
              <a:t>Dependability </a:t>
            </a:r>
            <a:endParaRPr lang="en-US" dirty="0"/>
          </a:p>
          <a:p>
            <a:pPr marL="0" indent="0">
              <a:buNone/>
            </a:pPr>
            <a:r>
              <a:rPr lang="en-US" dirty="0"/>
              <a:t>The application effectively carries out all tasks that mentioned in the functional requirements so that it performs tasks quickly and accurately.</a:t>
            </a:r>
          </a:p>
          <a:p>
            <a:r>
              <a:rPr lang="en-US" b="1" dirty="0"/>
              <a:t>Robustness </a:t>
            </a:r>
            <a:endParaRPr lang="en-US" dirty="0"/>
          </a:p>
          <a:p>
            <a:pPr marL="0" indent="0">
              <a:buNone/>
            </a:pPr>
            <a:r>
              <a:rPr lang="en-US" dirty="0"/>
              <a:t>The application can handle with errors, which cannot lead to failure. For example, if the user enter invalid datatype of a particular field it shows an error message to inform the user that there is an error and how to fix the error.</a:t>
            </a:r>
          </a:p>
          <a:p>
            <a:r>
              <a:rPr lang="en-US" b="1" dirty="0"/>
              <a:t>Safety  </a:t>
            </a:r>
            <a:endParaRPr lang="en-US" dirty="0"/>
          </a:p>
          <a:p>
            <a:pPr marL="0" indent="0">
              <a:buNone/>
            </a:pPr>
            <a:r>
              <a:rPr lang="en-US" dirty="0"/>
              <a:t>The application does not pose any risks at worst because it is not kind of critical systems, which consider safety as an important factor to keep running. </a:t>
            </a:r>
          </a:p>
          <a:p>
            <a:r>
              <a:rPr lang="en-US" b="1" dirty="0"/>
              <a:t>Security </a:t>
            </a:r>
            <a:endParaRPr lang="en-US" dirty="0"/>
          </a:p>
          <a:p>
            <a:pPr marL="0" indent="0">
              <a:buNone/>
            </a:pPr>
            <a:r>
              <a:rPr lang="en-US" dirty="0"/>
              <a:t>The application is difficult to be tracked by any external entity because connecting to the internet is not required and working only at the organization's local network and the administrator have all privileges to do what is needed if there is any violations or breaches. </a:t>
            </a:r>
          </a:p>
          <a:p>
            <a:endParaRPr lang="en-US" dirty="0"/>
          </a:p>
          <a:p>
            <a:endParaRPr lang="en-US" dirty="0"/>
          </a:p>
          <a:p>
            <a:endParaRPr lang="en-US" dirty="0"/>
          </a:p>
        </p:txBody>
      </p:sp>
    </p:spTree>
    <p:extLst>
      <p:ext uri="{BB962C8B-B14F-4D97-AF65-F5344CB8AC3E}">
        <p14:creationId xmlns:p14="http://schemas.microsoft.com/office/powerpoint/2010/main" val="1926898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Performance </a:t>
            </a:r>
            <a:r>
              <a:rPr lang="en-US" sz="3200" dirty="0"/>
              <a:t> </a:t>
            </a:r>
            <a:r>
              <a:rPr lang="en-US" sz="2800" dirty="0"/>
              <a:t>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normAutofit fontScale="85000" lnSpcReduction="10000"/>
          </a:bodyPr>
          <a:lstStyle/>
          <a:p>
            <a:r>
              <a:rPr lang="en-US" b="1" dirty="0"/>
              <a:t>Response Time </a:t>
            </a:r>
            <a:endParaRPr lang="en-US" dirty="0"/>
          </a:p>
          <a:p>
            <a:pPr marL="0" indent="0">
              <a:buNone/>
            </a:pPr>
            <a:r>
              <a:rPr lang="en-US" dirty="0"/>
              <a:t>It has been considered that response time should quickly even if in the peak time, but there are several factors to determine response time such as hardware infrastructure, number of users, geographical space and other factors not mentioned. </a:t>
            </a:r>
          </a:p>
          <a:p>
            <a:r>
              <a:rPr lang="en-US" b="1" dirty="0"/>
              <a:t>Throughput</a:t>
            </a:r>
            <a:endParaRPr lang="en-US" dirty="0"/>
          </a:p>
          <a:p>
            <a:pPr marL="0" indent="0">
              <a:buNone/>
            </a:pPr>
            <a:r>
              <a:rPr lang="en-US" b="1" dirty="0"/>
              <a:t> </a:t>
            </a:r>
            <a:r>
              <a:rPr lang="en-US" dirty="0"/>
              <a:t>It depends on process type that is required to be performed in addition to the network response. </a:t>
            </a:r>
          </a:p>
          <a:p>
            <a:r>
              <a:rPr lang="en-US" b="1" dirty="0"/>
              <a:t>Availability</a:t>
            </a:r>
            <a:endParaRPr lang="en-US" dirty="0"/>
          </a:p>
          <a:p>
            <a:pPr marL="0" indent="0">
              <a:buNone/>
            </a:pPr>
            <a:r>
              <a:rPr lang="en-US" dirty="0"/>
              <a:t>The application must be available when the device is connected to the network.</a:t>
            </a:r>
          </a:p>
          <a:p>
            <a:r>
              <a:rPr lang="en-US" b="1" dirty="0"/>
              <a:t>Accuracy</a:t>
            </a:r>
          </a:p>
          <a:p>
            <a:pPr marL="0" indent="0">
              <a:buNone/>
            </a:pPr>
            <a:r>
              <a:rPr lang="en-US" dirty="0"/>
              <a:t>The application is accurate as it sends only valid data and if there is an error user is informed.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0232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Supportability  </a:t>
            </a:r>
            <a:r>
              <a:rPr lang="en-US" sz="3200" dirty="0"/>
              <a:t> </a:t>
            </a:r>
            <a:r>
              <a:rPr lang="en-US" sz="2800" dirty="0"/>
              <a:t>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normAutofit fontScale="85000" lnSpcReduction="20000"/>
          </a:bodyPr>
          <a:lstStyle/>
          <a:p>
            <a:r>
              <a:rPr lang="en-US" b="1" dirty="0"/>
              <a:t>Adaptability </a:t>
            </a:r>
            <a:endParaRPr lang="en-US" dirty="0"/>
          </a:p>
          <a:p>
            <a:pPr marL="0" indent="0">
              <a:buNone/>
            </a:pPr>
            <a:r>
              <a:rPr lang="en-US" dirty="0"/>
              <a:t>The application is compatible with computers that working on Microsoft Windows or smart phones working on Android.</a:t>
            </a:r>
          </a:p>
          <a:p>
            <a:r>
              <a:rPr lang="en-US" b="1" dirty="0"/>
              <a:t>Maintainability </a:t>
            </a:r>
            <a:endParaRPr lang="en-US" dirty="0"/>
          </a:p>
          <a:p>
            <a:pPr marL="0" indent="0">
              <a:buNone/>
            </a:pPr>
            <a:r>
              <a:rPr lang="en-US" dirty="0"/>
              <a:t>The application is flexible, so it is possible to add, remove, or modify services and updates available by developers of the application and easily solving problems when they occur.</a:t>
            </a:r>
          </a:p>
          <a:p>
            <a:r>
              <a:rPr lang="en-US" b="1" dirty="0"/>
              <a:t>Internationalization </a:t>
            </a:r>
            <a:endParaRPr lang="en-US" dirty="0"/>
          </a:p>
          <a:p>
            <a:pPr marL="0" indent="0">
              <a:buNone/>
            </a:pPr>
            <a:r>
              <a:rPr lang="en-US" dirty="0"/>
              <a:t>The application is universal as it supports Arabic, English language and any other languages ​​if needed.</a:t>
            </a:r>
          </a:p>
          <a:p>
            <a:r>
              <a:rPr lang="en-US" b="1" dirty="0"/>
              <a:t>Portability  </a:t>
            </a:r>
          </a:p>
          <a:p>
            <a:pPr marL="0" indent="0">
              <a:buNone/>
            </a:pPr>
            <a:r>
              <a:rPr lang="en-US" dirty="0"/>
              <a:t>The application can be moved to another environment if one condition is met, in which the previous and new environment infrastructure is the same.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01199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Validation  </a:t>
            </a:r>
            <a:r>
              <a:rPr lang="en-US" sz="3200" dirty="0"/>
              <a:t> </a:t>
            </a:r>
            <a:r>
              <a:rPr lang="en-US" sz="2800" dirty="0"/>
              <a:t>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normAutofit fontScale="85000" lnSpcReduction="20000"/>
          </a:bodyPr>
          <a:lstStyle/>
          <a:p>
            <a:r>
              <a:rPr lang="en-US" b="1" dirty="0"/>
              <a:t>Completeness  </a:t>
            </a:r>
            <a:endParaRPr lang="en-US" dirty="0"/>
          </a:p>
          <a:p>
            <a:pPr marL="0" indent="0">
              <a:buNone/>
            </a:pPr>
            <a:r>
              <a:rPr lang="en-US" dirty="0"/>
              <a:t>The application is integrated, in terms of user can interact with others within the organization by making voice calls and sending or receiving messages.</a:t>
            </a:r>
          </a:p>
          <a:p>
            <a:r>
              <a:rPr lang="en-US" b="1" dirty="0"/>
              <a:t>Consistent  </a:t>
            </a:r>
            <a:endParaRPr lang="en-US" dirty="0"/>
          </a:p>
          <a:p>
            <a:pPr marL="0" indent="0">
              <a:buNone/>
            </a:pPr>
            <a:r>
              <a:rPr lang="en-US" dirty="0"/>
              <a:t>There is no conflict between elements and other processes because it cannot occur any overlap in executing processes among users, which performed separately and accurate to ensure that processes are not overlapped.</a:t>
            </a:r>
          </a:p>
          <a:p>
            <a:r>
              <a:rPr lang="en-US" b="1" dirty="0"/>
              <a:t>Unambiguous   </a:t>
            </a:r>
            <a:endParaRPr lang="en-US" dirty="0"/>
          </a:p>
          <a:p>
            <a:pPr marL="0" indent="0">
              <a:buNone/>
            </a:pPr>
            <a:r>
              <a:rPr lang="en-US" dirty="0"/>
              <a:t>The application is clear and does not contain ambiguity.</a:t>
            </a:r>
          </a:p>
          <a:p>
            <a:r>
              <a:rPr lang="en-US" b="1" dirty="0"/>
              <a:t>Correctness   </a:t>
            </a:r>
            <a:endParaRPr lang="en-US" dirty="0"/>
          </a:p>
          <a:p>
            <a:pPr marL="0" indent="0">
              <a:buNone/>
            </a:pPr>
            <a:r>
              <a:rPr lang="en-US" dirty="0"/>
              <a:t>The program works according to criteria that ensure work continuation with high accuracy and reliability to avoid problems and errors that may occur.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286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Other   </a:t>
            </a:r>
            <a:r>
              <a:rPr lang="en-US" sz="3200" dirty="0"/>
              <a:t> </a:t>
            </a:r>
            <a:r>
              <a:rPr lang="en-US" sz="2800" dirty="0"/>
              <a:t> </a:t>
            </a:r>
          </a:p>
        </p:txBody>
      </p:sp>
      <p:sp>
        <p:nvSpPr>
          <p:cNvPr id="3" name="Content Placeholder 2">
            <a:extLst>
              <a:ext uri="{FF2B5EF4-FFF2-40B4-BE49-F238E27FC236}">
                <a16:creationId xmlns:a16="http://schemas.microsoft.com/office/drawing/2014/main" id="{17B5F730-30C2-4AA7-A6D9-9018D0721374}"/>
              </a:ext>
            </a:extLst>
          </p:cNvPr>
          <p:cNvSpPr>
            <a:spLocks noGrp="1"/>
          </p:cNvSpPr>
          <p:nvPr>
            <p:ph idx="1"/>
          </p:nvPr>
        </p:nvSpPr>
        <p:spPr/>
        <p:txBody>
          <a:bodyPr>
            <a:normAutofit/>
          </a:bodyPr>
          <a:lstStyle/>
          <a:p>
            <a:r>
              <a:rPr lang="en-US" b="1" dirty="0"/>
              <a:t>Verification   </a:t>
            </a:r>
            <a:endParaRPr lang="en-US" dirty="0"/>
          </a:p>
          <a:p>
            <a:pPr marL="0" indent="0">
              <a:buNone/>
            </a:pPr>
            <a:r>
              <a:rPr lang="en-US"/>
              <a:t>The </a:t>
            </a:r>
            <a:r>
              <a:rPr lang="en-US" dirty="0"/>
              <a:t>application undergoes several rigorous tests to ensure the safety of the application in terms of performance and processing.</a:t>
            </a:r>
          </a:p>
          <a:p>
            <a:r>
              <a:rPr lang="en-US" b="1" dirty="0"/>
              <a:t>Realistic    </a:t>
            </a:r>
            <a:endParaRPr lang="en-US" dirty="0"/>
          </a:p>
          <a:p>
            <a:pPr marL="0" indent="0">
              <a:buNone/>
            </a:pPr>
            <a:r>
              <a:rPr lang="en-US" dirty="0"/>
              <a:t>The application is realistic that it implements requirements under restrictions.</a:t>
            </a:r>
          </a:p>
          <a:p>
            <a:r>
              <a:rPr lang="en-US" b="1" dirty="0"/>
              <a:t>Traceable    </a:t>
            </a:r>
            <a:endParaRPr lang="en-US" dirty="0"/>
          </a:p>
          <a:p>
            <a:pPr marL="0" indent="0">
              <a:buNone/>
            </a:pPr>
            <a:r>
              <a:rPr lang="en-US" dirty="0"/>
              <a:t>The application can be traceable, that all processes are recorded in central database which allows administrator to check records if problems happened.</a:t>
            </a:r>
          </a:p>
          <a:p>
            <a:pPr marL="0" indent="0">
              <a:buNone/>
            </a:pPr>
            <a:r>
              <a:rPr lang="en-US" b="1" dirty="0"/>
              <a:t>   </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8391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9E93-D4E4-4FAC-BB8B-3295D1CD49AD}"/>
              </a:ext>
            </a:extLst>
          </p:cNvPr>
          <p:cNvSpPr>
            <a:spLocks noGrp="1"/>
          </p:cNvSpPr>
          <p:nvPr>
            <p:ph type="title"/>
          </p:nvPr>
        </p:nvSpPr>
        <p:spPr/>
        <p:txBody>
          <a:bodyPr/>
          <a:lstStyle/>
          <a:p>
            <a:r>
              <a:rPr lang="en-US" dirty="0"/>
              <a:t>Problem Statements </a:t>
            </a:r>
          </a:p>
        </p:txBody>
      </p:sp>
      <p:sp>
        <p:nvSpPr>
          <p:cNvPr id="3" name="Content Placeholder 2">
            <a:extLst>
              <a:ext uri="{FF2B5EF4-FFF2-40B4-BE49-F238E27FC236}">
                <a16:creationId xmlns:a16="http://schemas.microsoft.com/office/drawing/2014/main" id="{327046A8-B32F-439B-80D9-28F3F1F935BC}"/>
              </a:ext>
            </a:extLst>
          </p:cNvPr>
          <p:cNvSpPr>
            <a:spLocks noGrp="1"/>
          </p:cNvSpPr>
          <p:nvPr>
            <p:ph idx="1"/>
          </p:nvPr>
        </p:nvSpPr>
        <p:spPr/>
        <p:txBody>
          <a:bodyPr/>
          <a:lstStyle/>
          <a:p>
            <a:r>
              <a:rPr lang="en-US" dirty="0"/>
              <a:t>The cost of creating an extension.</a:t>
            </a:r>
          </a:p>
          <a:p>
            <a:r>
              <a:rPr lang="en-US" dirty="0"/>
              <a:t>Shunt maintenance cost.</a:t>
            </a:r>
          </a:p>
          <a:p>
            <a:r>
              <a:rPr lang="en-US" dirty="0"/>
              <a:t>The cost of extending the shunt.</a:t>
            </a:r>
          </a:p>
          <a:p>
            <a:r>
              <a:rPr lang="en-US" dirty="0"/>
              <a:t>The extension is limited to providing voice communication only.</a:t>
            </a:r>
          </a:p>
          <a:p>
            <a:r>
              <a:rPr lang="en-US" dirty="0"/>
              <a:t>Not to exploit resources like a computer.</a:t>
            </a:r>
          </a:p>
          <a:p>
            <a:endParaRPr lang="en-US" dirty="0"/>
          </a:p>
        </p:txBody>
      </p:sp>
    </p:spTree>
    <p:extLst>
      <p:ext uri="{BB962C8B-B14F-4D97-AF65-F5344CB8AC3E}">
        <p14:creationId xmlns:p14="http://schemas.microsoft.com/office/powerpoint/2010/main" val="117254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92B0-448E-47A8-906E-CA904B98AC9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6AD79C00-A5EC-4388-93BA-8E18DFB60302}"/>
              </a:ext>
            </a:extLst>
          </p:cNvPr>
          <p:cNvSpPr>
            <a:spLocks noGrp="1"/>
          </p:cNvSpPr>
          <p:nvPr>
            <p:ph idx="1"/>
          </p:nvPr>
        </p:nvSpPr>
        <p:spPr/>
        <p:txBody>
          <a:bodyPr/>
          <a:lstStyle/>
          <a:p>
            <a:r>
              <a:rPr lang="en-US" dirty="0"/>
              <a:t>Eliminate the electric shunt and wired connections within the organization by adding the voice communication service through an application that installs via a computer or phone.</a:t>
            </a:r>
          </a:p>
          <a:p>
            <a:r>
              <a:rPr lang="en-US" dirty="0"/>
              <a:t>The application provides several services for communication.</a:t>
            </a:r>
          </a:p>
          <a:p>
            <a:r>
              <a:rPr lang="en-US" dirty="0"/>
              <a:t>More and better use of the computer systems.</a:t>
            </a:r>
          </a:p>
          <a:p>
            <a:endParaRPr lang="en-US" dirty="0"/>
          </a:p>
        </p:txBody>
      </p:sp>
    </p:spTree>
    <p:extLst>
      <p:ext uri="{BB962C8B-B14F-4D97-AF65-F5344CB8AC3E}">
        <p14:creationId xmlns:p14="http://schemas.microsoft.com/office/powerpoint/2010/main" val="349889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910B-3D71-4D95-A8E6-9334AAFF2477}"/>
              </a:ext>
            </a:extLst>
          </p:cNvPr>
          <p:cNvSpPr>
            <a:spLocks noGrp="1"/>
          </p:cNvSpPr>
          <p:nvPr>
            <p:ph type="title"/>
          </p:nvPr>
        </p:nvSpPr>
        <p:spPr/>
        <p:txBody>
          <a:bodyPr/>
          <a:lstStyle/>
          <a:p>
            <a:r>
              <a:rPr lang="en-US" dirty="0"/>
              <a:t>Acceptance Criteria </a:t>
            </a:r>
          </a:p>
        </p:txBody>
      </p:sp>
      <p:sp>
        <p:nvSpPr>
          <p:cNvPr id="3" name="Content Placeholder 2">
            <a:extLst>
              <a:ext uri="{FF2B5EF4-FFF2-40B4-BE49-F238E27FC236}">
                <a16:creationId xmlns:a16="http://schemas.microsoft.com/office/drawing/2014/main" id="{E96ED2D9-F8EF-4894-912D-CF420F121A11}"/>
              </a:ext>
            </a:extLst>
          </p:cNvPr>
          <p:cNvSpPr>
            <a:spLocks noGrp="1"/>
          </p:cNvSpPr>
          <p:nvPr>
            <p:ph idx="1"/>
          </p:nvPr>
        </p:nvSpPr>
        <p:spPr/>
        <p:txBody>
          <a:bodyPr/>
          <a:lstStyle/>
          <a:p>
            <a:r>
              <a:rPr lang="en-US" dirty="0"/>
              <a:t>Create an account for each user within the same network.</a:t>
            </a:r>
          </a:p>
          <a:p>
            <a:r>
              <a:rPr lang="en-US" dirty="0"/>
              <a:t>Providing voice communication, message exchange and file exchange service.</a:t>
            </a:r>
          </a:p>
          <a:p>
            <a:r>
              <a:rPr lang="en-US" dirty="0"/>
              <a:t>The application is safe because it works on the local network and does not work through the internet.</a:t>
            </a:r>
          </a:p>
          <a:p>
            <a:endParaRPr lang="en-US" dirty="0"/>
          </a:p>
        </p:txBody>
      </p:sp>
    </p:spTree>
    <p:extLst>
      <p:ext uri="{BB962C8B-B14F-4D97-AF65-F5344CB8AC3E}">
        <p14:creationId xmlns:p14="http://schemas.microsoft.com/office/powerpoint/2010/main" val="275447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7266-6DBB-4C58-99F9-2AF90FB9711A}"/>
              </a:ext>
            </a:extLst>
          </p:cNvPr>
          <p:cNvSpPr>
            <a:spLocks noGrp="1"/>
          </p:cNvSpPr>
          <p:nvPr>
            <p:ph type="title"/>
          </p:nvPr>
        </p:nvSpPr>
        <p:spPr/>
        <p:txBody>
          <a:bodyPr/>
          <a:lstStyle/>
          <a:p>
            <a:r>
              <a:rPr lang="en-US" dirty="0"/>
              <a:t>System Definition </a:t>
            </a:r>
          </a:p>
        </p:txBody>
      </p:sp>
      <p:sp>
        <p:nvSpPr>
          <p:cNvPr id="3" name="Content Placeholder 2">
            <a:extLst>
              <a:ext uri="{FF2B5EF4-FFF2-40B4-BE49-F238E27FC236}">
                <a16:creationId xmlns:a16="http://schemas.microsoft.com/office/drawing/2014/main" id="{0C5C5938-4FF5-41C7-8F48-8606E10C66CE}"/>
              </a:ext>
            </a:extLst>
          </p:cNvPr>
          <p:cNvSpPr>
            <a:spLocks noGrp="1"/>
          </p:cNvSpPr>
          <p:nvPr>
            <p:ph idx="1"/>
          </p:nvPr>
        </p:nvSpPr>
        <p:spPr/>
        <p:txBody>
          <a:bodyPr/>
          <a:lstStyle/>
          <a:p>
            <a:r>
              <a:rPr lang="en-US" dirty="0"/>
              <a:t>It is an application that works on the Android and Windows environment dedicated to various institutions and is characterized by its provision of voice communication services and the exchange of files and messages within the institution's local network</a:t>
            </a:r>
          </a:p>
          <a:p>
            <a:endParaRPr lang="en-US" dirty="0"/>
          </a:p>
        </p:txBody>
      </p:sp>
    </p:spTree>
    <p:extLst>
      <p:ext uri="{BB962C8B-B14F-4D97-AF65-F5344CB8AC3E}">
        <p14:creationId xmlns:p14="http://schemas.microsoft.com/office/powerpoint/2010/main" val="133134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8EB9-8AD5-4BC1-8C6E-0BC9184F8804}"/>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F57E7125-2D5A-4572-ACC5-0C9ECBAFB233}"/>
              </a:ext>
            </a:extLst>
          </p:cNvPr>
          <p:cNvSpPr>
            <a:spLocks noGrp="1"/>
          </p:cNvSpPr>
          <p:nvPr>
            <p:ph idx="1"/>
          </p:nvPr>
        </p:nvSpPr>
        <p:spPr/>
        <p:txBody>
          <a:bodyPr/>
          <a:lstStyle/>
          <a:p>
            <a:r>
              <a:rPr lang="en-US" dirty="0"/>
              <a:t>Facilitating the process of communication within the organization, the optimal utilization of resources, and the provision of infrastructure through dispensing of switching networks.</a:t>
            </a:r>
          </a:p>
          <a:p>
            <a:endParaRPr lang="en-US" dirty="0"/>
          </a:p>
        </p:txBody>
      </p:sp>
    </p:spTree>
    <p:extLst>
      <p:ext uri="{BB962C8B-B14F-4D97-AF65-F5344CB8AC3E}">
        <p14:creationId xmlns:p14="http://schemas.microsoft.com/office/powerpoint/2010/main" val="280556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DC82-B73A-4137-9819-BFD4ADD8CFE6}"/>
              </a:ext>
            </a:extLst>
          </p:cNvPr>
          <p:cNvSpPr>
            <a:spLocks noGrp="1"/>
          </p:cNvSpPr>
          <p:nvPr>
            <p:ph type="title"/>
          </p:nvPr>
        </p:nvSpPr>
        <p:spPr/>
        <p:txBody>
          <a:bodyPr/>
          <a:lstStyle/>
          <a:p>
            <a:r>
              <a:rPr lang="en-US" dirty="0"/>
              <a:t>Goal </a:t>
            </a:r>
          </a:p>
        </p:txBody>
      </p:sp>
      <p:sp>
        <p:nvSpPr>
          <p:cNvPr id="3" name="Content Placeholder 2">
            <a:extLst>
              <a:ext uri="{FF2B5EF4-FFF2-40B4-BE49-F238E27FC236}">
                <a16:creationId xmlns:a16="http://schemas.microsoft.com/office/drawing/2014/main" id="{CC0CE924-D8B8-461C-9A65-D31996BF588B}"/>
              </a:ext>
            </a:extLst>
          </p:cNvPr>
          <p:cNvSpPr>
            <a:spLocks noGrp="1"/>
          </p:cNvSpPr>
          <p:nvPr>
            <p:ph idx="1"/>
          </p:nvPr>
        </p:nvSpPr>
        <p:spPr/>
        <p:txBody>
          <a:bodyPr/>
          <a:lstStyle/>
          <a:p>
            <a:r>
              <a:rPr lang="en-US" dirty="0"/>
              <a:t>Creating an application for Windows and Android devices dedicated to communication over the local network.</a:t>
            </a:r>
          </a:p>
          <a:p>
            <a:endParaRPr lang="en-US" dirty="0"/>
          </a:p>
        </p:txBody>
      </p:sp>
    </p:spTree>
    <p:extLst>
      <p:ext uri="{BB962C8B-B14F-4D97-AF65-F5344CB8AC3E}">
        <p14:creationId xmlns:p14="http://schemas.microsoft.com/office/powerpoint/2010/main" val="360073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455</TotalTime>
  <Words>1358</Words>
  <Application>Microsoft Office PowerPoint</Application>
  <PresentationFormat>Widescreen</PresentationFormat>
  <Paragraphs>249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Gothic</vt:lpstr>
      <vt:lpstr>Wingdings 3</vt:lpstr>
      <vt:lpstr>Ion Boardroom</vt:lpstr>
      <vt:lpstr>GRADUATION ANALYSYS</vt:lpstr>
      <vt:lpstr>CHAPTER 1 </vt:lpstr>
      <vt:lpstr>Background </vt:lpstr>
      <vt:lpstr>Problem Statements </vt:lpstr>
      <vt:lpstr>Objectives </vt:lpstr>
      <vt:lpstr>Acceptance Criteria </vt:lpstr>
      <vt:lpstr>System Definition </vt:lpstr>
      <vt:lpstr>Purpose </vt:lpstr>
      <vt:lpstr>Goal </vt:lpstr>
      <vt:lpstr>User Characteristics </vt:lpstr>
      <vt:lpstr>Limitations </vt:lpstr>
      <vt:lpstr>Assumptions and Dependencies </vt:lpstr>
      <vt:lpstr>Scope </vt:lpstr>
      <vt:lpstr>Life Cycle Model </vt:lpstr>
      <vt:lpstr>Related Work </vt:lpstr>
      <vt:lpstr>Project Plan </vt:lpstr>
      <vt:lpstr>Feasibility Study </vt:lpstr>
      <vt:lpstr>Technical Feasibility </vt:lpstr>
      <vt:lpstr>Financial Feasibility </vt:lpstr>
      <vt:lpstr>Operational Feasibility </vt:lpstr>
      <vt:lpstr>Scheduling Feasibility (planning the time) </vt:lpstr>
      <vt:lpstr>Identifying Benefits and Costs </vt:lpstr>
      <vt:lpstr>CHAPTER 2 </vt:lpstr>
      <vt:lpstr>Current system </vt:lpstr>
      <vt:lpstr>CHAPTER 3</vt:lpstr>
      <vt:lpstr>Overview </vt:lpstr>
      <vt:lpstr>Fact Finding Tools </vt:lpstr>
      <vt:lpstr>Requirement specifications  User Requirements </vt:lpstr>
      <vt:lpstr>Requirement specifications  Functional Requirements </vt:lpstr>
      <vt:lpstr>Requirement specifications  Non-Functional Requirements / Usability </vt:lpstr>
      <vt:lpstr>Requirement specifications  Non-Functional Requirements / Dependability  </vt:lpstr>
      <vt:lpstr>Requirement specifications  Non-Functional Requirements / Performance   </vt:lpstr>
      <vt:lpstr>Requirement specifications  Non-Functional Requirements / Supportability    </vt:lpstr>
      <vt:lpstr>Requirement specifications  Non-Functional Requirements / Validation    </vt:lpstr>
      <vt:lpstr>Requirement specifications  Non-Functional Requirements / Other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ANALYSYS</dc:title>
  <dc:creator>aiman.almureish@gmail.com</dc:creator>
  <cp:lastModifiedBy>aiman.almureish@gmail.com</cp:lastModifiedBy>
  <cp:revision>10</cp:revision>
  <dcterms:created xsi:type="dcterms:W3CDTF">2020-01-12T08:03:08Z</dcterms:created>
  <dcterms:modified xsi:type="dcterms:W3CDTF">2020-01-17T19:20:53Z</dcterms:modified>
</cp:coreProperties>
</file>